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300" r:id="rId2"/>
    <p:sldId id="312" r:id="rId3"/>
    <p:sldId id="302" r:id="rId4"/>
    <p:sldId id="303" r:id="rId5"/>
    <p:sldId id="304" r:id="rId6"/>
    <p:sldId id="266" r:id="rId7"/>
    <p:sldId id="308" r:id="rId8"/>
    <p:sldId id="307" r:id="rId9"/>
    <p:sldId id="310" r:id="rId10"/>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65B"/>
    <a:srgbClr val="E8A953"/>
    <a:srgbClr val="BA75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81"/>
    <p:restoredTop sz="78120"/>
  </p:normalViewPr>
  <p:slideViewPr>
    <p:cSldViewPr snapToGrid="0" snapToObjects="1">
      <p:cViewPr varScale="1">
        <p:scale>
          <a:sx n="61" d="100"/>
          <a:sy n="61" d="100"/>
        </p:scale>
        <p:origin x="64"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9A4BE-D271-5C4E-B337-408866D316CA}" type="datetimeFigureOut">
              <a:rPr lang="en-US" smtClean="0"/>
              <a:t>9/17/2022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CE295-408C-3F45-9A87-CD73C22947FC}" type="slidenum">
              <a:rPr lang="en-US" smtClean="0"/>
              <a:t>‹#›</a:t>
            </a:fld>
            <a:endParaRPr lang="en-US"/>
          </a:p>
        </p:txBody>
      </p:sp>
    </p:spTree>
    <p:extLst>
      <p:ext uri="{BB962C8B-B14F-4D97-AF65-F5344CB8AC3E}">
        <p14:creationId xmlns:p14="http://schemas.microsoft.com/office/powerpoint/2010/main" val="68261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 saltamos al capítulo 2, esta frase puede parecer un poco intimidante... Déjame mostrarte por qué es realmente muy inspiradora...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Está claro desde el principio del versículo de la carta: que Pablo cree en Timoteo. (1 Timoteo 1:1-7)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Visión: Esta es una barra alta, pero no de una manera desalentadora o imposible. En un – tú – ¡Yo creo en ti! He visto demasiado bien. Sé demasiado sobre tu familia.</a:t>
            </a:r>
          </a:p>
          <a:p>
            <a:pPr algn="l" rtl="0"/>
            <a:endParaRPr lang="en-US" dirty="0"/>
          </a:p>
          <a:p>
            <a:pPr algn="l" rtl="0"/>
            <a:endParaRPr lang="en-US" dirty="0"/>
          </a:p>
          <a:p>
            <a:pPr algn="l" rtl="0"/>
            <a:r>
              <a:rPr lang="en-US" dirty="0"/>
              <a:t>Con todo esto en mente – Pablo no duda en decirle a Timoteo – TÚ, mi hijo, mi hermano, mi compañero de trabajo, mi amigo – TÚ pusiste tu corazón en ser un BUQUE para el HONOR.</a:t>
            </a:r>
          </a:p>
          <a:p>
            <a:pPr algn="l" rtl="0"/>
            <a:endParaRPr lang="en-US" dirty="0"/>
          </a:p>
          <a:p>
            <a:pPr algn="l" rtl="0"/>
            <a:r>
              <a:rPr lang="en-US" dirty="0"/>
              <a:t>¡Paul está escribiendo para AYUDAR a Timothy a tener éxito! Él llena esta carta con temas que ayudarán a Timoteo a sobresalir en los años venideros. ¡Le está mostrando a Timothy cómo evitar trampas comunes y convertirse en una bendición para todos los que conoce!</a:t>
            </a:r>
          </a:p>
          <a:p>
            <a:pPr algn="l" rtl="0"/>
            <a:endParaRPr lang="en-US" dirty="0"/>
          </a:p>
          <a:p>
            <a:pPr algn="l" rtl="0"/>
            <a:endParaRPr lang="en-US" dirty="0"/>
          </a:p>
          <a:p>
            <a:pPr algn="l" rtl="0"/>
            <a:endParaRPr lang="en-US" dirty="0"/>
          </a:p>
          <a:p>
            <a:pPr algn="l" rtl="0"/>
            <a:endParaRPr lang="en-US"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1</a:t>
            </a:fld>
            <a:endParaRPr lang="en-US"/>
          </a:p>
        </p:txBody>
      </p:sp>
    </p:spTree>
    <p:extLst>
      <p:ext uri="{BB962C8B-B14F-4D97-AF65-F5344CB8AC3E}">
        <p14:creationId xmlns:p14="http://schemas.microsoft.com/office/powerpoint/2010/main" val="163046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 saltamos al capítulo 2, esta frase puede parecer un poco intimidante... Déjame mostrarte por qué es realmente muy inspiradora...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Está claro desde el principio del versículo de la carta: que Pablo cree en Timoteo. (1 Timoteo 1:1-7)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Visión: Esta es una barra alta, pero no de una manera desalentadora o imposible. En un – tú – ¡Yo creo en ti! He visto demasiado bien. Sé demasiado sobre tu familia.</a:t>
            </a:r>
          </a:p>
          <a:p>
            <a:pPr algn="l" rtl="0"/>
            <a:endParaRPr lang="en-US" dirty="0"/>
          </a:p>
          <a:p>
            <a:pPr algn="l" rtl="0"/>
            <a:endParaRPr lang="en-US" dirty="0"/>
          </a:p>
          <a:p>
            <a:pPr algn="l" rtl="0"/>
            <a:r>
              <a:rPr lang="en-US" dirty="0"/>
              <a:t>Con todo esto en mente – Pablo no duda en decirle a Timoteo – TÚ, mi hijo, mi hermano, mi compañero de trabajo, mi amigo – TÚ pusiste tu corazón en ser un BUQUE para el HONOR.</a:t>
            </a:r>
          </a:p>
          <a:p>
            <a:pPr algn="l" rtl="0"/>
            <a:endParaRPr lang="en-US" dirty="0"/>
          </a:p>
          <a:p>
            <a:pPr algn="l" rtl="0"/>
            <a:r>
              <a:rPr lang="en-US" dirty="0"/>
              <a:t>¡Paul está escribiendo para AYUDAR a Timothy a tener éxito! Él llena esta carta con temas que ayudarán a Timoteo a sobresalir en los años venideros. ¡Le está mostrando a Timothy cómo evitar trampas comunes y convertirse en una bendición para todos los que conoce!</a:t>
            </a:r>
          </a:p>
          <a:p>
            <a:pPr algn="l" rtl="0"/>
            <a:endParaRPr lang="en-US" dirty="0"/>
          </a:p>
          <a:p>
            <a:pPr algn="l" rtl="0"/>
            <a:endParaRPr lang="en-US" dirty="0"/>
          </a:p>
          <a:p>
            <a:pPr algn="l" rtl="0"/>
            <a:endParaRPr lang="en-US" dirty="0"/>
          </a:p>
          <a:p>
            <a:pPr algn="l" rtl="0"/>
            <a:endParaRPr lang="en-US"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2</a:t>
            </a:fld>
            <a:endParaRPr lang="en-US"/>
          </a:p>
        </p:txBody>
      </p:sp>
    </p:spTree>
    <p:extLst>
      <p:ext uri="{BB962C8B-B14F-4D97-AF65-F5344CB8AC3E}">
        <p14:creationId xmlns:p14="http://schemas.microsoft.com/office/powerpoint/2010/main" val="2689237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conocemos tu</a:t>
            </a:r>
            <a:r>
              <a:rPr lang="en-US" dirty="0" err="1"/>
              <a:t>sacrificios</a:t>
            </a:r>
            <a:r>
              <a:rPr lang="en-US" dirty="0"/>
              <a:t>y tus prioridades!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¡Conocemos tu amor por Dios y su pueblo!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¡Conocemos tu celo por las buenas obras y la esperanza en el cielo!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Este es un pasaje temático que puede</a:t>
            </a:r>
            <a:r>
              <a:rPr lang="en-US" b="1" u="sng" dirty="0"/>
              <a:t>levántanos</a:t>
            </a:r>
            <a:r>
              <a:rPr lang="en-US" dirty="0"/>
              <a:t>la forma en que Timoteo animó cuando recibió esta carta por primera vez.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Visión: Esta es una barra alta, pero no de una manera desalentadora o imposible. En un – tú – ¡Yo creo en ti! He visto demasiado bien. Sé demasiado sobre tu familia.</a:t>
            </a:r>
          </a:p>
          <a:p>
            <a:pPr algn="l" rtl="0"/>
            <a:endParaRPr lang="en-US" dirty="0"/>
          </a:p>
          <a:p>
            <a:pPr algn="l" rtl="0"/>
            <a:endParaRPr lang="en-US" dirty="0"/>
          </a:p>
          <a:p>
            <a:pPr algn="l" rtl="0"/>
            <a:r>
              <a:rPr lang="en-US" dirty="0"/>
              <a:t>Con todo esto en mente – Pablo no duda en decirle a Timoteo – TÚ, mi hijo, mi hermano, mi compañero de trabajo, mi amigo – TÚ pusiste tu corazón en ser un BUQUE para el HONOR.</a:t>
            </a:r>
          </a:p>
          <a:p>
            <a:pPr algn="l" rtl="0"/>
            <a:endParaRPr lang="en-US" dirty="0"/>
          </a:p>
          <a:p>
            <a:pPr algn="l" rtl="0"/>
            <a:endParaRPr lang="en-US"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3</a:t>
            </a:fld>
            <a:endParaRPr lang="en-US"/>
          </a:p>
        </p:txBody>
      </p:sp>
    </p:spTree>
    <p:extLst>
      <p:ext uri="{BB962C8B-B14F-4D97-AF65-F5344CB8AC3E}">
        <p14:creationId xmlns:p14="http://schemas.microsoft.com/office/powerpoint/2010/main" val="393344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No solo es una imagen inspiradora, es una frase rica en significado.</a:t>
            </a:r>
          </a:p>
          <a:p>
            <a:pPr algn="l" rtl="0"/>
            <a:endParaRPr lang="en-US" dirty="0"/>
          </a:p>
          <a:p>
            <a:pPr algn="l" rtl="0"/>
            <a:r>
              <a:rPr lang="en-US" dirty="0"/>
              <a:t>Podrías estar diciendo: Phillip, es difícil para mí emocionarme con un "recipiente". Quiero decir, me gusta mi taza de café, pero incluso allí, se trata principalmente del café.</a:t>
            </a:r>
          </a:p>
          <a:p>
            <a:pPr algn="l" rtl="0"/>
            <a:endParaRPr lang="en-US" dirty="0"/>
          </a:p>
          <a:p>
            <a:pPr algn="l" rtl="0"/>
            <a:r>
              <a:rPr lang="en-US" dirty="0"/>
              <a:t>Así que déjame explicarte lo rica que es esta frase al hablar de las botellas de agua de metal con las que has visto a mucha gente en los últimos años...</a:t>
            </a:r>
          </a:p>
          <a:p>
            <a:pPr algn="l"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Hydro-Flask se inició en 2008 por</a:t>
            </a:r>
            <a:r>
              <a:rPr lang="en-US" sz="1200" kern="1200" dirty="0">
                <a:solidFill>
                  <a:schemeClr val="tx1"/>
                </a:solidFill>
                <a:effectLst/>
                <a:latin typeface="+mn-lt"/>
                <a:ea typeface="+mn-ea"/>
                <a:cs typeface="+mn-cs"/>
              </a:rPr>
              <a:t>Travis</a:t>
            </a:r>
            <a:r>
              <a:rPr lang="en-US" sz="1200" kern="1200" dirty="0" err="1">
                <a:solidFill>
                  <a:schemeClr val="tx1"/>
                </a:solidFill>
                <a:effectLst/>
                <a:latin typeface="+mn-lt"/>
                <a:ea typeface="+mn-ea"/>
                <a:cs typeface="+mn-cs"/>
              </a:rPr>
              <a:t>Rosbach</a:t>
            </a:r>
            <a:r>
              <a:rPr lang="en-US" sz="1200" kern="1200" dirty="0">
                <a:solidFill>
                  <a:schemeClr val="tx1"/>
                </a:solidFill>
                <a:effectLst/>
                <a:latin typeface="+mn-lt"/>
                <a:ea typeface="+mn-ea"/>
                <a:cs typeface="+mn-cs"/>
              </a:rPr>
              <a:t>y Cindy Webber.</a:t>
            </a:r>
            <a:endParaRPr lang="en-US" dirty="0">
              <a:effectLst/>
            </a:endParaRPr>
          </a:p>
          <a:p>
            <a:pPr algn="l" rtl="0"/>
            <a:r>
              <a:rPr lang="en-US" dirty="0"/>
              <a:t>Después de vender sus botellas de agua en Farmer's Markets en Bend, Oregón, explotaron en popularidad.</a:t>
            </a:r>
            <a:br>
              <a:rPr lang="en-US" dirty="0"/>
            </a:br>
            <a:r>
              <a:rPr lang="en-US" dirty="0"/>
              <a:t/>
            </a:r>
            <a:br>
              <a:rPr lang="en-US" dirty="0"/>
            </a:br>
            <a:r>
              <a:rPr lang="en-US" dirty="0"/>
              <a:t>En 2012, los fundadores no pudieron satisfacer la gran demanda, por lo que vendieron la empresa a un grupo de inversores.</a:t>
            </a:r>
            <a:br>
              <a:rPr lang="en-US" dirty="0"/>
            </a:br>
            <a:r>
              <a:rPr lang="en-US" dirty="0"/>
              <a:t>Estos inversores trajeron a un ejecutivo tecnológico consumado como director ejecutivo y las cosas despegaron nuevamente, de modo que en 2016 la empresa se vendió a una importante marca de consumo por $ 210 millones.</a:t>
            </a:r>
          </a:p>
          <a:p>
            <a:pPr algn="l" rtl="0"/>
            <a:endParaRPr lang="en-US" dirty="0"/>
          </a:p>
          <a:p>
            <a:pPr algn="l" rtl="0"/>
            <a:r>
              <a:rPr lang="en-US" dirty="0"/>
              <a:t>El éxito se atribuye a 3 cosas. Bienestar, función y valores…</a:t>
            </a:r>
          </a:p>
          <a:p>
            <a:pPr algn="l" rtl="0"/>
            <a:endParaRPr lang="en-US" dirty="0"/>
          </a:p>
          <a:p>
            <a:pPr algn="l" rtl="0"/>
            <a:r>
              <a:rPr lang="en-US" dirty="0"/>
              <a:t>Bienestar: estoy bebiendo agua en lugar de algo artificial o azucarado. Estoy activo. Me mantengo hidratado.</a:t>
            </a:r>
          </a:p>
          <a:p>
            <a:pPr algn="l" rtl="0"/>
            <a:endParaRPr lang="en-US" dirty="0"/>
          </a:p>
          <a:p>
            <a:pPr algn="l" rtl="0"/>
            <a:r>
              <a:rPr lang="en-US" dirty="0"/>
              <a:t>Función: Hydro Flask terminó siendo el líder de la industria porque el fundador quería específicamente una boca más ancha en la que fuera más fácil agregar cubitos de hielo completos y más cómoda para beber. La función realmente importaba.</a:t>
            </a:r>
          </a:p>
          <a:p>
            <a:pPr algn="l"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Valores - Están diseñados para ser llevados, no solo metidos en una mochila o bolsillo. (Señalización de la virtud) Llevar una sugerencia: no uso botellas de agua de plástico: este recipiente reutilizable es mejor para el medio ambiente. Y por cierto, probablemente hayas notado este gran recubrimiento en polvo... Yo también me veo muy bien haciéndolo. Matrimonio de responsabilidad y atractivo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 EL TIEMPO: estas 3 cualidades se asociaron con estos atractivos contenedores.</a:t>
            </a:r>
          </a:p>
          <a:p>
            <a:pPr algn="l" rtl="0"/>
            <a:endParaRPr lang="en-US" dirty="0"/>
          </a:p>
          <a:p>
            <a:pPr algn="l" rtl="0"/>
            <a:endParaRPr lang="en-US" dirty="0"/>
          </a:p>
          <a:p>
            <a:pPr marL="171450" indent="-171450" algn="l" rtl="0">
              <a:buFont typeface="Arial" panose="020B0604020202020204" pitchFamily="34" charset="0"/>
              <a:buChar char="•"/>
            </a:pPr>
            <a:r>
              <a:rPr lang="en-US" dirty="0"/>
              <a:t>Pensamos: eso es mucha psicología para asignarle a una botella de agua... y te entiendo... pero la verdad es que su éxito no es el resultado de UNO de estos factores solamente: tuvieron éxito financiero porque los 3 se unieron.</a:t>
            </a:r>
          </a:p>
          <a:p>
            <a:pPr marL="171450" indent="-171450" algn="l" rtl="0">
              <a:buFont typeface="Arial" panose="020B0604020202020204" pitchFamily="34" charset="0"/>
              <a:buChar char="•"/>
            </a:pPr>
            <a:endParaRPr lang="en-US" dirty="0"/>
          </a:p>
          <a:p>
            <a:pPr marL="171450" indent="-171450" algn="l" rtl="0">
              <a:buFont typeface="Arial" panose="020B0604020202020204" pitchFamily="34" charset="0"/>
              <a:buChar char="•"/>
            </a:pPr>
            <a:r>
              <a:rPr lang="en-US" dirty="0"/>
              <a:t>Y creo que verás mientras estudiamos esta noche que estos 3 factores aparecen en 2 Timoteo 2...</a:t>
            </a:r>
          </a:p>
          <a:p>
            <a:pPr marL="171450" indent="-171450" algn="l" rtl="0">
              <a:buFont typeface="Arial" panose="020B0604020202020204" pitchFamily="34" charset="0"/>
              <a:buChar char="•"/>
            </a:pPr>
            <a:endParaRPr lang="en-US" dirty="0"/>
          </a:p>
          <a:p>
            <a:pPr marL="171450" indent="-171450" algn="l" rtl="0">
              <a:buFont typeface="Arial" panose="020B0604020202020204" pitchFamily="34" charset="0"/>
              <a:buChar char="•"/>
            </a:pPr>
            <a:endParaRPr lang="en-US" dirty="0"/>
          </a:p>
          <a:p>
            <a:pPr marL="171450" indent="-171450" algn="l" rtl="0">
              <a:buFont typeface="Arial" panose="020B0604020202020204" pitchFamily="34" charset="0"/>
              <a:buChar char="•"/>
            </a:pPr>
            <a:endParaRPr lang="en-US" dirty="0"/>
          </a:p>
          <a:p>
            <a:pPr algn="l" rtl="0"/>
            <a:endParaRPr lang="en-US" dirty="0"/>
          </a:p>
          <a:p>
            <a:pPr algn="l" rtl="0"/>
            <a:endParaRPr lang="en-US"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4</a:t>
            </a:fld>
            <a:endParaRPr lang="en-US"/>
          </a:p>
        </p:txBody>
      </p:sp>
    </p:spTree>
    <p:extLst>
      <p:ext uri="{BB962C8B-B14F-4D97-AF65-F5344CB8AC3E}">
        <p14:creationId xmlns:p14="http://schemas.microsoft.com/office/powerpoint/2010/main" val="255898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No solo es una imagen inspiradora, es una frase rica en significado.</a:t>
            </a:r>
          </a:p>
          <a:p>
            <a:pPr algn="l" rtl="0"/>
            <a:endParaRPr lang="en-US" dirty="0"/>
          </a:p>
          <a:p>
            <a:pPr algn="l" rtl="0"/>
            <a:r>
              <a:rPr lang="en-US" dirty="0"/>
              <a:t>Podrías estar diciendo: Phillip, es difícil para mí emocionarme con un "recipiente". Quiero decir, me gusta mi taza de café, pero incluso allí, se trata principalmente del café.</a:t>
            </a:r>
          </a:p>
          <a:p>
            <a:pPr algn="l" rtl="0"/>
            <a:endParaRPr lang="en-US" dirty="0"/>
          </a:p>
          <a:p>
            <a:pPr algn="l" rtl="0"/>
            <a:r>
              <a:rPr lang="en-US" dirty="0"/>
              <a:t>Así que déjame explicarte lo rica que es esta frase al hablar de las botellas de agua de metal con las que has visto a mucha gente en los últimos años...</a:t>
            </a:r>
          </a:p>
          <a:p>
            <a:pPr algn="l"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Hydro-Flask se inició en 2008 por</a:t>
            </a:r>
            <a:r>
              <a:rPr lang="en-US" sz="1200" kern="1200" dirty="0">
                <a:solidFill>
                  <a:schemeClr val="tx1"/>
                </a:solidFill>
                <a:effectLst/>
                <a:latin typeface="+mn-lt"/>
                <a:ea typeface="+mn-ea"/>
                <a:cs typeface="+mn-cs"/>
              </a:rPr>
              <a:t>Travis</a:t>
            </a:r>
            <a:r>
              <a:rPr lang="en-US" sz="1200" kern="1200" dirty="0" err="1">
                <a:solidFill>
                  <a:schemeClr val="tx1"/>
                </a:solidFill>
                <a:effectLst/>
                <a:latin typeface="+mn-lt"/>
                <a:ea typeface="+mn-ea"/>
                <a:cs typeface="+mn-cs"/>
              </a:rPr>
              <a:t>Rosbach</a:t>
            </a:r>
            <a:r>
              <a:rPr lang="en-US" sz="1200" kern="1200" dirty="0">
                <a:solidFill>
                  <a:schemeClr val="tx1"/>
                </a:solidFill>
                <a:effectLst/>
                <a:latin typeface="+mn-lt"/>
                <a:ea typeface="+mn-ea"/>
                <a:cs typeface="+mn-cs"/>
              </a:rPr>
              <a:t>y Cindy Webber.</a:t>
            </a:r>
            <a:endParaRPr lang="en-US" dirty="0">
              <a:effectLst/>
            </a:endParaRPr>
          </a:p>
          <a:p>
            <a:pPr algn="l" rtl="0"/>
            <a:r>
              <a:rPr lang="en-US" dirty="0"/>
              <a:t>Después de vender sus botellas de agua en Farmer's Markets en Bend, Oregón, explotaron en popularidad.</a:t>
            </a:r>
            <a:br>
              <a:rPr lang="en-US" dirty="0"/>
            </a:br>
            <a:r>
              <a:rPr lang="en-US" dirty="0"/>
              <a:t/>
            </a:r>
            <a:br>
              <a:rPr lang="en-US" dirty="0"/>
            </a:br>
            <a:r>
              <a:rPr lang="en-US" dirty="0"/>
              <a:t>En 2012, los fundadores no pudieron satisfacer la gran demanda, por lo que vendieron la empresa a un grupo de inversores.</a:t>
            </a:r>
            <a:br>
              <a:rPr lang="en-US" dirty="0"/>
            </a:br>
            <a:r>
              <a:rPr lang="en-US" dirty="0"/>
              <a:t>Estos inversores trajeron a un ejecutivo tecnológico consumado como director ejecutivo y las cosas despegaron nuevamente, de modo que en 2016 la empresa se vendió a una importante marca de consumo por $ 210 millones.</a:t>
            </a:r>
          </a:p>
          <a:p>
            <a:pPr algn="l" rtl="0"/>
            <a:endParaRPr lang="en-US" dirty="0"/>
          </a:p>
          <a:p>
            <a:pPr algn="l" rtl="0"/>
            <a:r>
              <a:rPr lang="en-US" dirty="0"/>
              <a:t>El éxito se atribuye a 3 cosas. Bienestar, función y valores…</a:t>
            </a:r>
          </a:p>
          <a:p>
            <a:pPr algn="l" rtl="0"/>
            <a:endParaRPr lang="en-US" dirty="0"/>
          </a:p>
          <a:p>
            <a:pPr algn="l" rtl="0"/>
            <a:r>
              <a:rPr lang="en-US" dirty="0"/>
              <a:t>Bienestar: estoy bebiendo agua en lugar de algo artificial o azucarado. Estoy activo. Me mantengo hidratado.</a:t>
            </a:r>
          </a:p>
          <a:p>
            <a:pPr algn="l" rtl="0"/>
            <a:endParaRPr lang="en-US" dirty="0"/>
          </a:p>
          <a:p>
            <a:pPr algn="l" rtl="0"/>
            <a:r>
              <a:rPr lang="en-US" dirty="0"/>
              <a:t>Función: Hydro Flask terminó siendo el líder de la industria porque el fundador quería específicamente una boca más ancha en la que fuera más fácil agregar cubitos de hielo completos y más cómoda para beber. La función realmente importaba.</a:t>
            </a:r>
          </a:p>
          <a:p>
            <a:pPr algn="l"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Valores - Están diseñados para ser llevados, no solo metidos en una mochila o bolsillo. (Señalización de la virtud) Llevar una sugerencia: no uso botellas de agua de plástico: este recipiente reutilizable es mejor para el medio ambiente. Y por cierto, probablemente hayas notado este gran recubrimiento en polvo... Yo también me veo muy bien haciéndolo. Matrimonio de responsabilidad y atractivo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 EL TIEMPO: estas 3 cualidades se asociaron con estos atractivos contenedores.</a:t>
            </a:r>
          </a:p>
          <a:p>
            <a:pPr algn="l" rtl="0"/>
            <a:endParaRPr lang="en-US" dirty="0"/>
          </a:p>
          <a:p>
            <a:pPr algn="l" rtl="0"/>
            <a:endParaRPr lang="en-US" dirty="0"/>
          </a:p>
          <a:p>
            <a:pPr marL="171450" indent="-171450" algn="l" rtl="0">
              <a:buFont typeface="Arial" panose="020B0604020202020204" pitchFamily="34" charset="0"/>
              <a:buChar char="•"/>
            </a:pPr>
            <a:r>
              <a:rPr lang="en-US" dirty="0"/>
              <a:t>Pensamos: eso es mucha psicología para asignarle a una botella de agua... y te entiendo... pero la verdad es que su éxito no es el resultado de UNO de estos factores solamente: tuvieron éxito financiero porque los 3 se unieron.</a:t>
            </a:r>
          </a:p>
          <a:p>
            <a:pPr marL="171450" indent="-171450" algn="l" rtl="0">
              <a:buFont typeface="Arial" panose="020B0604020202020204" pitchFamily="34" charset="0"/>
              <a:buChar char="•"/>
            </a:pPr>
            <a:endParaRPr lang="en-US" dirty="0"/>
          </a:p>
          <a:p>
            <a:pPr marL="171450" indent="-171450" algn="l" rtl="0">
              <a:buFont typeface="Arial" panose="020B0604020202020204" pitchFamily="34" charset="0"/>
              <a:buChar char="•"/>
            </a:pPr>
            <a:r>
              <a:rPr lang="en-US" dirty="0"/>
              <a:t>Y creo que verás mientras estudiamos esta noche que estos 3 factores aparecen en 2 Timoteo 2...</a:t>
            </a:r>
          </a:p>
          <a:p>
            <a:pPr marL="171450" indent="-171450" algn="l" rtl="0">
              <a:buFont typeface="Arial" panose="020B0604020202020204" pitchFamily="34" charset="0"/>
              <a:buChar char="•"/>
            </a:pPr>
            <a:endParaRPr lang="en-US" dirty="0"/>
          </a:p>
          <a:p>
            <a:pPr marL="171450" indent="-171450" algn="l" rtl="0">
              <a:buFont typeface="Arial" panose="020B0604020202020204" pitchFamily="34" charset="0"/>
              <a:buChar char="•"/>
            </a:pPr>
            <a:endParaRPr lang="en-US" dirty="0"/>
          </a:p>
          <a:p>
            <a:pPr marL="0" indent="0" algn="l" rtl="0">
              <a:buFont typeface="Arial" panose="020B0604020202020204" pitchFamily="34" charset="0"/>
              <a:buNone/>
            </a:pPr>
            <a:r>
              <a:rPr lang="en-US" dirty="0"/>
              <a:t>*** TAN PARTE de lo que hace que esta serie sea realmente RICA para el próximo año es que podemos profundizar en el capítulo y tocar muchos temas que generalmente no abordamos en las "lecciones temáticas".</a:t>
            </a:r>
          </a:p>
          <a:p>
            <a:pPr algn="l" rtl="0"/>
            <a:endParaRPr lang="en-US" dirty="0"/>
          </a:p>
          <a:p>
            <a:pPr algn="l" rtl="0"/>
            <a:endParaRPr lang="en-US"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5</a:t>
            </a:fld>
            <a:endParaRPr lang="en-US"/>
          </a:p>
        </p:txBody>
      </p:sp>
    </p:spTree>
    <p:extLst>
      <p:ext uri="{BB962C8B-B14F-4D97-AF65-F5344CB8AC3E}">
        <p14:creationId xmlns:p14="http://schemas.microsoft.com/office/powerpoint/2010/main" val="2691979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49225"/>
            <a:ext cx="4248150" cy="2655888"/>
          </a:xfrm>
        </p:spPr>
      </p:sp>
      <p:sp>
        <p:nvSpPr>
          <p:cNvPr id="3" name="Notes Placeholder 2"/>
          <p:cNvSpPr>
            <a:spLocks noGrp="1"/>
          </p:cNvSpPr>
          <p:nvPr>
            <p:ph type="body" idx="1"/>
          </p:nvPr>
        </p:nvSpPr>
        <p:spPr/>
        <p:txBody>
          <a:bodyPr/>
          <a:lstStyle/>
          <a:p>
            <a:pPr algn="l" rtl="0"/>
            <a:r>
              <a:rPr lang="en-US" sz="2000" dirty="0"/>
              <a:t>Gracia</a:t>
            </a:r>
          </a:p>
          <a:p>
            <a:pPr algn="l" rtl="0"/>
            <a:endParaRPr lang="en-US" sz="2000" dirty="0"/>
          </a:p>
          <a:p>
            <a:pPr algn="l" rtl="0"/>
            <a:r>
              <a:rPr lang="en-US" sz="2000" dirty="0"/>
              <a:t>Sagrada Escritura</a:t>
            </a:r>
          </a:p>
          <a:p>
            <a:pPr algn="l" rtl="0"/>
            <a:endParaRPr lang="en-US" sz="2000" dirty="0"/>
          </a:p>
          <a:p>
            <a:pPr algn="l" rtl="0"/>
            <a:r>
              <a:rPr lang="en-US" sz="2000" dirty="0"/>
              <a:t>Cosas que no son necesariamente malas, pero que no ayudan y distraen.</a:t>
            </a:r>
          </a:p>
          <a:p>
            <a:pPr algn="l" rtl="0"/>
            <a:r>
              <a:rPr lang="en-US" sz="2000" dirty="0"/>
              <a:t>Cosas que el mundo piensa que están bien, pero Dios dice que están mal.</a:t>
            </a:r>
          </a:p>
          <a:p>
            <a:pPr algn="l" rtl="0"/>
            <a:endParaRPr lang="en-US" sz="2000" dirty="0"/>
          </a:p>
          <a:p>
            <a:pPr algn="l" rtl="0"/>
            <a:r>
              <a:rPr lang="en-US" sz="2000" dirty="0"/>
              <a:t>Habla: no es solo un enfoque típico de "hablar para construir".</a:t>
            </a:r>
          </a:p>
          <a:p>
            <a:pPr algn="l" rtl="0"/>
            <a:endParaRPr lang="en-US" sz="2000" dirty="0"/>
          </a:p>
          <a:p>
            <a:pPr algn="l" rtl="0"/>
            <a:r>
              <a:rPr lang="en-US" sz="2000" dirty="0"/>
              <a:t>Pureza…</a:t>
            </a:r>
          </a:p>
        </p:txBody>
      </p:sp>
      <p:sp>
        <p:nvSpPr>
          <p:cNvPr id="4" name="Slide Number Placeholder 3"/>
          <p:cNvSpPr>
            <a:spLocks noGrp="1"/>
          </p:cNvSpPr>
          <p:nvPr>
            <p:ph type="sldNum" sz="quarter" idx="5"/>
          </p:nvPr>
        </p:nvSpPr>
        <p:spPr/>
        <p:txBody>
          <a:bodyPr/>
          <a:lstStyle/>
          <a:p>
            <a:pPr algn="l" rtl="0"/>
            <a:fld id="{3EF295CB-5F1D-7742-AE24-DE14A0BD9B5B}" type="slidenum">
              <a:rPr lang="en-US" smtClean="0"/>
              <a:t>6</a:t>
            </a:fld>
            <a:endParaRPr lang="en-US"/>
          </a:p>
        </p:txBody>
      </p:sp>
    </p:spTree>
    <p:extLst>
      <p:ext uri="{BB962C8B-B14F-4D97-AF65-F5344CB8AC3E}">
        <p14:creationId xmlns:p14="http://schemas.microsoft.com/office/powerpoint/2010/main" val="391381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Definido: Una persona como Pablo o Timoteo cuya vida...</a:t>
            </a:r>
          </a:p>
          <a:p>
            <a:pPr lvl="1" algn="l" rtl="0"/>
            <a:r>
              <a:rPr lang="en-US" dirty="0"/>
              <a:t>Salvación: Fuerte en la Gracia de Dios</a:t>
            </a:r>
          </a:p>
          <a:p>
            <a:pPr lvl="1" algn="l" rtl="0"/>
            <a:r>
              <a:rPr lang="en-US" dirty="0"/>
              <a:t>Influencia: como un ejemplo positivo</a:t>
            </a:r>
          </a:p>
          <a:p>
            <a:pPr lvl="1" algn="l" rtl="0"/>
            <a:r>
              <a:rPr lang="en-US" dirty="0"/>
              <a:t>Corazón: Anhelo agradar a Dios</a:t>
            </a:r>
          </a:p>
          <a:p>
            <a:pPr lvl="1" algn="l" rtl="0"/>
            <a:r>
              <a:rPr lang="en-US" dirty="0"/>
              <a:t>Esfuerzos: como un siervo que busca a los perdidos y edifica la familia de Dios</a:t>
            </a:r>
          </a:p>
          <a:p>
            <a:pPr lvl="1" algn="l" rtl="0"/>
            <a:r>
              <a:rPr lang="en-US" dirty="0"/>
              <a:t>Conocimiento: Manejo preciso de las Escrituras</a:t>
            </a:r>
          </a:p>
          <a:p>
            <a:pPr lvl="1" algn="l" rtl="0"/>
            <a:r>
              <a:rPr lang="en-US" dirty="0"/>
              <a:t>Objetivo: Procurar vivir con rectitud</a:t>
            </a:r>
          </a:p>
          <a:p>
            <a:pPr lvl="1" algn="l" rtl="0"/>
            <a:r>
              <a:rPr lang="en-US" dirty="0"/>
              <a:t>Relaciones: trabajar junto con otros santos</a:t>
            </a:r>
          </a:p>
          <a:p>
            <a:pPr algn="l" rtl="0"/>
            <a:r>
              <a:rPr lang="en-US" dirty="0"/>
              <a:t>No quiero ser un vaso de deshonra</a:t>
            </a:r>
          </a:p>
          <a:p>
            <a:pPr lvl="1" algn="l" rtl="0"/>
            <a:r>
              <a:rPr lang="en-US" dirty="0"/>
              <a:t>“</a:t>
            </a:r>
            <a:r>
              <a:rPr lang="en-US" dirty="0" err="1"/>
              <a:t>Figelo</a:t>
            </a:r>
            <a:r>
              <a:rPr lang="en-US" dirty="0"/>
              <a:t>y Hermógenes” – Se alejó de mí (1:15)</a:t>
            </a:r>
          </a:p>
          <a:p>
            <a:pPr lvl="1" algn="l" rtl="0"/>
            <a:r>
              <a:rPr lang="en-US" dirty="0"/>
              <a:t>“Himeneo y</a:t>
            </a:r>
            <a:r>
              <a:rPr lang="en-US" dirty="0" err="1"/>
              <a:t>Fileto</a:t>
            </a:r>
            <a:r>
              <a:rPr lang="en-US" dirty="0"/>
              <a:t>” – Desviado (2:17)</a:t>
            </a:r>
          </a:p>
          <a:p>
            <a:pPr lvl="1" algn="l" rtl="0"/>
            <a:r>
              <a:rPr lang="en-US" dirty="0"/>
              <a:t>“Demas” – Amó este mundo presente (4:10)</a:t>
            </a:r>
          </a:p>
          <a:p>
            <a:pPr algn="l" rtl="0"/>
            <a:endParaRPr lang="en-US" dirty="0"/>
          </a:p>
          <a:p>
            <a:pPr algn="l" rtl="0"/>
            <a:endParaRPr lang="en-US" dirty="0"/>
          </a:p>
          <a:p>
            <a:pPr algn="l" rtl="0"/>
            <a:r>
              <a:rPr lang="en-US" dirty="0"/>
              <a:t>Yo nunca…</a:t>
            </a:r>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7</a:t>
            </a:fld>
            <a:endParaRPr lang="en-US"/>
          </a:p>
        </p:txBody>
      </p:sp>
    </p:spTree>
    <p:extLst>
      <p:ext uri="{BB962C8B-B14F-4D97-AF65-F5344CB8AC3E}">
        <p14:creationId xmlns:p14="http://schemas.microsoft.com/office/powerpoint/2010/main" val="934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Este es un LLAMADO A PERSEGUIR EL HONOR…. UN RETO PARA VIVIR HONORABLEMENTE….</a:t>
            </a:r>
          </a:p>
          <a:p>
            <a:pPr algn="l" rtl="0"/>
            <a:endParaRPr lang="en-US" dirty="0"/>
          </a:p>
          <a:p>
            <a:pPr algn="l" rtl="0"/>
            <a:r>
              <a:rPr lang="en-US" dirty="0"/>
              <a:t>Un recipiente que es fuerte, limpio y eficaz...</a:t>
            </a:r>
          </a:p>
          <a:p>
            <a:pPr algn="l" rtl="0"/>
            <a:endParaRPr lang="en-US" dirty="0"/>
          </a:p>
          <a:p>
            <a:pPr algn="l" rtl="0"/>
            <a:r>
              <a:rPr lang="en-US" dirty="0"/>
              <a:t>Honor: un material que perdura.</a:t>
            </a:r>
          </a:p>
          <a:p>
            <a:pPr algn="l" rtl="0"/>
            <a:r>
              <a:rPr lang="en-US" dirty="0"/>
              <a:t>Honor: una misión que salva.</a:t>
            </a:r>
          </a:p>
          <a:p>
            <a:pPr algn="l" rtl="0"/>
            <a:r>
              <a:rPr lang="en-US" dirty="0"/>
              <a:t>Honor: un maestro para servir.</a:t>
            </a:r>
          </a:p>
          <a:p>
            <a:pPr algn="l" rtl="0"/>
            <a:endParaRPr lang="en-US" dirty="0"/>
          </a:p>
          <a:p>
            <a:pPr algn="l" rtl="0"/>
            <a:r>
              <a:rPr lang="en-US" dirty="0"/>
              <a:t>El material</a:t>
            </a:r>
          </a:p>
          <a:p>
            <a:pPr algn="l" rtl="0"/>
            <a:r>
              <a:rPr lang="en-US" dirty="0"/>
              <a:t>La pureza</a:t>
            </a:r>
          </a:p>
          <a:p>
            <a:pPr algn="l" rtl="0"/>
            <a:r>
              <a:rPr lang="en-US" dirty="0"/>
              <a:t>La obra</a:t>
            </a:r>
          </a:p>
          <a:p>
            <a:pPr algn="l" rtl="0"/>
            <a:endParaRPr lang="en-US" dirty="0"/>
          </a:p>
          <a:p>
            <a:pPr algn="l" rtl="0"/>
            <a:endParaRPr lang="en-US" dirty="0"/>
          </a:p>
          <a:p>
            <a:pPr algn="l" rtl="0"/>
            <a:r>
              <a:rPr lang="en-US" dirty="0"/>
              <a:t>2 tim. 2 es una imagen de lo que Dios nos está llamando a ser...</a:t>
            </a:r>
          </a:p>
          <a:p>
            <a:pPr algn="l" rtl="0"/>
            <a:endParaRPr lang="en-US" dirty="0"/>
          </a:p>
          <a:p>
            <a:pPr algn="l" rtl="0"/>
            <a:r>
              <a:rPr lang="en-US" dirty="0"/>
              <a:t>Hay un énfasis triple en el honor en nuestro verso tema...</a:t>
            </a:r>
          </a:p>
          <a:p>
            <a:pPr marL="171450" indent="-171450" algn="l" rtl="0">
              <a:buFont typeface="Arial" panose="020B0604020202020204" pitchFamily="34" charset="0"/>
              <a:buChar char="•"/>
            </a:pPr>
            <a:endParaRPr lang="en-US" dirty="0"/>
          </a:p>
          <a:p>
            <a:pPr marL="171450" indent="-171450" algn="l" rtl="0">
              <a:buFont typeface="Arial" panose="020B0604020202020204" pitchFamily="34" charset="0"/>
              <a:buChar char="•"/>
            </a:pPr>
            <a:r>
              <a:rPr lang="en-US" sz="1200" dirty="0"/>
              <a:t>Un contenedor valioso</a:t>
            </a:r>
          </a:p>
          <a:p>
            <a:pPr marL="171450" indent="-171450" algn="l" rtl="0">
              <a:buFont typeface="Arial" panose="020B0604020202020204" pitchFamily="34" charset="0"/>
              <a:buChar char="•"/>
            </a:pPr>
            <a:r>
              <a:rPr lang="en-US" sz="1200" dirty="0"/>
              <a:t>Para un propósito honorable</a:t>
            </a:r>
          </a:p>
          <a:p>
            <a:pPr marL="171450" indent="-171450" algn="l" rtl="0">
              <a:buFont typeface="Arial" panose="020B0604020202020204" pitchFamily="34" charset="0"/>
              <a:buChar char="•"/>
            </a:pPr>
            <a:r>
              <a:rPr lang="en-US" sz="1200" dirty="0"/>
              <a:t>Reservado para el rey supremo</a:t>
            </a:r>
            <a:endParaRPr lang="en-US" dirty="0"/>
          </a:p>
          <a:p>
            <a:pPr algn="l" rtl="0"/>
            <a:endParaRPr lang="en-US" dirty="0"/>
          </a:p>
          <a:p>
            <a:pPr algn="l" rtl="0"/>
            <a:r>
              <a:rPr lang="en-US" dirty="0"/>
              <a:t>Hay HONOR en el valor del material.</a:t>
            </a:r>
          </a:p>
          <a:p>
            <a:pPr algn="l" rtl="0"/>
            <a:endParaRPr lang="en-US" dirty="0"/>
          </a:p>
          <a:p>
            <a:pPr marL="171450" indent="-171450" algn="l" rtl="0">
              <a:buFontTx/>
              <a:buChar char="-"/>
            </a:pPr>
            <a:r>
              <a:rPr lang="en-US" dirty="0"/>
              <a:t>Cuando el oro se usa como metáfora, casi siempre se trata de ser "probado" y perfeccionado.</a:t>
            </a:r>
          </a:p>
          <a:p>
            <a:pPr marL="171450" indent="-171450" algn="l" rtl="0">
              <a:buFontTx/>
              <a:buChar char="-"/>
            </a:pPr>
            <a:r>
              <a:rPr lang="en-US" dirty="0"/>
              <a:t>Proverbios 17:3 – “</a:t>
            </a:r>
            <a:r>
              <a:rPr lang="en-US" sz="1200" b="0" i="0" kern="1200" dirty="0">
                <a:solidFill>
                  <a:schemeClr val="tx1"/>
                </a:solidFill>
                <a:effectLst/>
                <a:latin typeface="+mn-lt"/>
                <a:ea typeface="+mn-ea"/>
                <a:cs typeface="+mn-cs"/>
              </a:rPr>
              <a:t>El crisol es para la plata y el horno para</a:t>
            </a:r>
            <a:r>
              <a:rPr lang="en-US" sz="1200" b="1" i="0" kern="1200" dirty="0">
                <a:solidFill>
                  <a:schemeClr val="tx1"/>
                </a:solidFill>
                <a:effectLst/>
                <a:latin typeface="+mn-lt"/>
                <a:ea typeface="+mn-ea"/>
                <a:cs typeface="+mn-cs"/>
              </a:rPr>
              <a:t>oro</a:t>
            </a:r>
            <a:r>
              <a:rPr lang="en-US" sz="1200" b="0" i="0" kern="1200" dirty="0">
                <a:solidFill>
                  <a:schemeClr val="tx1"/>
                </a:solidFill>
                <a:effectLst/>
                <a:latin typeface="+mn-lt"/>
                <a:ea typeface="+mn-ea"/>
                <a:cs typeface="+mn-cs"/>
              </a:rPr>
              <a:t>, Pero el</a:t>
            </a:r>
            <a:r>
              <a:rPr lang="en-US" sz="1200" b="0" i="0" kern="1200" cap="small" dirty="0">
                <a:solidFill>
                  <a:schemeClr val="tx1"/>
                </a:solidFill>
                <a:effectLst/>
                <a:latin typeface="+mn-lt"/>
                <a:ea typeface="+mn-ea"/>
                <a:cs typeface="+mn-cs"/>
              </a:rPr>
              <a:t>Caballero</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prueba</a:t>
            </a:r>
            <a:r>
              <a:rPr lang="en-US" sz="1200" b="0" i="0" kern="1200" dirty="0">
                <a:solidFill>
                  <a:schemeClr val="tx1"/>
                </a:solidFill>
                <a:effectLst/>
                <a:latin typeface="+mn-lt"/>
                <a:ea typeface="+mn-ea"/>
                <a:cs typeface="+mn-cs"/>
              </a:rPr>
              <a:t>s corazones.</a:t>
            </a:r>
            <a:endParaRPr lang="en-US" dirty="0"/>
          </a:p>
          <a:p>
            <a:pPr marL="171450" indent="-171450" algn="l" rtl="0">
              <a:buFontTx/>
              <a:buChar char="-"/>
            </a:pPr>
            <a:r>
              <a:rPr lang="en-US" dirty="0"/>
              <a:t>1 Cor. 3:12-13 (“el fuego mismo probará la calidad”)</a:t>
            </a:r>
          </a:p>
          <a:p>
            <a:pPr marL="171450" indent="-171450" algn="l" rtl="0">
              <a:buFontTx/>
              <a:buChar char="-"/>
            </a:pPr>
            <a:r>
              <a:rPr lang="en-US" dirty="0"/>
              <a:t>1 Pedro 1:7 – fe que perdura, como el oro probado por fuego</a:t>
            </a:r>
          </a:p>
          <a:p>
            <a:pPr marL="171450" indent="-171450" algn="l" rtl="0">
              <a:buFontTx/>
              <a:buChar char="-"/>
            </a:pPr>
            <a:endParaRPr lang="en-US" dirty="0"/>
          </a:p>
          <a:p>
            <a:pPr marL="0" indent="0" algn="l" rtl="0">
              <a:buFontTx/>
              <a:buNone/>
            </a:pPr>
            <a:r>
              <a:rPr lang="en-US" dirty="0"/>
              <a:t>Entonces, las vasijas de "oro" y "plata" aquí se contrastan con vasijas menos valiosas y menos duraderas. Timoteo será un vaso de materiales honorables si soporta las dificultades como Pablo. Si las dificultades de la vida se convierten en oportunidades para refinar su carácter, no en excusas para la impiedad.</a:t>
            </a:r>
          </a:p>
          <a:p>
            <a:pPr marL="0" indent="0" algn="l" rtl="0">
              <a:buFontTx/>
              <a:buNone/>
            </a:pPr>
            <a:endParaRPr lang="en-US" dirty="0"/>
          </a:p>
          <a:p>
            <a:pPr marL="0" indent="0" algn="l" rtl="0">
              <a:buFontTx/>
              <a:buNone/>
            </a:pPr>
            <a:r>
              <a:rPr lang="en-US" dirty="0"/>
              <a:t>CARÁCTER: *El honor viene con un código de conducta. Piense en los Caballeros de la Mesa Redonda: estaban obligados a honrar al Rey Arturo y defender a su país. Hoy en día, el honor todavía viene con un código de conducta, y en nuestro caso se da en los mandamientos de Dios.</a:t>
            </a:r>
          </a:p>
          <a:p>
            <a:pPr marL="0" indent="0" algn="l" rtl="0">
              <a:buFontTx/>
              <a:buNone/>
            </a:pPr>
            <a:endParaRPr lang="en-US" dirty="0"/>
          </a:p>
          <a:p>
            <a:pPr marL="0" indent="0" algn="l" rtl="0">
              <a:buFontTx/>
              <a:buNone/>
            </a:pPr>
            <a:r>
              <a:rPr lang="en-US" dirty="0"/>
              <a:t>“abstenerse de la maldad” “huir de las pasiones juveniles…”</a:t>
            </a:r>
          </a:p>
          <a:p>
            <a:pPr marL="171450" indent="-171450" algn="l" rtl="0">
              <a:buFontTx/>
              <a:buChar char="-"/>
            </a:pPr>
            <a:endParaRPr lang="en-US" dirty="0"/>
          </a:p>
          <a:p>
            <a:pPr algn="l" rtl="0"/>
            <a:endParaRPr lang="en-US" dirty="0"/>
          </a:p>
          <a:p>
            <a:pPr algn="l" rtl="0"/>
            <a:r>
              <a:rPr lang="en-US" dirty="0"/>
              <a:t>Hay HONOR en el valor de la misión.</a:t>
            </a:r>
          </a:p>
          <a:p>
            <a:pPr algn="l" rtl="0"/>
            <a:endParaRPr lang="en-US" dirty="0"/>
          </a:p>
          <a:p>
            <a:pPr algn="l" rtl="0"/>
            <a:r>
              <a:rPr lang="en-US" dirty="0"/>
              <a:t>Hay HONOR en el valor del Maestro.</a:t>
            </a:r>
          </a:p>
          <a:p>
            <a:pPr algn="l" rtl="0"/>
            <a:endParaRPr lang="en-US" dirty="0"/>
          </a:p>
          <a:p>
            <a:pPr algn="l" rtl="0"/>
            <a:r>
              <a:rPr lang="en-US" dirty="0"/>
              <a:t>Lo más parecido a lo que puedo comparar esto hoy en día sería un anillo de compromiso.</a:t>
            </a:r>
          </a:p>
          <a:p>
            <a:pPr algn="l" rtl="0"/>
            <a:r>
              <a:rPr lang="en-US" dirty="0"/>
              <a:t>- Obviamente, la piedra es valiosa, pero incluso los metales que SOSTIENEN la piedra son oro, plata o platino, algo muy valioso.</a:t>
            </a:r>
          </a:p>
          <a:p>
            <a:pPr marL="171450" indent="-171450" algn="l" rtl="0">
              <a:buFontTx/>
              <a:buChar char="-"/>
            </a:pPr>
            <a:r>
              <a:rPr lang="en-US" dirty="0"/>
              <a:t>Y la relación es muy personal, dura toda la vida y es sagrada.</a:t>
            </a:r>
          </a:p>
          <a:p>
            <a:pPr marL="171450" indent="-171450" algn="l" rtl="0">
              <a:buFontTx/>
              <a:buChar char="-"/>
            </a:pPr>
            <a:r>
              <a:rPr lang="en-US" dirty="0"/>
              <a:t>Y la persona a la que le damos esto, es nuestro Uno y Único. Ellos son los que amamos y apoyamos en la enfermedad y en la salud... todos los días de nuestra vida.</a:t>
            </a:r>
          </a:p>
          <a:p>
            <a:pPr marL="171450" indent="-171450" algn="l" rtl="0">
              <a:buFontTx/>
              <a:buChar char="-"/>
            </a:pPr>
            <a:endParaRPr lang="en-US" dirty="0"/>
          </a:p>
          <a:p>
            <a:pPr marL="0" indent="0" algn="l" rtl="0">
              <a:buFontTx/>
              <a:buNone/>
            </a:pPr>
            <a:r>
              <a:rPr lang="en-US" dirty="0"/>
              <a:t>Hay capas, sobre capas de honor...</a:t>
            </a:r>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8</a:t>
            </a:fld>
            <a:endParaRPr lang="en-US"/>
          </a:p>
        </p:txBody>
      </p:sp>
    </p:spTree>
    <p:extLst>
      <p:ext uri="{BB962C8B-B14F-4D97-AF65-F5344CB8AC3E}">
        <p14:creationId xmlns:p14="http://schemas.microsoft.com/office/powerpoint/2010/main" val="1163566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El punto: ¡Gente santa sirviendo a un Dios santo!</a:t>
            </a:r>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9</a:t>
            </a:fld>
            <a:endParaRPr lang="en-US"/>
          </a:p>
        </p:txBody>
      </p:sp>
    </p:spTree>
    <p:extLst>
      <p:ext uri="{BB962C8B-B14F-4D97-AF65-F5344CB8AC3E}">
        <p14:creationId xmlns:p14="http://schemas.microsoft.com/office/powerpoint/2010/main" val="3841844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555410194"/>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36538272"/>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228377359"/>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F9B161-79A7-5844-9991-4A27AE04C86D}"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541625745"/>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F9B161-79A7-5844-9991-4A27AE04C86D}" type="datetimeFigureOut">
              <a:rPr lang="en-US" smtClean="0"/>
              <a:t>9/17/2022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7126566"/>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F9B161-79A7-5844-9991-4A27AE04C86D}" type="datetimeFigureOut">
              <a:rPr lang="en-US" smtClean="0"/>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8220987"/>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F9B161-79A7-5844-9991-4A27AE04C86D}" type="datetimeFigureOut">
              <a:rPr lang="en-US" smtClean="0"/>
              <a:t>9/17/2022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671180614"/>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F9B161-79A7-5844-9991-4A27AE04C86D}" type="datetimeFigureOut">
              <a:rPr lang="en-US" smtClean="0"/>
              <a:t>9/17/2022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760300077"/>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9B161-79A7-5844-9991-4A27AE04C86D}" type="datetimeFigureOut">
              <a:rPr lang="en-US" smtClean="0"/>
              <a:t>9/17/2022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3840878704"/>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114115589"/>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9/17/2022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09747624"/>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6F9B161-79A7-5844-9991-4A27AE04C86D}" type="datetimeFigureOut">
              <a:rPr lang="en-US" smtClean="0"/>
              <a:t>9/17/2022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A32D2647-BA21-AC45-8083-8D6986A7D38C}" type="slidenum">
              <a:rPr lang="en-US" smtClean="0"/>
              <a:t>‹#›</a:t>
            </a:fld>
            <a:endParaRPr lang="en-US"/>
          </a:p>
        </p:txBody>
      </p:sp>
    </p:spTree>
    <p:extLst>
      <p:ext uri="{BB962C8B-B14F-4D97-AF65-F5344CB8AC3E}">
        <p14:creationId xmlns:p14="http://schemas.microsoft.com/office/powerpoint/2010/main" val="2596472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DD583E50-B883-B045-A5F2-741F3CE7DCBE}"/>
              </a:ext>
            </a:extLst>
          </p:cNvPr>
          <p:cNvGrpSpPr/>
          <p:nvPr/>
        </p:nvGrpSpPr>
        <p:grpSpPr>
          <a:xfrm>
            <a:off x="1341783" y="1333452"/>
            <a:ext cx="6669156" cy="2990070"/>
            <a:chOff x="2690023" y="692827"/>
            <a:chExt cx="3843338" cy="528638"/>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7464" y="753093"/>
              <a:ext cx="3648456" cy="408107"/>
            </a:xfrm>
            <a:prstGeom prst="rect">
              <a:avLst/>
            </a:prstGeom>
            <a:noFill/>
          </p:spPr>
          <p:txBody>
            <a:bodyPr wrap="square" rtlCol="0">
              <a:spAutoFit/>
            </a:bodyPr>
            <a:lstStyle/>
            <a:p>
              <a:pPr algn="ctr" rtl="0"/>
              <a:r>
                <a:rPr lang="en-US" sz="7200" b="1" i="1" dirty="0" err="1" smtClean="0">
                  <a:solidFill>
                    <a:schemeClr val="bg1"/>
                  </a:solidFill>
                </a:rPr>
                <a:t>Vasos</a:t>
              </a:r>
              <a:r>
                <a:rPr lang="en-US" sz="7200" b="1" i="1" dirty="0" smtClean="0">
                  <a:solidFill>
                    <a:schemeClr val="bg1"/>
                  </a:solidFill>
                </a:rPr>
                <a:t> para </a:t>
              </a:r>
              <a:r>
                <a:rPr lang="en-US" sz="7200" b="1" i="1" dirty="0" err="1" smtClean="0">
                  <a:solidFill>
                    <a:schemeClr val="bg1"/>
                  </a:solidFill>
                </a:rPr>
                <a:t>honra</a:t>
              </a:r>
              <a:endParaRPr lang="en-US" sz="7200" b="1" i="1" dirty="0">
                <a:solidFill>
                  <a:schemeClr val="bg1"/>
                </a:solidFill>
              </a:endParaRPr>
            </a:p>
          </p:txBody>
        </p:sp>
      </p:grpSp>
    </p:spTree>
    <p:extLst>
      <p:ext uri="{BB962C8B-B14F-4D97-AF65-F5344CB8AC3E}">
        <p14:creationId xmlns:p14="http://schemas.microsoft.com/office/powerpoint/2010/main" val="3156520048"/>
      </p:ext>
    </p:extLst>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rtl="0"/>
            <a:r>
              <a:rPr lang="en-US" sz="4400" i="1" dirty="0"/>
              <a:t>Pablo cree en Timoteo…</a:t>
            </a:r>
            <a:endParaRPr lang="en-US" sz="4400" dirty="0"/>
          </a:p>
        </p:txBody>
      </p:sp>
      <p:sp>
        <p:nvSpPr>
          <p:cNvPr id="9" name="Content Placeholder 8">
            <a:extLst>
              <a:ext uri="{FF2B5EF4-FFF2-40B4-BE49-F238E27FC236}">
                <a16:creationId xmlns="" xmlns:a16="http://schemas.microsoft.com/office/drawing/2014/main" id="{20058097-046B-EF4B-B030-915E6F631984}"/>
              </a:ext>
            </a:extLst>
          </p:cNvPr>
          <p:cNvSpPr>
            <a:spLocks noGrp="1"/>
          </p:cNvSpPr>
          <p:nvPr>
            <p:ph idx="1"/>
          </p:nvPr>
        </p:nvSpPr>
        <p:spPr>
          <a:xfrm>
            <a:off x="628650" y="2628900"/>
            <a:ext cx="7886700" cy="2730500"/>
          </a:xfrm>
        </p:spPr>
        <p:txBody>
          <a:bodyPr>
            <a:normAutofit/>
          </a:bodyPr>
          <a:lstStyle/>
          <a:p>
            <a:pPr algn="l" rtl="0"/>
            <a:r>
              <a:rPr lang="en-US" sz="2400" dirty="0"/>
              <a:t>Conozco tu corazón y he visto tus lágrimas (1:4)</a:t>
            </a:r>
          </a:p>
          <a:p>
            <a:pPr algn="l" rtl="0"/>
            <a:r>
              <a:rPr lang="en-US" sz="2400" dirty="0"/>
              <a:t>Conozco tu fe y la historia de tu familia (1:5)</a:t>
            </a:r>
          </a:p>
          <a:p>
            <a:pPr algn="l" rtl="0"/>
            <a:r>
              <a:rPr lang="en-US" sz="2400" dirty="0"/>
              <a:t>Conozco tus talentos y tu espíritu (1:6)</a:t>
            </a:r>
          </a:p>
          <a:p>
            <a:pPr algn="l" rtl="0"/>
            <a:r>
              <a:rPr lang="en-US" sz="2400" dirty="0"/>
              <a:t>Sé que no eres un desertor (1: 15-2: 1)</a:t>
            </a:r>
          </a:p>
        </p:txBody>
      </p:sp>
      <p:grpSp>
        <p:nvGrpSpPr>
          <p:cNvPr id="2" name="Group 1">
            <a:extLst>
              <a:ext uri="{FF2B5EF4-FFF2-40B4-BE49-F238E27FC236}">
                <a16:creationId xmlns="" xmlns:a16="http://schemas.microsoft.com/office/drawing/2014/main" id="{DD583E50-B883-B045-A5F2-741F3CE7DCBE}"/>
              </a:ext>
            </a:extLst>
          </p:cNvPr>
          <p:cNvGrpSpPr/>
          <p:nvPr/>
        </p:nvGrpSpPr>
        <p:grpSpPr>
          <a:xfrm>
            <a:off x="2329017" y="718835"/>
            <a:ext cx="4485965" cy="528638"/>
            <a:chOff x="2690023" y="692827"/>
            <a:chExt cx="3843338" cy="528638"/>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rtl="0"/>
              <a:r>
                <a:rPr lang="en-US" sz="2800" b="1" i="1" dirty="0">
                  <a:solidFill>
                    <a:schemeClr val="bg1"/>
                  </a:solidFill>
                </a:rPr>
                <a:t>Una imagen inspiradora</a:t>
              </a:r>
            </a:p>
          </p:txBody>
        </p:sp>
      </p:grpSp>
    </p:spTree>
    <p:extLst>
      <p:ext uri="{BB962C8B-B14F-4D97-AF65-F5344CB8AC3E}">
        <p14:creationId xmlns:p14="http://schemas.microsoft.com/office/powerpoint/2010/main" val="247754998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rtl="0"/>
            <a:r>
              <a:rPr lang="en-US" sz="4400" i="1" dirty="0"/>
              <a:t>Pablo cree en Timoteo…</a:t>
            </a:r>
            <a:endParaRPr lang="en-US" sz="4400" dirty="0"/>
          </a:p>
        </p:txBody>
      </p:sp>
      <p:sp>
        <p:nvSpPr>
          <p:cNvPr id="13" name="Title 7">
            <a:extLst>
              <a:ext uri="{FF2B5EF4-FFF2-40B4-BE49-F238E27FC236}">
                <a16:creationId xmlns="" xmlns:a16="http://schemas.microsoft.com/office/drawing/2014/main" id="{061163DE-6F80-A44A-95C0-A023E1685186}"/>
              </a:ext>
            </a:extLst>
          </p:cNvPr>
          <p:cNvSpPr txBox="1">
            <a:spLocks/>
          </p:cNvSpPr>
          <p:nvPr/>
        </p:nvSpPr>
        <p:spPr>
          <a:xfrm>
            <a:off x="501650" y="1586867"/>
            <a:ext cx="7886700" cy="135953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pPr algn="ctr" rtl="0"/>
            <a:r>
              <a:rPr lang="en-US" sz="5400" i="1" dirty="0">
                <a:solidFill>
                  <a:srgbClr val="E8A953"/>
                </a:solidFill>
              </a:rPr>
              <a:t>¡Y creemos en ti!</a:t>
            </a:r>
            <a:endParaRPr lang="en-US" sz="5400" dirty="0">
              <a:solidFill>
                <a:srgbClr val="E8A953"/>
              </a:solidFill>
            </a:endParaRPr>
          </a:p>
        </p:txBody>
      </p:sp>
      <p:grpSp>
        <p:nvGrpSpPr>
          <p:cNvPr id="10" name="Group 9">
            <a:extLst>
              <a:ext uri="{FF2B5EF4-FFF2-40B4-BE49-F238E27FC236}">
                <a16:creationId xmlns="" xmlns:a16="http://schemas.microsoft.com/office/drawing/2014/main" id="{DD583E50-B883-B045-A5F2-741F3CE7DCBE}"/>
              </a:ext>
            </a:extLst>
          </p:cNvPr>
          <p:cNvGrpSpPr/>
          <p:nvPr/>
        </p:nvGrpSpPr>
        <p:grpSpPr>
          <a:xfrm>
            <a:off x="2329017" y="718835"/>
            <a:ext cx="4485965" cy="528638"/>
            <a:chOff x="2690023" y="692827"/>
            <a:chExt cx="3843338" cy="528638"/>
          </a:xfrm>
        </p:grpSpPr>
        <p:sp>
          <p:nvSpPr>
            <p:cNvPr id="14" name="Rounded Rectangle 13">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5" name="TextBox 14">
              <a:extLst>
                <a:ext uri="{FF2B5EF4-FFF2-40B4-BE49-F238E27FC236}">
                  <a16:creationId xmlns=""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rtl="0"/>
              <a:r>
                <a:rPr lang="en-US" sz="2800" b="1" i="1" dirty="0">
                  <a:solidFill>
                    <a:schemeClr val="bg1"/>
                  </a:solidFill>
                </a:rPr>
                <a:t>Una imagen inspiradora</a:t>
              </a:r>
            </a:p>
          </p:txBody>
        </p:sp>
      </p:grpSp>
    </p:spTree>
    <p:extLst>
      <p:ext uri="{BB962C8B-B14F-4D97-AF65-F5344CB8AC3E}">
        <p14:creationId xmlns:p14="http://schemas.microsoft.com/office/powerpoint/2010/main" val="1787627981"/>
      </p:ext>
    </p:extLst>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DD583E50-B883-B045-A5F2-741F3CE7DCBE}"/>
              </a:ext>
            </a:extLst>
          </p:cNvPr>
          <p:cNvGrpSpPr/>
          <p:nvPr/>
        </p:nvGrpSpPr>
        <p:grpSpPr>
          <a:xfrm>
            <a:off x="2149111" y="753420"/>
            <a:ext cx="4968109" cy="528638"/>
            <a:chOff x="2690023" y="692827"/>
            <a:chExt cx="3843338" cy="528638"/>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rtl="0"/>
              <a:r>
                <a:rPr lang="en-US" sz="2800" b="1" i="1" dirty="0">
                  <a:solidFill>
                    <a:schemeClr val="bg1"/>
                  </a:solidFill>
                </a:rPr>
                <a:t>Una frase rica en significado</a:t>
              </a:r>
            </a:p>
          </p:txBody>
        </p:sp>
      </p:grpSp>
      <p:pic>
        <p:nvPicPr>
          <p:cNvPr id="13" name="Picture 12">
            <a:extLst>
              <a:ext uri="{FF2B5EF4-FFF2-40B4-BE49-F238E27FC236}">
                <a16:creationId xmlns="" xmlns:a16="http://schemas.microsoft.com/office/drawing/2014/main" id="{0F596889-4961-E948-B896-D33755C7365A}"/>
              </a:ext>
            </a:extLst>
          </p:cNvPr>
          <p:cNvPicPr>
            <a:picLocks noChangeAspect="1"/>
          </p:cNvPicPr>
          <p:nvPr/>
        </p:nvPicPr>
        <p:blipFill rotWithShape="1">
          <a:blip r:embed="rId3"/>
          <a:srcRect l="36083" r="12148"/>
          <a:stretch/>
        </p:blipFill>
        <p:spPr>
          <a:xfrm>
            <a:off x="620671" y="1666916"/>
            <a:ext cx="3368758" cy="3683111"/>
          </a:xfrm>
          <a:prstGeom prst="rect">
            <a:avLst/>
          </a:prstGeom>
        </p:spPr>
      </p:pic>
      <p:sp>
        <p:nvSpPr>
          <p:cNvPr id="14" name="Content Placeholder 4">
            <a:extLst>
              <a:ext uri="{FF2B5EF4-FFF2-40B4-BE49-F238E27FC236}">
                <a16:creationId xmlns="" xmlns:a16="http://schemas.microsoft.com/office/drawing/2014/main" id="{1C069541-3F9A-0145-800F-9D0AF71853C3}"/>
              </a:ext>
            </a:extLst>
          </p:cNvPr>
          <p:cNvSpPr>
            <a:spLocks noGrp="1"/>
          </p:cNvSpPr>
          <p:nvPr>
            <p:ph idx="1"/>
          </p:nvPr>
        </p:nvSpPr>
        <p:spPr>
          <a:xfrm>
            <a:off x="5192633" y="2222500"/>
            <a:ext cx="3068139" cy="3098069"/>
          </a:xfrm>
        </p:spPr>
        <p:txBody>
          <a:bodyPr>
            <a:normAutofit/>
          </a:bodyPr>
          <a:lstStyle/>
          <a:p>
            <a:pPr algn="l" rtl="0"/>
            <a:r>
              <a:rPr lang="en-US" sz="3600" dirty="0"/>
              <a:t>Salud</a:t>
            </a:r>
            <a:br>
              <a:rPr lang="en-US" sz="3600" dirty="0"/>
            </a:br>
            <a:endParaRPr lang="en-US" sz="3600" dirty="0"/>
          </a:p>
          <a:p>
            <a:pPr algn="l" rtl="0"/>
            <a:r>
              <a:rPr lang="en-US" sz="3600" dirty="0"/>
              <a:t>Utilidad</a:t>
            </a:r>
            <a:br>
              <a:rPr lang="en-US" sz="3600" dirty="0"/>
            </a:br>
            <a:endParaRPr lang="en-US" sz="3600" dirty="0"/>
          </a:p>
          <a:p>
            <a:pPr algn="l" rtl="0"/>
            <a:r>
              <a:rPr lang="en-US" sz="3600" dirty="0"/>
              <a:t>Valores</a:t>
            </a:r>
          </a:p>
        </p:txBody>
      </p:sp>
      <p:sp>
        <p:nvSpPr>
          <p:cNvPr id="15" name="Title 3">
            <a:extLst>
              <a:ext uri="{FF2B5EF4-FFF2-40B4-BE49-F238E27FC236}">
                <a16:creationId xmlns="" xmlns:a16="http://schemas.microsoft.com/office/drawing/2014/main" id="{2B502F43-245F-5D4E-A96E-023BED7EE2CE}"/>
              </a:ext>
            </a:extLst>
          </p:cNvPr>
          <p:cNvSpPr>
            <a:spLocks noGrp="1"/>
          </p:cNvSpPr>
          <p:nvPr>
            <p:ph type="title"/>
          </p:nvPr>
        </p:nvSpPr>
        <p:spPr>
          <a:xfrm>
            <a:off x="4313291" y="1282058"/>
            <a:ext cx="3755091" cy="1104636"/>
          </a:xfrm>
        </p:spPr>
        <p:txBody>
          <a:bodyPr>
            <a:normAutofit/>
          </a:bodyPr>
          <a:lstStyle/>
          <a:p>
            <a:pPr algn="ctr" rtl="0"/>
            <a:r>
              <a:rPr lang="en-US" sz="3600" i="1" dirty="0" err="1" smtClean="0">
                <a:solidFill>
                  <a:srgbClr val="FBB65B"/>
                </a:solidFill>
              </a:rPr>
              <a:t>Conocida</a:t>
            </a:r>
            <a:r>
              <a:rPr lang="en-US" sz="3600" i="1" dirty="0" smtClean="0">
                <a:solidFill>
                  <a:srgbClr val="FBB65B"/>
                </a:solidFill>
              </a:rPr>
              <a:t> </a:t>
            </a:r>
            <a:r>
              <a:rPr lang="en-US" sz="3600" i="1" dirty="0">
                <a:solidFill>
                  <a:srgbClr val="FBB65B"/>
                </a:solidFill>
              </a:rPr>
              <a:t>por…</a:t>
            </a:r>
          </a:p>
        </p:txBody>
      </p:sp>
    </p:spTree>
    <p:extLst>
      <p:ext uri="{BB962C8B-B14F-4D97-AF65-F5344CB8AC3E}">
        <p14:creationId xmlns:p14="http://schemas.microsoft.com/office/powerpoint/2010/main" val="138688539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 calcmode="lin" valueType="num">
                                      <p:cBhvr additive="base">
                                        <p:cTn id="1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 calcmode="lin" valueType="num">
                                      <p:cBhvr additive="base">
                                        <p:cTn id="2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xEl>
                                              <p:pRg st="2" end="2"/>
                                            </p:txEl>
                                          </p:spTgt>
                                        </p:tgtEl>
                                        <p:attrNameLst>
                                          <p:attrName>style.visibility</p:attrName>
                                        </p:attrNameLst>
                                      </p:cBhvr>
                                      <p:to>
                                        <p:strVal val="visible"/>
                                      </p:to>
                                    </p:set>
                                    <p:anim calcmode="lin" valueType="num">
                                      <p:cBhvr additive="base">
                                        <p:cTn id="30"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a:extLst>
              <a:ext uri="{FF2B5EF4-FFF2-40B4-BE49-F238E27FC236}">
                <a16:creationId xmlns="" xmlns:a16="http://schemas.microsoft.com/office/drawing/2014/main" id="{1C069541-3F9A-0145-800F-9D0AF71853C3}"/>
              </a:ext>
            </a:extLst>
          </p:cNvPr>
          <p:cNvSpPr>
            <a:spLocks noGrp="1"/>
          </p:cNvSpPr>
          <p:nvPr>
            <p:ph idx="1"/>
          </p:nvPr>
        </p:nvSpPr>
        <p:spPr>
          <a:xfrm>
            <a:off x="5192633" y="2222500"/>
            <a:ext cx="3068139" cy="3098069"/>
          </a:xfrm>
        </p:spPr>
        <p:txBody>
          <a:bodyPr>
            <a:normAutofit/>
          </a:bodyPr>
          <a:lstStyle/>
          <a:p>
            <a:pPr algn="l" rtl="0"/>
            <a:r>
              <a:rPr lang="en-US" sz="3600" dirty="0"/>
              <a:t>Salud</a:t>
            </a:r>
            <a:br>
              <a:rPr lang="en-US" sz="3600" dirty="0"/>
            </a:br>
            <a:endParaRPr lang="en-US" sz="3600" dirty="0"/>
          </a:p>
          <a:p>
            <a:pPr algn="l" rtl="0"/>
            <a:r>
              <a:rPr lang="en-US" sz="3600" dirty="0"/>
              <a:t>Utilidad</a:t>
            </a:r>
            <a:br>
              <a:rPr lang="en-US" sz="3600" dirty="0"/>
            </a:br>
            <a:endParaRPr lang="en-US" sz="3600" dirty="0"/>
          </a:p>
          <a:p>
            <a:pPr algn="l" rtl="0"/>
            <a:r>
              <a:rPr lang="en-US" sz="3600" dirty="0"/>
              <a:t>Valores</a:t>
            </a:r>
          </a:p>
        </p:txBody>
      </p:sp>
      <p:sp>
        <p:nvSpPr>
          <p:cNvPr id="15" name="Title 3">
            <a:extLst>
              <a:ext uri="{FF2B5EF4-FFF2-40B4-BE49-F238E27FC236}">
                <a16:creationId xmlns="" xmlns:a16="http://schemas.microsoft.com/office/drawing/2014/main" id="{2B502F43-245F-5D4E-A96E-023BED7EE2CE}"/>
              </a:ext>
            </a:extLst>
          </p:cNvPr>
          <p:cNvSpPr>
            <a:spLocks noGrp="1"/>
          </p:cNvSpPr>
          <p:nvPr>
            <p:ph type="title"/>
          </p:nvPr>
        </p:nvSpPr>
        <p:spPr>
          <a:xfrm>
            <a:off x="4313291" y="1282058"/>
            <a:ext cx="3755091" cy="1104636"/>
          </a:xfrm>
        </p:spPr>
        <p:txBody>
          <a:bodyPr>
            <a:normAutofit/>
          </a:bodyPr>
          <a:lstStyle/>
          <a:p>
            <a:pPr algn="ctr" rtl="0"/>
            <a:r>
              <a:rPr lang="en-US" sz="3600" i="1" dirty="0" err="1" smtClean="0">
                <a:solidFill>
                  <a:srgbClr val="FBB65B"/>
                </a:solidFill>
              </a:rPr>
              <a:t>Conocida</a:t>
            </a:r>
            <a:r>
              <a:rPr lang="en-US" sz="3600" i="1" dirty="0" smtClean="0">
                <a:solidFill>
                  <a:srgbClr val="FBB65B"/>
                </a:solidFill>
              </a:rPr>
              <a:t> </a:t>
            </a:r>
            <a:r>
              <a:rPr lang="en-US" sz="3600" i="1" dirty="0">
                <a:solidFill>
                  <a:srgbClr val="FBB65B"/>
                </a:solidFill>
              </a:rPr>
              <a:t>por…</a:t>
            </a:r>
          </a:p>
        </p:txBody>
      </p:sp>
      <p:sp>
        <p:nvSpPr>
          <p:cNvPr id="8" name="Content Placeholder 4">
            <a:extLst>
              <a:ext uri="{FF2B5EF4-FFF2-40B4-BE49-F238E27FC236}">
                <a16:creationId xmlns="" xmlns:a16="http://schemas.microsoft.com/office/drawing/2014/main" id="{E3997914-B0BA-5845-B0E4-D8487BBE90BE}"/>
              </a:ext>
            </a:extLst>
          </p:cNvPr>
          <p:cNvSpPr txBox="1">
            <a:spLocks/>
          </p:cNvSpPr>
          <p:nvPr/>
        </p:nvSpPr>
        <p:spPr>
          <a:xfrm>
            <a:off x="331111" y="2120900"/>
            <a:ext cx="4685389" cy="321294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ES" sz="2400" dirty="0" smtClean="0">
                <a:solidFill>
                  <a:schemeClr val="bg1"/>
                </a:solidFill>
              </a:rPr>
              <a:t>21 </a:t>
            </a:r>
            <a:r>
              <a:rPr lang="es-ES" sz="2400" dirty="0">
                <a:solidFill>
                  <a:schemeClr val="bg1"/>
                </a:solidFill>
              </a:rPr>
              <a:t>Por tanto, si </a:t>
            </a:r>
            <a:r>
              <a:rPr lang="es-ES" sz="2400" b="1" dirty="0">
                <a:solidFill>
                  <a:srgbClr val="FBB65B"/>
                </a:solidFill>
              </a:rPr>
              <a:t>alguien se limpia </a:t>
            </a:r>
            <a:r>
              <a:rPr lang="es-ES" sz="2400" dirty="0">
                <a:solidFill>
                  <a:schemeClr val="bg1"/>
                </a:solidFill>
              </a:rPr>
              <a:t>de estas cosas, será un vaso para honra, santificado, </a:t>
            </a:r>
            <a:r>
              <a:rPr lang="es-ES" sz="2400" b="1" dirty="0">
                <a:solidFill>
                  <a:srgbClr val="FBB65B"/>
                </a:solidFill>
              </a:rPr>
              <a:t>útil para el Señor</a:t>
            </a:r>
            <a:r>
              <a:rPr lang="es-ES" sz="2400" dirty="0">
                <a:solidFill>
                  <a:schemeClr val="bg1"/>
                </a:solidFill>
              </a:rPr>
              <a:t>, preparado para toda buena obra. 22 Huye, pues, de las pasiones juveniles y </a:t>
            </a:r>
            <a:r>
              <a:rPr lang="es-ES" sz="2400" b="1" dirty="0">
                <a:solidFill>
                  <a:srgbClr val="FBB65B"/>
                </a:solidFill>
              </a:rPr>
              <a:t>sigue la justicia, la fe, el amor y la paz</a:t>
            </a:r>
            <a:r>
              <a:rPr lang="es-ES" sz="2400" dirty="0">
                <a:solidFill>
                  <a:schemeClr val="bg1"/>
                </a:solidFill>
              </a:rPr>
              <a:t>, con los que invocan al Señor con un corazón puro.</a:t>
            </a:r>
            <a:endParaRPr lang="en-US" sz="4000" dirty="0">
              <a:solidFill>
                <a:schemeClr val="bg1"/>
              </a:solidFill>
            </a:endParaRPr>
          </a:p>
        </p:txBody>
      </p:sp>
      <p:grpSp>
        <p:nvGrpSpPr>
          <p:cNvPr id="9" name="Group 8">
            <a:extLst>
              <a:ext uri="{FF2B5EF4-FFF2-40B4-BE49-F238E27FC236}">
                <a16:creationId xmlns="" xmlns:a16="http://schemas.microsoft.com/office/drawing/2014/main" id="{DD583E50-B883-B045-A5F2-741F3CE7DCBE}"/>
              </a:ext>
            </a:extLst>
          </p:cNvPr>
          <p:cNvGrpSpPr/>
          <p:nvPr/>
        </p:nvGrpSpPr>
        <p:grpSpPr>
          <a:xfrm>
            <a:off x="2149111" y="753420"/>
            <a:ext cx="4968109" cy="528638"/>
            <a:chOff x="2690023" y="692827"/>
            <a:chExt cx="3843338" cy="528638"/>
          </a:xfrm>
        </p:grpSpPr>
        <p:sp>
          <p:nvSpPr>
            <p:cNvPr id="10" name="Rounded Rectangle 9">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TextBox 12">
              <a:extLst>
                <a:ext uri="{FF2B5EF4-FFF2-40B4-BE49-F238E27FC236}">
                  <a16:creationId xmlns=""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rtl="0"/>
              <a:r>
                <a:rPr lang="en-US" sz="2800" b="1" i="1" dirty="0">
                  <a:solidFill>
                    <a:schemeClr val="bg1"/>
                  </a:solidFill>
                </a:rPr>
                <a:t>Una frase rica en significado</a:t>
              </a:r>
            </a:p>
          </p:txBody>
        </p:sp>
      </p:grpSp>
    </p:spTree>
    <p:extLst>
      <p:ext uri="{BB962C8B-B14F-4D97-AF65-F5344CB8AC3E}">
        <p14:creationId xmlns:p14="http://schemas.microsoft.com/office/powerpoint/2010/main" val="123560346"/>
      </p:ext>
    </p:extLst>
  </p:cSld>
  <p:clrMapOvr>
    <a:masterClrMapping/>
  </p:clrMapOvr>
  <p:transition spd="slow">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8F162799-461A-D643-82D8-30F3D6038A6F}"/>
              </a:ext>
            </a:extLst>
          </p:cNvPr>
          <p:cNvGraphicFramePr>
            <a:graphicFrameLocks noGrp="1"/>
          </p:cNvGraphicFramePr>
          <p:nvPr>
            <p:extLst>
              <p:ext uri="{D42A27DB-BD31-4B8C-83A1-F6EECF244321}">
                <p14:modId xmlns:p14="http://schemas.microsoft.com/office/powerpoint/2010/main" val="2773055541"/>
              </p:ext>
            </p:extLst>
          </p:nvPr>
        </p:nvGraphicFramePr>
        <p:xfrm>
          <a:off x="391886" y="338101"/>
          <a:ext cx="8399417" cy="5077605"/>
        </p:xfrm>
        <a:graphic>
          <a:graphicData uri="http://schemas.openxmlformats.org/drawingml/2006/table">
            <a:tbl>
              <a:tblPr firstRow="1" firstCol="1" bandRow="1">
                <a:tableStyleId>{C083E6E3-FA7D-4D7B-A595-EF9225AFEA82}</a:tableStyleId>
              </a:tblPr>
              <a:tblGrid>
                <a:gridCol w="5677491">
                  <a:extLst>
                    <a:ext uri="{9D8B030D-6E8A-4147-A177-3AD203B41FA5}">
                      <a16:colId xmlns="" xmlns:a16="http://schemas.microsoft.com/office/drawing/2014/main" val="20000"/>
                    </a:ext>
                  </a:extLst>
                </a:gridCol>
                <a:gridCol w="2721926">
                  <a:extLst>
                    <a:ext uri="{9D8B030D-6E8A-4147-A177-3AD203B41FA5}">
                      <a16:colId xmlns="" xmlns:a16="http://schemas.microsoft.com/office/drawing/2014/main" val="20001"/>
                    </a:ext>
                  </a:extLst>
                </a:gridCol>
              </a:tblGrid>
              <a:tr h="390585">
                <a:tc>
                  <a:txBody>
                    <a:bodyPr/>
                    <a:lstStyle/>
                    <a:p>
                      <a:pPr marL="0" marR="0" algn="ctr" rtl="0">
                        <a:spcBef>
                          <a:spcPts val="0"/>
                        </a:spcBef>
                        <a:spcAft>
                          <a:spcPts val="0"/>
                        </a:spcAft>
                      </a:pPr>
                      <a:r>
                        <a:rPr lang="en-US" sz="1600" dirty="0">
                          <a:solidFill>
                            <a:schemeClr val="bg1"/>
                          </a:solidFill>
                          <a:effectLst/>
                        </a:rPr>
                        <a:t>Título del sermón</a:t>
                      </a:r>
                      <a:endParaRPr lang="en-US" sz="200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ctr" rtl="0">
                        <a:spcBef>
                          <a:spcPts val="0"/>
                        </a:spcBef>
                        <a:spcAft>
                          <a:spcPts val="0"/>
                        </a:spcAft>
                      </a:pPr>
                      <a:r>
                        <a:rPr lang="en-US" sz="1600" dirty="0" err="1" smtClean="0">
                          <a:solidFill>
                            <a:schemeClr val="bg1"/>
                          </a:solidFill>
                          <a:effectLst/>
                        </a:rPr>
                        <a:t>Domingos</a:t>
                      </a:r>
                      <a:r>
                        <a:rPr lang="en-US" sz="1600" dirty="0" smtClean="0">
                          <a:solidFill>
                            <a:schemeClr val="bg1"/>
                          </a:solidFill>
                          <a:effectLst/>
                        </a:rPr>
                        <a:t> </a:t>
                      </a:r>
                      <a:r>
                        <a:rPr lang="en-US" sz="1600" dirty="0">
                          <a:solidFill>
                            <a:schemeClr val="bg1"/>
                          </a:solidFill>
                          <a:effectLst/>
                        </a:rPr>
                        <a:t>a las</a:t>
                      </a:r>
                      <a:r>
                        <a:rPr lang="en-US" sz="1600" baseline="0" dirty="0">
                          <a:solidFill>
                            <a:schemeClr val="bg1"/>
                          </a:solidFill>
                          <a:effectLst/>
                        </a:rPr>
                        <a:t> </a:t>
                      </a:r>
                      <a:r>
                        <a:rPr lang="en-US" sz="1600" baseline="0" dirty="0" smtClean="0">
                          <a:solidFill>
                            <a:schemeClr val="bg1"/>
                          </a:solidFill>
                          <a:effectLst/>
                        </a:rPr>
                        <a:t>6:00pm</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0"/>
                  </a:ext>
                </a:extLst>
              </a:tr>
              <a:tr h="390585">
                <a:tc>
                  <a:txBody>
                    <a:bodyPr/>
                    <a:lstStyle/>
                    <a:p>
                      <a:pPr marL="0" marR="0" algn="l" rtl="0">
                        <a:spcBef>
                          <a:spcPts val="0"/>
                        </a:spcBef>
                        <a:spcAft>
                          <a:spcPts val="0"/>
                        </a:spcAft>
                      </a:pPr>
                      <a:r>
                        <a:rPr lang="en-US" sz="1600" dirty="0">
                          <a:solidFill>
                            <a:schemeClr val="bg1"/>
                          </a:solidFill>
                          <a:effectLst/>
                        </a:rPr>
                        <a:t>Introducción: </a:t>
                      </a:r>
                      <a:r>
                        <a:rPr lang="en-US" sz="1600" dirty="0" err="1" smtClean="0">
                          <a:solidFill>
                            <a:schemeClr val="bg1"/>
                          </a:solidFill>
                          <a:effectLst/>
                        </a:rPr>
                        <a:t>Vasos</a:t>
                      </a:r>
                      <a:r>
                        <a:rPr lang="en-US" sz="1600" dirty="0" smtClean="0">
                          <a:solidFill>
                            <a:schemeClr val="bg1"/>
                          </a:solidFill>
                          <a:effectLst/>
                        </a:rPr>
                        <a:t> para </a:t>
                      </a:r>
                      <a:r>
                        <a:rPr lang="en-US" sz="1600" dirty="0" err="1" smtClean="0">
                          <a:solidFill>
                            <a:schemeClr val="bg1"/>
                          </a:solidFill>
                          <a:effectLst/>
                        </a:rPr>
                        <a:t>honra</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1"/>
                  </a:ext>
                </a:extLst>
              </a:tr>
              <a:tr h="390585">
                <a:tc>
                  <a:txBody>
                    <a:bodyPr/>
                    <a:lstStyle/>
                    <a:p>
                      <a:pPr marL="0" marR="0" algn="l" rtl="0">
                        <a:spcBef>
                          <a:spcPts val="0"/>
                        </a:spcBef>
                        <a:spcAft>
                          <a:spcPts val="0"/>
                        </a:spcAft>
                      </a:pPr>
                      <a:r>
                        <a:rPr lang="en-US" sz="1600" dirty="0">
                          <a:solidFill>
                            <a:schemeClr val="bg1"/>
                          </a:solidFill>
                          <a:effectLst/>
                        </a:rPr>
                        <a:t>Sé fuerte en la gracia de Dios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2"/>
                  </a:ext>
                </a:extLst>
              </a:tr>
              <a:tr h="390585">
                <a:tc>
                  <a:txBody>
                    <a:bodyPr/>
                    <a:lstStyle/>
                    <a:p>
                      <a:pPr marL="0" marR="0" algn="l" rtl="0">
                        <a:spcBef>
                          <a:spcPts val="0"/>
                        </a:spcBef>
                        <a:spcAft>
                          <a:spcPts val="0"/>
                        </a:spcAft>
                      </a:pPr>
                      <a:r>
                        <a:rPr lang="en-US" sz="1600" dirty="0">
                          <a:solidFill>
                            <a:schemeClr val="bg1"/>
                          </a:solidFill>
                          <a:effectLst/>
                        </a:rPr>
                        <a:t>Atesorando las Escrituras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2:15</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3"/>
                  </a:ext>
                </a:extLst>
              </a:tr>
              <a:tr h="390585">
                <a:tc>
                  <a:txBody>
                    <a:bodyPr/>
                    <a:lstStyle/>
                    <a:p>
                      <a:pPr marL="0" marR="0" algn="l" rtl="0">
                        <a:spcBef>
                          <a:spcPts val="0"/>
                        </a:spcBef>
                        <a:spcAft>
                          <a:spcPts val="0"/>
                        </a:spcAft>
                      </a:pPr>
                      <a:r>
                        <a:rPr lang="en-US" sz="1600" dirty="0" err="1" smtClean="0">
                          <a:solidFill>
                            <a:schemeClr val="bg1"/>
                          </a:solidFill>
                          <a:effectLst/>
                        </a:rPr>
                        <a:t>Escapando</a:t>
                      </a:r>
                      <a:r>
                        <a:rPr lang="en-US" sz="1600" baseline="0" dirty="0" smtClean="0">
                          <a:solidFill>
                            <a:schemeClr val="bg1"/>
                          </a:solidFill>
                          <a:effectLst/>
                        </a:rPr>
                        <a:t> de</a:t>
                      </a:r>
                      <a:r>
                        <a:rPr lang="en-US" sz="1600" dirty="0" smtClean="0">
                          <a:solidFill>
                            <a:schemeClr val="bg1"/>
                          </a:solidFill>
                          <a:effectLst/>
                        </a:rPr>
                        <a:t> </a:t>
                      </a:r>
                      <a:r>
                        <a:rPr lang="en-US" sz="1600" dirty="0" err="1" smtClean="0">
                          <a:solidFill>
                            <a:schemeClr val="bg1"/>
                          </a:solidFill>
                          <a:effectLst/>
                        </a:rPr>
                        <a:t>los</a:t>
                      </a:r>
                      <a:r>
                        <a:rPr lang="en-US" sz="1600" dirty="0" smtClean="0">
                          <a:solidFill>
                            <a:schemeClr val="bg1"/>
                          </a:solidFill>
                          <a:effectLst/>
                        </a:rPr>
                        <a:t> </a:t>
                      </a:r>
                      <a:r>
                        <a:rPr lang="en-US" sz="1600" dirty="0">
                          <a:solidFill>
                            <a:schemeClr val="bg1"/>
                          </a:solidFill>
                          <a:effectLst/>
                        </a:rPr>
                        <a:t>enredos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4"/>
                  </a:ext>
                </a:extLst>
              </a:tr>
              <a:tr h="390585">
                <a:tc>
                  <a:txBody>
                    <a:bodyPr/>
                    <a:lstStyle/>
                    <a:p>
                      <a:pPr marL="0" marR="0" algn="l" rtl="0">
                        <a:spcBef>
                          <a:spcPts val="0"/>
                        </a:spcBef>
                        <a:spcAft>
                          <a:spcPts val="0"/>
                        </a:spcAft>
                      </a:pPr>
                      <a:r>
                        <a:rPr lang="en-US" sz="1600" dirty="0" err="1" smtClean="0">
                          <a:solidFill>
                            <a:schemeClr val="bg1"/>
                          </a:solidFill>
                          <a:effectLst/>
                        </a:rPr>
                        <a:t>Evitando</a:t>
                      </a:r>
                      <a:r>
                        <a:rPr lang="en-US" sz="1600" dirty="0" smtClean="0">
                          <a:solidFill>
                            <a:schemeClr val="bg1"/>
                          </a:solidFill>
                          <a:effectLst/>
                        </a:rPr>
                        <a:t> </a:t>
                      </a:r>
                      <a:r>
                        <a:rPr lang="en-US" sz="1600" dirty="0">
                          <a:solidFill>
                            <a:schemeClr val="bg1"/>
                          </a:solidFill>
                          <a:effectLst/>
                        </a:rPr>
                        <a:t>las influencias impías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5"/>
                  </a:ext>
                </a:extLst>
              </a:tr>
              <a:tr h="390585">
                <a:tc>
                  <a:txBody>
                    <a:bodyPr/>
                    <a:lstStyle/>
                    <a:p>
                      <a:pPr marL="0" marR="0" algn="l" rtl="0">
                        <a:spcBef>
                          <a:spcPts val="0"/>
                        </a:spcBef>
                        <a:spcAft>
                          <a:spcPts val="0"/>
                        </a:spcAft>
                      </a:pPr>
                      <a:r>
                        <a:rPr lang="en-US" sz="1600" dirty="0">
                          <a:solidFill>
                            <a:schemeClr val="bg1"/>
                          </a:solidFill>
                          <a:effectLst/>
                        </a:rPr>
                        <a:t>Refinando mi </a:t>
                      </a:r>
                      <a:r>
                        <a:rPr lang="en-US" sz="1600" dirty="0" err="1" smtClean="0">
                          <a:solidFill>
                            <a:schemeClr val="bg1"/>
                          </a:solidFill>
                          <a:effectLst/>
                        </a:rPr>
                        <a:t>habla</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6"/>
                  </a:ext>
                </a:extLst>
              </a:tr>
              <a:tr h="390585">
                <a:tc>
                  <a:txBody>
                    <a:bodyPr/>
                    <a:lstStyle/>
                    <a:p>
                      <a:pPr marL="0" marR="0" algn="l" rtl="0">
                        <a:spcBef>
                          <a:spcPts val="0"/>
                        </a:spcBef>
                        <a:spcAft>
                          <a:spcPts val="0"/>
                        </a:spcAft>
                      </a:pPr>
                      <a:r>
                        <a:rPr lang="en-US" sz="1600" dirty="0">
                          <a:solidFill>
                            <a:schemeClr val="bg1"/>
                          </a:solidFill>
                          <a:effectLst/>
                        </a:rPr>
                        <a:t>Invocando al </a:t>
                      </a:r>
                      <a:r>
                        <a:rPr lang="en-US" sz="1600" dirty="0" err="1">
                          <a:solidFill>
                            <a:schemeClr val="bg1"/>
                          </a:solidFill>
                          <a:effectLst/>
                        </a:rPr>
                        <a:t>Señor</a:t>
                      </a:r>
                      <a:r>
                        <a:rPr lang="en-US" sz="1600" dirty="0">
                          <a:solidFill>
                            <a:schemeClr val="bg1"/>
                          </a:solidFill>
                          <a:effectLst/>
                        </a:rPr>
                        <a:t> </a:t>
                      </a:r>
                      <a:r>
                        <a:rPr lang="en-US" sz="1600" dirty="0" smtClean="0">
                          <a:solidFill>
                            <a:schemeClr val="bg1"/>
                          </a:solidFill>
                          <a:effectLst/>
                        </a:rPr>
                        <a:t>con un </a:t>
                      </a:r>
                      <a:r>
                        <a:rPr lang="en-US" sz="1600" dirty="0">
                          <a:solidFill>
                            <a:schemeClr val="bg1"/>
                          </a:solidFill>
                          <a:effectLst/>
                        </a:rPr>
                        <a:t>corazón puro</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7"/>
                  </a:ext>
                </a:extLst>
              </a:tr>
              <a:tr h="390585">
                <a:tc>
                  <a:txBody>
                    <a:bodyPr/>
                    <a:lstStyle/>
                    <a:p>
                      <a:pPr marL="0" marR="0" algn="l" rtl="0">
                        <a:spcBef>
                          <a:spcPts val="0"/>
                        </a:spcBef>
                        <a:spcAft>
                          <a:spcPts val="0"/>
                        </a:spcAft>
                      </a:pPr>
                      <a:r>
                        <a:rPr lang="en-US" sz="1600" dirty="0" err="1" smtClean="0">
                          <a:solidFill>
                            <a:schemeClr val="bg1"/>
                          </a:solidFill>
                          <a:effectLst/>
                        </a:rPr>
                        <a:t>Soportándolo</a:t>
                      </a:r>
                      <a:r>
                        <a:rPr lang="en-US" sz="1600" dirty="0" smtClean="0">
                          <a:solidFill>
                            <a:schemeClr val="bg1"/>
                          </a:solidFill>
                          <a:effectLst/>
                        </a:rPr>
                        <a:t> </a:t>
                      </a:r>
                      <a:r>
                        <a:rPr lang="en-US" sz="1600" dirty="0" err="1" smtClean="0">
                          <a:solidFill>
                            <a:schemeClr val="bg1"/>
                          </a:solidFill>
                          <a:effectLst/>
                        </a:rPr>
                        <a:t>todo</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2:3-13</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8"/>
                  </a:ext>
                </a:extLst>
              </a:tr>
              <a:tr h="390585">
                <a:tc>
                  <a:txBody>
                    <a:bodyPr/>
                    <a:lstStyle/>
                    <a:p>
                      <a:pPr marL="0" marR="0" algn="l" rtl="0">
                        <a:spcBef>
                          <a:spcPts val="0"/>
                        </a:spcBef>
                        <a:spcAft>
                          <a:spcPts val="0"/>
                        </a:spcAft>
                      </a:pPr>
                      <a:r>
                        <a:rPr lang="en-US" sz="1600" dirty="0" err="1" smtClean="0">
                          <a:solidFill>
                            <a:schemeClr val="bg1"/>
                          </a:solidFill>
                          <a:effectLst/>
                        </a:rPr>
                        <a:t>Refrescándonos</a:t>
                      </a:r>
                      <a:r>
                        <a:rPr lang="en-US" sz="1600" dirty="0" smtClean="0">
                          <a:solidFill>
                            <a:schemeClr val="bg1"/>
                          </a:solidFill>
                          <a:effectLst/>
                        </a:rPr>
                        <a:t> </a:t>
                      </a:r>
                      <a:r>
                        <a:rPr lang="en-US" sz="1600" dirty="0">
                          <a:solidFill>
                            <a:schemeClr val="bg1"/>
                          </a:solidFill>
                          <a:effectLst/>
                        </a:rPr>
                        <a:t>y </a:t>
                      </a:r>
                      <a:r>
                        <a:rPr lang="en-US" sz="1600" dirty="0" err="1" smtClean="0">
                          <a:solidFill>
                            <a:schemeClr val="bg1"/>
                          </a:solidFill>
                          <a:effectLst/>
                        </a:rPr>
                        <a:t>animándonos</a:t>
                      </a:r>
                      <a:r>
                        <a:rPr lang="en-US" sz="1600" dirty="0" smtClean="0">
                          <a:solidFill>
                            <a:schemeClr val="bg1"/>
                          </a:solidFill>
                          <a:effectLst/>
                        </a:rPr>
                        <a:t> </a:t>
                      </a:r>
                      <a:r>
                        <a:rPr lang="en-US" sz="1600" dirty="0">
                          <a:solidFill>
                            <a:schemeClr val="bg1"/>
                          </a:solidFill>
                          <a:effectLst/>
                        </a:rPr>
                        <a:t>unos a otros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9"/>
                  </a:ext>
                </a:extLst>
              </a:tr>
              <a:tr h="390585">
                <a:tc>
                  <a:txBody>
                    <a:bodyPr/>
                    <a:lstStyle/>
                    <a:p>
                      <a:pPr marL="0" marR="0" algn="l" rtl="0">
                        <a:spcBef>
                          <a:spcPts val="0"/>
                        </a:spcBef>
                        <a:spcAft>
                          <a:spcPts val="0"/>
                        </a:spcAft>
                      </a:pPr>
                      <a:r>
                        <a:rPr lang="en-US" sz="1600" dirty="0" err="1" smtClean="0">
                          <a:solidFill>
                            <a:schemeClr val="bg1"/>
                          </a:solidFill>
                          <a:effectLst/>
                        </a:rPr>
                        <a:t>Pasando</a:t>
                      </a:r>
                      <a:r>
                        <a:rPr lang="en-US" sz="1600" dirty="0" smtClean="0">
                          <a:solidFill>
                            <a:schemeClr val="bg1"/>
                          </a:solidFill>
                          <a:effectLst/>
                        </a:rPr>
                        <a:t> </a:t>
                      </a:r>
                      <a:r>
                        <a:rPr lang="en-US" sz="1600" dirty="0">
                          <a:solidFill>
                            <a:schemeClr val="bg1"/>
                          </a:solidFill>
                          <a:effectLst/>
                        </a:rPr>
                        <a:t>la fe a la próxima generación</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10"/>
                  </a:ext>
                </a:extLst>
              </a:tr>
              <a:tr h="390585">
                <a:tc>
                  <a:txBody>
                    <a:bodyPr/>
                    <a:lstStyle/>
                    <a:p>
                      <a:pPr marL="0" marR="0" algn="l" rtl="0">
                        <a:spcBef>
                          <a:spcPts val="0"/>
                        </a:spcBef>
                        <a:spcAft>
                          <a:spcPts val="0"/>
                        </a:spcAft>
                      </a:pPr>
                      <a:r>
                        <a:rPr lang="en-US" sz="1600" dirty="0" err="1" smtClean="0">
                          <a:solidFill>
                            <a:schemeClr val="bg1"/>
                          </a:solidFill>
                          <a:effectLst/>
                        </a:rPr>
                        <a:t>Reprendiendo</a:t>
                      </a:r>
                      <a:r>
                        <a:rPr lang="en-US" sz="1600" dirty="0" smtClean="0">
                          <a:solidFill>
                            <a:schemeClr val="bg1"/>
                          </a:solidFill>
                          <a:effectLst/>
                        </a:rPr>
                        <a:t> </a:t>
                      </a:r>
                      <a:r>
                        <a:rPr lang="en-US" sz="1600" dirty="0" err="1" smtClean="0">
                          <a:solidFill>
                            <a:schemeClr val="bg1"/>
                          </a:solidFill>
                          <a:effectLst/>
                        </a:rPr>
                        <a:t>tiernamente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2:24-26</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11"/>
                  </a:ext>
                </a:extLst>
              </a:tr>
              <a:tr h="390585">
                <a:tc>
                  <a:txBody>
                    <a:bodyPr/>
                    <a:lstStyle/>
                    <a:p>
                      <a:pPr marL="0" marR="0" algn="l" rtl="0">
                        <a:spcBef>
                          <a:spcPts val="0"/>
                        </a:spcBef>
                        <a:spcAft>
                          <a:spcPts val="0"/>
                        </a:spcAft>
                      </a:pPr>
                      <a:r>
                        <a:rPr lang="en-US" sz="1600" dirty="0">
                          <a:solidFill>
                            <a:schemeClr val="bg1"/>
                          </a:solidFill>
                          <a:effectLst/>
                        </a:rPr>
                        <a:t>Conclusión: </a:t>
                      </a:r>
                      <a:r>
                        <a:rPr lang="en-US" sz="1600" dirty="0" err="1" smtClean="0">
                          <a:solidFill>
                            <a:schemeClr val="bg1"/>
                          </a:solidFill>
                          <a:effectLst/>
                        </a:rPr>
                        <a:t>persistiendo</a:t>
                      </a:r>
                      <a:r>
                        <a:rPr lang="en-US" sz="1600" dirty="0" smtClean="0">
                          <a:solidFill>
                            <a:schemeClr val="bg1"/>
                          </a:solidFill>
                          <a:effectLst/>
                        </a:rPr>
                        <a:t> </a:t>
                      </a:r>
                      <a:r>
                        <a:rPr lang="en-US" sz="1600" dirty="0">
                          <a:solidFill>
                            <a:schemeClr val="bg1"/>
                          </a:solidFill>
                          <a:effectLst/>
                        </a:rPr>
                        <a:t>en las cosas que hemos aprendido</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3:14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12"/>
                  </a:ext>
                </a:extLst>
              </a:tr>
            </a:tbl>
          </a:graphicData>
        </a:graphic>
      </p:graphicFrame>
      <p:sp>
        <p:nvSpPr>
          <p:cNvPr id="2" name="Rectangle 1">
            <a:extLst>
              <a:ext uri="{FF2B5EF4-FFF2-40B4-BE49-F238E27FC236}">
                <a16:creationId xmlns="" xmlns:a16="http://schemas.microsoft.com/office/drawing/2014/main" id="{29DEDC0D-1B42-D44A-8E53-10142DA60B37}"/>
              </a:ext>
            </a:extLst>
          </p:cNvPr>
          <p:cNvSpPr/>
          <p:nvPr/>
        </p:nvSpPr>
        <p:spPr>
          <a:xfrm>
            <a:off x="391887" y="769403"/>
            <a:ext cx="8313202" cy="327878"/>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2201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428954" y="1336916"/>
            <a:ext cx="7886700" cy="1158853"/>
          </a:xfrm>
        </p:spPr>
        <p:txBody>
          <a:bodyPr>
            <a:normAutofit fontScale="90000"/>
          </a:bodyPr>
          <a:lstStyle/>
          <a:p>
            <a:pPr algn="ctr" rtl="0"/>
            <a:r>
              <a:rPr lang="en-US" sz="4400" i="1" dirty="0"/>
              <a:t>Las instrucciones de Pablo pueden ayudarnos a todos.</a:t>
            </a:r>
            <a:endParaRPr lang="en-US" sz="4400" dirty="0"/>
          </a:p>
        </p:txBody>
      </p:sp>
      <p:sp>
        <p:nvSpPr>
          <p:cNvPr id="9" name="Content Placeholder 8">
            <a:extLst>
              <a:ext uri="{FF2B5EF4-FFF2-40B4-BE49-F238E27FC236}">
                <a16:creationId xmlns="" xmlns:a16="http://schemas.microsoft.com/office/drawing/2014/main" id="{20058097-046B-EF4B-B030-915E6F631984}"/>
              </a:ext>
            </a:extLst>
          </p:cNvPr>
          <p:cNvSpPr>
            <a:spLocks noGrp="1"/>
          </p:cNvSpPr>
          <p:nvPr>
            <p:ph idx="1"/>
          </p:nvPr>
        </p:nvSpPr>
        <p:spPr>
          <a:xfrm>
            <a:off x="628650" y="2628900"/>
            <a:ext cx="8147050" cy="2730500"/>
          </a:xfrm>
        </p:spPr>
        <p:txBody>
          <a:bodyPr>
            <a:normAutofit lnSpcReduction="10000"/>
          </a:bodyPr>
          <a:lstStyle/>
          <a:p>
            <a:pPr algn="l" rtl="0"/>
            <a:r>
              <a:rPr lang="en-US" sz="2400" dirty="0" err="1"/>
              <a:t>Necesitamos</a:t>
            </a:r>
            <a:r>
              <a:rPr lang="en-US" sz="2400" dirty="0"/>
              <a:t> </a:t>
            </a:r>
            <a:r>
              <a:rPr lang="en-US" sz="2400" dirty="0" err="1" smtClean="0"/>
              <a:t>estar</a:t>
            </a:r>
            <a:r>
              <a:rPr lang="en-US" sz="2400" dirty="0" smtClean="0"/>
              <a:t> </a:t>
            </a:r>
            <a:r>
              <a:rPr lang="en-US" sz="2400" dirty="0" err="1" smtClean="0"/>
              <a:t>conscientes</a:t>
            </a:r>
            <a:r>
              <a:rPr lang="en-US" sz="2400" dirty="0" smtClean="0"/>
              <a:t> de</a:t>
            </a:r>
            <a:r>
              <a:rPr lang="en-US" sz="2400" dirty="0" smtClean="0"/>
              <a:t> </a:t>
            </a:r>
            <a:r>
              <a:rPr lang="en-US" sz="2400" dirty="0"/>
              <a:t>las tácticas de Satanás.</a:t>
            </a:r>
          </a:p>
          <a:p>
            <a:pPr algn="l" rtl="0"/>
            <a:r>
              <a:rPr lang="en-US" sz="2400" dirty="0"/>
              <a:t>Necesitamos modelos a seguir para correr bien.</a:t>
            </a:r>
          </a:p>
          <a:p>
            <a:pPr algn="l" rtl="0"/>
            <a:r>
              <a:rPr lang="en-US" sz="2400" dirty="0" err="1"/>
              <a:t>Necesitamos</a:t>
            </a:r>
            <a:r>
              <a:rPr lang="en-US" sz="2400" dirty="0"/>
              <a:t> </a:t>
            </a:r>
            <a:r>
              <a:rPr lang="en-US" sz="2400" dirty="0" err="1" smtClean="0"/>
              <a:t>enfrentar</a:t>
            </a:r>
            <a:r>
              <a:rPr lang="en-US" sz="2400" dirty="0" smtClean="0"/>
              <a:t> </a:t>
            </a:r>
            <a:r>
              <a:rPr lang="en-US" sz="2400" dirty="0"/>
              <a:t>la </a:t>
            </a:r>
            <a:r>
              <a:rPr lang="en-US" sz="2400" dirty="0" err="1" smtClean="0"/>
              <a:t>realidad</a:t>
            </a:r>
            <a:r>
              <a:rPr lang="en-US" sz="2400" dirty="0" smtClean="0"/>
              <a:t> </a:t>
            </a:r>
            <a:r>
              <a:rPr lang="en-US" sz="2400" dirty="0"/>
              <a:t>de </a:t>
            </a:r>
            <a:r>
              <a:rPr lang="en-US" sz="2400" dirty="0" err="1"/>
              <a:t>los</a:t>
            </a:r>
            <a:r>
              <a:rPr lang="en-US" sz="2400" dirty="0"/>
              <a:t> </a:t>
            </a:r>
            <a:r>
              <a:rPr lang="en-US" sz="2400" dirty="0" err="1" smtClean="0"/>
              <a:t>vasos</a:t>
            </a:r>
            <a:r>
              <a:rPr lang="en-US" sz="2400" dirty="0" smtClean="0"/>
              <a:t> </a:t>
            </a:r>
            <a:r>
              <a:rPr lang="en-US" sz="2400" dirty="0"/>
              <a:t>para la “Deshonra”</a:t>
            </a:r>
          </a:p>
          <a:p>
            <a:pPr lvl="1" algn="l" rtl="0"/>
            <a:r>
              <a:rPr lang="en-US" sz="2400" dirty="0"/>
              <a:t>“</a:t>
            </a:r>
            <a:r>
              <a:rPr lang="en-US" sz="2400" dirty="0" err="1" smtClean="0"/>
              <a:t>Figelo</a:t>
            </a:r>
            <a:r>
              <a:rPr lang="en-US" sz="2400" dirty="0" smtClean="0"/>
              <a:t> y </a:t>
            </a:r>
            <a:r>
              <a:rPr lang="en-US" sz="2400" dirty="0"/>
              <a:t>Hermógenes” – </a:t>
            </a:r>
            <a:r>
              <a:rPr lang="en-US" sz="2400" dirty="0" smtClean="0"/>
              <a:t>Me </a:t>
            </a:r>
            <a:r>
              <a:rPr lang="en-US" sz="2400" dirty="0" err="1" smtClean="0"/>
              <a:t>han</a:t>
            </a:r>
            <a:r>
              <a:rPr lang="en-US" sz="2400" dirty="0" smtClean="0"/>
              <a:t> </a:t>
            </a:r>
            <a:r>
              <a:rPr lang="en-US" sz="2400" dirty="0" err="1" smtClean="0"/>
              <a:t>vuelto</a:t>
            </a:r>
            <a:r>
              <a:rPr lang="en-US" sz="2400" dirty="0" smtClean="0"/>
              <a:t> la </a:t>
            </a:r>
            <a:r>
              <a:rPr lang="en-US" sz="2400" dirty="0" err="1" smtClean="0"/>
              <a:t>espalda</a:t>
            </a:r>
            <a:r>
              <a:rPr lang="en-US" sz="2400" dirty="0" smtClean="0"/>
              <a:t> (1:15</a:t>
            </a:r>
            <a:r>
              <a:rPr lang="en-US" sz="2400" dirty="0"/>
              <a:t>)</a:t>
            </a:r>
          </a:p>
          <a:p>
            <a:pPr lvl="1" algn="l" rtl="0"/>
            <a:r>
              <a:rPr lang="en-US" sz="2400" dirty="0"/>
              <a:t>“</a:t>
            </a:r>
            <a:r>
              <a:rPr lang="en-US" sz="2400" dirty="0" err="1"/>
              <a:t>Himeneo</a:t>
            </a:r>
            <a:r>
              <a:rPr lang="en-US" sz="2400" dirty="0"/>
              <a:t> </a:t>
            </a:r>
            <a:r>
              <a:rPr lang="en-US" sz="2400" dirty="0" smtClean="0"/>
              <a:t>y </a:t>
            </a:r>
            <a:r>
              <a:rPr lang="en-US" sz="2400" dirty="0" err="1" smtClean="0"/>
              <a:t>Fileto</a:t>
            </a:r>
            <a:r>
              <a:rPr lang="en-US" sz="2400" dirty="0"/>
              <a:t>” – </a:t>
            </a:r>
            <a:r>
              <a:rPr lang="en-US" sz="2400" dirty="0" smtClean="0"/>
              <a:t>Se </a:t>
            </a:r>
            <a:r>
              <a:rPr lang="en-US" sz="2400" dirty="0" err="1" smtClean="0"/>
              <a:t>han</a:t>
            </a:r>
            <a:r>
              <a:rPr lang="en-US" sz="2400" dirty="0" smtClean="0"/>
              <a:t> </a:t>
            </a:r>
            <a:r>
              <a:rPr lang="en-US" sz="2400" dirty="0" err="1" smtClean="0"/>
              <a:t>desviado</a:t>
            </a:r>
            <a:r>
              <a:rPr lang="en-US" sz="2400" dirty="0" smtClean="0"/>
              <a:t> (2:17</a:t>
            </a:r>
            <a:r>
              <a:rPr lang="en-US" sz="2400" dirty="0"/>
              <a:t>)</a:t>
            </a:r>
          </a:p>
          <a:p>
            <a:pPr lvl="1" algn="l" rtl="0"/>
            <a:r>
              <a:rPr lang="en-US" sz="2400" dirty="0"/>
              <a:t>“Demas” – Amó este mundo presente (4:10)</a:t>
            </a:r>
          </a:p>
        </p:txBody>
      </p:sp>
      <p:grpSp>
        <p:nvGrpSpPr>
          <p:cNvPr id="2" name="Group 1">
            <a:extLst>
              <a:ext uri="{FF2B5EF4-FFF2-40B4-BE49-F238E27FC236}">
                <a16:creationId xmlns="" xmlns:a16="http://schemas.microsoft.com/office/drawing/2014/main" id="{DD583E50-B883-B045-A5F2-741F3CE7DCBE}"/>
              </a:ext>
            </a:extLst>
          </p:cNvPr>
          <p:cNvGrpSpPr/>
          <p:nvPr/>
        </p:nvGrpSpPr>
        <p:grpSpPr>
          <a:xfrm>
            <a:off x="2650331" y="687409"/>
            <a:ext cx="3843338" cy="528638"/>
            <a:chOff x="2690023" y="692827"/>
            <a:chExt cx="3843338" cy="528638"/>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rtl="0"/>
              <a:r>
                <a:rPr lang="en-US" sz="2800" b="1" i="1" dirty="0">
                  <a:solidFill>
                    <a:schemeClr val="bg1"/>
                  </a:solidFill>
                </a:rPr>
                <a:t>Una necesidad actual</a:t>
              </a:r>
            </a:p>
          </p:txBody>
        </p:sp>
      </p:grpSp>
    </p:spTree>
    <p:extLst>
      <p:ext uri="{BB962C8B-B14F-4D97-AF65-F5344CB8AC3E}">
        <p14:creationId xmlns:p14="http://schemas.microsoft.com/office/powerpoint/2010/main" val="420810427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wipe(left)">
                                      <p:cBhvr>
                                        <p:cTn id="20" dur="500"/>
                                        <p:tgtEl>
                                          <p:spTgt spid="9">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left)">
                                      <p:cBhvr>
                                        <p:cTn id="23" dur="500"/>
                                        <p:tgtEl>
                                          <p:spTgt spid="9">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wipe(left)">
                                      <p:cBhvr>
                                        <p:cTn id="26"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E63EA70-94D4-8741-9201-6032E102A325}"/>
              </a:ext>
            </a:extLst>
          </p:cNvPr>
          <p:cNvPicPr>
            <a:picLocks noChangeAspect="1"/>
          </p:cNvPicPr>
          <p:nvPr/>
        </p:nvPicPr>
        <p:blipFill>
          <a:blip r:embed="rId3"/>
          <a:stretch>
            <a:fillRect/>
          </a:stretch>
        </p:blipFill>
        <p:spPr>
          <a:xfrm>
            <a:off x="0" y="-307903"/>
            <a:ext cx="9144000" cy="5713621"/>
          </a:xfrm>
          <a:prstGeom prst="rect">
            <a:avLst/>
          </a:prstGeom>
        </p:spPr>
      </p:pic>
      <p:grpSp>
        <p:nvGrpSpPr>
          <p:cNvPr id="21" name="Group 20">
            <a:extLst>
              <a:ext uri="{FF2B5EF4-FFF2-40B4-BE49-F238E27FC236}">
                <a16:creationId xmlns="" xmlns:a16="http://schemas.microsoft.com/office/drawing/2014/main" id="{EF53BDBB-FF2A-4D4A-98DD-8F242DF90875}"/>
              </a:ext>
            </a:extLst>
          </p:cNvPr>
          <p:cNvGrpSpPr/>
          <p:nvPr/>
        </p:nvGrpSpPr>
        <p:grpSpPr>
          <a:xfrm>
            <a:off x="679853" y="649159"/>
            <a:ext cx="7886700" cy="1286474"/>
            <a:chOff x="679853" y="649159"/>
            <a:chExt cx="7886700" cy="1286474"/>
          </a:xfrm>
        </p:grpSpPr>
        <p:grpSp>
          <p:nvGrpSpPr>
            <p:cNvPr id="11" name="Group 10">
              <a:extLst>
                <a:ext uri="{FF2B5EF4-FFF2-40B4-BE49-F238E27FC236}">
                  <a16:creationId xmlns="" xmlns:a16="http://schemas.microsoft.com/office/drawing/2014/main" id="{7A72447F-D585-2F49-8ACA-498F54A71E14}"/>
                </a:ext>
              </a:extLst>
            </p:cNvPr>
            <p:cNvGrpSpPr/>
            <p:nvPr/>
          </p:nvGrpSpPr>
          <p:grpSpPr>
            <a:xfrm>
              <a:off x="1156040" y="649159"/>
              <a:ext cx="7168153" cy="572306"/>
              <a:chOff x="1059197" y="632083"/>
              <a:chExt cx="7168153" cy="572306"/>
            </a:xfrm>
          </p:grpSpPr>
          <p:sp>
            <p:nvSpPr>
              <p:cNvPr id="9" name="Rounded Rectangle 8">
                <a:extLst>
                  <a:ext uri="{FF2B5EF4-FFF2-40B4-BE49-F238E27FC236}">
                    <a16:creationId xmlns="" xmlns:a16="http://schemas.microsoft.com/office/drawing/2014/main" id="{B41ECB6D-1EF1-8B43-A6E5-A9BAD28CF5B4}"/>
                  </a:ext>
                </a:extLst>
              </p:cNvPr>
              <p:cNvSpPr/>
              <p:nvPr/>
            </p:nvSpPr>
            <p:spPr>
              <a:xfrm>
                <a:off x="2120743" y="675751"/>
                <a:ext cx="4960980"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TextBox 9">
                <a:extLst>
                  <a:ext uri="{FF2B5EF4-FFF2-40B4-BE49-F238E27FC236}">
                    <a16:creationId xmlns="" xmlns:a16="http://schemas.microsoft.com/office/drawing/2014/main" id="{E17F6EE0-CEDA-4244-91F0-04E87D213705}"/>
                  </a:ext>
                </a:extLst>
              </p:cNvPr>
              <p:cNvSpPr txBox="1"/>
              <p:nvPr/>
            </p:nvSpPr>
            <p:spPr>
              <a:xfrm>
                <a:off x="1059197" y="632083"/>
                <a:ext cx="7168153" cy="523220"/>
              </a:xfrm>
              <a:prstGeom prst="rect">
                <a:avLst/>
              </a:prstGeom>
              <a:noFill/>
            </p:spPr>
            <p:txBody>
              <a:bodyPr wrap="square" rtlCol="0">
                <a:spAutoFit/>
              </a:bodyPr>
              <a:lstStyle/>
              <a:p>
                <a:pPr algn="ctr" rtl="0"/>
                <a:r>
                  <a:rPr lang="en-US" sz="2800" b="1" i="1" dirty="0" err="1" smtClean="0">
                    <a:solidFill>
                      <a:schemeClr val="bg1"/>
                    </a:solidFill>
                  </a:rPr>
                  <a:t>Honra</a:t>
                </a:r>
                <a:r>
                  <a:rPr lang="en-US" sz="2800" b="1" i="1" dirty="0" smtClean="0">
                    <a:solidFill>
                      <a:schemeClr val="bg1"/>
                    </a:solidFill>
                  </a:rPr>
                  <a:t> </a:t>
                </a:r>
                <a:r>
                  <a:rPr lang="en-US" sz="2800" b="1" i="1" dirty="0">
                    <a:solidFill>
                      <a:schemeClr val="bg1"/>
                    </a:solidFill>
                  </a:rPr>
                  <a:t>en </a:t>
                </a:r>
                <a:r>
                  <a:rPr lang="en-US" sz="2800" b="1" i="1" dirty="0" err="1">
                    <a:solidFill>
                      <a:schemeClr val="bg1"/>
                    </a:solidFill>
                  </a:rPr>
                  <a:t>nuestra</a:t>
                </a:r>
                <a:r>
                  <a:rPr lang="en-US" sz="2800" b="1" i="1" dirty="0">
                    <a:solidFill>
                      <a:schemeClr val="bg1"/>
                    </a:solidFill>
                  </a:rPr>
                  <a:t> </a:t>
                </a:r>
                <a:r>
                  <a:rPr lang="en-US" sz="2800" b="1" i="1" dirty="0" err="1" smtClean="0">
                    <a:solidFill>
                      <a:schemeClr val="bg1"/>
                    </a:solidFill>
                  </a:rPr>
                  <a:t>perseverancia</a:t>
                </a:r>
                <a:endParaRPr lang="en-US" sz="2800" b="1" i="1" dirty="0">
                  <a:solidFill>
                    <a:schemeClr val="bg1"/>
                  </a:solidFill>
                </a:endParaRPr>
              </a:p>
            </p:txBody>
          </p:sp>
        </p:grpSp>
        <p:sp>
          <p:nvSpPr>
            <p:cNvPr id="18" name="Title 1">
              <a:extLst>
                <a:ext uri="{FF2B5EF4-FFF2-40B4-BE49-F238E27FC236}">
                  <a16:creationId xmlns="" xmlns:a16="http://schemas.microsoft.com/office/drawing/2014/main" id="{F39CA80C-929D-C940-A475-C18583FD9FD5}"/>
                </a:ext>
              </a:extLst>
            </p:cNvPr>
            <p:cNvSpPr txBox="1">
              <a:spLocks/>
            </p:cNvSpPr>
            <p:nvPr/>
          </p:nvSpPr>
          <p:spPr>
            <a:xfrm>
              <a:off x="679853" y="1260571"/>
              <a:ext cx="7886700" cy="67506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rtl="0"/>
              <a:r>
                <a:rPr lang="en-US" sz="2800" i="1" dirty="0">
                  <a:solidFill>
                    <a:schemeClr val="bg1"/>
                  </a:solidFill>
                </a:rPr>
                <a:t>“En una casa grande… </a:t>
              </a:r>
              <a:r>
                <a:rPr lang="en-US" sz="2800" i="1" dirty="0" err="1" smtClean="0">
                  <a:solidFill>
                    <a:schemeClr val="bg1"/>
                  </a:solidFill>
                </a:rPr>
                <a:t>vasos</a:t>
              </a:r>
              <a:r>
                <a:rPr lang="en-US" sz="2800" i="1" dirty="0" smtClean="0">
                  <a:solidFill>
                    <a:schemeClr val="bg1"/>
                  </a:solidFill>
                </a:rPr>
                <a:t> </a:t>
              </a:r>
              <a:r>
                <a:rPr lang="en-US" sz="2800" i="1" dirty="0">
                  <a:solidFill>
                    <a:schemeClr val="bg1"/>
                  </a:solidFill>
                </a:rPr>
                <a:t>de oro y plata…”</a:t>
              </a:r>
            </a:p>
          </p:txBody>
        </p:sp>
      </p:grpSp>
      <p:grpSp>
        <p:nvGrpSpPr>
          <p:cNvPr id="22" name="Group 21">
            <a:extLst>
              <a:ext uri="{FF2B5EF4-FFF2-40B4-BE49-F238E27FC236}">
                <a16:creationId xmlns="" xmlns:a16="http://schemas.microsoft.com/office/drawing/2014/main" id="{C0C4DF1D-CACE-0441-9AC0-B7A6039417CB}"/>
              </a:ext>
            </a:extLst>
          </p:cNvPr>
          <p:cNvGrpSpPr/>
          <p:nvPr/>
        </p:nvGrpSpPr>
        <p:grpSpPr>
          <a:xfrm>
            <a:off x="628650" y="2232204"/>
            <a:ext cx="7886700" cy="1278756"/>
            <a:chOff x="628650" y="2232204"/>
            <a:chExt cx="7886700" cy="1278756"/>
          </a:xfrm>
        </p:grpSpPr>
        <p:grpSp>
          <p:nvGrpSpPr>
            <p:cNvPr id="12" name="Group 11">
              <a:extLst>
                <a:ext uri="{FF2B5EF4-FFF2-40B4-BE49-F238E27FC236}">
                  <a16:creationId xmlns="" xmlns:a16="http://schemas.microsoft.com/office/drawing/2014/main" id="{1E57B5E1-F92E-2549-8FBB-991FC0BD219A}"/>
                </a:ext>
              </a:extLst>
            </p:cNvPr>
            <p:cNvGrpSpPr/>
            <p:nvPr/>
          </p:nvGrpSpPr>
          <p:grpSpPr>
            <a:xfrm>
              <a:off x="2052695" y="2232204"/>
              <a:ext cx="5304546" cy="534938"/>
              <a:chOff x="1944341" y="669451"/>
              <a:chExt cx="5304546" cy="534938"/>
            </a:xfrm>
          </p:grpSpPr>
          <p:sp>
            <p:nvSpPr>
              <p:cNvPr id="13" name="Rounded Rectangle 12">
                <a:extLst>
                  <a:ext uri="{FF2B5EF4-FFF2-40B4-BE49-F238E27FC236}">
                    <a16:creationId xmlns="" xmlns:a16="http://schemas.microsoft.com/office/drawing/2014/main" id="{D802B735-4E6A-2B46-BA12-159812858712}"/>
                  </a:ext>
                </a:extLst>
              </p:cNvPr>
              <p:cNvSpPr/>
              <p:nvPr/>
            </p:nvSpPr>
            <p:spPr>
              <a:xfrm>
                <a:off x="2109232" y="675751"/>
                <a:ext cx="4960980"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TextBox 13">
                <a:extLst>
                  <a:ext uri="{FF2B5EF4-FFF2-40B4-BE49-F238E27FC236}">
                    <a16:creationId xmlns="" xmlns:a16="http://schemas.microsoft.com/office/drawing/2014/main" id="{790E48BF-27F0-DA42-951C-9551A2CFBBF2}"/>
                  </a:ext>
                </a:extLst>
              </p:cNvPr>
              <p:cNvSpPr txBox="1"/>
              <p:nvPr/>
            </p:nvSpPr>
            <p:spPr>
              <a:xfrm>
                <a:off x="1944341" y="669451"/>
                <a:ext cx="5304546" cy="523220"/>
              </a:xfrm>
              <a:prstGeom prst="rect">
                <a:avLst/>
              </a:prstGeom>
              <a:noFill/>
            </p:spPr>
            <p:txBody>
              <a:bodyPr wrap="square" rtlCol="0">
                <a:spAutoFit/>
              </a:bodyPr>
              <a:lstStyle/>
              <a:p>
                <a:pPr algn="ctr" rtl="0"/>
                <a:r>
                  <a:rPr lang="en-US" sz="2800" b="1" i="1" dirty="0" err="1" smtClean="0">
                    <a:solidFill>
                      <a:schemeClr val="bg1"/>
                    </a:solidFill>
                  </a:rPr>
                  <a:t>Honra</a:t>
                </a:r>
                <a:r>
                  <a:rPr lang="en-US" sz="2800" b="1" i="1" dirty="0" smtClean="0">
                    <a:solidFill>
                      <a:schemeClr val="bg1"/>
                    </a:solidFill>
                  </a:rPr>
                  <a:t> </a:t>
                </a:r>
                <a:r>
                  <a:rPr lang="en-US" sz="2800" b="1" i="1" dirty="0">
                    <a:solidFill>
                      <a:schemeClr val="bg1"/>
                    </a:solidFill>
                  </a:rPr>
                  <a:t>en nuestro carácter</a:t>
                </a:r>
              </a:p>
            </p:txBody>
          </p:sp>
        </p:grpSp>
        <p:sp>
          <p:nvSpPr>
            <p:cNvPr id="19" name="Title 1">
              <a:extLst>
                <a:ext uri="{FF2B5EF4-FFF2-40B4-BE49-F238E27FC236}">
                  <a16:creationId xmlns="" xmlns:a16="http://schemas.microsoft.com/office/drawing/2014/main" id="{333A5011-DF13-2747-B5A9-F379A12DBEEF}"/>
                </a:ext>
              </a:extLst>
            </p:cNvPr>
            <p:cNvSpPr txBox="1">
              <a:spLocks/>
            </p:cNvSpPr>
            <p:nvPr/>
          </p:nvSpPr>
          <p:spPr>
            <a:xfrm>
              <a:off x="628650" y="2835898"/>
              <a:ext cx="7886700" cy="67506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rtl="0"/>
              <a:r>
                <a:rPr lang="en-US" sz="2800" i="1" dirty="0">
                  <a:solidFill>
                    <a:schemeClr val="bg1"/>
                  </a:solidFill>
                </a:rPr>
                <a:t>“…</a:t>
              </a:r>
              <a:r>
                <a:rPr lang="en-US" sz="2800" i="1" dirty="0" err="1">
                  <a:solidFill>
                    <a:schemeClr val="bg1"/>
                  </a:solidFill>
                </a:rPr>
                <a:t>si</a:t>
              </a:r>
              <a:r>
                <a:rPr lang="en-US" sz="2800" i="1" dirty="0">
                  <a:solidFill>
                    <a:schemeClr val="bg1"/>
                  </a:solidFill>
                </a:rPr>
                <a:t> </a:t>
              </a:r>
              <a:r>
                <a:rPr lang="en-US" sz="2800" i="1" dirty="0" err="1" smtClean="0">
                  <a:solidFill>
                    <a:schemeClr val="bg1"/>
                  </a:solidFill>
                </a:rPr>
                <a:t>alguien</a:t>
              </a:r>
              <a:r>
                <a:rPr lang="en-US" sz="2800" i="1" dirty="0" smtClean="0">
                  <a:solidFill>
                    <a:schemeClr val="bg1"/>
                  </a:solidFill>
                </a:rPr>
                <a:t> se </a:t>
              </a:r>
              <a:r>
                <a:rPr lang="en-US" sz="2800" i="1" dirty="0">
                  <a:solidFill>
                    <a:schemeClr val="bg1"/>
                  </a:solidFill>
                </a:rPr>
                <a:t>limpia de </a:t>
              </a:r>
              <a:r>
                <a:rPr lang="en-US" sz="2800" i="1" dirty="0" err="1" smtClean="0">
                  <a:solidFill>
                    <a:schemeClr val="bg1"/>
                  </a:solidFill>
                </a:rPr>
                <a:t>estas</a:t>
              </a:r>
              <a:r>
                <a:rPr lang="en-US" sz="2800" i="1" dirty="0" smtClean="0">
                  <a:solidFill>
                    <a:schemeClr val="bg1"/>
                  </a:solidFill>
                </a:rPr>
                <a:t> </a:t>
              </a:r>
              <a:r>
                <a:rPr lang="en-US" sz="2800" i="1" dirty="0" err="1" smtClean="0">
                  <a:solidFill>
                    <a:schemeClr val="bg1"/>
                  </a:solidFill>
                </a:rPr>
                <a:t>cosas</a:t>
              </a:r>
              <a:r>
                <a:rPr lang="en-US" sz="2800" i="1" dirty="0" smtClean="0">
                  <a:solidFill>
                    <a:schemeClr val="bg1"/>
                  </a:solidFill>
                </a:rPr>
                <a:t>…”</a:t>
              </a:r>
              <a:endParaRPr lang="en-US" sz="2800" i="1" dirty="0">
                <a:solidFill>
                  <a:schemeClr val="bg1"/>
                </a:solidFill>
              </a:endParaRPr>
            </a:p>
          </p:txBody>
        </p:sp>
      </p:grpSp>
      <p:grpSp>
        <p:nvGrpSpPr>
          <p:cNvPr id="23" name="Group 22">
            <a:extLst>
              <a:ext uri="{FF2B5EF4-FFF2-40B4-BE49-F238E27FC236}">
                <a16:creationId xmlns="" xmlns:a16="http://schemas.microsoft.com/office/drawing/2014/main" id="{4DBD5BB4-FDC5-5E47-8741-38D83BFF995E}"/>
              </a:ext>
            </a:extLst>
          </p:cNvPr>
          <p:cNvGrpSpPr/>
          <p:nvPr/>
        </p:nvGrpSpPr>
        <p:grpSpPr>
          <a:xfrm>
            <a:off x="668342" y="3687293"/>
            <a:ext cx="7886700" cy="1718425"/>
            <a:chOff x="668342" y="3687293"/>
            <a:chExt cx="7886700" cy="1718425"/>
          </a:xfrm>
        </p:grpSpPr>
        <p:grpSp>
          <p:nvGrpSpPr>
            <p:cNvPr id="15" name="Group 14">
              <a:extLst>
                <a:ext uri="{FF2B5EF4-FFF2-40B4-BE49-F238E27FC236}">
                  <a16:creationId xmlns="" xmlns:a16="http://schemas.microsoft.com/office/drawing/2014/main" id="{B67BE769-13CA-1A4E-87D5-8673D0238947}"/>
                </a:ext>
              </a:extLst>
            </p:cNvPr>
            <p:cNvGrpSpPr/>
            <p:nvPr/>
          </p:nvGrpSpPr>
          <p:grpSpPr>
            <a:xfrm>
              <a:off x="2217586" y="3687293"/>
              <a:ext cx="4960980" cy="534056"/>
              <a:chOff x="2132254" y="670333"/>
              <a:chExt cx="4960980" cy="534056"/>
            </a:xfrm>
          </p:grpSpPr>
          <p:sp>
            <p:nvSpPr>
              <p:cNvPr id="16" name="Rounded Rectangle 15">
                <a:extLst>
                  <a:ext uri="{FF2B5EF4-FFF2-40B4-BE49-F238E27FC236}">
                    <a16:creationId xmlns="" xmlns:a16="http://schemas.microsoft.com/office/drawing/2014/main" id="{777222E3-9E5A-1F45-88EC-9C669F0CE0C8}"/>
                  </a:ext>
                </a:extLst>
              </p:cNvPr>
              <p:cNvSpPr/>
              <p:nvPr/>
            </p:nvSpPr>
            <p:spPr>
              <a:xfrm>
                <a:off x="2132254" y="675751"/>
                <a:ext cx="4960980"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 name="TextBox 16">
                <a:extLst>
                  <a:ext uri="{FF2B5EF4-FFF2-40B4-BE49-F238E27FC236}">
                    <a16:creationId xmlns="" xmlns:a16="http://schemas.microsoft.com/office/drawing/2014/main" id="{0B7FC1B7-583C-8544-A3CD-A5380F2C7385}"/>
                  </a:ext>
                </a:extLst>
              </p:cNvPr>
              <p:cNvSpPr txBox="1"/>
              <p:nvPr/>
            </p:nvSpPr>
            <p:spPr>
              <a:xfrm>
                <a:off x="2132254" y="670333"/>
                <a:ext cx="4960980" cy="523220"/>
              </a:xfrm>
              <a:prstGeom prst="rect">
                <a:avLst/>
              </a:prstGeom>
              <a:noFill/>
            </p:spPr>
            <p:txBody>
              <a:bodyPr wrap="square" rtlCol="0">
                <a:spAutoFit/>
              </a:bodyPr>
              <a:lstStyle/>
              <a:p>
                <a:pPr algn="ctr" rtl="0"/>
                <a:r>
                  <a:rPr lang="en-US" sz="2800" b="1" i="1" dirty="0" err="1" smtClean="0">
                    <a:solidFill>
                      <a:schemeClr val="bg1"/>
                    </a:solidFill>
                  </a:rPr>
                  <a:t>Honra</a:t>
                </a:r>
                <a:r>
                  <a:rPr lang="en-US" sz="2800" b="1" i="1" dirty="0" smtClean="0">
                    <a:solidFill>
                      <a:schemeClr val="bg1"/>
                    </a:solidFill>
                  </a:rPr>
                  <a:t> </a:t>
                </a:r>
                <a:r>
                  <a:rPr lang="en-US" sz="2800" b="1" i="1" dirty="0">
                    <a:solidFill>
                      <a:schemeClr val="bg1"/>
                    </a:solidFill>
                  </a:rPr>
                  <a:t>en nuestro servicio</a:t>
                </a:r>
              </a:p>
            </p:txBody>
          </p:sp>
        </p:grpSp>
        <p:sp>
          <p:nvSpPr>
            <p:cNvPr id="20" name="Title 1">
              <a:extLst>
                <a:ext uri="{FF2B5EF4-FFF2-40B4-BE49-F238E27FC236}">
                  <a16:creationId xmlns="" xmlns:a16="http://schemas.microsoft.com/office/drawing/2014/main" id="{904D34B4-0AC8-6D44-99D3-799FF75ABBDF}"/>
                </a:ext>
              </a:extLst>
            </p:cNvPr>
            <p:cNvSpPr txBox="1">
              <a:spLocks/>
            </p:cNvSpPr>
            <p:nvPr/>
          </p:nvSpPr>
          <p:spPr>
            <a:xfrm>
              <a:off x="668342" y="4386846"/>
              <a:ext cx="7886700" cy="101887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smtClean="0">
                  <a:solidFill>
                    <a:schemeClr val="bg1"/>
                  </a:solidFill>
                </a:rPr>
                <a:t>“…</a:t>
              </a:r>
              <a:r>
                <a:rPr lang="es-ES" sz="2800" i="1" dirty="0">
                  <a:solidFill>
                    <a:schemeClr val="bg1"/>
                  </a:solidFill>
                </a:rPr>
                <a:t>santificado, útil para el Señor, </a:t>
              </a:r>
              <a:r>
                <a:rPr lang="es-ES" sz="2800" i="1" dirty="0" smtClean="0">
                  <a:solidFill>
                    <a:schemeClr val="bg1"/>
                  </a:solidFill>
                </a:rPr>
                <a:t/>
              </a:r>
              <a:br>
                <a:rPr lang="es-ES" sz="2800" i="1" dirty="0" smtClean="0">
                  <a:solidFill>
                    <a:schemeClr val="bg1"/>
                  </a:solidFill>
                </a:rPr>
              </a:br>
              <a:r>
                <a:rPr lang="es-ES" sz="2800" i="1" dirty="0" smtClean="0">
                  <a:solidFill>
                    <a:schemeClr val="bg1"/>
                  </a:solidFill>
                </a:rPr>
                <a:t>preparado </a:t>
              </a:r>
              <a:r>
                <a:rPr lang="es-ES" sz="2800" i="1" dirty="0">
                  <a:solidFill>
                    <a:schemeClr val="bg1"/>
                  </a:solidFill>
                </a:rPr>
                <a:t>para toda buena </a:t>
              </a:r>
              <a:r>
                <a:rPr lang="es-ES" sz="2800" i="1" dirty="0" smtClean="0">
                  <a:solidFill>
                    <a:schemeClr val="bg1"/>
                  </a:solidFill>
                </a:rPr>
                <a:t>obra</a:t>
              </a:r>
              <a:r>
                <a:rPr lang="en-US" sz="2800" i="1" dirty="0" smtClean="0">
                  <a:solidFill>
                    <a:schemeClr val="bg1"/>
                  </a:solidFill>
                </a:rPr>
                <a:t>”.</a:t>
              </a:r>
              <a:endParaRPr lang="en-US" sz="2800" i="1" dirty="0">
                <a:solidFill>
                  <a:schemeClr val="bg1"/>
                </a:solidFill>
              </a:endParaRPr>
            </a:p>
          </p:txBody>
        </p:sp>
      </p:grpSp>
    </p:spTree>
    <p:extLst>
      <p:ext uri="{BB962C8B-B14F-4D97-AF65-F5344CB8AC3E}">
        <p14:creationId xmlns:p14="http://schemas.microsoft.com/office/powerpoint/2010/main" val="347648808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0" y="1025547"/>
            <a:ext cx="9144000" cy="1158853"/>
          </a:xfrm>
        </p:spPr>
        <p:txBody>
          <a:bodyPr>
            <a:normAutofit fontScale="90000"/>
          </a:bodyPr>
          <a:lstStyle/>
          <a:p>
            <a:pPr algn="ctr" rtl="0"/>
            <a:r>
              <a:rPr lang="en-US" sz="4400" i="1" dirty="0"/>
              <a:t>Un pueblo santo sirviendo a un Dios santo</a:t>
            </a:r>
            <a:endParaRPr lang="en-US" sz="4400" dirty="0"/>
          </a:p>
        </p:txBody>
      </p:sp>
      <p:grpSp>
        <p:nvGrpSpPr>
          <p:cNvPr id="2" name="Group 1">
            <a:extLst>
              <a:ext uri="{FF2B5EF4-FFF2-40B4-BE49-F238E27FC236}">
                <a16:creationId xmlns="" xmlns:a16="http://schemas.microsoft.com/office/drawing/2014/main" id="{DD583E50-B883-B045-A5F2-741F3CE7DCBE}"/>
              </a:ext>
            </a:extLst>
          </p:cNvPr>
          <p:cNvGrpSpPr/>
          <p:nvPr/>
        </p:nvGrpSpPr>
        <p:grpSpPr>
          <a:xfrm>
            <a:off x="2650331" y="687409"/>
            <a:ext cx="3843338" cy="528638"/>
            <a:chOff x="2690023" y="692827"/>
            <a:chExt cx="3843338" cy="528638"/>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rtl="0"/>
              <a:r>
                <a:rPr lang="en-US" sz="2800" b="1" i="1" dirty="0" err="1" smtClean="0">
                  <a:solidFill>
                    <a:schemeClr val="bg1"/>
                  </a:solidFill>
                </a:rPr>
                <a:t>Vasos</a:t>
              </a:r>
              <a:r>
                <a:rPr lang="en-US" sz="2800" b="1" i="1" dirty="0" smtClean="0">
                  <a:solidFill>
                    <a:schemeClr val="bg1"/>
                  </a:solidFill>
                </a:rPr>
                <a:t> para </a:t>
              </a:r>
              <a:r>
                <a:rPr lang="en-US" sz="2800" b="1" i="1" dirty="0" err="1" smtClean="0">
                  <a:solidFill>
                    <a:schemeClr val="bg1"/>
                  </a:solidFill>
                </a:rPr>
                <a:t>honra</a:t>
              </a:r>
              <a:endParaRPr lang="en-US" sz="2800" b="1" i="1" dirty="0">
                <a:solidFill>
                  <a:schemeClr val="bg1"/>
                </a:solidFill>
              </a:endParaRPr>
            </a:p>
          </p:txBody>
        </p:sp>
      </p:grpSp>
      <p:sp>
        <p:nvSpPr>
          <p:cNvPr id="6" name="Content Placeholder 4">
            <a:extLst>
              <a:ext uri="{FF2B5EF4-FFF2-40B4-BE49-F238E27FC236}">
                <a16:creationId xmlns="" xmlns:a16="http://schemas.microsoft.com/office/drawing/2014/main" id="{68BE7907-9328-0149-B27B-22E62CE70181}"/>
              </a:ext>
            </a:extLst>
          </p:cNvPr>
          <p:cNvSpPr>
            <a:spLocks noGrp="1"/>
          </p:cNvSpPr>
          <p:nvPr>
            <p:ph sz="half" idx="1"/>
          </p:nvPr>
        </p:nvSpPr>
        <p:spPr>
          <a:xfrm>
            <a:off x="628650" y="2219854"/>
            <a:ext cx="7727950" cy="3626115"/>
          </a:xfrm>
        </p:spPr>
        <p:txBody>
          <a:bodyPr/>
          <a:lstStyle/>
          <a:p>
            <a:pPr algn="l" rtl="0"/>
            <a:r>
              <a:rPr lang="en-US" sz="2400" dirty="0" err="1" smtClean="0"/>
              <a:t>Ser</a:t>
            </a:r>
            <a:r>
              <a:rPr lang="en-US" sz="2400" dirty="0" smtClean="0"/>
              <a:t> </a:t>
            </a:r>
            <a:r>
              <a:rPr lang="en-US" sz="2400" u="sng" dirty="0" err="1" smtClean="0"/>
              <a:t>santificados</a:t>
            </a:r>
            <a:r>
              <a:rPr lang="en-US" sz="2400" dirty="0" smtClean="0"/>
              <a:t> </a:t>
            </a:r>
            <a:r>
              <a:rPr lang="en-US" sz="2400" dirty="0" smtClean="0"/>
              <a:t>de </a:t>
            </a:r>
            <a:r>
              <a:rPr lang="en-US" sz="2400" dirty="0"/>
              <a:t>enredos, influencias e impurezas que conducen a la deshonra.</a:t>
            </a:r>
          </a:p>
          <a:p>
            <a:pPr algn="l" rtl="0"/>
            <a:r>
              <a:rPr lang="en-US" sz="2400" dirty="0" err="1" smtClean="0"/>
              <a:t>Permitir</a:t>
            </a:r>
            <a:r>
              <a:rPr lang="en-US" sz="2400" dirty="0" smtClean="0"/>
              <a:t> que </a:t>
            </a:r>
            <a:r>
              <a:rPr lang="en-US" sz="2400" dirty="0"/>
              <a:t>el </a:t>
            </a:r>
            <a:r>
              <a:rPr lang="en-US" sz="2400" dirty="0" err="1" smtClean="0"/>
              <a:t>Señor</a:t>
            </a:r>
            <a:r>
              <a:rPr lang="en-US" sz="2400" dirty="0" smtClean="0"/>
              <a:t> </a:t>
            </a:r>
            <a:r>
              <a:rPr lang="en-US" sz="2400" dirty="0" err="1" smtClean="0"/>
              <a:t>haga</a:t>
            </a:r>
            <a:r>
              <a:rPr lang="en-US" sz="2400" dirty="0" smtClean="0"/>
              <a:t> que </a:t>
            </a:r>
            <a:r>
              <a:rPr lang="en-US" sz="2400" u="sng" dirty="0" err="1" smtClean="0"/>
              <a:t>nuestra</a:t>
            </a:r>
            <a:r>
              <a:rPr lang="en-US" sz="2400" u="sng" dirty="0" smtClean="0"/>
              <a:t> </a:t>
            </a:r>
            <a:r>
              <a:rPr lang="en-US" sz="2400" u="sng" dirty="0" err="1" smtClean="0"/>
              <a:t>habla</a:t>
            </a:r>
            <a:r>
              <a:rPr lang="en-US" sz="2400" u="sng" dirty="0" smtClean="0"/>
              <a:t> </a:t>
            </a:r>
            <a:r>
              <a:rPr lang="en-US" sz="2400" u="sng" dirty="0"/>
              <a:t>y </a:t>
            </a:r>
            <a:r>
              <a:rPr lang="en-US" sz="2400" u="sng" dirty="0" err="1" smtClean="0"/>
              <a:t>ejemplo</a:t>
            </a:r>
            <a:r>
              <a:rPr lang="en-US" sz="2400" u="sng" dirty="0" smtClean="0"/>
              <a:t> </a:t>
            </a:r>
            <a:r>
              <a:rPr lang="en-US" sz="2400" u="sng" dirty="0" err="1" smtClean="0"/>
              <a:t>sean</a:t>
            </a:r>
            <a:r>
              <a:rPr lang="en-US" sz="2400" u="sng" dirty="0" smtClean="0"/>
              <a:t> </a:t>
            </a:r>
            <a:r>
              <a:rPr lang="en-US" sz="2400" u="sng" dirty="0" err="1" smtClean="0"/>
              <a:t>útiles</a:t>
            </a:r>
            <a:r>
              <a:rPr lang="en-US" sz="2400" dirty="0"/>
              <a:t> </a:t>
            </a:r>
            <a:r>
              <a:rPr lang="en-US" sz="2400" dirty="0" smtClean="0"/>
              <a:t>para </a:t>
            </a:r>
            <a:r>
              <a:rPr lang="en-US" sz="2400" dirty="0"/>
              <a:t>sus nobles propósitos.</a:t>
            </a:r>
          </a:p>
          <a:p>
            <a:pPr algn="l" rtl="0"/>
            <a:r>
              <a:rPr lang="en-US" sz="2400" dirty="0"/>
              <a:t>Fortalecer nuestra </a:t>
            </a:r>
            <a:r>
              <a:rPr lang="en-US" sz="2400" dirty="0" err="1"/>
              <a:t>conexión</a:t>
            </a:r>
            <a:r>
              <a:rPr lang="en-US" sz="2400" dirty="0"/>
              <a:t> </a:t>
            </a:r>
            <a:r>
              <a:rPr lang="en-US" sz="2400" dirty="0" smtClean="0"/>
              <a:t>con </a:t>
            </a:r>
            <a:r>
              <a:rPr lang="en-US" sz="2400" u="sng" dirty="0" smtClean="0"/>
              <a:t>las </a:t>
            </a:r>
            <a:r>
              <a:rPr lang="en-US" sz="2400" u="sng" dirty="0" err="1" smtClean="0"/>
              <a:t>Escrituras</a:t>
            </a:r>
            <a:r>
              <a:rPr lang="en-US" sz="2400" dirty="0" smtClean="0"/>
              <a:t> para </a:t>
            </a:r>
            <a:r>
              <a:rPr lang="en-US" sz="2400" dirty="0"/>
              <a:t>que podamos estar completamente preparados para el servicio.</a:t>
            </a:r>
          </a:p>
          <a:p>
            <a:pPr algn="l" rtl="0"/>
            <a:r>
              <a:rPr lang="en-US" sz="2400" dirty="0" err="1" smtClean="0"/>
              <a:t>Aprender</a:t>
            </a:r>
            <a:r>
              <a:rPr lang="en-US" sz="2400" dirty="0" smtClean="0"/>
              <a:t> </a:t>
            </a:r>
            <a:r>
              <a:rPr lang="en-US" sz="2400" dirty="0" err="1"/>
              <a:t>cómo</a:t>
            </a:r>
            <a:r>
              <a:rPr lang="en-US" sz="2400" dirty="0"/>
              <a:t> </a:t>
            </a:r>
            <a:r>
              <a:rPr lang="en-US" sz="2400" dirty="0" err="1" smtClean="0"/>
              <a:t>podemos</a:t>
            </a:r>
            <a:r>
              <a:rPr lang="en-US" sz="2400" dirty="0" smtClean="0"/>
              <a:t> </a:t>
            </a:r>
            <a:r>
              <a:rPr lang="en-US" sz="2400" u="sng" dirty="0" err="1" smtClean="0"/>
              <a:t>mejor</a:t>
            </a:r>
            <a:r>
              <a:rPr lang="en-US" sz="2400" dirty="0" smtClean="0"/>
              <a:t> </a:t>
            </a:r>
            <a:r>
              <a:rPr lang="en-US" sz="2400" dirty="0" err="1" smtClean="0"/>
              <a:t>refrescarnos</a:t>
            </a:r>
            <a:r>
              <a:rPr lang="en-US" sz="2400" dirty="0" smtClean="0"/>
              <a:t> </a:t>
            </a:r>
            <a:r>
              <a:rPr lang="en-US" sz="2400" dirty="0"/>
              <a:t>y animarnos unos a otros </a:t>
            </a:r>
            <a:r>
              <a:rPr lang="en-US" sz="2400" dirty="0" err="1"/>
              <a:t>en</a:t>
            </a:r>
            <a:r>
              <a:rPr lang="en-US" sz="2400" dirty="0"/>
              <a:t> </a:t>
            </a:r>
            <a:r>
              <a:rPr lang="en-US" sz="2400" dirty="0" err="1" smtClean="0"/>
              <a:t>nuestro</a:t>
            </a:r>
            <a:r>
              <a:rPr lang="en-US" sz="2400" dirty="0" smtClean="0"/>
              <a:t> </a:t>
            </a:r>
            <a:r>
              <a:rPr lang="en-US" sz="2400" dirty="0" err="1" smtClean="0"/>
              <a:t>llamamiento</a:t>
            </a:r>
            <a:r>
              <a:rPr lang="en-US" sz="2400" dirty="0" smtClean="0"/>
              <a:t> </a:t>
            </a:r>
            <a:r>
              <a:rPr lang="en-US" sz="2400" dirty="0"/>
              <a:t>común.</a:t>
            </a:r>
          </a:p>
          <a:p>
            <a:pPr algn="l" rtl="0"/>
            <a:endParaRPr lang="en-US" dirty="0"/>
          </a:p>
        </p:txBody>
      </p:sp>
    </p:spTree>
    <p:extLst>
      <p:ext uri="{BB962C8B-B14F-4D97-AF65-F5344CB8AC3E}">
        <p14:creationId xmlns:p14="http://schemas.microsoft.com/office/powerpoint/2010/main" val="74642942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1624</TotalTime>
  <Words>1751</Words>
  <Application>Microsoft Office PowerPoint</Application>
  <PresentationFormat>On-screen Show (16:10)</PresentationFormat>
  <Paragraphs>234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Pablo cree en Timoteo…</vt:lpstr>
      <vt:lpstr>Pablo cree en Timoteo…</vt:lpstr>
      <vt:lpstr>Conocida por…</vt:lpstr>
      <vt:lpstr>Conocida por…</vt:lpstr>
      <vt:lpstr>PowerPoint Presentation</vt:lpstr>
      <vt:lpstr>Las instrucciones de Pablo pueden ayudarnos a todos.</vt:lpstr>
      <vt:lpstr>PowerPoint Presentation</vt:lpstr>
      <vt:lpstr>Un pueblo santo sirviendo a un Dios santo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Theme</dc:title>
  <dc:creator>Phillip Shumake</dc:creator>
  <cp:lastModifiedBy>Esther Eubanks</cp:lastModifiedBy>
  <cp:revision>152</cp:revision>
  <dcterms:created xsi:type="dcterms:W3CDTF">2022-08-19T18:53:01Z</dcterms:created>
  <dcterms:modified xsi:type="dcterms:W3CDTF">2022-09-17T21:02:49Z</dcterms:modified>
</cp:coreProperties>
</file>