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8" r:id="rId2"/>
    <p:sldId id="257" r:id="rId3"/>
    <p:sldId id="256" r:id="rId4"/>
    <p:sldId id="266" r:id="rId5"/>
    <p:sldId id="273" r:id="rId6"/>
    <p:sldId id="274" r:id="rId7"/>
    <p:sldId id="260" r:id="rId8"/>
    <p:sldId id="263" r:id="rId9"/>
    <p:sldId id="275" r:id="rId10"/>
    <p:sldId id="276" r:id="rId11"/>
    <p:sldId id="269" r:id="rId12"/>
    <p:sldId id="280" r:id="rId13"/>
    <p:sldId id="281" r:id="rId14"/>
    <p:sldId id="279" r:id="rId15"/>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08"/>
    <p:restoredTop sz="94609"/>
  </p:normalViewPr>
  <p:slideViewPr>
    <p:cSldViewPr snapToGrid="0">
      <p:cViewPr varScale="1">
        <p:scale>
          <a:sx n="70" d="100"/>
          <a:sy n="70" d="100"/>
        </p:scale>
        <p:origin x="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0D981F-6A92-2142-99F5-4CC807E6839C}" type="datetimeFigureOut">
              <a:rPr lang="en-US" smtClean="0"/>
              <a:t>10/1/2022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52889-2F66-B045-8A21-1A9B20EB7685}" type="slidenum">
              <a:rPr lang="en-US" smtClean="0"/>
              <a:t>‹#›</a:t>
            </a:fld>
            <a:endParaRPr lang="en-US"/>
          </a:p>
        </p:txBody>
      </p:sp>
    </p:spTree>
    <p:extLst>
      <p:ext uri="{BB962C8B-B14F-4D97-AF65-F5344CB8AC3E}">
        <p14:creationId xmlns:p14="http://schemas.microsoft.com/office/powerpoint/2010/main" val="406134180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8B152889-2F66-B045-8A21-1A9B20EB7685}" type="slidenum">
              <a:rPr lang="en-US" smtClean="0"/>
              <a:t>4</a:t>
            </a:fld>
            <a:endParaRPr lang="en-US"/>
          </a:p>
        </p:txBody>
      </p:sp>
    </p:spTree>
    <p:extLst>
      <p:ext uri="{BB962C8B-B14F-4D97-AF65-F5344CB8AC3E}">
        <p14:creationId xmlns:p14="http://schemas.microsoft.com/office/powerpoint/2010/main" val="6629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98EA61-AC80-A145-A5D4-F2A1C671F8E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412175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8EA61-AC80-A145-A5D4-F2A1C671F8E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323485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8EA61-AC80-A145-A5D4-F2A1C671F8E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231129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8EA61-AC80-A145-A5D4-F2A1C671F8E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82602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98EA61-AC80-A145-A5D4-F2A1C671F8E2}"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344892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98EA61-AC80-A145-A5D4-F2A1C671F8E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361872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98EA61-AC80-A145-A5D4-F2A1C671F8E2}"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86888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98EA61-AC80-A145-A5D4-F2A1C671F8E2}"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233724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8EA61-AC80-A145-A5D4-F2A1C671F8E2}"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189846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998EA61-AC80-A145-A5D4-F2A1C671F8E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407578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998EA61-AC80-A145-A5D4-F2A1C671F8E2}"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35AD-3218-B34F-B680-0600AAF32BF0}" type="slidenum">
              <a:rPr lang="en-US" smtClean="0"/>
              <a:t>‹#›</a:t>
            </a:fld>
            <a:endParaRPr lang="en-US"/>
          </a:p>
        </p:txBody>
      </p:sp>
    </p:spTree>
    <p:extLst>
      <p:ext uri="{BB962C8B-B14F-4D97-AF65-F5344CB8AC3E}">
        <p14:creationId xmlns:p14="http://schemas.microsoft.com/office/powerpoint/2010/main" val="127746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998EA61-AC80-A145-A5D4-F2A1C671F8E2}" type="datetimeFigureOut">
              <a:rPr lang="en-US" smtClean="0"/>
              <a:t>10/1/2022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C1335AD-3218-B34F-B680-0600AAF32BF0}" type="slidenum">
              <a:rPr lang="en-US" smtClean="0"/>
              <a:t>‹#›</a:t>
            </a:fld>
            <a:endParaRPr lang="en-US"/>
          </a:p>
        </p:txBody>
      </p:sp>
    </p:spTree>
    <p:extLst>
      <p:ext uri="{BB962C8B-B14F-4D97-AF65-F5344CB8AC3E}">
        <p14:creationId xmlns:p14="http://schemas.microsoft.com/office/powerpoint/2010/main" val="10356348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8CD1E9B-A86A-7C50-B333-D76AB2100807}"/>
              </a:ext>
            </a:extLst>
          </p:cNvPr>
          <p:cNvSpPr>
            <a:spLocks noGrp="1"/>
          </p:cNvSpPr>
          <p:nvPr>
            <p:ph idx="1"/>
          </p:nvPr>
        </p:nvSpPr>
        <p:spPr>
          <a:xfrm>
            <a:off x="628650" y="916808"/>
            <a:ext cx="7886700" cy="4283842"/>
          </a:xfrm>
        </p:spPr>
        <p:txBody>
          <a:bodyPr>
            <a:normAutofit lnSpcReduction="10000"/>
          </a:bodyPr>
          <a:lstStyle/>
          <a:p>
            <a:pPr marL="0" indent="0" algn="ctr" rtl="0">
              <a:buNone/>
            </a:pPr>
            <a:r>
              <a:rPr lang="en-US" sz="2700" dirty="0" smtClean="0"/>
              <a:t>La </a:t>
            </a:r>
            <a:r>
              <a:rPr lang="en-US" sz="2700" dirty="0" err="1" smtClean="0"/>
              <a:t>h</a:t>
            </a:r>
            <a:r>
              <a:rPr lang="en-US" sz="2700" dirty="0" err="1" smtClean="0"/>
              <a:t>ospitalidad</a:t>
            </a:r>
            <a:r>
              <a:rPr lang="en-US" sz="2700" dirty="0" smtClean="0"/>
              <a:t>: </a:t>
            </a:r>
            <a:r>
              <a:rPr lang="en-US" sz="2700" i="1" dirty="0" err="1" smtClean="0"/>
              <a:t>amar</a:t>
            </a:r>
            <a:r>
              <a:rPr lang="en-US" sz="2700" i="1" dirty="0" smtClean="0"/>
              <a:t> </a:t>
            </a:r>
            <a:r>
              <a:rPr lang="en-US" sz="2700" i="1" dirty="0"/>
              <a:t>a los extraños, ser generoso con los invitados</a:t>
            </a:r>
            <a:r>
              <a:rPr lang="en-US" sz="2700" dirty="0"/>
              <a:t>.</a:t>
            </a:r>
          </a:p>
          <a:p>
            <a:pPr marL="0" indent="0" algn="ctr" rtl="0">
              <a:buNone/>
            </a:pPr>
            <a:endParaRPr lang="en-US" sz="2700" dirty="0"/>
          </a:p>
          <a:p>
            <a:pPr marL="0" indent="0" algn="ctr" rtl="0">
              <a:buNone/>
            </a:pPr>
            <a:r>
              <a:rPr lang="en-US" sz="2700" dirty="0"/>
              <a:t>¿Por </a:t>
            </a:r>
            <a:r>
              <a:rPr lang="en-US" sz="2700" dirty="0" err="1"/>
              <a:t>qué</a:t>
            </a:r>
            <a:r>
              <a:rPr lang="en-US" sz="2700" dirty="0"/>
              <a:t> </a:t>
            </a:r>
            <a:r>
              <a:rPr lang="en-US" sz="2700" dirty="0" err="1" smtClean="0"/>
              <a:t>nos</a:t>
            </a:r>
            <a:r>
              <a:rPr lang="en-US" sz="2700" dirty="0" smtClean="0"/>
              <a:t> cuesta </a:t>
            </a:r>
            <a:r>
              <a:rPr lang="en-US" sz="2700" dirty="0" err="1" smtClean="0"/>
              <a:t>ser</a:t>
            </a:r>
            <a:r>
              <a:rPr lang="en-US" sz="2700" dirty="0" smtClean="0"/>
              <a:t> </a:t>
            </a:r>
            <a:r>
              <a:rPr lang="en-US" sz="2700" dirty="0" err="1" smtClean="0"/>
              <a:t>hospitalarios</a:t>
            </a:r>
            <a:r>
              <a:rPr lang="en-US" sz="2700" dirty="0" smtClean="0"/>
              <a:t>?</a:t>
            </a:r>
            <a:endParaRPr lang="en-US" sz="2700" dirty="0"/>
          </a:p>
          <a:p>
            <a:pPr marL="0" indent="0" algn="ctr" rtl="0">
              <a:buNone/>
            </a:pPr>
            <a:endParaRPr lang="en-US" sz="2700" dirty="0"/>
          </a:p>
          <a:p>
            <a:pPr marL="0" indent="0" algn="ctr" rtl="0">
              <a:buNone/>
            </a:pPr>
            <a:r>
              <a:rPr lang="en-US" sz="2700" dirty="0"/>
              <a:t>¿Qué nos enseña Dios sobre la hospitalidad?</a:t>
            </a:r>
          </a:p>
          <a:p>
            <a:pPr marL="0" indent="0" algn="ctr" rtl="0">
              <a:buNone/>
            </a:pPr>
            <a:r>
              <a:rPr lang="en-US" sz="2700" dirty="0"/>
              <a:t/>
            </a:r>
            <a:br>
              <a:rPr lang="en-US" sz="2700" dirty="0"/>
            </a:br>
            <a:r>
              <a:rPr lang="en-US" sz="2700" dirty="0" smtClean="0"/>
              <a:t>La </a:t>
            </a:r>
            <a:r>
              <a:rPr lang="en-US" sz="2700" dirty="0"/>
              <a:t>hospitalidad de </a:t>
            </a:r>
            <a:r>
              <a:rPr lang="en-US" sz="2700" dirty="0" err="1" smtClean="0"/>
              <a:t>Jesús</a:t>
            </a:r>
            <a:endParaRPr lang="en-US" sz="2700" dirty="0"/>
          </a:p>
          <a:p>
            <a:pPr marL="0" indent="0" algn="ctr" rtl="0">
              <a:buNone/>
            </a:pPr>
            <a:endParaRPr lang="en-US" sz="2700" dirty="0"/>
          </a:p>
          <a:p>
            <a:pPr marL="0" indent="0" algn="ctr" rtl="0">
              <a:buNone/>
            </a:pPr>
            <a:r>
              <a:rPr lang="en-US" sz="2700" dirty="0" err="1" smtClean="0"/>
              <a:t>Lecciones</a:t>
            </a:r>
            <a:r>
              <a:rPr lang="en-US" sz="2700" dirty="0" smtClean="0"/>
              <a:t> </a:t>
            </a:r>
            <a:r>
              <a:rPr lang="en-US" sz="2700" dirty="0" err="1" smtClean="0"/>
              <a:t>prácticas</a:t>
            </a:r>
            <a:r>
              <a:rPr lang="en-US" sz="2700" dirty="0" smtClean="0"/>
              <a:t> </a:t>
            </a:r>
            <a:r>
              <a:rPr lang="en-US" sz="2700" dirty="0" err="1" smtClean="0"/>
              <a:t>sobre</a:t>
            </a:r>
            <a:r>
              <a:rPr lang="en-US" sz="2700" dirty="0" smtClean="0"/>
              <a:t> la </a:t>
            </a:r>
            <a:r>
              <a:rPr lang="en-US" sz="2700" dirty="0" err="1" smtClean="0"/>
              <a:t>hospitalidad</a:t>
            </a:r>
            <a:endParaRPr lang="en-US" sz="2700" dirty="0"/>
          </a:p>
        </p:txBody>
      </p:sp>
    </p:spTree>
    <p:extLst>
      <p:ext uri="{BB962C8B-B14F-4D97-AF65-F5344CB8AC3E}">
        <p14:creationId xmlns:p14="http://schemas.microsoft.com/office/powerpoint/2010/main" val="345544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3B99D1E-5F4A-A6C0-D4AD-390D28266053}"/>
              </a:ext>
            </a:extLst>
          </p:cNvPr>
          <p:cNvSpPr>
            <a:spLocks noGrp="1"/>
          </p:cNvSpPr>
          <p:nvPr>
            <p:ph type="title"/>
          </p:nvPr>
        </p:nvSpPr>
        <p:spPr>
          <a:xfrm>
            <a:off x="0" y="0"/>
            <a:ext cx="9144000" cy="994172"/>
          </a:xfrm>
        </p:spPr>
        <p:txBody>
          <a:bodyPr>
            <a:normAutofit fontScale="90000"/>
          </a:bodyPr>
          <a:lstStyle/>
          <a:p>
            <a:pPr algn="ctr"/>
            <a:r>
              <a:rPr lang="en-US" sz="3600" dirty="0"/>
              <a:t>La </a:t>
            </a:r>
            <a:r>
              <a:rPr lang="en-US" sz="3600" dirty="0" err="1"/>
              <a:t>hospitalidad</a:t>
            </a:r>
            <a:r>
              <a:rPr lang="en-US" sz="3600" dirty="0"/>
              <a:t> </a:t>
            </a:r>
            <a:r>
              <a:rPr lang="en-US" sz="3600" dirty="0" err="1"/>
              <a:t>como</a:t>
            </a:r>
            <a:r>
              <a:rPr lang="en-US" sz="3600" dirty="0"/>
              <a:t> la de </a:t>
            </a:r>
            <a:r>
              <a:rPr lang="en-US" sz="3600" dirty="0" err="1"/>
              <a:t>Jesús</a:t>
            </a:r>
            <a:r>
              <a:rPr lang="en-US" sz="3600" dirty="0"/>
              <a:t> </a:t>
            </a:r>
            <a:r>
              <a:rPr lang="en-US" sz="3600" dirty="0" err="1"/>
              <a:t>implica</a:t>
            </a:r>
            <a:r>
              <a:rPr lang="en-US" sz="3600" dirty="0"/>
              <a:t/>
            </a:r>
            <a:br>
              <a:rPr lang="en-US" sz="3600" dirty="0"/>
            </a:br>
            <a:r>
              <a:rPr lang="en-US" sz="3600" dirty="0" err="1"/>
              <a:t>sacrificio</a:t>
            </a:r>
            <a:r>
              <a:rPr lang="en-US" sz="3600" dirty="0"/>
              <a:t>, </a:t>
            </a:r>
            <a:r>
              <a:rPr lang="en-US" sz="3600" dirty="0" err="1"/>
              <a:t>unidad</a:t>
            </a:r>
            <a:r>
              <a:rPr lang="en-US" sz="3600" dirty="0"/>
              <a:t> y </a:t>
            </a:r>
            <a:r>
              <a:rPr lang="en-US" sz="3600" dirty="0" err="1"/>
              <a:t>reconciliación</a:t>
            </a:r>
            <a:r>
              <a:rPr lang="en-US" sz="3600" dirty="0"/>
              <a:t> a </a:t>
            </a:r>
            <a:r>
              <a:rPr lang="en-US" sz="3600" dirty="0" err="1"/>
              <a:t>través</a:t>
            </a:r>
            <a:r>
              <a:rPr lang="en-US" sz="3600" dirty="0"/>
              <a:t> de la Palabra</a:t>
            </a:r>
            <a:endParaRPr lang="en-US" dirty="0"/>
          </a:p>
        </p:txBody>
      </p:sp>
      <p:sp>
        <p:nvSpPr>
          <p:cNvPr id="6" name="Content Placeholder 2">
            <a:extLst>
              <a:ext uri="{FF2B5EF4-FFF2-40B4-BE49-F238E27FC236}">
                <a16:creationId xmlns:a16="http://schemas.microsoft.com/office/drawing/2014/main" xmlns="" id="{4732DE17-4A22-AD92-D8F3-411821AB2578}"/>
              </a:ext>
            </a:extLst>
          </p:cNvPr>
          <p:cNvSpPr txBox="1">
            <a:spLocks/>
          </p:cNvSpPr>
          <p:nvPr/>
        </p:nvSpPr>
        <p:spPr>
          <a:xfrm>
            <a:off x="0" y="868680"/>
            <a:ext cx="9144000" cy="4910328"/>
          </a:xfrm>
          <a:prstGeom prst="rect">
            <a:avLst/>
          </a:prstGeom>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dirty="0" err="1" smtClean="0">
                <a:latin typeface="Calibri" panose="020F0502020204030204" pitchFamily="34" charset="0"/>
                <a:ea typeface="Calibri" panose="020F0502020204030204" pitchFamily="34" charset="0"/>
                <a:cs typeface="Calibri" panose="020F0502020204030204" pitchFamily="34" charset="0"/>
              </a:rPr>
              <a:t>Ef</a:t>
            </a:r>
            <a:r>
              <a:rPr lang="en-US" dirty="0" smtClean="0">
                <a:latin typeface="Calibri" panose="020F0502020204030204" pitchFamily="34" charset="0"/>
                <a:ea typeface="Calibri" panose="020F0502020204030204" pitchFamily="34" charset="0"/>
                <a:cs typeface="Calibri" panose="020F0502020204030204" pitchFamily="34" charset="0"/>
              </a:rPr>
              <a:t>. 2:11 </a:t>
            </a:r>
            <a:r>
              <a:rPr lang="es-ES" dirty="0" smtClean="0">
                <a:latin typeface="Calibri" panose="020F0502020204030204" pitchFamily="34" charset="0"/>
                <a:ea typeface="Calibri" panose="020F0502020204030204" pitchFamily="34" charset="0"/>
                <a:cs typeface="Calibri" panose="020F0502020204030204" pitchFamily="34" charset="0"/>
              </a:rPr>
              <a:t>Por tanto, recuerden que en otro tiempo, ustedes los gentiles en la carne, que son llamados «</a:t>
            </a:r>
            <a:r>
              <a:rPr lang="es-ES" dirty="0" err="1" smtClean="0">
                <a:latin typeface="Calibri" panose="020F0502020204030204" pitchFamily="34" charset="0"/>
                <a:ea typeface="Calibri" panose="020F0502020204030204" pitchFamily="34" charset="0"/>
                <a:cs typeface="Calibri" panose="020F0502020204030204" pitchFamily="34" charset="0"/>
              </a:rPr>
              <a:t>Incircuncisión</a:t>
            </a:r>
            <a:r>
              <a:rPr lang="es-ES" dirty="0" smtClean="0">
                <a:latin typeface="Calibri" panose="020F0502020204030204" pitchFamily="34" charset="0"/>
                <a:ea typeface="Calibri" panose="020F0502020204030204" pitchFamily="34" charset="0"/>
                <a:cs typeface="Calibri" panose="020F0502020204030204" pitchFamily="34" charset="0"/>
              </a:rPr>
              <a:t>» por la tal llamada «Circuncisión», hecha en la carne por manos humanas, 12 recuerden que en ese tiempo ustedes estaban separados de Cristo, excluidos de la ciudadanía de Israel, extraños a los pactos de la promesa, sin tener esperanza y sin Dios en el mundo. 13 Pero ahora </a:t>
            </a:r>
            <a:r>
              <a:rPr lang="es-ES" b="1" u="sng" dirty="0" smtClean="0">
                <a:latin typeface="Calibri" panose="020F0502020204030204" pitchFamily="34" charset="0"/>
                <a:ea typeface="Calibri" panose="020F0502020204030204" pitchFamily="34" charset="0"/>
                <a:cs typeface="Calibri" panose="020F0502020204030204" pitchFamily="34" charset="0"/>
              </a:rPr>
              <a:t>en Cristo Jesús</a:t>
            </a:r>
            <a:r>
              <a:rPr lang="es-ES" dirty="0" smtClean="0">
                <a:latin typeface="Calibri" panose="020F0502020204030204" pitchFamily="34" charset="0"/>
                <a:ea typeface="Calibri" panose="020F0502020204030204" pitchFamily="34" charset="0"/>
                <a:cs typeface="Calibri" panose="020F0502020204030204" pitchFamily="34" charset="0"/>
              </a:rPr>
              <a:t>, ustedes, que en otro tiempo estaban lejos, </a:t>
            </a:r>
            <a:r>
              <a:rPr lang="es-ES" b="1" dirty="0" smtClean="0">
                <a:latin typeface="Calibri" panose="020F0502020204030204" pitchFamily="34" charset="0"/>
                <a:ea typeface="Calibri" panose="020F0502020204030204" pitchFamily="34" charset="0"/>
                <a:cs typeface="Calibri" panose="020F0502020204030204" pitchFamily="34" charset="0"/>
              </a:rPr>
              <a:t>han sido acercados </a:t>
            </a:r>
            <a:r>
              <a:rPr lang="es-ES" b="1" u="sng" dirty="0" smtClean="0">
                <a:latin typeface="Calibri" panose="020F0502020204030204" pitchFamily="34" charset="0"/>
                <a:ea typeface="Calibri" panose="020F0502020204030204" pitchFamily="34" charset="0"/>
                <a:cs typeface="Calibri" panose="020F0502020204030204" pitchFamily="34" charset="0"/>
              </a:rPr>
              <a:t>por la sangre de Cristo</a:t>
            </a:r>
            <a:r>
              <a:rPr lang="es-ES" dirty="0" smtClean="0">
                <a:latin typeface="Calibri" panose="020F0502020204030204" pitchFamily="34" charset="0"/>
                <a:ea typeface="Calibri" panose="020F0502020204030204" pitchFamily="34" charset="0"/>
                <a:cs typeface="Calibri" panose="020F0502020204030204" pitchFamily="34" charset="0"/>
              </a:rPr>
              <a:t>. 14 Porque </a:t>
            </a:r>
            <a:r>
              <a:rPr lang="es-ES" b="1" u="sng" dirty="0" smtClean="0">
                <a:latin typeface="Calibri" panose="020F0502020204030204" pitchFamily="34" charset="0"/>
                <a:ea typeface="Calibri" panose="020F0502020204030204" pitchFamily="34" charset="0"/>
                <a:cs typeface="Calibri" panose="020F0502020204030204" pitchFamily="34" charset="0"/>
              </a:rPr>
              <a:t>Él mismo es nuestra paz</a:t>
            </a:r>
            <a:r>
              <a:rPr lang="es-ES" dirty="0" smtClean="0">
                <a:latin typeface="Calibri" panose="020F0502020204030204" pitchFamily="34" charset="0"/>
                <a:ea typeface="Calibri" panose="020F0502020204030204" pitchFamily="34" charset="0"/>
                <a:cs typeface="Calibri" panose="020F0502020204030204" pitchFamily="34" charset="0"/>
              </a:rPr>
              <a:t>, y </a:t>
            </a:r>
            <a:r>
              <a:rPr lang="es-ES" b="1" dirty="0" smtClean="0">
                <a:latin typeface="Calibri" panose="020F0502020204030204" pitchFamily="34" charset="0"/>
                <a:ea typeface="Calibri" panose="020F0502020204030204" pitchFamily="34" charset="0"/>
                <a:cs typeface="Calibri" panose="020F0502020204030204" pitchFamily="34" charset="0"/>
              </a:rPr>
              <a:t>de ambos pueblos hizo uno</a:t>
            </a:r>
            <a:r>
              <a:rPr lang="es-ES" dirty="0" smtClean="0">
                <a:latin typeface="Calibri" panose="020F0502020204030204" pitchFamily="34" charset="0"/>
                <a:ea typeface="Calibri" panose="020F0502020204030204" pitchFamily="34" charset="0"/>
                <a:cs typeface="Calibri" panose="020F0502020204030204" pitchFamily="34" charset="0"/>
              </a:rPr>
              <a:t>, </a:t>
            </a:r>
            <a:r>
              <a:rPr lang="es-ES" b="1" dirty="0" smtClean="0">
                <a:latin typeface="Calibri" panose="020F0502020204030204" pitchFamily="34" charset="0"/>
                <a:ea typeface="Calibri" panose="020F0502020204030204" pitchFamily="34" charset="0"/>
                <a:cs typeface="Calibri" panose="020F0502020204030204" pitchFamily="34" charset="0"/>
              </a:rPr>
              <a:t>derribando la pared intermedia de separación</a:t>
            </a:r>
            <a:r>
              <a:rPr lang="es-ES" dirty="0" smtClean="0">
                <a:latin typeface="Calibri" panose="020F0502020204030204" pitchFamily="34" charset="0"/>
                <a:ea typeface="Calibri" panose="020F0502020204030204" pitchFamily="34" charset="0"/>
                <a:cs typeface="Calibri" panose="020F0502020204030204" pitchFamily="34" charset="0"/>
              </a:rPr>
              <a:t>, 15 </a:t>
            </a:r>
            <a:r>
              <a:rPr lang="es-ES" b="1" u="sng" dirty="0" smtClean="0">
                <a:latin typeface="Calibri" panose="020F0502020204030204" pitchFamily="34" charset="0"/>
                <a:ea typeface="Calibri" panose="020F0502020204030204" pitchFamily="34" charset="0"/>
                <a:cs typeface="Calibri" panose="020F0502020204030204" pitchFamily="34" charset="0"/>
              </a:rPr>
              <a:t>poniendo fin a la enemistad en Su carne</a:t>
            </a:r>
            <a:r>
              <a:rPr lang="es-ES" dirty="0" smtClean="0">
                <a:latin typeface="Calibri" panose="020F0502020204030204" pitchFamily="34" charset="0"/>
                <a:ea typeface="Calibri" panose="020F0502020204030204" pitchFamily="34" charset="0"/>
                <a:cs typeface="Calibri" panose="020F0502020204030204" pitchFamily="34" charset="0"/>
              </a:rPr>
              <a:t>, la ley de los mandamientos expresados en ordenanzas, para crear </a:t>
            </a:r>
            <a:r>
              <a:rPr lang="es-ES" b="1" dirty="0" smtClean="0">
                <a:latin typeface="Calibri" panose="020F0502020204030204" pitchFamily="34" charset="0"/>
                <a:ea typeface="Calibri" panose="020F0502020204030204" pitchFamily="34" charset="0"/>
                <a:cs typeface="Calibri" panose="020F0502020204030204" pitchFamily="34" charset="0"/>
              </a:rPr>
              <a:t>en Él </a:t>
            </a:r>
            <a:r>
              <a:rPr lang="es-ES" dirty="0" smtClean="0">
                <a:latin typeface="Calibri" panose="020F0502020204030204" pitchFamily="34" charset="0"/>
                <a:ea typeface="Calibri" panose="020F0502020204030204" pitchFamily="34" charset="0"/>
                <a:cs typeface="Calibri" panose="020F0502020204030204" pitchFamily="34" charset="0"/>
              </a:rPr>
              <a:t>mismo </a:t>
            </a:r>
            <a:r>
              <a:rPr lang="es-ES" b="1" u="sng" dirty="0" smtClean="0">
                <a:latin typeface="Calibri" panose="020F0502020204030204" pitchFamily="34" charset="0"/>
                <a:ea typeface="Calibri" panose="020F0502020204030204" pitchFamily="34" charset="0"/>
                <a:cs typeface="Calibri" panose="020F0502020204030204" pitchFamily="34" charset="0"/>
              </a:rPr>
              <a:t>de los dos un nuevo hombre</a:t>
            </a:r>
            <a:r>
              <a:rPr lang="es-ES" dirty="0" smtClean="0">
                <a:latin typeface="Calibri" panose="020F0502020204030204" pitchFamily="34" charset="0"/>
                <a:ea typeface="Calibri" panose="020F0502020204030204" pitchFamily="34" charset="0"/>
                <a:cs typeface="Calibri" panose="020F0502020204030204" pitchFamily="34" charset="0"/>
              </a:rPr>
              <a:t>, estableciendo así la paz, 16 y para </a:t>
            </a:r>
            <a:r>
              <a:rPr lang="es-ES" b="1" dirty="0" smtClean="0">
                <a:latin typeface="Calibri" panose="020F0502020204030204" pitchFamily="34" charset="0"/>
                <a:ea typeface="Calibri" panose="020F0502020204030204" pitchFamily="34" charset="0"/>
                <a:cs typeface="Calibri" panose="020F0502020204030204" pitchFamily="34" charset="0"/>
              </a:rPr>
              <a:t>reconciliar con Dios a los dos en un cuerpo por medio de la cruz</a:t>
            </a:r>
            <a:r>
              <a:rPr lang="es-ES" dirty="0" smtClean="0">
                <a:latin typeface="Calibri" panose="020F0502020204030204" pitchFamily="34" charset="0"/>
                <a:ea typeface="Calibri" panose="020F0502020204030204" pitchFamily="34" charset="0"/>
                <a:cs typeface="Calibri" panose="020F0502020204030204" pitchFamily="34" charset="0"/>
              </a:rPr>
              <a:t>, habiendo dado muerte en ella a la enemistad. </a:t>
            </a:r>
            <a:r>
              <a:rPr lang="es-ES" b="1" dirty="0" smtClean="0">
                <a:latin typeface="Calibri" panose="020F0502020204030204" pitchFamily="34" charset="0"/>
                <a:ea typeface="Calibri" panose="020F0502020204030204" pitchFamily="34" charset="0"/>
                <a:cs typeface="Calibri" panose="020F0502020204030204" pitchFamily="34" charset="0"/>
              </a:rPr>
              <a:t>17 Y vino y anunció paz a </a:t>
            </a:r>
            <a:r>
              <a:rPr lang="es-ES" b="1" u="sng" dirty="0" smtClean="0">
                <a:latin typeface="Calibri" panose="020F0502020204030204" pitchFamily="34" charset="0"/>
                <a:ea typeface="Calibri" panose="020F0502020204030204" pitchFamily="34" charset="0"/>
                <a:cs typeface="Calibri" panose="020F0502020204030204" pitchFamily="34" charset="0"/>
              </a:rPr>
              <a:t>ustedes que estaban lejos</a:t>
            </a:r>
            <a:r>
              <a:rPr lang="es-ES" b="1" dirty="0" smtClean="0">
                <a:latin typeface="Calibri" panose="020F0502020204030204" pitchFamily="34" charset="0"/>
                <a:ea typeface="Calibri" panose="020F0502020204030204" pitchFamily="34" charset="0"/>
                <a:cs typeface="Calibri" panose="020F0502020204030204" pitchFamily="34" charset="0"/>
              </a:rPr>
              <a:t>, y paz a los </a:t>
            </a:r>
            <a:r>
              <a:rPr lang="es-ES" b="1" u="sng" dirty="0" smtClean="0">
                <a:latin typeface="Calibri" panose="020F0502020204030204" pitchFamily="34" charset="0"/>
                <a:ea typeface="Calibri" panose="020F0502020204030204" pitchFamily="34" charset="0"/>
                <a:cs typeface="Calibri" panose="020F0502020204030204" pitchFamily="34" charset="0"/>
              </a:rPr>
              <a:t>que estaban cerca</a:t>
            </a:r>
            <a:r>
              <a:rPr lang="es-ES" dirty="0" smtClean="0">
                <a:latin typeface="Calibri" panose="020F0502020204030204" pitchFamily="34" charset="0"/>
                <a:ea typeface="Calibri" panose="020F0502020204030204" pitchFamily="34" charset="0"/>
                <a:cs typeface="Calibri" panose="020F0502020204030204" pitchFamily="34" charset="0"/>
              </a:rPr>
              <a:t>. 18 Porque por medio de Cristo los unos y los otros tenemos nuestra entrada al Padre en un mismo Espíritu.19 Así pues, ustedes ya no son extraños ni extranjeros, sino que son conciudadanos de los santos y son de la familia de Dios. 20 Están edificados sobre el fundamento de los apóstoles y profetas, siendo Cristo Jesús mismo la piedra angular, 21 en quien todo el edificio, bien ajustado, va creciendo para ser un templo santo en el Señor. 22 En Cristo también ustedes son juntamente edificados para morada de Dios en el Espíritu.</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243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314C6-E1C2-9EB8-3C90-30ED9D4942FA}"/>
              </a:ext>
            </a:extLst>
          </p:cNvPr>
          <p:cNvSpPr>
            <a:spLocks noGrp="1"/>
          </p:cNvSpPr>
          <p:nvPr>
            <p:ph type="title"/>
          </p:nvPr>
        </p:nvSpPr>
        <p:spPr>
          <a:xfrm>
            <a:off x="628650" y="285751"/>
            <a:ext cx="7886700" cy="994172"/>
          </a:xfrm>
        </p:spPr>
        <p:txBody>
          <a:bodyPr>
            <a:normAutofit/>
          </a:bodyPr>
          <a:lstStyle/>
          <a:p>
            <a:pPr algn="ctr" rtl="0"/>
            <a:r>
              <a:rPr lang="en-US" sz="4050" dirty="0" err="1" smtClean="0"/>
              <a:t>Hospitalidad</a:t>
            </a:r>
            <a:endParaRPr lang="en-US" sz="4050" dirty="0"/>
          </a:p>
        </p:txBody>
      </p:sp>
      <p:sp>
        <p:nvSpPr>
          <p:cNvPr id="3" name="Content Placeholder 2">
            <a:extLst>
              <a:ext uri="{FF2B5EF4-FFF2-40B4-BE49-F238E27FC236}">
                <a16:creationId xmlns:a16="http://schemas.microsoft.com/office/drawing/2014/main" xmlns="" id="{FD40ABA5-1E2B-5251-FA22-BD77CAAF72A7}"/>
              </a:ext>
            </a:extLst>
          </p:cNvPr>
          <p:cNvSpPr>
            <a:spLocks noGrp="1"/>
          </p:cNvSpPr>
          <p:nvPr>
            <p:ph sz="half" idx="1"/>
          </p:nvPr>
        </p:nvSpPr>
        <p:spPr>
          <a:xfrm>
            <a:off x="98713" y="1226406"/>
            <a:ext cx="3475760" cy="994172"/>
          </a:xfrm>
          <a:ln>
            <a:solidFill>
              <a:schemeClr val="accent2">
                <a:lumMod val="40000"/>
                <a:lumOff val="60000"/>
              </a:schemeClr>
            </a:solidFill>
          </a:ln>
        </p:spPr>
        <p:txBody>
          <a:bodyPr anchor="ctr">
            <a:normAutofit fontScale="92500" lnSpcReduction="10000"/>
          </a:bodyPr>
          <a:lstStyle/>
          <a:p>
            <a:pPr marL="0" indent="0" algn="ctr" rtl="0">
              <a:buNone/>
            </a:pPr>
            <a:r>
              <a:rPr lang="en-US" sz="2400" dirty="0"/>
              <a:t>La hospitalidad ocurre independientemente de sus circunstancias.</a:t>
            </a:r>
          </a:p>
        </p:txBody>
      </p:sp>
      <p:sp>
        <p:nvSpPr>
          <p:cNvPr id="4" name="Content Placeholder 3">
            <a:extLst>
              <a:ext uri="{FF2B5EF4-FFF2-40B4-BE49-F238E27FC236}">
                <a16:creationId xmlns:a16="http://schemas.microsoft.com/office/drawing/2014/main" xmlns="" id="{8E74FD44-D6FB-DCC9-75A5-4F5B303D60C3}"/>
              </a:ext>
            </a:extLst>
          </p:cNvPr>
          <p:cNvSpPr>
            <a:spLocks noGrp="1"/>
          </p:cNvSpPr>
          <p:nvPr>
            <p:ph sz="half" idx="2"/>
          </p:nvPr>
        </p:nvSpPr>
        <p:spPr>
          <a:xfrm>
            <a:off x="3574473" y="1279922"/>
            <a:ext cx="5470813" cy="4045419"/>
          </a:xfrm>
        </p:spPr>
        <p:txBody>
          <a:bodyPr anchor="ctr">
            <a:noAutofit/>
          </a:bodyPr>
          <a:lstStyle/>
          <a:p>
            <a:pPr marL="0" indent="0" algn="ctr">
              <a:buNone/>
            </a:pPr>
            <a:r>
              <a:rPr lang="en-US" sz="2700" dirty="0"/>
              <a:t>[Hechos 28:30-31 </a:t>
            </a:r>
            <a:r>
              <a:rPr lang="en-US" sz="2700" dirty="0" smtClean="0"/>
              <a:t>NBLA] </a:t>
            </a:r>
            <a:r>
              <a:rPr lang="es-ES" sz="2700" dirty="0"/>
              <a:t>30 Pablo se quedó por dos años enteros en la habitación que alquilaba, y recibía a todos los que iban a verlo, 31 predicando el reino de Dios y enseñando todo lo concerniente al Señor Jesucristo con toda libertad, sin estorbo.</a:t>
            </a:r>
            <a:endParaRPr lang="en-US" sz="2700" dirty="0"/>
          </a:p>
        </p:txBody>
      </p:sp>
    </p:spTree>
    <p:extLst>
      <p:ext uri="{BB962C8B-B14F-4D97-AF65-F5344CB8AC3E}">
        <p14:creationId xmlns:p14="http://schemas.microsoft.com/office/powerpoint/2010/main" val="246780587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314C6-E1C2-9EB8-3C90-30ED9D4942FA}"/>
              </a:ext>
            </a:extLst>
          </p:cNvPr>
          <p:cNvSpPr>
            <a:spLocks noGrp="1"/>
          </p:cNvSpPr>
          <p:nvPr>
            <p:ph type="title"/>
          </p:nvPr>
        </p:nvSpPr>
        <p:spPr>
          <a:xfrm>
            <a:off x="628650" y="285751"/>
            <a:ext cx="7886700" cy="994172"/>
          </a:xfrm>
        </p:spPr>
        <p:txBody>
          <a:bodyPr>
            <a:normAutofit fontScale="90000"/>
          </a:bodyPr>
          <a:lstStyle/>
          <a:p>
            <a:pPr algn="ctr" rtl="0"/>
            <a:r>
              <a:rPr lang="en-US" sz="4050" dirty="0" smtClean="0"/>
              <a:t>La </a:t>
            </a:r>
            <a:r>
              <a:rPr lang="en-US" sz="4050" dirty="0" err="1" smtClean="0"/>
              <a:t>hospitalidad</a:t>
            </a:r>
            <a:r>
              <a:rPr lang="en-US" sz="4050" dirty="0" smtClean="0"/>
              <a:t> </a:t>
            </a:r>
            <a:r>
              <a:rPr lang="en-US" sz="4050" dirty="0" err="1" smtClean="0"/>
              <a:t>práctica</a:t>
            </a:r>
            <a:r>
              <a:rPr lang="en-US" sz="4050" dirty="0" smtClean="0"/>
              <a:t> (</a:t>
            </a:r>
            <a:r>
              <a:rPr lang="en-US" sz="4050" i="1" dirty="0" err="1" smtClean="0"/>
              <a:t>más</a:t>
            </a:r>
            <a:r>
              <a:rPr lang="en-US" sz="4050" i="1" dirty="0" smtClean="0"/>
              <a:t> o </a:t>
            </a:r>
            <a:r>
              <a:rPr lang="en-US" sz="4050" i="1" dirty="0" err="1" smtClean="0"/>
              <a:t>menos</a:t>
            </a:r>
            <a:r>
              <a:rPr lang="en-US" sz="4050" dirty="0" smtClean="0"/>
              <a:t>)</a:t>
            </a:r>
            <a:endParaRPr lang="en-US" sz="4050" dirty="0"/>
          </a:p>
        </p:txBody>
      </p:sp>
      <p:sp>
        <p:nvSpPr>
          <p:cNvPr id="3" name="Content Placeholder 2">
            <a:extLst>
              <a:ext uri="{FF2B5EF4-FFF2-40B4-BE49-F238E27FC236}">
                <a16:creationId xmlns:a16="http://schemas.microsoft.com/office/drawing/2014/main" xmlns="" id="{FD40ABA5-1E2B-5251-FA22-BD77CAAF72A7}"/>
              </a:ext>
            </a:extLst>
          </p:cNvPr>
          <p:cNvSpPr>
            <a:spLocks noGrp="1"/>
          </p:cNvSpPr>
          <p:nvPr>
            <p:ph sz="half" idx="1"/>
          </p:nvPr>
        </p:nvSpPr>
        <p:spPr>
          <a:xfrm>
            <a:off x="98713" y="1226406"/>
            <a:ext cx="3475760" cy="994172"/>
          </a:xfrm>
          <a:ln>
            <a:solidFill>
              <a:schemeClr val="accent2">
                <a:lumMod val="40000"/>
                <a:lumOff val="60000"/>
              </a:schemeClr>
            </a:solidFill>
          </a:ln>
        </p:spPr>
        <p:txBody>
          <a:bodyPr anchor="ctr">
            <a:normAutofit fontScale="92500" lnSpcReduction="10000"/>
          </a:bodyPr>
          <a:lstStyle/>
          <a:p>
            <a:pPr marL="0" indent="0" algn="ctr" rtl="0">
              <a:buNone/>
            </a:pPr>
            <a:r>
              <a:rPr lang="en-US" sz="2400" dirty="0"/>
              <a:t>La hospitalidad ocurre independientemente de sus circunstancias.</a:t>
            </a:r>
          </a:p>
        </p:txBody>
      </p:sp>
      <p:sp>
        <p:nvSpPr>
          <p:cNvPr id="4" name="Content Placeholder 3">
            <a:extLst>
              <a:ext uri="{FF2B5EF4-FFF2-40B4-BE49-F238E27FC236}">
                <a16:creationId xmlns:a16="http://schemas.microsoft.com/office/drawing/2014/main" xmlns="" id="{8E74FD44-D6FB-DCC9-75A5-4F5B303D60C3}"/>
              </a:ext>
            </a:extLst>
          </p:cNvPr>
          <p:cNvSpPr>
            <a:spLocks noGrp="1"/>
          </p:cNvSpPr>
          <p:nvPr>
            <p:ph sz="half" idx="2"/>
          </p:nvPr>
        </p:nvSpPr>
        <p:spPr>
          <a:xfrm>
            <a:off x="3574473" y="1279922"/>
            <a:ext cx="5470813" cy="4045419"/>
          </a:xfrm>
        </p:spPr>
        <p:txBody>
          <a:bodyPr anchor="ctr">
            <a:noAutofit/>
          </a:bodyPr>
          <a:lstStyle/>
          <a:p>
            <a:pPr marL="0" indent="0" algn="ctr">
              <a:buNone/>
            </a:pPr>
            <a:r>
              <a:rPr lang="en-US" dirty="0" smtClean="0"/>
              <a:t>[Luc 14:12-14 NBLA] </a:t>
            </a:r>
            <a:r>
              <a:rPr lang="es-ES" dirty="0"/>
              <a:t>12 Jesús dijo también al que lo había convidado: «Cuando ofrezcas una comida o una cena, no llames a tus amigos, ni a tus hermanos, ni a tus parientes, ni a tus vecinos ricos, no sea que ellos a su vez también te conviden y tengas ya tu recompensa. 13 Antes bien, cuando ofrezcas un banquete, llama a pobres, mancos, cojos, ciegos, 14 y serás bienaventurado, ya que ellos no tienen para recompensarte; pues tú serás recompensado en la resurrección de los justos».</a:t>
            </a:r>
            <a:endParaRPr lang="en-US" dirty="0"/>
          </a:p>
        </p:txBody>
      </p:sp>
      <p:sp>
        <p:nvSpPr>
          <p:cNvPr id="5" name="Content Placeholder 2">
            <a:extLst>
              <a:ext uri="{FF2B5EF4-FFF2-40B4-BE49-F238E27FC236}">
                <a16:creationId xmlns:a16="http://schemas.microsoft.com/office/drawing/2014/main" xmlns="" id="{B6547CBC-6E45-1F63-259A-16D4132D95F9}"/>
              </a:ext>
            </a:extLst>
          </p:cNvPr>
          <p:cNvSpPr txBox="1">
            <a:spLocks/>
          </p:cNvSpPr>
          <p:nvPr/>
        </p:nvSpPr>
        <p:spPr>
          <a:xfrm>
            <a:off x="98713" y="2277916"/>
            <a:ext cx="3475760" cy="994172"/>
          </a:xfrm>
          <a:prstGeom prst="rect">
            <a:avLst/>
          </a:prstGeom>
          <a:ln>
            <a:solidFill>
              <a:schemeClr val="accent2">
                <a:lumMod val="40000"/>
                <a:lumOff val="6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400" dirty="0"/>
              <a:t>La hospitalidad </a:t>
            </a:r>
            <a:r>
              <a:rPr lang="en-US" sz="2400" dirty="0" err="1"/>
              <a:t>es</a:t>
            </a:r>
            <a:r>
              <a:rPr lang="en-US" sz="2400" dirty="0"/>
              <a:t> </a:t>
            </a:r>
            <a:r>
              <a:rPr lang="en-US" sz="2400" dirty="0" err="1" smtClean="0"/>
              <a:t>algo</a:t>
            </a:r>
            <a:r>
              <a:rPr lang="en-US" sz="2400" dirty="0" smtClean="0"/>
              <a:t> para </a:t>
            </a:r>
            <a:r>
              <a:rPr lang="en-US" sz="2400" dirty="0" err="1" smtClean="0"/>
              <a:t>llegar</a:t>
            </a:r>
            <a:r>
              <a:rPr lang="en-US" sz="2400" dirty="0" smtClean="0"/>
              <a:t> </a:t>
            </a:r>
            <a:r>
              <a:rPr lang="en-US" sz="2400" dirty="0"/>
              <a:t>a </a:t>
            </a:r>
            <a:r>
              <a:rPr lang="en-US" sz="2400" dirty="0" err="1"/>
              <a:t>ser</a:t>
            </a:r>
            <a:r>
              <a:rPr lang="en-US" sz="2400" dirty="0"/>
              <a:t>, no </a:t>
            </a:r>
            <a:r>
              <a:rPr lang="en-US" sz="2400" dirty="0" err="1"/>
              <a:t>hacer</a:t>
            </a:r>
            <a:r>
              <a:rPr lang="en-US" sz="2400" dirty="0"/>
              <a:t>.</a:t>
            </a:r>
          </a:p>
        </p:txBody>
      </p:sp>
    </p:spTree>
    <p:extLst>
      <p:ext uri="{BB962C8B-B14F-4D97-AF65-F5344CB8AC3E}">
        <p14:creationId xmlns:p14="http://schemas.microsoft.com/office/powerpoint/2010/main" val="198471031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314C6-E1C2-9EB8-3C90-30ED9D4942FA}"/>
              </a:ext>
            </a:extLst>
          </p:cNvPr>
          <p:cNvSpPr>
            <a:spLocks noGrp="1"/>
          </p:cNvSpPr>
          <p:nvPr>
            <p:ph type="title"/>
          </p:nvPr>
        </p:nvSpPr>
        <p:spPr>
          <a:xfrm>
            <a:off x="628650" y="285751"/>
            <a:ext cx="7886700" cy="994172"/>
          </a:xfrm>
        </p:spPr>
        <p:txBody>
          <a:bodyPr>
            <a:normAutofit fontScale="90000"/>
          </a:bodyPr>
          <a:lstStyle/>
          <a:p>
            <a:pPr algn="ctr" rtl="0"/>
            <a:r>
              <a:rPr lang="en-US" sz="4050" dirty="0" smtClean="0"/>
              <a:t>La </a:t>
            </a:r>
            <a:r>
              <a:rPr lang="en-US" sz="4050" dirty="0" err="1" smtClean="0"/>
              <a:t>hospitalidad</a:t>
            </a:r>
            <a:r>
              <a:rPr lang="en-US" sz="4050" dirty="0" smtClean="0"/>
              <a:t> </a:t>
            </a:r>
            <a:r>
              <a:rPr lang="en-US" sz="4050" dirty="0" err="1" smtClean="0"/>
              <a:t>práctica</a:t>
            </a:r>
            <a:r>
              <a:rPr lang="en-US" sz="4050" dirty="0" smtClean="0"/>
              <a:t> (</a:t>
            </a:r>
            <a:r>
              <a:rPr lang="en-US" sz="4050" i="1" dirty="0" err="1" smtClean="0"/>
              <a:t>más</a:t>
            </a:r>
            <a:r>
              <a:rPr lang="en-US" sz="4050" i="1" dirty="0" smtClean="0"/>
              <a:t> o </a:t>
            </a:r>
            <a:r>
              <a:rPr lang="en-US" sz="4050" i="1" dirty="0" err="1" smtClean="0"/>
              <a:t>menos</a:t>
            </a:r>
            <a:r>
              <a:rPr lang="en-US" sz="4050" dirty="0" smtClean="0"/>
              <a:t>)</a:t>
            </a:r>
            <a:endParaRPr lang="en-US" sz="4050" dirty="0"/>
          </a:p>
        </p:txBody>
      </p:sp>
      <p:sp>
        <p:nvSpPr>
          <p:cNvPr id="3" name="Content Placeholder 2">
            <a:extLst>
              <a:ext uri="{FF2B5EF4-FFF2-40B4-BE49-F238E27FC236}">
                <a16:creationId xmlns:a16="http://schemas.microsoft.com/office/drawing/2014/main" xmlns="" id="{FD40ABA5-1E2B-5251-FA22-BD77CAAF72A7}"/>
              </a:ext>
            </a:extLst>
          </p:cNvPr>
          <p:cNvSpPr>
            <a:spLocks noGrp="1"/>
          </p:cNvSpPr>
          <p:nvPr>
            <p:ph sz="half" idx="1"/>
          </p:nvPr>
        </p:nvSpPr>
        <p:spPr>
          <a:xfrm>
            <a:off x="98713" y="1226406"/>
            <a:ext cx="3475760" cy="994172"/>
          </a:xfrm>
          <a:ln>
            <a:solidFill>
              <a:schemeClr val="accent2">
                <a:lumMod val="40000"/>
                <a:lumOff val="60000"/>
              </a:schemeClr>
            </a:solidFill>
          </a:ln>
        </p:spPr>
        <p:txBody>
          <a:bodyPr anchor="ctr">
            <a:normAutofit fontScale="92500" lnSpcReduction="10000"/>
          </a:bodyPr>
          <a:lstStyle/>
          <a:p>
            <a:pPr marL="0" indent="0" algn="ctr" rtl="0">
              <a:buNone/>
            </a:pPr>
            <a:r>
              <a:rPr lang="en-US" sz="2400" dirty="0"/>
              <a:t>La hospitalidad ocurre independientemente de sus circunstancias.</a:t>
            </a:r>
          </a:p>
        </p:txBody>
      </p:sp>
      <p:sp>
        <p:nvSpPr>
          <p:cNvPr id="4" name="Content Placeholder 3">
            <a:extLst>
              <a:ext uri="{FF2B5EF4-FFF2-40B4-BE49-F238E27FC236}">
                <a16:creationId xmlns:a16="http://schemas.microsoft.com/office/drawing/2014/main" xmlns="" id="{8E74FD44-D6FB-DCC9-75A5-4F5B303D60C3}"/>
              </a:ext>
            </a:extLst>
          </p:cNvPr>
          <p:cNvSpPr>
            <a:spLocks noGrp="1"/>
          </p:cNvSpPr>
          <p:nvPr>
            <p:ph sz="half" idx="2"/>
          </p:nvPr>
        </p:nvSpPr>
        <p:spPr>
          <a:xfrm>
            <a:off x="3574473" y="1279922"/>
            <a:ext cx="5470813" cy="4045419"/>
          </a:xfrm>
        </p:spPr>
        <p:txBody>
          <a:bodyPr anchor="ctr">
            <a:noAutofit/>
          </a:bodyPr>
          <a:lstStyle/>
          <a:p>
            <a:pPr marL="0" indent="0" algn="ctr">
              <a:buNone/>
            </a:pPr>
            <a:r>
              <a:rPr lang="en-US" sz="1800" dirty="0"/>
              <a:t>[</a:t>
            </a:r>
            <a:r>
              <a:rPr lang="en-US" sz="1800" dirty="0" err="1" smtClean="0"/>
              <a:t>Heb</a:t>
            </a:r>
            <a:r>
              <a:rPr lang="en-US" sz="1800" dirty="0" smtClean="0"/>
              <a:t> </a:t>
            </a:r>
            <a:r>
              <a:rPr lang="en-US" sz="1800" dirty="0"/>
              <a:t>13:2-3 </a:t>
            </a:r>
            <a:r>
              <a:rPr lang="en-US" sz="1800" dirty="0" smtClean="0"/>
              <a:t>NBLA] </a:t>
            </a:r>
            <a:r>
              <a:rPr lang="es-ES" sz="1800" dirty="0"/>
              <a:t>2 No se olviden de mostrar hospitalidad, porque por ella algunos, sin saberlo, hospedaron ángeles. 3 Acuérdense de los presos, como si estuvieran presos con ellos, y de los maltratados, puesto que también ustedes están en el cuerpo.</a:t>
            </a:r>
            <a:r>
              <a:rPr lang="en-US" sz="1800" dirty="0"/>
              <a:t/>
            </a:r>
            <a:br>
              <a:rPr lang="en-US" sz="1800" dirty="0"/>
            </a:br>
            <a:r>
              <a:rPr lang="en-US" sz="1800" dirty="0"/>
              <a:t/>
            </a:r>
            <a:br>
              <a:rPr lang="en-US" sz="1800" dirty="0"/>
            </a:br>
            <a:r>
              <a:rPr lang="en-US" sz="1800" dirty="0"/>
              <a:t>[</a:t>
            </a:r>
            <a:r>
              <a:rPr lang="en-US" sz="1800" dirty="0" smtClean="0"/>
              <a:t>Rom </a:t>
            </a:r>
            <a:r>
              <a:rPr lang="en-US" sz="1800" dirty="0"/>
              <a:t>12:9-13 </a:t>
            </a:r>
            <a:r>
              <a:rPr lang="en-US" sz="1800" dirty="0" smtClean="0"/>
              <a:t>NBLA] </a:t>
            </a:r>
            <a:r>
              <a:rPr lang="es-ES" sz="1800" dirty="0"/>
              <a:t>9 El amor sea sin hipocresía; aborreciendo lo malo, aplicándose a lo bueno. 10 Sean afectuosos unos con otros con amor fraternal; con honra, dándose preferencia unos a otros. 11 No sean perezosos en lo que requiere diligencia. Sean fervientes en espíritu, sirviendo al Señor, 12 gozándose en la esperanza, perseverando en el sufrimiento, dedicados a la oración, 13 contribuyendo para las necesidades de los santos, practicando la hospitalidad.</a:t>
            </a:r>
            <a:endParaRPr lang="en-US" sz="1800" dirty="0"/>
          </a:p>
        </p:txBody>
      </p:sp>
      <p:sp>
        <p:nvSpPr>
          <p:cNvPr id="5" name="Content Placeholder 2">
            <a:extLst>
              <a:ext uri="{FF2B5EF4-FFF2-40B4-BE49-F238E27FC236}">
                <a16:creationId xmlns:a16="http://schemas.microsoft.com/office/drawing/2014/main" xmlns="" id="{B6547CBC-6E45-1F63-259A-16D4132D95F9}"/>
              </a:ext>
            </a:extLst>
          </p:cNvPr>
          <p:cNvSpPr txBox="1">
            <a:spLocks/>
          </p:cNvSpPr>
          <p:nvPr/>
        </p:nvSpPr>
        <p:spPr>
          <a:xfrm>
            <a:off x="98713" y="2277916"/>
            <a:ext cx="3475760" cy="994172"/>
          </a:xfrm>
          <a:prstGeom prst="rect">
            <a:avLst/>
          </a:prstGeom>
          <a:ln>
            <a:solidFill>
              <a:schemeClr val="accent2">
                <a:lumMod val="40000"/>
                <a:lumOff val="6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400" dirty="0"/>
              <a:t>La hospitalidad </a:t>
            </a:r>
            <a:r>
              <a:rPr lang="en-US" sz="2400" dirty="0" err="1"/>
              <a:t>es</a:t>
            </a:r>
            <a:r>
              <a:rPr lang="en-US" sz="2400" dirty="0"/>
              <a:t> </a:t>
            </a:r>
            <a:r>
              <a:rPr lang="en-US" sz="2400" dirty="0" err="1" smtClean="0"/>
              <a:t>algo</a:t>
            </a:r>
            <a:r>
              <a:rPr lang="en-US" sz="2400" dirty="0" smtClean="0"/>
              <a:t> para </a:t>
            </a:r>
            <a:r>
              <a:rPr lang="en-US" sz="2400" dirty="0" err="1" smtClean="0"/>
              <a:t>llegar</a:t>
            </a:r>
            <a:r>
              <a:rPr lang="en-US" sz="2400" dirty="0" smtClean="0"/>
              <a:t> </a:t>
            </a:r>
            <a:r>
              <a:rPr lang="en-US" sz="2400" dirty="0"/>
              <a:t>a </a:t>
            </a:r>
            <a:r>
              <a:rPr lang="en-US" sz="2400" dirty="0" err="1"/>
              <a:t>ser</a:t>
            </a:r>
            <a:r>
              <a:rPr lang="en-US" sz="2400" dirty="0"/>
              <a:t>, no </a:t>
            </a:r>
            <a:r>
              <a:rPr lang="en-US" sz="2400" dirty="0" err="1"/>
              <a:t>hacer</a:t>
            </a:r>
            <a:r>
              <a:rPr lang="en-US" sz="2400" dirty="0"/>
              <a:t>.</a:t>
            </a:r>
          </a:p>
        </p:txBody>
      </p:sp>
      <p:sp>
        <p:nvSpPr>
          <p:cNvPr id="6" name="Content Placeholder 2">
            <a:extLst>
              <a:ext uri="{FF2B5EF4-FFF2-40B4-BE49-F238E27FC236}">
                <a16:creationId xmlns:a16="http://schemas.microsoft.com/office/drawing/2014/main" xmlns="" id="{CE037D5B-16B1-F081-DD45-94A4F3F7AB46}"/>
              </a:ext>
            </a:extLst>
          </p:cNvPr>
          <p:cNvSpPr txBox="1">
            <a:spLocks/>
          </p:cNvSpPr>
          <p:nvPr/>
        </p:nvSpPr>
        <p:spPr>
          <a:xfrm>
            <a:off x="98713" y="3334294"/>
            <a:ext cx="3475760" cy="994172"/>
          </a:xfrm>
          <a:prstGeom prst="rect">
            <a:avLst/>
          </a:prstGeom>
          <a:ln>
            <a:solidFill>
              <a:schemeClr val="accent2">
                <a:lumMod val="40000"/>
                <a:lumOff val="6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400" dirty="0" smtClean="0"/>
              <a:t>Sea </a:t>
            </a:r>
            <a:r>
              <a:rPr lang="en-US" sz="2400" dirty="0"/>
              <a:t>hospitalario con todos, no </a:t>
            </a:r>
            <a:r>
              <a:rPr lang="en-US" sz="2400" dirty="0" err="1" smtClean="0"/>
              <a:t>descuide</a:t>
            </a:r>
            <a:r>
              <a:rPr lang="en-US" sz="2400" dirty="0" smtClean="0"/>
              <a:t> </a:t>
            </a:r>
            <a:r>
              <a:rPr lang="en-US" sz="2400" dirty="0"/>
              <a:t>esto.</a:t>
            </a:r>
          </a:p>
        </p:txBody>
      </p:sp>
    </p:spTree>
    <p:extLst>
      <p:ext uri="{BB962C8B-B14F-4D97-AF65-F5344CB8AC3E}">
        <p14:creationId xmlns:p14="http://schemas.microsoft.com/office/powerpoint/2010/main" val="39862936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314C6-E1C2-9EB8-3C90-30ED9D4942FA}"/>
              </a:ext>
            </a:extLst>
          </p:cNvPr>
          <p:cNvSpPr>
            <a:spLocks noGrp="1"/>
          </p:cNvSpPr>
          <p:nvPr>
            <p:ph type="title"/>
          </p:nvPr>
        </p:nvSpPr>
        <p:spPr>
          <a:xfrm>
            <a:off x="628650" y="285751"/>
            <a:ext cx="7886700" cy="994172"/>
          </a:xfrm>
        </p:spPr>
        <p:txBody>
          <a:bodyPr>
            <a:normAutofit fontScale="90000"/>
          </a:bodyPr>
          <a:lstStyle/>
          <a:p>
            <a:pPr algn="ctr" rtl="0"/>
            <a:r>
              <a:rPr lang="en-US" sz="4050" dirty="0" smtClean="0"/>
              <a:t>La </a:t>
            </a:r>
            <a:r>
              <a:rPr lang="en-US" sz="4050" dirty="0" err="1" smtClean="0"/>
              <a:t>hospitalidad</a:t>
            </a:r>
            <a:r>
              <a:rPr lang="en-US" sz="4050" dirty="0" smtClean="0"/>
              <a:t> </a:t>
            </a:r>
            <a:r>
              <a:rPr lang="en-US" sz="4050" dirty="0" err="1" smtClean="0"/>
              <a:t>práctica</a:t>
            </a:r>
            <a:r>
              <a:rPr lang="en-US" sz="4050" dirty="0" smtClean="0"/>
              <a:t> (</a:t>
            </a:r>
            <a:r>
              <a:rPr lang="en-US" sz="4050" i="1" dirty="0" err="1" smtClean="0"/>
              <a:t>más</a:t>
            </a:r>
            <a:r>
              <a:rPr lang="en-US" sz="4050" i="1" dirty="0" smtClean="0"/>
              <a:t> o </a:t>
            </a:r>
            <a:r>
              <a:rPr lang="en-US" sz="4050" i="1" dirty="0" err="1" smtClean="0"/>
              <a:t>menos</a:t>
            </a:r>
            <a:r>
              <a:rPr lang="en-US" sz="4050" dirty="0" smtClean="0"/>
              <a:t>)</a:t>
            </a:r>
            <a:endParaRPr lang="en-US" sz="4050" dirty="0"/>
          </a:p>
        </p:txBody>
      </p:sp>
      <p:sp>
        <p:nvSpPr>
          <p:cNvPr id="3" name="Content Placeholder 2">
            <a:extLst>
              <a:ext uri="{FF2B5EF4-FFF2-40B4-BE49-F238E27FC236}">
                <a16:creationId xmlns:a16="http://schemas.microsoft.com/office/drawing/2014/main" xmlns="" id="{FD40ABA5-1E2B-5251-FA22-BD77CAAF72A7}"/>
              </a:ext>
            </a:extLst>
          </p:cNvPr>
          <p:cNvSpPr>
            <a:spLocks noGrp="1"/>
          </p:cNvSpPr>
          <p:nvPr>
            <p:ph sz="half" idx="1"/>
          </p:nvPr>
        </p:nvSpPr>
        <p:spPr>
          <a:xfrm>
            <a:off x="98713" y="1226406"/>
            <a:ext cx="3475760" cy="994172"/>
          </a:xfrm>
          <a:ln>
            <a:solidFill>
              <a:schemeClr val="accent2">
                <a:lumMod val="40000"/>
                <a:lumOff val="60000"/>
              </a:schemeClr>
            </a:solidFill>
          </a:ln>
        </p:spPr>
        <p:txBody>
          <a:bodyPr anchor="ctr">
            <a:normAutofit fontScale="92500" lnSpcReduction="10000"/>
          </a:bodyPr>
          <a:lstStyle/>
          <a:p>
            <a:pPr marL="0" indent="0" algn="ctr" rtl="0">
              <a:buNone/>
            </a:pPr>
            <a:r>
              <a:rPr lang="en-US" sz="2400" dirty="0"/>
              <a:t>La hospitalidad ocurre independientemente de sus circunstancias.</a:t>
            </a:r>
          </a:p>
        </p:txBody>
      </p:sp>
      <p:sp>
        <p:nvSpPr>
          <p:cNvPr id="4" name="Content Placeholder 3">
            <a:extLst>
              <a:ext uri="{FF2B5EF4-FFF2-40B4-BE49-F238E27FC236}">
                <a16:creationId xmlns:a16="http://schemas.microsoft.com/office/drawing/2014/main" xmlns="" id="{8E74FD44-D6FB-DCC9-75A5-4F5B303D60C3}"/>
              </a:ext>
            </a:extLst>
          </p:cNvPr>
          <p:cNvSpPr>
            <a:spLocks noGrp="1"/>
          </p:cNvSpPr>
          <p:nvPr>
            <p:ph sz="half" idx="2"/>
          </p:nvPr>
        </p:nvSpPr>
        <p:spPr>
          <a:xfrm>
            <a:off x="3574473" y="1279922"/>
            <a:ext cx="5470813" cy="4045419"/>
          </a:xfrm>
        </p:spPr>
        <p:txBody>
          <a:bodyPr anchor="ctr">
            <a:noAutofit/>
          </a:bodyPr>
          <a:lstStyle/>
          <a:p>
            <a:pPr marL="0" indent="0" algn="ctr">
              <a:buNone/>
            </a:pPr>
            <a:r>
              <a:rPr lang="en-US" dirty="0"/>
              <a:t>[</a:t>
            </a:r>
            <a:r>
              <a:rPr lang="en-US" dirty="0" smtClean="0"/>
              <a:t>1 Ped </a:t>
            </a:r>
            <a:r>
              <a:rPr lang="en-US" dirty="0"/>
              <a:t>4:8-11 </a:t>
            </a:r>
            <a:r>
              <a:rPr lang="en-US" dirty="0" smtClean="0"/>
              <a:t>NBLA] </a:t>
            </a:r>
            <a:r>
              <a:rPr lang="es-ES" dirty="0"/>
              <a:t>8 Sobre todo, sean fervientes en su amor los unos por los otros, pues el amor cubre multitud de pecados. 9 Sean hospitalarios los unos para con los otros, sin </a:t>
            </a:r>
            <a:r>
              <a:rPr lang="es-ES" dirty="0" smtClean="0"/>
              <a:t>murmuraciones. 10 </a:t>
            </a:r>
            <a:r>
              <a:rPr lang="es-ES" dirty="0"/>
              <a:t>Según cada uno ha recibido un don especial, úselo sirviéndose los unos a los otros como buenos administradores de la multiforme gracia de Dios. 11 El que habla, que hable conforme a las palabras de Dios; el que sirve, que lo haga por la fortaleza que Dios da, para que en todo Dios sea glorificado mediante Jesucristo, a quien pertenecen la gloria y el dominio por los siglos de los siglos. Amén.</a:t>
            </a:r>
            <a:endParaRPr lang="en-US" dirty="0"/>
          </a:p>
        </p:txBody>
      </p:sp>
      <p:sp>
        <p:nvSpPr>
          <p:cNvPr id="5" name="Content Placeholder 2">
            <a:extLst>
              <a:ext uri="{FF2B5EF4-FFF2-40B4-BE49-F238E27FC236}">
                <a16:creationId xmlns:a16="http://schemas.microsoft.com/office/drawing/2014/main" xmlns="" id="{B6547CBC-6E45-1F63-259A-16D4132D95F9}"/>
              </a:ext>
            </a:extLst>
          </p:cNvPr>
          <p:cNvSpPr txBox="1">
            <a:spLocks/>
          </p:cNvSpPr>
          <p:nvPr/>
        </p:nvSpPr>
        <p:spPr>
          <a:xfrm>
            <a:off x="98713" y="2277916"/>
            <a:ext cx="3475760" cy="994172"/>
          </a:xfrm>
          <a:prstGeom prst="rect">
            <a:avLst/>
          </a:prstGeom>
          <a:ln>
            <a:solidFill>
              <a:schemeClr val="accent2">
                <a:lumMod val="40000"/>
                <a:lumOff val="6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400" dirty="0"/>
              <a:t>La hospitalidad </a:t>
            </a:r>
            <a:r>
              <a:rPr lang="en-US" sz="2400" dirty="0" err="1"/>
              <a:t>es</a:t>
            </a:r>
            <a:r>
              <a:rPr lang="en-US" sz="2400" dirty="0"/>
              <a:t> </a:t>
            </a:r>
            <a:r>
              <a:rPr lang="en-US" sz="2400" dirty="0" err="1" smtClean="0"/>
              <a:t>algo</a:t>
            </a:r>
            <a:r>
              <a:rPr lang="en-US" sz="2400" dirty="0" smtClean="0"/>
              <a:t> para </a:t>
            </a:r>
            <a:r>
              <a:rPr lang="en-US" sz="2400" dirty="0" err="1" smtClean="0"/>
              <a:t>llegar</a:t>
            </a:r>
            <a:r>
              <a:rPr lang="en-US" sz="2400" dirty="0" smtClean="0"/>
              <a:t> </a:t>
            </a:r>
            <a:r>
              <a:rPr lang="en-US" sz="2400" dirty="0"/>
              <a:t>a </a:t>
            </a:r>
            <a:r>
              <a:rPr lang="en-US" sz="2400" dirty="0" err="1"/>
              <a:t>ser</a:t>
            </a:r>
            <a:r>
              <a:rPr lang="en-US" sz="2400" dirty="0"/>
              <a:t>, no </a:t>
            </a:r>
            <a:r>
              <a:rPr lang="en-US" sz="2400" dirty="0" err="1"/>
              <a:t>hacer</a:t>
            </a:r>
            <a:r>
              <a:rPr lang="en-US" sz="2400" dirty="0"/>
              <a:t>.</a:t>
            </a:r>
          </a:p>
        </p:txBody>
      </p:sp>
      <p:sp>
        <p:nvSpPr>
          <p:cNvPr id="6" name="Content Placeholder 2">
            <a:extLst>
              <a:ext uri="{FF2B5EF4-FFF2-40B4-BE49-F238E27FC236}">
                <a16:creationId xmlns:a16="http://schemas.microsoft.com/office/drawing/2014/main" xmlns="" id="{CE037D5B-16B1-F081-DD45-94A4F3F7AB46}"/>
              </a:ext>
            </a:extLst>
          </p:cNvPr>
          <p:cNvSpPr txBox="1">
            <a:spLocks/>
          </p:cNvSpPr>
          <p:nvPr/>
        </p:nvSpPr>
        <p:spPr>
          <a:xfrm>
            <a:off x="98713" y="3334294"/>
            <a:ext cx="3475760" cy="994172"/>
          </a:xfrm>
          <a:prstGeom prst="rect">
            <a:avLst/>
          </a:prstGeom>
          <a:ln>
            <a:solidFill>
              <a:schemeClr val="accent2">
                <a:lumMod val="40000"/>
                <a:lumOff val="6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400" dirty="0" smtClean="0"/>
              <a:t>Sea </a:t>
            </a:r>
            <a:r>
              <a:rPr lang="en-US" sz="2400" dirty="0"/>
              <a:t>hospitalario con todos, no </a:t>
            </a:r>
            <a:r>
              <a:rPr lang="en-US" sz="2400" dirty="0" err="1" smtClean="0"/>
              <a:t>descuide</a:t>
            </a:r>
            <a:r>
              <a:rPr lang="en-US" sz="2400" dirty="0" smtClean="0"/>
              <a:t> </a:t>
            </a:r>
            <a:r>
              <a:rPr lang="en-US" sz="2400" dirty="0"/>
              <a:t>esto.</a:t>
            </a:r>
          </a:p>
        </p:txBody>
      </p:sp>
      <p:sp>
        <p:nvSpPr>
          <p:cNvPr id="7" name="Content Placeholder 2">
            <a:extLst>
              <a:ext uri="{FF2B5EF4-FFF2-40B4-BE49-F238E27FC236}">
                <a16:creationId xmlns:a16="http://schemas.microsoft.com/office/drawing/2014/main" xmlns="" id="{9BB61BAB-431B-1891-8C52-CEB207A1D422}"/>
              </a:ext>
            </a:extLst>
          </p:cNvPr>
          <p:cNvSpPr txBox="1">
            <a:spLocks/>
          </p:cNvSpPr>
          <p:nvPr/>
        </p:nvSpPr>
        <p:spPr>
          <a:xfrm>
            <a:off x="98713" y="4385803"/>
            <a:ext cx="3475760" cy="994172"/>
          </a:xfrm>
          <a:prstGeom prst="rect">
            <a:avLst/>
          </a:prstGeom>
          <a:ln>
            <a:solidFill>
              <a:schemeClr val="accent2">
                <a:lumMod val="40000"/>
                <a:lumOff val="60000"/>
              </a:schemeClr>
            </a:solidFill>
          </a:ln>
        </p:spPr>
        <p:txBody>
          <a:bodyPr vert="horz" lIns="68580" tIns="34290" rIns="68580" bIns="3429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400" dirty="0" err="1" smtClean="0"/>
              <a:t>Debe</a:t>
            </a:r>
            <a:r>
              <a:rPr lang="en-US" sz="2400" dirty="0" smtClean="0"/>
              <a:t> </a:t>
            </a:r>
            <a:r>
              <a:rPr lang="en-US" sz="2400" dirty="0" err="1" smtClean="0"/>
              <a:t>haber</a:t>
            </a:r>
            <a:r>
              <a:rPr lang="en-US" sz="2400" dirty="0" smtClean="0"/>
              <a:t> </a:t>
            </a:r>
            <a:r>
              <a:rPr lang="en-US" sz="2400" dirty="0" err="1" smtClean="0"/>
              <a:t>hospitalidad</a:t>
            </a:r>
            <a:r>
              <a:rPr lang="en-US" sz="2400" dirty="0" smtClean="0"/>
              <a:t> </a:t>
            </a:r>
            <a:r>
              <a:rPr lang="en-US" sz="2400" dirty="0" err="1" smtClean="0"/>
              <a:t>porque</a:t>
            </a:r>
            <a:r>
              <a:rPr lang="en-US" sz="2400" dirty="0" smtClean="0"/>
              <a:t> </a:t>
            </a:r>
            <a:r>
              <a:rPr lang="en-US" sz="2400" dirty="0"/>
              <a:t>Dios es extraño para algunos. </a:t>
            </a:r>
            <a:r>
              <a:rPr lang="en-US" sz="2400" dirty="0" err="1" smtClean="0"/>
              <a:t>Éstos</a:t>
            </a:r>
            <a:r>
              <a:rPr lang="en-US" sz="2400" dirty="0" smtClean="0"/>
              <a:t> lo </a:t>
            </a:r>
            <a:r>
              <a:rPr lang="en-US" sz="2400" dirty="0" err="1" smtClean="0"/>
              <a:t>necesitan</a:t>
            </a:r>
            <a:r>
              <a:rPr lang="en-US" sz="2400" dirty="0" smtClean="0"/>
              <a:t> a </a:t>
            </a:r>
            <a:r>
              <a:rPr lang="en-US" sz="2400" dirty="0" err="1" smtClean="0"/>
              <a:t>usted</a:t>
            </a:r>
            <a:r>
              <a:rPr lang="en-US" sz="2400" dirty="0" smtClean="0"/>
              <a:t>.</a:t>
            </a:r>
            <a:endParaRPr lang="en-US" sz="2400" dirty="0"/>
          </a:p>
        </p:txBody>
      </p:sp>
    </p:spTree>
    <p:extLst>
      <p:ext uri="{BB962C8B-B14F-4D97-AF65-F5344CB8AC3E}">
        <p14:creationId xmlns:p14="http://schemas.microsoft.com/office/powerpoint/2010/main" val="385858054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585F80-FB85-1013-DCDF-58F46FA3EE35}"/>
              </a:ext>
            </a:extLst>
          </p:cNvPr>
          <p:cNvSpPr>
            <a:spLocks noGrp="1"/>
          </p:cNvSpPr>
          <p:nvPr>
            <p:ph type="title"/>
          </p:nvPr>
        </p:nvSpPr>
        <p:spPr>
          <a:xfrm>
            <a:off x="622799" y="0"/>
            <a:ext cx="7886700" cy="994172"/>
          </a:xfrm>
        </p:spPr>
        <p:txBody>
          <a:bodyPr>
            <a:normAutofit/>
          </a:bodyPr>
          <a:lstStyle/>
          <a:p>
            <a:pPr algn="ctr" rtl="0"/>
            <a:r>
              <a:rPr lang="en-US" sz="4400" dirty="0" err="1" smtClean="0"/>
              <a:t>Por</a:t>
            </a:r>
            <a:r>
              <a:rPr lang="en-US" sz="4400" dirty="0" smtClean="0"/>
              <a:t> </a:t>
            </a:r>
            <a:r>
              <a:rPr lang="en-US" sz="4400" dirty="0"/>
              <a:t>qué no somos hospitalarios...</a:t>
            </a:r>
          </a:p>
        </p:txBody>
      </p:sp>
      <p:sp>
        <p:nvSpPr>
          <p:cNvPr id="3" name="Content Placeholder 2">
            <a:extLst>
              <a:ext uri="{FF2B5EF4-FFF2-40B4-BE49-F238E27FC236}">
                <a16:creationId xmlns:a16="http://schemas.microsoft.com/office/drawing/2014/main" xmlns="" id="{81F74A7B-E1A0-E119-8FAC-95AD05736F1F}"/>
              </a:ext>
            </a:extLst>
          </p:cNvPr>
          <p:cNvSpPr>
            <a:spLocks noGrp="1"/>
          </p:cNvSpPr>
          <p:nvPr>
            <p:ph idx="1"/>
          </p:nvPr>
        </p:nvSpPr>
        <p:spPr>
          <a:xfrm>
            <a:off x="1053737" y="1175934"/>
            <a:ext cx="7024824" cy="1114628"/>
          </a:xfrm>
          <a:ln>
            <a:solidFill>
              <a:schemeClr val="accent2">
                <a:lumMod val="60000"/>
                <a:lumOff val="40000"/>
              </a:schemeClr>
            </a:solidFill>
          </a:ln>
        </p:spPr>
        <p:txBody>
          <a:bodyPr anchor="ctr">
            <a:normAutofit/>
          </a:bodyPr>
          <a:lstStyle/>
          <a:p>
            <a:pPr marL="0" indent="0" algn="ctr" rtl="0">
              <a:buNone/>
            </a:pPr>
            <a:r>
              <a:rPr lang="en-US" sz="2800" dirty="0" err="1"/>
              <a:t>Estamos</a:t>
            </a:r>
            <a:r>
              <a:rPr lang="en-US" sz="2800" dirty="0"/>
              <a:t> </a:t>
            </a:r>
            <a:r>
              <a:rPr lang="en-US" sz="2800" dirty="0" smtClean="0"/>
              <a:t>“</a:t>
            </a:r>
            <a:r>
              <a:rPr lang="en-US" sz="2800" dirty="0" err="1" smtClean="0"/>
              <a:t>intentando</a:t>
            </a:r>
            <a:r>
              <a:rPr lang="en-US" sz="2800" dirty="0" smtClean="0"/>
              <a:t>”</a:t>
            </a:r>
            <a:r>
              <a:rPr lang="en-US" sz="2800" dirty="0" smtClean="0"/>
              <a:t> </a:t>
            </a:r>
            <a:r>
              <a:rPr lang="en-US" sz="2800" dirty="0" err="1" smtClean="0"/>
              <a:t>procesar</a:t>
            </a:r>
            <a:r>
              <a:rPr lang="en-US" sz="2800" dirty="0" smtClean="0"/>
              <a:t> </a:t>
            </a:r>
            <a:r>
              <a:rPr lang="en-US" sz="2800" dirty="0"/>
              <a:t>los efectos </a:t>
            </a:r>
            <a:r>
              <a:rPr lang="en-US" sz="2800" dirty="0" err="1"/>
              <a:t>secundarios</a:t>
            </a:r>
            <a:r>
              <a:rPr lang="en-US" sz="2800" dirty="0"/>
              <a:t> </a:t>
            </a:r>
            <a:r>
              <a:rPr lang="en-US" sz="2800" dirty="0" smtClean="0"/>
              <a:t>del </a:t>
            </a:r>
            <a:r>
              <a:rPr lang="en-US" sz="2800" dirty="0" err="1" smtClean="0"/>
              <a:t>ambiente</a:t>
            </a:r>
            <a:r>
              <a:rPr lang="en-US" sz="2800" dirty="0" smtClean="0"/>
              <a:t> </a:t>
            </a:r>
            <a:r>
              <a:rPr lang="en-US" sz="2800" dirty="0" err="1" smtClean="0"/>
              <a:t>Covid</a:t>
            </a:r>
            <a:r>
              <a:rPr lang="en-US" sz="2800" dirty="0"/>
              <a:t>.</a:t>
            </a:r>
          </a:p>
        </p:txBody>
      </p:sp>
      <p:sp>
        <p:nvSpPr>
          <p:cNvPr id="4" name="Content Placeholder 2">
            <a:extLst>
              <a:ext uri="{FF2B5EF4-FFF2-40B4-BE49-F238E27FC236}">
                <a16:creationId xmlns:a16="http://schemas.microsoft.com/office/drawing/2014/main" xmlns="" id="{A736E311-1B63-F81C-5D37-BAC8ADBECE6A}"/>
              </a:ext>
            </a:extLst>
          </p:cNvPr>
          <p:cNvSpPr txBox="1">
            <a:spLocks/>
          </p:cNvSpPr>
          <p:nvPr/>
        </p:nvSpPr>
        <p:spPr>
          <a:xfrm>
            <a:off x="1053737" y="2290562"/>
            <a:ext cx="7024824" cy="1114628"/>
          </a:xfrm>
          <a:prstGeom prst="rect">
            <a:avLst/>
          </a:prstGeom>
          <a:ln>
            <a:solidFill>
              <a:schemeClr val="accent2">
                <a:lumMod val="60000"/>
                <a:lumOff val="4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dirty="0"/>
              <a:t>Sufrimos de reciprocidad negativa.</a:t>
            </a:r>
          </a:p>
        </p:txBody>
      </p:sp>
      <p:sp>
        <p:nvSpPr>
          <p:cNvPr id="5" name="Content Placeholder 2">
            <a:extLst>
              <a:ext uri="{FF2B5EF4-FFF2-40B4-BE49-F238E27FC236}">
                <a16:creationId xmlns:a16="http://schemas.microsoft.com/office/drawing/2014/main" xmlns="" id="{3F74FE68-4FDD-43DB-1928-4926D404AA02}"/>
              </a:ext>
            </a:extLst>
          </p:cNvPr>
          <p:cNvSpPr txBox="1">
            <a:spLocks/>
          </p:cNvSpPr>
          <p:nvPr/>
        </p:nvSpPr>
        <p:spPr>
          <a:xfrm>
            <a:off x="1053737" y="3405190"/>
            <a:ext cx="7024824" cy="1114628"/>
          </a:xfrm>
          <a:prstGeom prst="rect">
            <a:avLst/>
          </a:prstGeom>
          <a:ln>
            <a:solidFill>
              <a:schemeClr val="accent2">
                <a:lumMod val="60000"/>
                <a:lumOff val="4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dirty="0"/>
              <a:t>Queremos dejar entrar a otros, pero nunca del todo.</a:t>
            </a:r>
          </a:p>
        </p:txBody>
      </p:sp>
      <p:sp>
        <p:nvSpPr>
          <p:cNvPr id="6" name="Content Placeholder 2">
            <a:extLst>
              <a:ext uri="{FF2B5EF4-FFF2-40B4-BE49-F238E27FC236}">
                <a16:creationId xmlns:a16="http://schemas.microsoft.com/office/drawing/2014/main" xmlns="" id="{B8A60053-C761-FB1B-D6AE-F402C8C4F45F}"/>
              </a:ext>
            </a:extLst>
          </p:cNvPr>
          <p:cNvSpPr txBox="1">
            <a:spLocks/>
          </p:cNvSpPr>
          <p:nvPr/>
        </p:nvSpPr>
        <p:spPr>
          <a:xfrm>
            <a:off x="1053737" y="4519818"/>
            <a:ext cx="7024824" cy="1114628"/>
          </a:xfrm>
          <a:prstGeom prst="rect">
            <a:avLst/>
          </a:prstGeom>
          <a:ln>
            <a:solidFill>
              <a:schemeClr val="accent2">
                <a:lumMod val="60000"/>
                <a:lumOff val="40000"/>
              </a:schemeClr>
            </a:solidFill>
          </a:ln>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dirty="0"/>
              <a:t>Ya tenemos “</a:t>
            </a:r>
            <a:r>
              <a:rPr lang="en-US" dirty="0" err="1" smtClean="0"/>
              <a:t>storgé</a:t>
            </a:r>
            <a:r>
              <a:rPr lang="en-US" dirty="0" smtClean="0"/>
              <a:t>”/“</a:t>
            </a:r>
            <a:r>
              <a:rPr lang="en-US" dirty="0"/>
              <a:t>philia</a:t>
            </a:r>
            <a:r>
              <a:rPr lang="en-US" dirty="0" smtClean="0"/>
              <a:t>”, </a:t>
            </a:r>
            <a:r>
              <a:rPr lang="en-US" dirty="0" err="1" smtClean="0"/>
              <a:t>así</a:t>
            </a:r>
            <a:r>
              <a:rPr lang="en-US" dirty="0" smtClean="0"/>
              <a:t> que </a:t>
            </a:r>
            <a:r>
              <a:rPr lang="en-US" dirty="0"/>
              <a:t>no tenemos ancho de banda para </a:t>
            </a:r>
            <a:r>
              <a:rPr lang="en-US" dirty="0" smtClean="0"/>
              <a:t>“</a:t>
            </a:r>
            <a:r>
              <a:rPr lang="en-US" dirty="0" err="1" smtClean="0"/>
              <a:t>extraños</a:t>
            </a:r>
            <a:r>
              <a:rPr lang="en-US" dirty="0" smtClean="0"/>
              <a:t>”</a:t>
            </a:r>
            <a:endParaRPr lang="en-US" dirty="0"/>
          </a:p>
        </p:txBody>
      </p:sp>
    </p:spTree>
    <p:extLst>
      <p:ext uri="{BB962C8B-B14F-4D97-AF65-F5344CB8AC3E}">
        <p14:creationId xmlns:p14="http://schemas.microsoft.com/office/powerpoint/2010/main" val="387144150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BD77B-3C44-F985-177C-5C1614D9ED7E}"/>
              </a:ext>
            </a:extLst>
          </p:cNvPr>
          <p:cNvSpPr>
            <a:spLocks noGrp="1"/>
          </p:cNvSpPr>
          <p:nvPr>
            <p:ph type="ctrTitle"/>
          </p:nvPr>
        </p:nvSpPr>
        <p:spPr/>
        <p:txBody>
          <a:bodyPr>
            <a:normAutofit/>
          </a:bodyPr>
          <a:lstStyle/>
          <a:p>
            <a:pPr algn="l" rtl="0"/>
            <a:r>
              <a:rPr lang="en-US" sz="4950" dirty="0"/>
              <a:t>La </a:t>
            </a:r>
            <a:r>
              <a:rPr lang="en-US" sz="4950" dirty="0" err="1" smtClean="0"/>
              <a:t>hospitalidad</a:t>
            </a:r>
            <a:r>
              <a:rPr lang="en-US" sz="4950" dirty="0" smtClean="0"/>
              <a:t> </a:t>
            </a:r>
            <a:r>
              <a:rPr lang="en-US" sz="4950" dirty="0"/>
              <a:t>de Dios</a:t>
            </a:r>
          </a:p>
        </p:txBody>
      </p:sp>
    </p:spTree>
    <p:extLst>
      <p:ext uri="{BB962C8B-B14F-4D97-AF65-F5344CB8AC3E}">
        <p14:creationId xmlns:p14="http://schemas.microsoft.com/office/powerpoint/2010/main" val="40100333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EB9EF-0723-72FC-C9F7-689257BB1CC2}"/>
              </a:ext>
            </a:extLst>
          </p:cNvPr>
          <p:cNvSpPr>
            <a:spLocks noGrp="1"/>
          </p:cNvSpPr>
          <p:nvPr>
            <p:ph type="title"/>
          </p:nvPr>
        </p:nvSpPr>
        <p:spPr>
          <a:xfrm>
            <a:off x="0" y="0"/>
            <a:ext cx="9144000" cy="994172"/>
          </a:xfrm>
        </p:spPr>
        <p:txBody>
          <a:bodyPr/>
          <a:lstStyle/>
          <a:p>
            <a:pPr algn="ctr" rtl="0"/>
            <a:r>
              <a:rPr lang="en-US" dirty="0" err="1"/>
              <a:t>Comiendo</a:t>
            </a:r>
            <a:r>
              <a:rPr lang="en-US" dirty="0"/>
              <a:t> </a:t>
            </a:r>
            <a:r>
              <a:rPr lang="en-US" dirty="0" smtClean="0"/>
              <a:t>con </a:t>
            </a:r>
            <a:r>
              <a:rPr lang="en-US" dirty="0"/>
              <a:t>Jesús</a:t>
            </a:r>
          </a:p>
        </p:txBody>
      </p:sp>
      <p:sp>
        <p:nvSpPr>
          <p:cNvPr id="3" name="Content Placeholder 2">
            <a:extLst>
              <a:ext uri="{FF2B5EF4-FFF2-40B4-BE49-F238E27FC236}">
                <a16:creationId xmlns:a16="http://schemas.microsoft.com/office/drawing/2014/main" xmlns="" id="{14B2C4EF-C3FB-29F8-203B-0741CF3D9203}"/>
              </a:ext>
            </a:extLst>
          </p:cNvPr>
          <p:cNvSpPr>
            <a:spLocks noGrp="1"/>
          </p:cNvSpPr>
          <p:nvPr>
            <p:ph idx="1"/>
          </p:nvPr>
        </p:nvSpPr>
        <p:spPr>
          <a:xfrm>
            <a:off x="90053" y="904857"/>
            <a:ext cx="2916382" cy="1200628"/>
          </a:xfrm>
          <a:ln>
            <a:solidFill>
              <a:schemeClr val="accent2">
                <a:lumMod val="60000"/>
                <a:lumOff val="40000"/>
              </a:schemeClr>
            </a:solidFill>
          </a:ln>
        </p:spPr>
        <p:txBody>
          <a:bodyPr anchor="ctr">
            <a:normAutofit fontScale="92500" lnSpcReduction="10000"/>
          </a:bodyPr>
          <a:lstStyle/>
          <a:p>
            <a:pPr marL="0" indent="0" algn="ctr" rtl="0">
              <a:buNone/>
            </a:pPr>
            <a:r>
              <a:rPr lang="en-US" dirty="0"/>
              <a:t>Marcos 2:15-17</a:t>
            </a:r>
          </a:p>
          <a:p>
            <a:pPr marL="0" indent="0" algn="ctr" rtl="0">
              <a:buNone/>
            </a:pPr>
            <a:r>
              <a:rPr lang="en-US" dirty="0"/>
              <a:t>Conversación sobre ver nuestra enfermedad y nuestra necesidad de Jesús.</a:t>
            </a:r>
          </a:p>
        </p:txBody>
      </p:sp>
      <p:sp>
        <p:nvSpPr>
          <p:cNvPr id="5" name="Content Placeholder 2">
            <a:extLst>
              <a:ext uri="{FF2B5EF4-FFF2-40B4-BE49-F238E27FC236}">
                <a16:creationId xmlns:a16="http://schemas.microsoft.com/office/drawing/2014/main" xmlns="" id="{055383A6-D97A-E1A4-B5B0-1CEB2CCFD64A}"/>
              </a:ext>
            </a:extLst>
          </p:cNvPr>
          <p:cNvSpPr txBox="1">
            <a:spLocks/>
          </p:cNvSpPr>
          <p:nvPr/>
        </p:nvSpPr>
        <p:spPr>
          <a:xfrm>
            <a:off x="3006432" y="904856"/>
            <a:ext cx="2916382" cy="1200628"/>
          </a:xfrm>
          <a:prstGeom prst="rect">
            <a:avLst/>
          </a:prstGeom>
          <a:ln>
            <a:solidFill>
              <a:schemeClr val="accent2">
                <a:lumMod val="60000"/>
                <a:lumOff val="40000"/>
              </a:schemeClr>
            </a:solidFill>
          </a:ln>
        </p:spPr>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Marcos 2:23-28</a:t>
            </a:r>
          </a:p>
          <a:p>
            <a:pPr marL="0" indent="0" algn="ctr" rtl="0">
              <a:buNone/>
            </a:pPr>
            <a:r>
              <a:rPr lang="en-US" sz="2100" dirty="0"/>
              <a:t>Enseñanza acerca de ser el Señor del </a:t>
            </a:r>
            <a:r>
              <a:rPr lang="en-US" sz="2100" dirty="0" err="1" smtClean="0"/>
              <a:t>día</a:t>
            </a:r>
            <a:r>
              <a:rPr lang="en-US" sz="2100" dirty="0" smtClean="0"/>
              <a:t> de </a:t>
            </a:r>
            <a:r>
              <a:rPr lang="en-US" sz="2100" dirty="0" err="1" smtClean="0"/>
              <a:t>reposo</a:t>
            </a:r>
            <a:r>
              <a:rPr lang="en-US" sz="2100" dirty="0" smtClean="0"/>
              <a:t>, </a:t>
            </a:r>
            <a:r>
              <a:rPr lang="en-US" sz="2100" dirty="0"/>
              <a:t>mayor autoridad que David.</a:t>
            </a:r>
          </a:p>
        </p:txBody>
      </p:sp>
      <p:sp>
        <p:nvSpPr>
          <p:cNvPr id="6" name="Content Placeholder 2">
            <a:extLst>
              <a:ext uri="{FF2B5EF4-FFF2-40B4-BE49-F238E27FC236}">
                <a16:creationId xmlns:a16="http://schemas.microsoft.com/office/drawing/2014/main" xmlns="" id="{B0091836-2AAF-1913-6497-42C747289727}"/>
              </a:ext>
            </a:extLst>
          </p:cNvPr>
          <p:cNvSpPr txBox="1">
            <a:spLocks/>
          </p:cNvSpPr>
          <p:nvPr/>
        </p:nvSpPr>
        <p:spPr>
          <a:xfrm>
            <a:off x="5922817" y="904857"/>
            <a:ext cx="2916382" cy="1200628"/>
          </a:xfrm>
          <a:prstGeom prst="rect">
            <a:avLst/>
          </a:prstGeom>
          <a:ln>
            <a:solidFill>
              <a:schemeClr val="accent2">
                <a:lumMod val="60000"/>
                <a:lumOff val="40000"/>
              </a:schemeClr>
            </a:solidFill>
          </a:ln>
        </p:spPr>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Lucas 7:36-50</a:t>
            </a:r>
          </a:p>
          <a:p>
            <a:pPr marL="0" indent="0" algn="ctr" rtl="0">
              <a:buNone/>
            </a:pPr>
            <a:r>
              <a:rPr lang="en-US" sz="2100" dirty="0"/>
              <a:t>Parábola dada de los dos deudores: personas que han sido perdonadas, amor.</a:t>
            </a:r>
          </a:p>
        </p:txBody>
      </p:sp>
      <p:sp>
        <p:nvSpPr>
          <p:cNvPr id="7" name="Content Placeholder 2">
            <a:extLst>
              <a:ext uri="{FF2B5EF4-FFF2-40B4-BE49-F238E27FC236}">
                <a16:creationId xmlns:a16="http://schemas.microsoft.com/office/drawing/2014/main" xmlns="" id="{A823A50B-E73B-572E-7D21-3F52B7C43973}"/>
              </a:ext>
            </a:extLst>
          </p:cNvPr>
          <p:cNvSpPr txBox="1">
            <a:spLocks/>
          </p:cNvSpPr>
          <p:nvPr/>
        </p:nvSpPr>
        <p:spPr>
          <a:xfrm>
            <a:off x="90056" y="2105486"/>
            <a:ext cx="2916382" cy="1200628"/>
          </a:xfrm>
          <a:prstGeom prst="rect">
            <a:avLst/>
          </a:prstGeom>
          <a:ln>
            <a:solidFill>
              <a:schemeClr val="tx1"/>
            </a:solidFill>
          </a:ln>
        </p:spPr>
        <p:txBody>
          <a:bodyPr vert="horz" lIns="68580" tIns="34290" rIns="68580" bIns="3429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Juan 6:1-14</a:t>
            </a:r>
          </a:p>
          <a:p>
            <a:pPr marL="0" indent="0" algn="ctr" rtl="0">
              <a:buNone/>
            </a:pPr>
            <a:r>
              <a:rPr lang="en-US" sz="2100" dirty="0"/>
              <a:t>La alimentación de los 5.000 se convirtió en una conversación sobre la necesidad de consumir el pan </a:t>
            </a:r>
            <a:r>
              <a:rPr lang="en-US" sz="2100" dirty="0" err="1" smtClean="0"/>
              <a:t>verdadero</a:t>
            </a:r>
            <a:r>
              <a:rPr lang="en-US" sz="2100" dirty="0" smtClean="0"/>
              <a:t>.</a:t>
            </a:r>
            <a:endParaRPr lang="en-US" sz="2100" dirty="0"/>
          </a:p>
        </p:txBody>
      </p:sp>
      <p:sp>
        <p:nvSpPr>
          <p:cNvPr id="8" name="Content Placeholder 2">
            <a:extLst>
              <a:ext uri="{FF2B5EF4-FFF2-40B4-BE49-F238E27FC236}">
                <a16:creationId xmlns:a16="http://schemas.microsoft.com/office/drawing/2014/main" xmlns="" id="{38F9F173-F8E2-34E9-9A57-77F24356DB3E}"/>
              </a:ext>
            </a:extLst>
          </p:cNvPr>
          <p:cNvSpPr txBox="1">
            <a:spLocks/>
          </p:cNvSpPr>
          <p:nvPr/>
        </p:nvSpPr>
        <p:spPr>
          <a:xfrm>
            <a:off x="3006438" y="2105485"/>
            <a:ext cx="2916382" cy="1200628"/>
          </a:xfrm>
          <a:prstGeom prst="rect">
            <a:avLst/>
          </a:prstGeom>
          <a:ln>
            <a:solidFill>
              <a:schemeClr val="tx1"/>
            </a:solidFill>
          </a:ln>
        </p:spPr>
        <p:txBody>
          <a:bodyPr vert="horz" lIns="68580" tIns="34290" rIns="68580" bIns="3429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Lucas 10:38-42</a:t>
            </a:r>
          </a:p>
          <a:p>
            <a:pPr marL="0" indent="0" algn="ctr" rtl="0">
              <a:buNone/>
            </a:pPr>
            <a:r>
              <a:rPr lang="en-US" sz="2100" dirty="0" err="1"/>
              <a:t>En</a:t>
            </a:r>
            <a:r>
              <a:rPr lang="en-US" sz="2100" dirty="0"/>
              <a:t> </a:t>
            </a:r>
            <a:r>
              <a:rPr lang="en-US" sz="2100" dirty="0" smtClean="0"/>
              <a:t>la casa de </a:t>
            </a:r>
            <a:r>
              <a:rPr lang="en-US" sz="2100" dirty="0" err="1" smtClean="0"/>
              <a:t>María</a:t>
            </a:r>
            <a:r>
              <a:rPr lang="en-US" sz="2100" dirty="0" smtClean="0"/>
              <a:t> y Marta, </a:t>
            </a:r>
            <a:r>
              <a:rPr lang="en-US" sz="2100" dirty="0"/>
              <a:t>le hace saber a </a:t>
            </a:r>
            <a:r>
              <a:rPr lang="en-US" sz="2100" dirty="0" smtClean="0"/>
              <a:t>Marta </a:t>
            </a:r>
            <a:r>
              <a:rPr lang="en-US" sz="2100" dirty="0"/>
              <a:t>que la comida no es la parte buena.</a:t>
            </a:r>
          </a:p>
        </p:txBody>
      </p:sp>
      <p:sp>
        <p:nvSpPr>
          <p:cNvPr id="9" name="Content Placeholder 2">
            <a:extLst>
              <a:ext uri="{FF2B5EF4-FFF2-40B4-BE49-F238E27FC236}">
                <a16:creationId xmlns:a16="http://schemas.microsoft.com/office/drawing/2014/main" xmlns="" id="{D96ACFF7-08BF-528D-8E2B-C15879F18F9A}"/>
              </a:ext>
            </a:extLst>
          </p:cNvPr>
          <p:cNvSpPr txBox="1">
            <a:spLocks/>
          </p:cNvSpPr>
          <p:nvPr/>
        </p:nvSpPr>
        <p:spPr>
          <a:xfrm>
            <a:off x="5922820" y="2102943"/>
            <a:ext cx="2916382" cy="1200628"/>
          </a:xfrm>
          <a:prstGeom prst="rect">
            <a:avLst/>
          </a:prstGeom>
          <a:ln>
            <a:solidFill>
              <a:schemeClr val="tx1"/>
            </a:solidFill>
          </a:ln>
        </p:spPr>
        <p:txBody>
          <a:bodyPr vert="horz" lIns="68580" tIns="34290" rIns="68580" bIns="34290" rtlCol="0" anchor="ct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Lucas 14:1-24</a:t>
            </a:r>
          </a:p>
          <a:p>
            <a:pPr marL="0" indent="0" algn="ctr" rtl="0">
              <a:buNone/>
            </a:pPr>
            <a:r>
              <a:rPr lang="en-US" sz="2100" dirty="0" err="1" smtClean="0"/>
              <a:t>En</a:t>
            </a:r>
            <a:r>
              <a:rPr lang="en-US" sz="2100" dirty="0" smtClean="0"/>
              <a:t> la </a:t>
            </a:r>
            <a:r>
              <a:rPr lang="en-US" sz="2100" dirty="0"/>
              <a:t>casa de un fariseo enseñando sobre la </a:t>
            </a:r>
            <a:r>
              <a:rPr lang="en-US" sz="2100" dirty="0" err="1" smtClean="0"/>
              <a:t>humildad</a:t>
            </a:r>
            <a:r>
              <a:rPr lang="en-US" sz="2100" dirty="0" smtClean="0"/>
              <a:t> y un </a:t>
            </a:r>
            <a:r>
              <a:rPr lang="en-US" sz="2100" dirty="0" err="1" smtClean="0"/>
              <a:t>banquete</a:t>
            </a:r>
            <a:r>
              <a:rPr lang="en-US" sz="2100" dirty="0" smtClean="0"/>
              <a:t> al</a:t>
            </a:r>
            <a:r>
              <a:rPr lang="en-US" sz="2100" dirty="0" smtClean="0"/>
              <a:t> </a:t>
            </a:r>
            <a:r>
              <a:rPr lang="en-US" sz="2100" dirty="0"/>
              <a:t>que todos están invitados.</a:t>
            </a:r>
          </a:p>
        </p:txBody>
      </p:sp>
      <p:sp>
        <p:nvSpPr>
          <p:cNvPr id="10" name="Content Placeholder 2">
            <a:extLst>
              <a:ext uri="{FF2B5EF4-FFF2-40B4-BE49-F238E27FC236}">
                <a16:creationId xmlns:a16="http://schemas.microsoft.com/office/drawing/2014/main" xmlns="" id="{F71DD5B7-AF7C-E7E3-4511-6DAD067C8E17}"/>
              </a:ext>
            </a:extLst>
          </p:cNvPr>
          <p:cNvSpPr txBox="1">
            <a:spLocks/>
          </p:cNvSpPr>
          <p:nvPr/>
        </p:nvSpPr>
        <p:spPr>
          <a:xfrm>
            <a:off x="90056" y="3308657"/>
            <a:ext cx="2916382" cy="1200628"/>
          </a:xfrm>
          <a:prstGeom prst="rect">
            <a:avLst/>
          </a:prstGeom>
          <a:ln>
            <a:solidFill>
              <a:schemeClr val="accent2">
                <a:lumMod val="60000"/>
                <a:lumOff val="40000"/>
              </a:schemeClr>
            </a:solidFill>
          </a:ln>
        </p:spPr>
        <p:txBody>
          <a:bodyPr vert="horz" lIns="68580" tIns="34290" rIns="68580" bIns="34290" rtlCol="0" anchor="ct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Juan 12:1-11</a:t>
            </a:r>
          </a:p>
          <a:p>
            <a:pPr marL="0" indent="0" algn="ctr" rtl="0">
              <a:buNone/>
            </a:pPr>
            <a:r>
              <a:rPr lang="en-US" sz="2100" dirty="0" err="1"/>
              <a:t>En</a:t>
            </a:r>
            <a:r>
              <a:rPr lang="en-US" sz="2100" dirty="0"/>
              <a:t> </a:t>
            </a:r>
            <a:r>
              <a:rPr lang="en-US" sz="2100" dirty="0" smtClean="0"/>
              <a:t>la casa de </a:t>
            </a:r>
            <a:r>
              <a:rPr lang="en-US" sz="2100" dirty="0" err="1" smtClean="0"/>
              <a:t>Simón</a:t>
            </a:r>
            <a:r>
              <a:rPr lang="en-US" sz="2100" dirty="0" smtClean="0"/>
              <a:t> el </a:t>
            </a:r>
            <a:r>
              <a:rPr lang="en-US" sz="2100" dirty="0" err="1" smtClean="0"/>
              <a:t>leproso</a:t>
            </a:r>
            <a:r>
              <a:rPr lang="en-US" sz="2100" dirty="0" smtClean="0"/>
              <a:t>, </a:t>
            </a:r>
            <a:r>
              <a:rPr lang="en-US" sz="2100" dirty="0"/>
              <a:t>reprende a los discípulos por las </a:t>
            </a:r>
            <a:r>
              <a:rPr lang="en-US" sz="2100" dirty="0" err="1"/>
              <a:t>prioridades</a:t>
            </a:r>
            <a:r>
              <a:rPr lang="en-US" sz="2100" dirty="0"/>
              <a:t> </a:t>
            </a:r>
            <a:r>
              <a:rPr lang="en-US" sz="2100" dirty="0" err="1" smtClean="0"/>
              <a:t>malcolocadas</a:t>
            </a:r>
            <a:r>
              <a:rPr lang="en-US" sz="2100" dirty="0" smtClean="0"/>
              <a:t>.</a:t>
            </a:r>
            <a:endParaRPr lang="en-US" sz="2100" dirty="0"/>
          </a:p>
        </p:txBody>
      </p:sp>
      <p:sp>
        <p:nvSpPr>
          <p:cNvPr id="11" name="Content Placeholder 2">
            <a:extLst>
              <a:ext uri="{FF2B5EF4-FFF2-40B4-BE49-F238E27FC236}">
                <a16:creationId xmlns:a16="http://schemas.microsoft.com/office/drawing/2014/main" xmlns="" id="{7CD8A3C6-8452-6290-16F3-5AA504BF0C7F}"/>
              </a:ext>
            </a:extLst>
          </p:cNvPr>
          <p:cNvSpPr txBox="1">
            <a:spLocks/>
          </p:cNvSpPr>
          <p:nvPr/>
        </p:nvSpPr>
        <p:spPr>
          <a:xfrm>
            <a:off x="3006438" y="3313742"/>
            <a:ext cx="2916382" cy="1200628"/>
          </a:xfrm>
          <a:prstGeom prst="rect">
            <a:avLst/>
          </a:prstGeom>
          <a:ln>
            <a:solidFill>
              <a:schemeClr val="accent2">
                <a:lumMod val="60000"/>
                <a:lumOff val="40000"/>
              </a:schemeClr>
            </a:solidFill>
          </a:ln>
        </p:spPr>
        <p:txBody>
          <a:bodyPr vert="horz" lIns="68580" tIns="34290" rIns="68580" bIns="3429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Juan 13</a:t>
            </a:r>
          </a:p>
          <a:p>
            <a:pPr marL="0" indent="0" algn="ctr" rtl="0">
              <a:buNone/>
            </a:pPr>
            <a:r>
              <a:rPr lang="en-US" sz="2100" dirty="0"/>
              <a:t>Come la última cena con los discípulos, menciona la muerte, </a:t>
            </a:r>
            <a:r>
              <a:rPr lang="en-US" sz="2100" dirty="0" smtClean="0"/>
              <a:t>la </a:t>
            </a:r>
            <a:r>
              <a:rPr lang="en-US" sz="2100" dirty="0" err="1"/>
              <a:t>C</a:t>
            </a:r>
            <a:r>
              <a:rPr lang="en-US" sz="2100" dirty="0" err="1" smtClean="0"/>
              <a:t>ena</a:t>
            </a:r>
            <a:r>
              <a:rPr lang="en-US" sz="2100" dirty="0"/>
              <a:t>, lava los pies.</a:t>
            </a:r>
          </a:p>
        </p:txBody>
      </p:sp>
      <p:sp>
        <p:nvSpPr>
          <p:cNvPr id="12" name="Content Placeholder 2">
            <a:extLst>
              <a:ext uri="{FF2B5EF4-FFF2-40B4-BE49-F238E27FC236}">
                <a16:creationId xmlns:a16="http://schemas.microsoft.com/office/drawing/2014/main" xmlns="" id="{57949F17-7E89-F6F3-E91D-96E3860BC58F}"/>
              </a:ext>
            </a:extLst>
          </p:cNvPr>
          <p:cNvSpPr txBox="1">
            <a:spLocks/>
          </p:cNvSpPr>
          <p:nvPr/>
        </p:nvSpPr>
        <p:spPr>
          <a:xfrm>
            <a:off x="5922820" y="3308657"/>
            <a:ext cx="2916382" cy="1200628"/>
          </a:xfrm>
          <a:prstGeom prst="rect">
            <a:avLst/>
          </a:prstGeom>
          <a:ln>
            <a:solidFill>
              <a:schemeClr val="accent2">
                <a:lumMod val="60000"/>
                <a:lumOff val="40000"/>
              </a:schemeClr>
            </a:solidFill>
          </a:ln>
        </p:spPr>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Lucas 24:28-32</a:t>
            </a:r>
          </a:p>
          <a:p>
            <a:pPr marL="0" indent="0" algn="ctr" rtl="0">
              <a:buNone/>
            </a:pPr>
            <a:r>
              <a:rPr lang="en-US" sz="2100" dirty="0"/>
              <a:t>Camino a Emaús, dos discípulos reconocen a Jesús al partir el pan.</a:t>
            </a:r>
          </a:p>
        </p:txBody>
      </p:sp>
      <p:sp>
        <p:nvSpPr>
          <p:cNvPr id="14" name="Content Placeholder 2">
            <a:extLst>
              <a:ext uri="{FF2B5EF4-FFF2-40B4-BE49-F238E27FC236}">
                <a16:creationId xmlns:a16="http://schemas.microsoft.com/office/drawing/2014/main" xmlns="" id="{492F4FFC-E930-735B-4790-6B25429DDB58}"/>
              </a:ext>
            </a:extLst>
          </p:cNvPr>
          <p:cNvSpPr txBox="1">
            <a:spLocks/>
          </p:cNvSpPr>
          <p:nvPr/>
        </p:nvSpPr>
        <p:spPr>
          <a:xfrm>
            <a:off x="1548247" y="4514372"/>
            <a:ext cx="2916382" cy="1200628"/>
          </a:xfrm>
          <a:prstGeom prst="rect">
            <a:avLst/>
          </a:prstGeom>
          <a:ln>
            <a:solidFill>
              <a:schemeClr val="tx1"/>
            </a:solidFill>
          </a:ln>
        </p:spPr>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Lucas 24:41-48</a:t>
            </a:r>
          </a:p>
          <a:p>
            <a:pPr marL="0" indent="0" algn="ctr" rtl="0">
              <a:buNone/>
            </a:pPr>
            <a:r>
              <a:rPr lang="en-US" sz="2100" dirty="0"/>
              <a:t>Al comer con los discípulos, les abre la mente para comprender las Escrituras.</a:t>
            </a:r>
          </a:p>
        </p:txBody>
      </p:sp>
      <p:sp>
        <p:nvSpPr>
          <p:cNvPr id="15" name="Content Placeholder 2">
            <a:extLst>
              <a:ext uri="{FF2B5EF4-FFF2-40B4-BE49-F238E27FC236}">
                <a16:creationId xmlns:a16="http://schemas.microsoft.com/office/drawing/2014/main" xmlns="" id="{C40486AA-2327-DCF3-DEA1-49F23E282027}"/>
              </a:ext>
            </a:extLst>
          </p:cNvPr>
          <p:cNvSpPr txBox="1">
            <a:spLocks/>
          </p:cNvSpPr>
          <p:nvPr/>
        </p:nvSpPr>
        <p:spPr>
          <a:xfrm>
            <a:off x="4464629" y="4514371"/>
            <a:ext cx="2916382" cy="1200628"/>
          </a:xfrm>
          <a:prstGeom prst="rect">
            <a:avLst/>
          </a:prstGeom>
          <a:ln>
            <a:solidFill>
              <a:schemeClr val="tx1"/>
            </a:solidFill>
          </a:ln>
        </p:spPr>
        <p:txBody>
          <a:bodyPr vert="horz" lIns="68580" tIns="34290" rIns="68580" bIns="3429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US" sz="2100" dirty="0"/>
              <a:t>Juan 21:1-23</a:t>
            </a:r>
          </a:p>
          <a:p>
            <a:pPr marL="0" indent="0" algn="ctr" rtl="0">
              <a:buNone/>
            </a:pPr>
            <a:r>
              <a:rPr lang="en-US" sz="2100" dirty="0" err="1" smtClean="0"/>
              <a:t>Comiendo</a:t>
            </a:r>
            <a:r>
              <a:rPr lang="en-US" sz="2100" dirty="0" smtClean="0"/>
              <a:t> </a:t>
            </a:r>
            <a:r>
              <a:rPr lang="en-US" sz="2100" dirty="0"/>
              <a:t>con </a:t>
            </a:r>
            <a:r>
              <a:rPr lang="en-US" sz="2100" dirty="0" smtClean="0"/>
              <a:t>Pedro </a:t>
            </a:r>
            <a:r>
              <a:rPr lang="en-US" sz="2100" dirty="0"/>
              <a:t>y otros, le da la oportunidad de </a:t>
            </a:r>
            <a:r>
              <a:rPr lang="en-US" sz="2100" dirty="0" err="1" smtClean="0"/>
              <a:t>confesar</a:t>
            </a:r>
            <a:r>
              <a:rPr lang="en-US" sz="2100" dirty="0" smtClean="0"/>
              <a:t> </a:t>
            </a:r>
            <a:r>
              <a:rPr lang="en-US" sz="2100" dirty="0" err="1" smtClean="0"/>
              <a:t>su</a:t>
            </a:r>
            <a:r>
              <a:rPr lang="en-US" sz="2100" dirty="0" smtClean="0"/>
              <a:t> </a:t>
            </a:r>
            <a:r>
              <a:rPr lang="en-US" sz="2100" dirty="0"/>
              <a:t>amor.</a:t>
            </a:r>
          </a:p>
        </p:txBody>
      </p:sp>
    </p:spTree>
    <p:extLst>
      <p:ext uri="{BB962C8B-B14F-4D97-AF65-F5344CB8AC3E}">
        <p14:creationId xmlns:p14="http://schemas.microsoft.com/office/powerpoint/2010/main" val="344861943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22162BD-1F22-CF3C-6D88-5F7DDAE8A54C}"/>
              </a:ext>
            </a:extLst>
          </p:cNvPr>
          <p:cNvSpPr txBox="1"/>
          <p:nvPr/>
        </p:nvSpPr>
        <p:spPr>
          <a:xfrm>
            <a:off x="679270" y="801189"/>
            <a:ext cx="3892730" cy="3017520"/>
          </a:xfrm>
          <a:prstGeom prst="rect">
            <a:avLst/>
          </a:prstGeom>
          <a:noFill/>
          <a:ln>
            <a:solidFill>
              <a:schemeClr val="tx1"/>
            </a:solidFill>
          </a:ln>
        </p:spPr>
        <p:txBody>
          <a:bodyPr wrap="square" rtlCol="0" anchor="ctr">
            <a:noAutofit/>
          </a:bodyPr>
          <a:lstStyle/>
          <a:p>
            <a:pPr marL="0" indent="0" algn="ctr" rtl="0">
              <a:buNone/>
            </a:pPr>
            <a:r>
              <a:rPr lang="en-US" sz="2400" dirty="0"/>
              <a:t>La hospitalidad no se trata de la comida. Incluye la palabra de Dios. Es querer animar, amonestar o exhortar a la gente.</a:t>
            </a:r>
          </a:p>
        </p:txBody>
      </p:sp>
      <p:sp>
        <p:nvSpPr>
          <p:cNvPr id="4" name="TextBox 3">
            <a:extLst>
              <a:ext uri="{FF2B5EF4-FFF2-40B4-BE49-F238E27FC236}">
                <a16:creationId xmlns:a16="http://schemas.microsoft.com/office/drawing/2014/main" xmlns="" id="{363A6C6F-92A2-88EE-30CE-D1BCA8197F79}"/>
              </a:ext>
            </a:extLst>
          </p:cNvPr>
          <p:cNvSpPr txBox="1"/>
          <p:nvPr/>
        </p:nvSpPr>
        <p:spPr>
          <a:xfrm>
            <a:off x="4737748" y="801189"/>
            <a:ext cx="3892730" cy="3017520"/>
          </a:xfrm>
          <a:prstGeom prst="rect">
            <a:avLst/>
          </a:prstGeom>
          <a:noFill/>
          <a:ln>
            <a:solidFill>
              <a:schemeClr val="tx1"/>
            </a:solidFill>
          </a:ln>
        </p:spPr>
        <p:txBody>
          <a:bodyPr wrap="square" rtlCol="0" anchor="ctr">
            <a:noAutofit/>
          </a:bodyPr>
          <a:lstStyle/>
          <a:p>
            <a:pPr marL="0" indent="0" algn="ctr" rtl="0">
              <a:buNone/>
            </a:pPr>
            <a:r>
              <a:rPr lang="en-US" sz="2400" dirty="0"/>
              <a:t>La hospitalidad bíblica hace que las personas reflexionen sobre sus vidas, el mundo que les rodea y reconozcan a Jesús.</a:t>
            </a:r>
          </a:p>
        </p:txBody>
      </p:sp>
      <p:sp>
        <p:nvSpPr>
          <p:cNvPr id="7" name="TextBox 6">
            <a:extLst>
              <a:ext uri="{FF2B5EF4-FFF2-40B4-BE49-F238E27FC236}">
                <a16:creationId xmlns:a16="http://schemas.microsoft.com/office/drawing/2014/main" xmlns="" id="{F06E777B-AEA0-22C7-BD5B-BB1B66B9E4AA}"/>
              </a:ext>
            </a:extLst>
          </p:cNvPr>
          <p:cNvSpPr txBox="1"/>
          <p:nvPr/>
        </p:nvSpPr>
        <p:spPr>
          <a:xfrm>
            <a:off x="2708509" y="801189"/>
            <a:ext cx="3892730" cy="3017520"/>
          </a:xfrm>
          <a:prstGeom prst="rect">
            <a:avLst/>
          </a:prstGeom>
          <a:noFill/>
          <a:ln>
            <a:solidFill>
              <a:schemeClr val="tx1">
                <a:alpha val="0"/>
              </a:schemeClr>
            </a:solidFill>
          </a:ln>
        </p:spPr>
        <p:txBody>
          <a:bodyPr wrap="square" rtlCol="0" anchor="ctr">
            <a:noAutofit/>
          </a:bodyPr>
          <a:lstStyle/>
          <a:p>
            <a:pPr marL="0" indent="0" algn="ctr" rtl="0">
              <a:buNone/>
            </a:pPr>
            <a:r>
              <a:rPr lang="en-US" sz="2400" dirty="0">
                <a:noFill/>
              </a:rPr>
              <a:t>La verdadera hospitalidad no consiste únicamente en abrir su hogar o preparar una comida, sino que esos son conductos para que abramos nuestros corazones y nos brinden oportunidades para tener conversaciones significativas sobre el Señor.</a:t>
            </a:r>
          </a:p>
        </p:txBody>
      </p:sp>
    </p:spTree>
    <p:extLst>
      <p:ext uri="{BB962C8B-B14F-4D97-AF65-F5344CB8AC3E}">
        <p14:creationId xmlns:p14="http://schemas.microsoft.com/office/powerpoint/2010/main" val="151332650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22162BD-1F22-CF3C-6D88-5F7DDAE8A54C}"/>
              </a:ext>
            </a:extLst>
          </p:cNvPr>
          <p:cNvSpPr txBox="1"/>
          <p:nvPr/>
        </p:nvSpPr>
        <p:spPr>
          <a:xfrm>
            <a:off x="2708509" y="801189"/>
            <a:ext cx="3892730" cy="3017520"/>
          </a:xfrm>
          <a:prstGeom prst="rect">
            <a:avLst/>
          </a:prstGeom>
          <a:noFill/>
          <a:ln>
            <a:noFill/>
          </a:ln>
        </p:spPr>
        <p:txBody>
          <a:bodyPr wrap="square" rtlCol="0" anchor="ctr">
            <a:noAutofit/>
          </a:bodyPr>
          <a:lstStyle/>
          <a:p>
            <a:pPr marL="0" indent="0" algn="ctr" rtl="0">
              <a:buNone/>
            </a:pPr>
            <a:r>
              <a:rPr lang="en-US" sz="2400" dirty="0">
                <a:noFill/>
              </a:rPr>
              <a:t>La hospitalidad no se trata de la comida. Incluye la palabra de Dios. Es querer animar, amonestar o exhortar a la gente.</a:t>
            </a:r>
          </a:p>
        </p:txBody>
      </p:sp>
      <p:sp>
        <p:nvSpPr>
          <p:cNvPr id="4" name="TextBox 3">
            <a:extLst>
              <a:ext uri="{FF2B5EF4-FFF2-40B4-BE49-F238E27FC236}">
                <a16:creationId xmlns:a16="http://schemas.microsoft.com/office/drawing/2014/main" xmlns="" id="{363A6C6F-92A2-88EE-30CE-D1BCA8197F79}"/>
              </a:ext>
            </a:extLst>
          </p:cNvPr>
          <p:cNvSpPr txBox="1"/>
          <p:nvPr/>
        </p:nvSpPr>
        <p:spPr>
          <a:xfrm>
            <a:off x="2708509" y="801189"/>
            <a:ext cx="3892730" cy="3017520"/>
          </a:xfrm>
          <a:prstGeom prst="rect">
            <a:avLst/>
          </a:prstGeom>
          <a:noFill/>
          <a:ln>
            <a:noFill/>
          </a:ln>
        </p:spPr>
        <p:txBody>
          <a:bodyPr wrap="square" rtlCol="0" anchor="ctr">
            <a:noAutofit/>
          </a:bodyPr>
          <a:lstStyle/>
          <a:p>
            <a:pPr marL="0" indent="0" algn="ctr" rtl="0">
              <a:buNone/>
            </a:pPr>
            <a:r>
              <a:rPr lang="en-US" sz="2400" dirty="0">
                <a:noFill/>
              </a:rPr>
              <a:t>La hospitalidad bíblica hace que las personas reflexionen sobre sus vidas, el mundo que les rodea y reconozcan a Jesús.</a:t>
            </a:r>
          </a:p>
        </p:txBody>
      </p:sp>
      <p:sp>
        <p:nvSpPr>
          <p:cNvPr id="7" name="TextBox 6">
            <a:extLst>
              <a:ext uri="{FF2B5EF4-FFF2-40B4-BE49-F238E27FC236}">
                <a16:creationId xmlns:a16="http://schemas.microsoft.com/office/drawing/2014/main" xmlns="" id="{F06E777B-AEA0-22C7-BD5B-BB1B66B9E4AA}"/>
              </a:ext>
            </a:extLst>
          </p:cNvPr>
          <p:cNvSpPr txBox="1"/>
          <p:nvPr/>
        </p:nvSpPr>
        <p:spPr>
          <a:xfrm>
            <a:off x="2708509" y="801188"/>
            <a:ext cx="3892730" cy="3523923"/>
          </a:xfrm>
          <a:prstGeom prst="rect">
            <a:avLst/>
          </a:prstGeom>
          <a:noFill/>
          <a:ln>
            <a:solidFill>
              <a:schemeClr val="tx1"/>
            </a:solidFill>
          </a:ln>
        </p:spPr>
        <p:txBody>
          <a:bodyPr wrap="square" rtlCol="0" anchor="ctr">
            <a:noAutofit/>
          </a:bodyPr>
          <a:lstStyle/>
          <a:p>
            <a:pPr marL="0" indent="0" algn="ctr" rtl="0">
              <a:buNone/>
            </a:pPr>
            <a:r>
              <a:rPr lang="en-US" sz="2400" dirty="0"/>
              <a:t>La verdadera hospitalidad no consiste únicamente en abrir su hogar o preparar una comida, sino que esos son conductos para que abramos nuestros corazones y </a:t>
            </a:r>
            <a:r>
              <a:rPr lang="en-US" sz="2400" dirty="0" err="1"/>
              <a:t>nos</a:t>
            </a:r>
            <a:r>
              <a:rPr lang="en-US" sz="2400" dirty="0"/>
              <a:t> </a:t>
            </a:r>
            <a:r>
              <a:rPr lang="en-US" sz="2400" dirty="0" err="1" smtClean="0"/>
              <a:t>brindan</a:t>
            </a:r>
            <a:r>
              <a:rPr lang="en-US" sz="2400" dirty="0" smtClean="0"/>
              <a:t> </a:t>
            </a:r>
            <a:r>
              <a:rPr lang="en-US" sz="2400" dirty="0"/>
              <a:t>oportunidades para tener conversaciones significativas sobre el Señor.</a:t>
            </a:r>
          </a:p>
        </p:txBody>
      </p:sp>
    </p:spTree>
    <p:extLst>
      <p:ext uri="{BB962C8B-B14F-4D97-AF65-F5344CB8AC3E}">
        <p14:creationId xmlns:p14="http://schemas.microsoft.com/office/powerpoint/2010/main" val="80835459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32DE17-4A22-AD92-D8F3-411821AB2578}"/>
              </a:ext>
            </a:extLst>
          </p:cNvPr>
          <p:cNvSpPr>
            <a:spLocks noGrp="1"/>
          </p:cNvSpPr>
          <p:nvPr>
            <p:ph idx="1"/>
          </p:nvPr>
        </p:nvSpPr>
        <p:spPr>
          <a:xfrm>
            <a:off x="0" y="0"/>
            <a:ext cx="9144000" cy="5715000"/>
          </a:xfrm>
        </p:spPr>
        <p:txBody>
          <a:bodyPr anchor="ctr">
            <a:normAutofit/>
          </a:bodyPr>
          <a:lstStyle/>
          <a:p>
            <a:pPr marL="0" indent="0" algn="ctr">
              <a:buNone/>
            </a:pPr>
            <a:r>
              <a:rPr lang="en-US" dirty="0">
                <a:effectLst/>
                <a:latin typeface="Calibri" panose="020F0502020204030204" pitchFamily="34" charset="0"/>
                <a:ea typeface="Calibri" panose="020F0502020204030204" pitchFamily="34" charset="0"/>
                <a:cs typeface="Calibri" panose="020F0502020204030204" pitchFamily="34" charset="0"/>
              </a:rPr>
              <a:t>Ef. 2:11 </a:t>
            </a:r>
            <a:r>
              <a:rPr lang="es-ES" dirty="0" smtClean="0">
                <a:latin typeface="Calibri" panose="020F0502020204030204" pitchFamily="34" charset="0"/>
                <a:ea typeface="Calibri" panose="020F0502020204030204" pitchFamily="34" charset="0"/>
                <a:cs typeface="Calibri" panose="020F0502020204030204" pitchFamily="34" charset="0"/>
              </a:rPr>
              <a:t>Por </a:t>
            </a:r>
            <a:r>
              <a:rPr lang="es-ES" dirty="0">
                <a:latin typeface="Calibri" panose="020F0502020204030204" pitchFamily="34" charset="0"/>
                <a:ea typeface="Calibri" panose="020F0502020204030204" pitchFamily="34" charset="0"/>
                <a:cs typeface="Calibri" panose="020F0502020204030204" pitchFamily="34" charset="0"/>
              </a:rPr>
              <a:t>tanto, recuerden que en otro tiempo, ustedes los gentiles en la carne, que son llamados «</a:t>
            </a:r>
            <a:r>
              <a:rPr lang="es-ES" dirty="0" err="1">
                <a:latin typeface="Calibri" panose="020F0502020204030204" pitchFamily="34" charset="0"/>
                <a:ea typeface="Calibri" panose="020F0502020204030204" pitchFamily="34" charset="0"/>
                <a:cs typeface="Calibri" panose="020F0502020204030204" pitchFamily="34" charset="0"/>
              </a:rPr>
              <a:t>Incircuncisión</a:t>
            </a:r>
            <a:r>
              <a:rPr lang="es-ES" dirty="0">
                <a:latin typeface="Calibri" panose="020F0502020204030204" pitchFamily="34" charset="0"/>
                <a:ea typeface="Calibri" panose="020F0502020204030204" pitchFamily="34" charset="0"/>
                <a:cs typeface="Calibri" panose="020F0502020204030204" pitchFamily="34" charset="0"/>
              </a:rPr>
              <a:t>» por la tal llamada «Circuncisión», hecha en la carne por manos humanas, 12 recuerden que en ese tiempo ustedes estaban separados de Cristo, excluidos de la ciudadanía de Israel, extraños a los pactos de la promesa, sin tener esperanza y sin Dios en el mundo. 13 Pero ahora </a:t>
            </a:r>
            <a:r>
              <a:rPr lang="es-ES" i="1" dirty="0">
                <a:latin typeface="Calibri" panose="020F0502020204030204" pitchFamily="34" charset="0"/>
                <a:ea typeface="Calibri" panose="020F0502020204030204" pitchFamily="34" charset="0"/>
                <a:cs typeface="Calibri" panose="020F0502020204030204" pitchFamily="34" charset="0"/>
              </a:rPr>
              <a:t>en Cristo Jesús, ustedes, que en otro tiempo estaban lejos, han sido acercados por la sangre de </a:t>
            </a:r>
            <a:r>
              <a:rPr lang="es-ES" i="1" dirty="0" smtClean="0">
                <a:latin typeface="Calibri" panose="020F0502020204030204" pitchFamily="34" charset="0"/>
                <a:ea typeface="Calibri" panose="020F0502020204030204" pitchFamily="34" charset="0"/>
                <a:cs typeface="Calibri" panose="020F0502020204030204" pitchFamily="34" charset="0"/>
              </a:rPr>
              <a:t>Cristo. 14 </a:t>
            </a:r>
            <a:r>
              <a:rPr lang="es-ES" i="1" dirty="0">
                <a:latin typeface="Calibri" panose="020F0502020204030204" pitchFamily="34" charset="0"/>
                <a:ea typeface="Calibri" panose="020F0502020204030204" pitchFamily="34" charset="0"/>
                <a:cs typeface="Calibri" panose="020F0502020204030204" pitchFamily="34" charset="0"/>
              </a:rPr>
              <a:t>Porque Él mismo es nuestra paz, y de ambos pueblos hizo uno, derribando la pared intermedia de separación</a:t>
            </a:r>
            <a:r>
              <a:rPr lang="es-ES" dirty="0">
                <a:latin typeface="Calibri" panose="020F0502020204030204" pitchFamily="34" charset="0"/>
                <a:ea typeface="Calibri" panose="020F0502020204030204" pitchFamily="34" charset="0"/>
                <a:cs typeface="Calibri" panose="020F0502020204030204" pitchFamily="34" charset="0"/>
              </a:rPr>
              <a:t>, 15 poniendo fin a la enemistad </a:t>
            </a:r>
            <a:r>
              <a:rPr lang="es-ES" i="1" dirty="0">
                <a:latin typeface="Calibri" panose="020F0502020204030204" pitchFamily="34" charset="0"/>
                <a:ea typeface="Calibri" panose="020F0502020204030204" pitchFamily="34" charset="0"/>
                <a:cs typeface="Calibri" panose="020F0502020204030204" pitchFamily="34" charset="0"/>
              </a:rPr>
              <a:t>en Su carne</a:t>
            </a:r>
            <a:r>
              <a:rPr lang="es-ES" dirty="0">
                <a:latin typeface="Calibri" panose="020F0502020204030204" pitchFamily="34" charset="0"/>
                <a:ea typeface="Calibri" panose="020F0502020204030204" pitchFamily="34" charset="0"/>
                <a:cs typeface="Calibri" panose="020F0502020204030204" pitchFamily="34" charset="0"/>
              </a:rPr>
              <a:t>, la ley de los mandamientos expresados en ordenanzas, </a:t>
            </a:r>
            <a:r>
              <a:rPr lang="es-ES" i="1" dirty="0">
                <a:latin typeface="Calibri" panose="020F0502020204030204" pitchFamily="34" charset="0"/>
                <a:ea typeface="Calibri" panose="020F0502020204030204" pitchFamily="34" charset="0"/>
                <a:cs typeface="Calibri" panose="020F0502020204030204" pitchFamily="34" charset="0"/>
              </a:rPr>
              <a:t>para crear en Él mismo de los dos un nuevo hombre</a:t>
            </a:r>
            <a:r>
              <a:rPr lang="es-ES" dirty="0">
                <a:latin typeface="Calibri" panose="020F0502020204030204" pitchFamily="34" charset="0"/>
                <a:ea typeface="Calibri" panose="020F0502020204030204" pitchFamily="34" charset="0"/>
                <a:cs typeface="Calibri" panose="020F0502020204030204" pitchFamily="34" charset="0"/>
              </a:rPr>
              <a:t>, estableciendo así la paz, 16 y </a:t>
            </a:r>
            <a:r>
              <a:rPr lang="es-ES" i="1" dirty="0">
                <a:latin typeface="Calibri" panose="020F0502020204030204" pitchFamily="34" charset="0"/>
                <a:ea typeface="Calibri" panose="020F0502020204030204" pitchFamily="34" charset="0"/>
                <a:cs typeface="Calibri" panose="020F0502020204030204" pitchFamily="34" charset="0"/>
              </a:rPr>
              <a:t>para reconciliar con Dios a los dos en un cuerpo por medio de la cruz</a:t>
            </a:r>
            <a:r>
              <a:rPr lang="es-ES" dirty="0">
                <a:latin typeface="Calibri" panose="020F0502020204030204" pitchFamily="34" charset="0"/>
                <a:ea typeface="Calibri" panose="020F0502020204030204" pitchFamily="34" charset="0"/>
                <a:cs typeface="Calibri" panose="020F0502020204030204" pitchFamily="34" charset="0"/>
              </a:rPr>
              <a:t>, habiendo dado muerte en ella a la enemistad. 17 </a:t>
            </a:r>
            <a:r>
              <a:rPr lang="es-ES" i="1" dirty="0">
                <a:latin typeface="Calibri" panose="020F0502020204030204" pitchFamily="34" charset="0"/>
                <a:ea typeface="Calibri" panose="020F0502020204030204" pitchFamily="34" charset="0"/>
                <a:cs typeface="Calibri" panose="020F0502020204030204" pitchFamily="34" charset="0"/>
              </a:rPr>
              <a:t>Y vino y anunció paz</a:t>
            </a:r>
            <a:r>
              <a:rPr lang="es-ES" dirty="0">
                <a:latin typeface="Calibri" panose="020F0502020204030204" pitchFamily="34" charset="0"/>
                <a:ea typeface="Calibri" panose="020F0502020204030204" pitchFamily="34" charset="0"/>
                <a:cs typeface="Calibri" panose="020F0502020204030204" pitchFamily="34" charset="0"/>
              </a:rPr>
              <a:t> a ustedes que estaban lejos, y </a:t>
            </a:r>
            <a:r>
              <a:rPr lang="es-ES" i="1" dirty="0">
                <a:latin typeface="Calibri" panose="020F0502020204030204" pitchFamily="34" charset="0"/>
                <a:ea typeface="Calibri" panose="020F0502020204030204" pitchFamily="34" charset="0"/>
                <a:cs typeface="Calibri" panose="020F0502020204030204" pitchFamily="34" charset="0"/>
              </a:rPr>
              <a:t>paz a los que estaban cerca</a:t>
            </a:r>
            <a:r>
              <a:rPr lang="es-ES" dirty="0">
                <a:latin typeface="Calibri" panose="020F0502020204030204" pitchFamily="34" charset="0"/>
                <a:ea typeface="Calibri" panose="020F0502020204030204" pitchFamily="34" charset="0"/>
                <a:cs typeface="Calibri" panose="020F0502020204030204" pitchFamily="34" charset="0"/>
              </a:rPr>
              <a:t>. 18 Porque por medio de Cristo los unos y los otros tenemos nuestra entrada al Padre en un mismo </a:t>
            </a:r>
            <a:r>
              <a:rPr lang="es-ES" dirty="0" smtClean="0">
                <a:latin typeface="Calibri" panose="020F0502020204030204" pitchFamily="34" charset="0"/>
                <a:ea typeface="Calibri" panose="020F0502020204030204" pitchFamily="34" charset="0"/>
                <a:cs typeface="Calibri" panose="020F0502020204030204" pitchFamily="34" charset="0"/>
              </a:rPr>
              <a:t>Espíritu.19 </a:t>
            </a:r>
            <a:r>
              <a:rPr lang="es-ES" dirty="0">
                <a:latin typeface="Calibri" panose="020F0502020204030204" pitchFamily="34" charset="0"/>
                <a:ea typeface="Calibri" panose="020F0502020204030204" pitchFamily="34" charset="0"/>
                <a:cs typeface="Calibri" panose="020F0502020204030204" pitchFamily="34" charset="0"/>
              </a:rPr>
              <a:t>Así pues, ustedes ya no son extraños ni extranjeros, sino que son conciudadanos de los santos y son de la familia de Dios. 20 Están edificados sobre el fundamento de los apóstoles y profetas, siendo Cristo Jesús mismo la piedra angular, 21 en quien todo el edificio, bien ajustado, va creciendo para ser un templo santo en el Señor. 22 En Cristo también ustedes son juntamente edificados para morada de Dios en el Espíritu.</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816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3B99D1E-5F4A-A6C0-D4AD-390D28266053}"/>
              </a:ext>
            </a:extLst>
          </p:cNvPr>
          <p:cNvSpPr>
            <a:spLocks noGrp="1"/>
          </p:cNvSpPr>
          <p:nvPr>
            <p:ph type="title"/>
          </p:nvPr>
        </p:nvSpPr>
        <p:spPr>
          <a:xfrm>
            <a:off x="628650" y="0"/>
            <a:ext cx="7886700" cy="994172"/>
          </a:xfrm>
        </p:spPr>
        <p:txBody>
          <a:bodyPr>
            <a:normAutofit/>
          </a:bodyPr>
          <a:lstStyle/>
          <a:p>
            <a:pPr algn="ctr" rtl="0"/>
            <a:r>
              <a:rPr lang="en-US" dirty="0"/>
              <a:t>Recuerda la hospitalidad de </a:t>
            </a:r>
            <a:r>
              <a:rPr lang="en-US" dirty="0" smtClean="0"/>
              <a:t>Dios </a:t>
            </a:r>
            <a:r>
              <a:rPr lang="en-US" dirty="0" err="1" smtClean="0"/>
              <a:t>hacia</a:t>
            </a:r>
            <a:r>
              <a:rPr lang="en-US" dirty="0" smtClean="0"/>
              <a:t> </a:t>
            </a:r>
            <a:r>
              <a:rPr lang="en-US" dirty="0"/>
              <a:t>ti</a:t>
            </a:r>
          </a:p>
        </p:txBody>
      </p:sp>
      <p:sp>
        <p:nvSpPr>
          <p:cNvPr id="6" name="Content Placeholder 2">
            <a:extLst>
              <a:ext uri="{FF2B5EF4-FFF2-40B4-BE49-F238E27FC236}">
                <a16:creationId xmlns:a16="http://schemas.microsoft.com/office/drawing/2014/main" xmlns="" id="{4732DE17-4A22-AD92-D8F3-411821AB2578}"/>
              </a:ext>
            </a:extLst>
          </p:cNvPr>
          <p:cNvSpPr txBox="1">
            <a:spLocks/>
          </p:cNvSpPr>
          <p:nvPr/>
        </p:nvSpPr>
        <p:spPr>
          <a:xfrm>
            <a:off x="0" y="667512"/>
            <a:ext cx="9144000" cy="4910328"/>
          </a:xfrm>
          <a:prstGeom prst="rect">
            <a:avLst/>
          </a:prstGeom>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dirty="0" err="1" smtClean="0">
                <a:latin typeface="Calibri" panose="020F0502020204030204" pitchFamily="34" charset="0"/>
                <a:ea typeface="Calibri" panose="020F0502020204030204" pitchFamily="34" charset="0"/>
                <a:cs typeface="Calibri" panose="020F0502020204030204" pitchFamily="34" charset="0"/>
              </a:rPr>
              <a:t>Ef</a:t>
            </a:r>
            <a:r>
              <a:rPr lang="en-US" dirty="0" smtClean="0">
                <a:latin typeface="Calibri" panose="020F0502020204030204" pitchFamily="34" charset="0"/>
                <a:ea typeface="Calibri" panose="020F0502020204030204" pitchFamily="34" charset="0"/>
                <a:cs typeface="Calibri" panose="020F0502020204030204" pitchFamily="34" charset="0"/>
              </a:rPr>
              <a:t>. 2:11 </a:t>
            </a:r>
            <a:r>
              <a:rPr lang="es-ES" dirty="0" smtClean="0">
                <a:latin typeface="Calibri" panose="020F0502020204030204" pitchFamily="34" charset="0"/>
                <a:ea typeface="Calibri" panose="020F0502020204030204" pitchFamily="34" charset="0"/>
                <a:cs typeface="Calibri" panose="020F0502020204030204" pitchFamily="34" charset="0"/>
              </a:rPr>
              <a:t>Por tanto, </a:t>
            </a:r>
            <a:r>
              <a:rPr lang="es-ES" b="1" dirty="0" smtClean="0">
                <a:latin typeface="Calibri" panose="020F0502020204030204" pitchFamily="34" charset="0"/>
                <a:ea typeface="Calibri" panose="020F0502020204030204" pitchFamily="34" charset="0"/>
                <a:cs typeface="Calibri" panose="020F0502020204030204" pitchFamily="34" charset="0"/>
              </a:rPr>
              <a:t>recuerden que en otro tiempo, ustedes </a:t>
            </a:r>
            <a:r>
              <a:rPr lang="es-ES" dirty="0" smtClean="0">
                <a:latin typeface="Calibri" panose="020F0502020204030204" pitchFamily="34" charset="0"/>
                <a:ea typeface="Calibri" panose="020F0502020204030204" pitchFamily="34" charset="0"/>
                <a:cs typeface="Calibri" panose="020F0502020204030204" pitchFamily="34" charset="0"/>
              </a:rPr>
              <a:t>los gentiles en la carne, que son llamados «</a:t>
            </a:r>
            <a:r>
              <a:rPr lang="es-ES" dirty="0" err="1" smtClean="0">
                <a:latin typeface="Calibri" panose="020F0502020204030204" pitchFamily="34" charset="0"/>
                <a:ea typeface="Calibri" panose="020F0502020204030204" pitchFamily="34" charset="0"/>
                <a:cs typeface="Calibri" panose="020F0502020204030204" pitchFamily="34" charset="0"/>
              </a:rPr>
              <a:t>Incircuncisión</a:t>
            </a:r>
            <a:r>
              <a:rPr lang="es-ES" dirty="0" smtClean="0">
                <a:latin typeface="Calibri" panose="020F0502020204030204" pitchFamily="34" charset="0"/>
                <a:ea typeface="Calibri" panose="020F0502020204030204" pitchFamily="34" charset="0"/>
                <a:cs typeface="Calibri" panose="020F0502020204030204" pitchFamily="34" charset="0"/>
              </a:rPr>
              <a:t>» por la tal llamada «Circuncisión», hecha en la carne por manos humanas, 12 </a:t>
            </a:r>
            <a:r>
              <a:rPr lang="es-ES" b="1" dirty="0" smtClean="0">
                <a:latin typeface="Calibri" panose="020F0502020204030204" pitchFamily="34" charset="0"/>
                <a:ea typeface="Calibri" panose="020F0502020204030204" pitchFamily="34" charset="0"/>
                <a:cs typeface="Calibri" panose="020F0502020204030204" pitchFamily="34" charset="0"/>
              </a:rPr>
              <a:t>recuerden que en ese tiempo ustedes</a:t>
            </a:r>
            <a:r>
              <a:rPr lang="es-ES" dirty="0" smtClean="0">
                <a:latin typeface="Calibri" panose="020F0502020204030204" pitchFamily="34" charset="0"/>
                <a:ea typeface="Calibri" panose="020F0502020204030204" pitchFamily="34" charset="0"/>
                <a:cs typeface="Calibri" panose="020F0502020204030204" pitchFamily="34" charset="0"/>
              </a:rPr>
              <a:t> estaban </a:t>
            </a:r>
            <a:r>
              <a:rPr lang="es-ES" b="1" i="1" u="sng" dirty="0" smtClean="0">
                <a:latin typeface="Calibri" panose="020F0502020204030204" pitchFamily="34" charset="0"/>
                <a:ea typeface="Calibri" panose="020F0502020204030204" pitchFamily="34" charset="0"/>
                <a:cs typeface="Calibri" panose="020F0502020204030204" pitchFamily="34" charset="0"/>
              </a:rPr>
              <a:t>separados </a:t>
            </a:r>
            <a:r>
              <a:rPr lang="es-ES" dirty="0" smtClean="0">
                <a:latin typeface="Calibri" panose="020F0502020204030204" pitchFamily="34" charset="0"/>
                <a:ea typeface="Calibri" panose="020F0502020204030204" pitchFamily="34" charset="0"/>
                <a:cs typeface="Calibri" panose="020F0502020204030204" pitchFamily="34" charset="0"/>
              </a:rPr>
              <a:t>de Cristo, </a:t>
            </a:r>
            <a:r>
              <a:rPr lang="es-ES" b="1" i="1" u="sng" dirty="0" smtClean="0">
                <a:latin typeface="Calibri" panose="020F0502020204030204" pitchFamily="34" charset="0"/>
                <a:ea typeface="Calibri" panose="020F0502020204030204" pitchFamily="34" charset="0"/>
                <a:cs typeface="Calibri" panose="020F0502020204030204" pitchFamily="34" charset="0"/>
              </a:rPr>
              <a:t>excluidos</a:t>
            </a:r>
            <a:r>
              <a:rPr lang="es-ES" dirty="0" smtClean="0">
                <a:latin typeface="Calibri" panose="020F0502020204030204" pitchFamily="34" charset="0"/>
                <a:ea typeface="Calibri" panose="020F0502020204030204" pitchFamily="34" charset="0"/>
                <a:cs typeface="Calibri" panose="020F0502020204030204" pitchFamily="34" charset="0"/>
              </a:rPr>
              <a:t> de la ciudadanía de Israel, </a:t>
            </a:r>
            <a:r>
              <a:rPr lang="es-ES" b="1" i="1" u="sng" dirty="0" smtClean="0">
                <a:latin typeface="Calibri" panose="020F0502020204030204" pitchFamily="34" charset="0"/>
                <a:ea typeface="Calibri" panose="020F0502020204030204" pitchFamily="34" charset="0"/>
                <a:cs typeface="Calibri" panose="020F0502020204030204" pitchFamily="34" charset="0"/>
              </a:rPr>
              <a:t>extraños</a:t>
            </a:r>
            <a:r>
              <a:rPr lang="es-ES" dirty="0" smtClean="0">
                <a:latin typeface="Calibri" panose="020F0502020204030204" pitchFamily="34" charset="0"/>
                <a:ea typeface="Calibri" panose="020F0502020204030204" pitchFamily="34" charset="0"/>
                <a:cs typeface="Calibri" panose="020F0502020204030204" pitchFamily="34" charset="0"/>
              </a:rPr>
              <a:t> a los pactos de la promesa, </a:t>
            </a:r>
            <a:r>
              <a:rPr lang="es-ES" b="1" i="1" u="sng" dirty="0" smtClean="0">
                <a:latin typeface="Calibri" panose="020F0502020204030204" pitchFamily="34" charset="0"/>
                <a:ea typeface="Calibri" panose="020F0502020204030204" pitchFamily="34" charset="0"/>
                <a:cs typeface="Calibri" panose="020F0502020204030204" pitchFamily="34" charset="0"/>
              </a:rPr>
              <a:t>sin tener esperanza y sin Dios</a:t>
            </a:r>
            <a:r>
              <a:rPr lang="es-ES" dirty="0" smtClean="0">
                <a:latin typeface="Calibri" panose="020F0502020204030204" pitchFamily="34" charset="0"/>
                <a:ea typeface="Calibri" panose="020F0502020204030204" pitchFamily="34" charset="0"/>
                <a:cs typeface="Calibri" panose="020F0502020204030204" pitchFamily="34" charset="0"/>
              </a:rPr>
              <a:t> en el mundo. 13 Pero ahora </a:t>
            </a:r>
            <a:r>
              <a:rPr lang="es-ES" i="1" dirty="0" smtClean="0">
                <a:latin typeface="Calibri" panose="020F0502020204030204" pitchFamily="34" charset="0"/>
                <a:ea typeface="Calibri" panose="020F0502020204030204" pitchFamily="34" charset="0"/>
                <a:cs typeface="Calibri" panose="020F0502020204030204" pitchFamily="34" charset="0"/>
              </a:rPr>
              <a:t>en Cristo Jesús, ustedes, que en otro tiempo </a:t>
            </a:r>
            <a:r>
              <a:rPr lang="es-ES" b="1" i="1" u="sng" dirty="0" smtClean="0">
                <a:latin typeface="Calibri" panose="020F0502020204030204" pitchFamily="34" charset="0"/>
                <a:ea typeface="Calibri" panose="020F0502020204030204" pitchFamily="34" charset="0"/>
                <a:cs typeface="Calibri" panose="020F0502020204030204" pitchFamily="34" charset="0"/>
              </a:rPr>
              <a:t>estaban lejos</a:t>
            </a:r>
            <a:r>
              <a:rPr lang="es-ES" i="1" dirty="0" smtClean="0">
                <a:latin typeface="Calibri" panose="020F0502020204030204" pitchFamily="34" charset="0"/>
                <a:ea typeface="Calibri" panose="020F0502020204030204" pitchFamily="34" charset="0"/>
                <a:cs typeface="Calibri" panose="020F0502020204030204" pitchFamily="34" charset="0"/>
              </a:rPr>
              <a:t>, han sido acercados por la sangre de Cristo. 14 Porque Él mismo es nuestra paz, y de ambos pueblos hizo uno, derribando la pared intermedia de separación</a:t>
            </a:r>
            <a:r>
              <a:rPr lang="es-ES" dirty="0" smtClean="0">
                <a:latin typeface="Calibri" panose="020F0502020204030204" pitchFamily="34" charset="0"/>
                <a:ea typeface="Calibri" panose="020F0502020204030204" pitchFamily="34" charset="0"/>
                <a:cs typeface="Calibri" panose="020F0502020204030204" pitchFamily="34" charset="0"/>
              </a:rPr>
              <a:t>, 15 poniendo fin a la enemistad </a:t>
            </a:r>
            <a:r>
              <a:rPr lang="es-ES" i="1" dirty="0" smtClean="0">
                <a:latin typeface="Calibri" panose="020F0502020204030204" pitchFamily="34" charset="0"/>
                <a:ea typeface="Calibri" panose="020F0502020204030204" pitchFamily="34" charset="0"/>
                <a:cs typeface="Calibri" panose="020F0502020204030204" pitchFamily="34" charset="0"/>
              </a:rPr>
              <a:t>en Su carne</a:t>
            </a:r>
            <a:r>
              <a:rPr lang="es-ES" dirty="0" smtClean="0">
                <a:latin typeface="Calibri" panose="020F0502020204030204" pitchFamily="34" charset="0"/>
                <a:ea typeface="Calibri" panose="020F0502020204030204" pitchFamily="34" charset="0"/>
                <a:cs typeface="Calibri" panose="020F0502020204030204" pitchFamily="34" charset="0"/>
              </a:rPr>
              <a:t>, la ley de los mandamientos expresados en ordenanzas, </a:t>
            </a:r>
            <a:r>
              <a:rPr lang="es-ES" i="1" dirty="0" smtClean="0">
                <a:latin typeface="Calibri" panose="020F0502020204030204" pitchFamily="34" charset="0"/>
                <a:ea typeface="Calibri" panose="020F0502020204030204" pitchFamily="34" charset="0"/>
                <a:cs typeface="Calibri" panose="020F0502020204030204" pitchFamily="34" charset="0"/>
              </a:rPr>
              <a:t>para crear en Él mismo de los dos un nuevo hombre</a:t>
            </a:r>
            <a:r>
              <a:rPr lang="es-ES" dirty="0" smtClean="0">
                <a:latin typeface="Calibri" panose="020F0502020204030204" pitchFamily="34" charset="0"/>
                <a:ea typeface="Calibri" panose="020F0502020204030204" pitchFamily="34" charset="0"/>
                <a:cs typeface="Calibri" panose="020F0502020204030204" pitchFamily="34" charset="0"/>
              </a:rPr>
              <a:t>, estableciendo así la paz, 16 y </a:t>
            </a:r>
            <a:r>
              <a:rPr lang="es-ES" i="1" dirty="0" smtClean="0">
                <a:latin typeface="Calibri" panose="020F0502020204030204" pitchFamily="34" charset="0"/>
                <a:ea typeface="Calibri" panose="020F0502020204030204" pitchFamily="34" charset="0"/>
                <a:cs typeface="Calibri" panose="020F0502020204030204" pitchFamily="34" charset="0"/>
              </a:rPr>
              <a:t>para reconciliar con Dios a los dos en un cuerpo por medio de la cruz</a:t>
            </a:r>
            <a:r>
              <a:rPr lang="es-ES" dirty="0" smtClean="0">
                <a:latin typeface="Calibri" panose="020F0502020204030204" pitchFamily="34" charset="0"/>
                <a:ea typeface="Calibri" panose="020F0502020204030204" pitchFamily="34" charset="0"/>
                <a:cs typeface="Calibri" panose="020F0502020204030204" pitchFamily="34" charset="0"/>
              </a:rPr>
              <a:t>, habiendo dado muerte en ella a la enemistad. 17 </a:t>
            </a:r>
            <a:r>
              <a:rPr lang="es-ES" i="1" dirty="0" smtClean="0">
                <a:latin typeface="Calibri" panose="020F0502020204030204" pitchFamily="34" charset="0"/>
                <a:ea typeface="Calibri" panose="020F0502020204030204" pitchFamily="34" charset="0"/>
                <a:cs typeface="Calibri" panose="020F0502020204030204" pitchFamily="34" charset="0"/>
              </a:rPr>
              <a:t>Y vino y anunció paz</a:t>
            </a:r>
            <a:r>
              <a:rPr lang="es-ES" dirty="0" smtClean="0">
                <a:latin typeface="Calibri" panose="020F0502020204030204" pitchFamily="34" charset="0"/>
                <a:ea typeface="Calibri" panose="020F0502020204030204" pitchFamily="34" charset="0"/>
                <a:cs typeface="Calibri" panose="020F0502020204030204" pitchFamily="34" charset="0"/>
              </a:rPr>
              <a:t> a ustedes que estaban lejos, y </a:t>
            </a:r>
            <a:r>
              <a:rPr lang="es-ES" i="1" dirty="0" smtClean="0">
                <a:latin typeface="Calibri" panose="020F0502020204030204" pitchFamily="34" charset="0"/>
                <a:ea typeface="Calibri" panose="020F0502020204030204" pitchFamily="34" charset="0"/>
                <a:cs typeface="Calibri" panose="020F0502020204030204" pitchFamily="34" charset="0"/>
              </a:rPr>
              <a:t>paz a los que estaban cerca</a:t>
            </a:r>
            <a:r>
              <a:rPr lang="es-ES" dirty="0" smtClean="0">
                <a:latin typeface="Calibri" panose="020F0502020204030204" pitchFamily="34" charset="0"/>
                <a:ea typeface="Calibri" panose="020F0502020204030204" pitchFamily="34" charset="0"/>
                <a:cs typeface="Calibri" panose="020F0502020204030204" pitchFamily="34" charset="0"/>
              </a:rPr>
              <a:t>. 18 Porque por medio de Cristo los unos y los otros tenemos nuestra entrada al Padre en un mismo Espíritu.19 Así pues, ustedes ya no son </a:t>
            </a:r>
            <a:r>
              <a:rPr lang="es-ES" b="1" i="1" u="sng" dirty="0" smtClean="0">
                <a:latin typeface="Calibri" panose="020F0502020204030204" pitchFamily="34" charset="0"/>
                <a:ea typeface="Calibri" panose="020F0502020204030204" pitchFamily="34" charset="0"/>
                <a:cs typeface="Calibri" panose="020F0502020204030204" pitchFamily="34" charset="0"/>
              </a:rPr>
              <a:t>extraños ni extranjeros</a:t>
            </a:r>
            <a:r>
              <a:rPr lang="es-ES" dirty="0" smtClean="0">
                <a:latin typeface="Calibri" panose="020F0502020204030204" pitchFamily="34" charset="0"/>
                <a:ea typeface="Calibri" panose="020F0502020204030204" pitchFamily="34" charset="0"/>
                <a:cs typeface="Calibri" panose="020F0502020204030204" pitchFamily="34" charset="0"/>
              </a:rPr>
              <a:t>, sino que son conciudadanos de los santos y son de la familia de Dios. 20 Están edificados sobre el fundamento de los apóstoles y profetas, siendo Cristo Jesús mismo la piedra angular, 21 en quien todo el edificio, bien ajustado, va creciendo para ser un templo santo en el Señor. 22 En Cristo también ustedes son juntamente edificados para morada de Dios en el Espíritu.</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611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3B99D1E-5F4A-A6C0-D4AD-390D28266053}"/>
              </a:ext>
            </a:extLst>
          </p:cNvPr>
          <p:cNvSpPr>
            <a:spLocks noGrp="1"/>
          </p:cNvSpPr>
          <p:nvPr>
            <p:ph type="title"/>
          </p:nvPr>
        </p:nvSpPr>
        <p:spPr>
          <a:xfrm>
            <a:off x="628650" y="0"/>
            <a:ext cx="7886700" cy="994172"/>
          </a:xfrm>
        </p:spPr>
        <p:txBody>
          <a:bodyPr>
            <a:normAutofit fontScale="90000"/>
          </a:bodyPr>
          <a:lstStyle/>
          <a:p>
            <a:pPr algn="ctr"/>
            <a:r>
              <a:rPr lang="en-US" dirty="0"/>
              <a:t>La </a:t>
            </a:r>
            <a:r>
              <a:rPr lang="en-US" dirty="0" err="1"/>
              <a:t>hospitalidad</a:t>
            </a:r>
            <a:r>
              <a:rPr lang="en-US" dirty="0"/>
              <a:t> de Dios </a:t>
            </a:r>
            <a:r>
              <a:rPr lang="en-US" dirty="0" err="1"/>
              <a:t>nos</a:t>
            </a:r>
            <a:r>
              <a:rPr lang="en-US" dirty="0"/>
              <a:t> </a:t>
            </a:r>
            <a:r>
              <a:rPr lang="en-US" dirty="0" err="1"/>
              <a:t>llevó</a:t>
            </a:r>
            <a:r>
              <a:rPr lang="en-US" dirty="0"/>
              <a:t> no a </a:t>
            </a:r>
            <a:r>
              <a:rPr lang="en-US" dirty="0" err="1"/>
              <a:t>una</a:t>
            </a:r>
            <a:r>
              <a:rPr lang="en-US" dirty="0"/>
              <a:t> </a:t>
            </a:r>
            <a:r>
              <a:rPr lang="en-US" dirty="0" err="1"/>
              <a:t>invitación</a:t>
            </a:r>
            <a:r>
              <a:rPr lang="en-US" dirty="0"/>
              <a:t> a </a:t>
            </a:r>
            <a:r>
              <a:rPr lang="en-US" dirty="0" err="1"/>
              <a:t>una</a:t>
            </a:r>
            <a:r>
              <a:rPr lang="en-US" dirty="0"/>
              <a:t> casa, </a:t>
            </a:r>
            <a:r>
              <a:rPr lang="en-US" dirty="0" err="1"/>
              <a:t>sino</a:t>
            </a:r>
            <a:r>
              <a:rPr lang="en-US" dirty="0"/>
              <a:t> a </a:t>
            </a:r>
            <a:r>
              <a:rPr lang="en-US" dirty="0" err="1"/>
              <a:t>su</a:t>
            </a:r>
            <a:r>
              <a:rPr lang="en-US" dirty="0"/>
              <a:t> </a:t>
            </a:r>
            <a:r>
              <a:rPr lang="en-US" dirty="0" err="1"/>
              <a:t>familia</a:t>
            </a:r>
            <a:endParaRPr lang="en-US" dirty="0"/>
          </a:p>
        </p:txBody>
      </p:sp>
      <p:sp>
        <p:nvSpPr>
          <p:cNvPr id="6" name="Content Placeholder 2">
            <a:extLst>
              <a:ext uri="{FF2B5EF4-FFF2-40B4-BE49-F238E27FC236}">
                <a16:creationId xmlns:a16="http://schemas.microsoft.com/office/drawing/2014/main" xmlns="" id="{4732DE17-4A22-AD92-D8F3-411821AB2578}"/>
              </a:ext>
            </a:extLst>
          </p:cNvPr>
          <p:cNvSpPr txBox="1">
            <a:spLocks/>
          </p:cNvSpPr>
          <p:nvPr/>
        </p:nvSpPr>
        <p:spPr>
          <a:xfrm>
            <a:off x="0" y="804672"/>
            <a:ext cx="9144000" cy="4910328"/>
          </a:xfrm>
          <a:prstGeom prst="rect">
            <a:avLst/>
          </a:prstGeom>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dirty="0" err="1" smtClean="0">
                <a:latin typeface="Calibri" panose="020F0502020204030204" pitchFamily="34" charset="0"/>
                <a:ea typeface="Calibri" panose="020F0502020204030204" pitchFamily="34" charset="0"/>
                <a:cs typeface="Calibri" panose="020F0502020204030204" pitchFamily="34" charset="0"/>
              </a:rPr>
              <a:t>Ef</a:t>
            </a:r>
            <a:r>
              <a:rPr lang="en-US" dirty="0" smtClean="0">
                <a:latin typeface="Calibri" panose="020F0502020204030204" pitchFamily="34" charset="0"/>
                <a:ea typeface="Calibri" panose="020F0502020204030204" pitchFamily="34" charset="0"/>
                <a:cs typeface="Calibri" panose="020F0502020204030204" pitchFamily="34" charset="0"/>
              </a:rPr>
              <a:t>. 2:11 </a:t>
            </a:r>
            <a:r>
              <a:rPr lang="es-ES" dirty="0" smtClean="0">
                <a:latin typeface="Calibri" panose="020F0502020204030204" pitchFamily="34" charset="0"/>
                <a:ea typeface="Calibri" panose="020F0502020204030204" pitchFamily="34" charset="0"/>
                <a:cs typeface="Calibri" panose="020F0502020204030204" pitchFamily="34" charset="0"/>
              </a:rPr>
              <a:t>Por tanto, recuerden que en otro tiempo, ustedes los gentiles en la carne, que son llamados «</a:t>
            </a:r>
            <a:r>
              <a:rPr lang="es-ES" dirty="0" err="1" smtClean="0">
                <a:latin typeface="Calibri" panose="020F0502020204030204" pitchFamily="34" charset="0"/>
                <a:ea typeface="Calibri" panose="020F0502020204030204" pitchFamily="34" charset="0"/>
                <a:cs typeface="Calibri" panose="020F0502020204030204" pitchFamily="34" charset="0"/>
              </a:rPr>
              <a:t>Incircuncisión</a:t>
            </a:r>
            <a:r>
              <a:rPr lang="es-ES" dirty="0" smtClean="0">
                <a:latin typeface="Calibri" panose="020F0502020204030204" pitchFamily="34" charset="0"/>
                <a:ea typeface="Calibri" panose="020F0502020204030204" pitchFamily="34" charset="0"/>
                <a:cs typeface="Calibri" panose="020F0502020204030204" pitchFamily="34" charset="0"/>
              </a:rPr>
              <a:t>» por la tal llamada «Circuncisión», hecha en la carne por manos humanas, 12 recuerden que en ese tiempo ustedes estaban separados de Cristo, excluidos de la ciudadanía de Israel, extraños a los pactos de la promesa, sin tener esperanza y sin Dios en el mundo. 13 Pero ahora en Cristo Jesús, ustedes, que en otro tiempo estaban lejos, han sido acercados por la sangre de Cristo. 14 Porque Él mismo es nuestra paz, y de ambos pueblos hizo uno, derribando la pared intermedia de separación, 15 poniendo fin a la enemistad en Su carne, la ley de los mandamientos expresados en ordenanzas, para crear en Él mismo de los dos un nuevo hombre, estableciendo así la paz, 16 y para reconciliar con Dios a los dos en un cuerpo por medio de la cruz, habiendo dado muerte en ella a la enemistad. 17 Y vino y anunció paz a ustedes que estaban lejos, y paz a los que estaban cerca. 18 Porque por medio de Cristo los unos y los otros tenemos nuestra entrada al Padre en un mismo Espíritu.19 Así pues</a:t>
            </a:r>
            <a:r>
              <a:rPr lang="es-ES" b="1" u="sng" dirty="0" smtClean="0">
                <a:latin typeface="Calibri" panose="020F0502020204030204" pitchFamily="34" charset="0"/>
                <a:ea typeface="Calibri" panose="020F0502020204030204" pitchFamily="34" charset="0"/>
                <a:cs typeface="Calibri" panose="020F0502020204030204" pitchFamily="34" charset="0"/>
              </a:rPr>
              <a:t>, ustedes ya no son </a:t>
            </a:r>
            <a:r>
              <a:rPr lang="es-ES" dirty="0" smtClean="0">
                <a:latin typeface="Calibri" panose="020F0502020204030204" pitchFamily="34" charset="0"/>
                <a:ea typeface="Calibri" panose="020F0502020204030204" pitchFamily="34" charset="0"/>
                <a:cs typeface="Calibri" panose="020F0502020204030204" pitchFamily="34" charset="0"/>
              </a:rPr>
              <a:t>extraños ni extranjeros, sino que </a:t>
            </a:r>
            <a:r>
              <a:rPr lang="es-ES" b="1" u="sng" dirty="0" smtClean="0">
                <a:latin typeface="Calibri" panose="020F0502020204030204" pitchFamily="34" charset="0"/>
                <a:ea typeface="Calibri" panose="020F0502020204030204" pitchFamily="34" charset="0"/>
                <a:cs typeface="Calibri" panose="020F0502020204030204" pitchFamily="34" charset="0"/>
              </a:rPr>
              <a:t>son conciudadanos de los santos </a:t>
            </a:r>
            <a:r>
              <a:rPr lang="es-ES" dirty="0" smtClean="0">
                <a:latin typeface="Calibri" panose="020F0502020204030204" pitchFamily="34" charset="0"/>
                <a:ea typeface="Calibri" panose="020F0502020204030204" pitchFamily="34" charset="0"/>
                <a:cs typeface="Calibri" panose="020F0502020204030204" pitchFamily="34" charset="0"/>
              </a:rPr>
              <a:t>y </a:t>
            </a:r>
            <a:r>
              <a:rPr lang="es-ES" b="1" u="sng" dirty="0" smtClean="0">
                <a:latin typeface="Calibri" panose="020F0502020204030204" pitchFamily="34" charset="0"/>
                <a:ea typeface="Calibri" panose="020F0502020204030204" pitchFamily="34" charset="0"/>
                <a:cs typeface="Calibri" panose="020F0502020204030204" pitchFamily="34" charset="0"/>
              </a:rPr>
              <a:t>son de la familia de Dios</a:t>
            </a:r>
            <a:r>
              <a:rPr lang="es-ES" dirty="0" smtClean="0">
                <a:latin typeface="Calibri" panose="020F0502020204030204" pitchFamily="34" charset="0"/>
                <a:ea typeface="Calibri" panose="020F0502020204030204" pitchFamily="34" charset="0"/>
                <a:cs typeface="Calibri" panose="020F0502020204030204" pitchFamily="34" charset="0"/>
              </a:rPr>
              <a:t>. 20 Están edificados sobre el fundamento de los apóstoles y profetas, siendo Cristo Jesús mismo la piedra angular, 21 en quien todo el edificio, bien ajustado, va creciendo para ser un templo santo en el Señor. 22 En Cristo también </a:t>
            </a:r>
            <a:r>
              <a:rPr lang="es-ES" b="1" u="sng" dirty="0" smtClean="0">
                <a:latin typeface="Calibri" panose="020F0502020204030204" pitchFamily="34" charset="0"/>
                <a:ea typeface="Calibri" panose="020F0502020204030204" pitchFamily="34" charset="0"/>
                <a:cs typeface="Calibri" panose="020F0502020204030204" pitchFamily="34" charset="0"/>
              </a:rPr>
              <a:t>ustedes son juntamente edificados </a:t>
            </a:r>
            <a:r>
              <a:rPr lang="es-ES" dirty="0" smtClean="0">
                <a:latin typeface="Calibri" panose="020F0502020204030204" pitchFamily="34" charset="0"/>
                <a:ea typeface="Calibri" panose="020F0502020204030204" pitchFamily="34" charset="0"/>
                <a:cs typeface="Calibri" panose="020F0502020204030204" pitchFamily="34" charset="0"/>
              </a:rPr>
              <a:t>para morada de Dios en el Espíritu.</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33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 Hospitable to One Another" id="{C2567EFD-46D0-604D-BDF2-D24BA4E73FDB}" vid="{EE77327D-23C8-2C4A-B56D-8445B1AC4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566</TotalTime>
  <Words>2194</Words>
  <Application>Microsoft Office PowerPoint</Application>
  <PresentationFormat>On-screen Show (16:10)</PresentationFormat>
  <Paragraphs>69</Paragraphs>
  <Slides>14</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Por qué no somos hospitalarios...</vt:lpstr>
      <vt:lpstr>La hospitalidad de Dios</vt:lpstr>
      <vt:lpstr>Comiendo con Jesús</vt:lpstr>
      <vt:lpstr>PowerPoint Presentation</vt:lpstr>
      <vt:lpstr>PowerPoint Presentation</vt:lpstr>
      <vt:lpstr>PowerPoint Presentation</vt:lpstr>
      <vt:lpstr>Recuerda la hospitalidad de Dios hacia ti</vt:lpstr>
      <vt:lpstr>La hospitalidad de Dios nos llevó no a una invitación a una casa, sino a su familia</vt:lpstr>
      <vt:lpstr>La hospitalidad como la de Jesús implica sacrificio, unidad y reconciliación a través de la Palabra</vt:lpstr>
      <vt:lpstr>Hospitalidad</vt:lpstr>
      <vt:lpstr>La hospitalidad práctica (más o menos)</vt:lpstr>
      <vt:lpstr>La hospitalidad práctica (más o menos)</vt:lpstr>
      <vt:lpstr>La hospitalidad práctica (más o menos)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Hospitable,  One to Another”</dc:title>
  <dc:creator>Bill Sanchez</dc:creator>
  <cp:lastModifiedBy>Esther Eubanks</cp:lastModifiedBy>
  <cp:revision>12</cp:revision>
  <dcterms:created xsi:type="dcterms:W3CDTF">2022-09-28T16:54:03Z</dcterms:created>
  <dcterms:modified xsi:type="dcterms:W3CDTF">2022-10-02T02:05:11Z</dcterms:modified>
</cp:coreProperties>
</file>