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sldIdLst>
    <p:sldId id="257" r:id="rId2"/>
    <p:sldId id="355" r:id="rId3"/>
    <p:sldId id="256" r:id="rId4"/>
    <p:sldId id="259" r:id="rId5"/>
    <p:sldId id="356" r:id="rId6"/>
    <p:sldId id="260" r:id="rId7"/>
    <p:sldId id="357" r:id="rId8"/>
    <p:sldId id="261" r:id="rId9"/>
    <p:sldId id="358" r:id="rId10"/>
    <p:sldId id="359" r:id="rId11"/>
    <p:sldId id="264" r:id="rId12"/>
    <p:sldId id="360" r:id="rId13"/>
    <p:sldId id="361" r:id="rId14"/>
    <p:sldId id="272" r:id="rId15"/>
    <p:sldId id="279" r:id="rId16"/>
    <p:sldId id="275" r:id="rId17"/>
    <p:sldId id="280" r:id="rId18"/>
    <p:sldId id="276" r:id="rId19"/>
    <p:sldId id="362" r:id="rId20"/>
    <p:sldId id="277" r:id="rId21"/>
    <p:sldId id="363" r:id="rId22"/>
    <p:sldId id="278" r:id="rId23"/>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890914-EF32-B745-9190-130B83840AFD}" v="5" dt="2022-11-05T22:54:29.0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99"/>
    <p:restoredTop sz="94708"/>
  </p:normalViewPr>
  <p:slideViewPr>
    <p:cSldViewPr snapToGrid="0">
      <p:cViewPr varScale="1">
        <p:scale>
          <a:sx n="61" d="100"/>
          <a:sy n="61" d="100"/>
        </p:scale>
        <p:origin x="52" y="3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82"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9EB306-D455-9442-AB95-AB0E90DEC50E}" type="datetimeFigureOut">
              <a:rPr lang="en-US" smtClean="0"/>
              <a:t>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AAAB8-E079-2841-AE3F-9D8ADDE02CC3}" type="slidenum">
              <a:rPr lang="en-US" smtClean="0"/>
              <a:t>‹#›</a:t>
            </a:fld>
            <a:endParaRPr lang="en-US"/>
          </a:p>
        </p:txBody>
      </p:sp>
    </p:spTree>
    <p:extLst>
      <p:ext uri="{BB962C8B-B14F-4D97-AF65-F5344CB8AC3E}">
        <p14:creationId xmlns:p14="http://schemas.microsoft.com/office/powerpoint/2010/main" val="3908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9EB306-D455-9442-AB95-AB0E90DEC50E}" type="datetimeFigureOut">
              <a:rPr lang="en-US" smtClean="0"/>
              <a:t>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AAAB8-E079-2841-AE3F-9D8ADDE02CC3}" type="slidenum">
              <a:rPr lang="en-US" smtClean="0"/>
              <a:t>‹#›</a:t>
            </a:fld>
            <a:endParaRPr lang="en-US"/>
          </a:p>
        </p:txBody>
      </p:sp>
    </p:spTree>
    <p:extLst>
      <p:ext uri="{BB962C8B-B14F-4D97-AF65-F5344CB8AC3E}">
        <p14:creationId xmlns:p14="http://schemas.microsoft.com/office/powerpoint/2010/main" val="4140103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9EB306-D455-9442-AB95-AB0E90DEC50E}" type="datetimeFigureOut">
              <a:rPr lang="en-US" smtClean="0"/>
              <a:t>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AAAB8-E079-2841-AE3F-9D8ADDE02CC3}" type="slidenum">
              <a:rPr lang="en-US" smtClean="0"/>
              <a:t>‹#›</a:t>
            </a:fld>
            <a:endParaRPr lang="en-US"/>
          </a:p>
        </p:txBody>
      </p:sp>
    </p:spTree>
    <p:extLst>
      <p:ext uri="{BB962C8B-B14F-4D97-AF65-F5344CB8AC3E}">
        <p14:creationId xmlns:p14="http://schemas.microsoft.com/office/powerpoint/2010/main" val="2401570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9EB306-D455-9442-AB95-AB0E90DEC50E}" type="datetimeFigureOut">
              <a:rPr lang="en-US" smtClean="0"/>
              <a:t>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AAAB8-E079-2841-AE3F-9D8ADDE02CC3}" type="slidenum">
              <a:rPr lang="en-US" smtClean="0"/>
              <a:t>‹#›</a:t>
            </a:fld>
            <a:endParaRPr lang="en-US"/>
          </a:p>
        </p:txBody>
      </p:sp>
    </p:spTree>
    <p:extLst>
      <p:ext uri="{BB962C8B-B14F-4D97-AF65-F5344CB8AC3E}">
        <p14:creationId xmlns:p14="http://schemas.microsoft.com/office/powerpoint/2010/main" val="331600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9EB306-D455-9442-AB95-AB0E90DEC50E}" type="datetimeFigureOut">
              <a:rPr lang="en-US" smtClean="0"/>
              <a:t>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AAAB8-E079-2841-AE3F-9D8ADDE02CC3}" type="slidenum">
              <a:rPr lang="en-US" smtClean="0"/>
              <a:t>‹#›</a:t>
            </a:fld>
            <a:endParaRPr lang="en-US"/>
          </a:p>
        </p:txBody>
      </p:sp>
    </p:spTree>
    <p:extLst>
      <p:ext uri="{BB962C8B-B14F-4D97-AF65-F5344CB8AC3E}">
        <p14:creationId xmlns:p14="http://schemas.microsoft.com/office/powerpoint/2010/main" val="4261590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9EB306-D455-9442-AB95-AB0E90DEC50E}" type="datetimeFigureOut">
              <a:rPr lang="en-US" smtClean="0"/>
              <a:t>11/5/2022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7AAAB8-E079-2841-AE3F-9D8ADDE02CC3}" type="slidenum">
              <a:rPr lang="en-US" smtClean="0"/>
              <a:t>‹#›</a:t>
            </a:fld>
            <a:endParaRPr lang="en-US"/>
          </a:p>
        </p:txBody>
      </p:sp>
    </p:spTree>
    <p:extLst>
      <p:ext uri="{BB962C8B-B14F-4D97-AF65-F5344CB8AC3E}">
        <p14:creationId xmlns:p14="http://schemas.microsoft.com/office/powerpoint/2010/main" val="2220916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9EB306-D455-9442-AB95-AB0E90DEC50E}" type="datetimeFigureOut">
              <a:rPr lang="en-US" smtClean="0"/>
              <a:t>11/5/2022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7AAAB8-E079-2841-AE3F-9D8ADDE02CC3}" type="slidenum">
              <a:rPr lang="en-US" smtClean="0"/>
              <a:t>‹#›</a:t>
            </a:fld>
            <a:endParaRPr lang="en-US"/>
          </a:p>
        </p:txBody>
      </p:sp>
    </p:spTree>
    <p:extLst>
      <p:ext uri="{BB962C8B-B14F-4D97-AF65-F5344CB8AC3E}">
        <p14:creationId xmlns:p14="http://schemas.microsoft.com/office/powerpoint/2010/main" val="2178853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9EB306-D455-9442-AB95-AB0E90DEC50E}" type="datetimeFigureOut">
              <a:rPr lang="en-US" smtClean="0"/>
              <a:t>11/5/2022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7AAAB8-E079-2841-AE3F-9D8ADDE02CC3}" type="slidenum">
              <a:rPr lang="en-US" smtClean="0"/>
              <a:t>‹#›</a:t>
            </a:fld>
            <a:endParaRPr lang="en-US"/>
          </a:p>
        </p:txBody>
      </p:sp>
    </p:spTree>
    <p:extLst>
      <p:ext uri="{BB962C8B-B14F-4D97-AF65-F5344CB8AC3E}">
        <p14:creationId xmlns:p14="http://schemas.microsoft.com/office/powerpoint/2010/main" val="4205827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9EB306-D455-9442-AB95-AB0E90DEC50E}" type="datetimeFigureOut">
              <a:rPr lang="en-US" smtClean="0"/>
              <a:t>11/5/2022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7AAAB8-E079-2841-AE3F-9D8ADDE02CC3}" type="slidenum">
              <a:rPr lang="en-US" smtClean="0"/>
              <a:t>‹#›</a:t>
            </a:fld>
            <a:endParaRPr lang="en-US"/>
          </a:p>
        </p:txBody>
      </p:sp>
    </p:spTree>
    <p:extLst>
      <p:ext uri="{BB962C8B-B14F-4D97-AF65-F5344CB8AC3E}">
        <p14:creationId xmlns:p14="http://schemas.microsoft.com/office/powerpoint/2010/main" val="3233236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D9EB306-D455-9442-AB95-AB0E90DEC50E}" type="datetimeFigureOut">
              <a:rPr lang="en-US" smtClean="0"/>
              <a:t>11/5/2022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7AAAB8-E079-2841-AE3F-9D8ADDE02CC3}" type="slidenum">
              <a:rPr lang="en-US" smtClean="0"/>
              <a:t>‹#›</a:t>
            </a:fld>
            <a:endParaRPr lang="en-US"/>
          </a:p>
        </p:txBody>
      </p:sp>
    </p:spTree>
    <p:extLst>
      <p:ext uri="{BB962C8B-B14F-4D97-AF65-F5344CB8AC3E}">
        <p14:creationId xmlns:p14="http://schemas.microsoft.com/office/powerpoint/2010/main" val="1582539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D9EB306-D455-9442-AB95-AB0E90DEC50E}" type="datetimeFigureOut">
              <a:rPr lang="en-US" smtClean="0"/>
              <a:t>11/5/2022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7AAAB8-E079-2841-AE3F-9D8ADDE02CC3}" type="slidenum">
              <a:rPr lang="en-US" smtClean="0"/>
              <a:t>‹#›</a:t>
            </a:fld>
            <a:endParaRPr lang="en-US"/>
          </a:p>
        </p:txBody>
      </p:sp>
    </p:spTree>
    <p:extLst>
      <p:ext uri="{BB962C8B-B14F-4D97-AF65-F5344CB8AC3E}">
        <p14:creationId xmlns:p14="http://schemas.microsoft.com/office/powerpoint/2010/main" val="2745441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5D9EB306-D455-9442-AB95-AB0E90DEC50E}" type="datetimeFigureOut">
              <a:rPr lang="en-US" smtClean="0"/>
              <a:t>11/5/2022</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657AAAB8-E079-2841-AE3F-9D8ADDE02CC3}" type="slidenum">
              <a:rPr lang="en-US" smtClean="0"/>
              <a:t>‹#›</a:t>
            </a:fld>
            <a:endParaRPr lang="en-US"/>
          </a:p>
        </p:txBody>
      </p:sp>
    </p:spTree>
    <p:extLst>
      <p:ext uri="{BB962C8B-B14F-4D97-AF65-F5344CB8AC3E}">
        <p14:creationId xmlns:p14="http://schemas.microsoft.com/office/powerpoint/2010/main" val="193803168"/>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84080E-35DC-ABB0-6CC1-EB27C7CD8B20}"/>
              </a:ext>
            </a:extLst>
          </p:cNvPr>
          <p:cNvSpPr>
            <a:spLocks noGrp="1"/>
          </p:cNvSpPr>
          <p:nvPr>
            <p:ph type="title"/>
          </p:nvPr>
        </p:nvSpPr>
        <p:spPr/>
        <p:txBody>
          <a:bodyPr/>
          <a:lstStyle/>
          <a:p>
            <a:pPr algn="ctr" rtl="0"/>
            <a:r>
              <a:rPr lang="en-US" dirty="0"/>
              <a:t>Jesús y el AT</a:t>
            </a:r>
          </a:p>
        </p:txBody>
      </p:sp>
      <p:sp>
        <p:nvSpPr>
          <p:cNvPr id="3" name="Content Placeholder 2">
            <a:extLst>
              <a:ext uri="{FF2B5EF4-FFF2-40B4-BE49-F238E27FC236}">
                <a16:creationId xmlns:a16="http://schemas.microsoft.com/office/drawing/2014/main" xmlns="" id="{26EDE7C5-4A67-0AF2-E2AF-688385AF64E3}"/>
              </a:ext>
            </a:extLst>
          </p:cNvPr>
          <p:cNvSpPr>
            <a:spLocks noGrp="1"/>
          </p:cNvSpPr>
          <p:nvPr>
            <p:ph idx="1"/>
          </p:nvPr>
        </p:nvSpPr>
        <p:spPr>
          <a:xfrm>
            <a:off x="4572000" y="1521354"/>
            <a:ext cx="3943350" cy="3626115"/>
          </a:xfrm>
        </p:spPr>
        <p:txBody>
          <a:bodyPr anchor="ctr">
            <a:normAutofit lnSpcReduction="10000"/>
          </a:bodyPr>
          <a:lstStyle/>
          <a:p>
            <a:pPr marL="0" indent="0" algn="ctr">
              <a:buNone/>
            </a:pPr>
            <a:r>
              <a:rPr lang="en-US" sz="2400" dirty="0"/>
              <a:t>Lucas 24:44 </a:t>
            </a:r>
            <a:r>
              <a:rPr lang="es-ES" sz="2400" dirty="0"/>
              <a:t>Después Jesús les dijo: «Esto es lo que Yo les decía cuando todavía estaba con ustedes: que era necesario que se cumpliera todo lo que sobre Mí está escrito en la ley de Moisés, en los profetas y en los Salmos». </a:t>
            </a:r>
            <a:r>
              <a:rPr lang="es-ES" sz="2400" dirty="0" smtClean="0"/>
              <a:t>45</a:t>
            </a:r>
            <a:r>
              <a:rPr lang="es-ES" sz="2400" dirty="0"/>
              <a:t>  Entonces les abrió la mente para que comprendieran las </a:t>
            </a:r>
            <a:r>
              <a:rPr lang="es-ES" sz="2400" dirty="0" smtClean="0"/>
              <a:t>Escrituras.</a:t>
            </a:r>
            <a:r>
              <a:rPr lang="es-ES" sz="2400" dirty="0"/>
              <a:t> </a:t>
            </a:r>
            <a:endParaRPr lang="en-US" sz="2400" dirty="0"/>
          </a:p>
        </p:txBody>
      </p:sp>
      <p:sp>
        <p:nvSpPr>
          <p:cNvPr id="4" name="Content Placeholder 2">
            <a:extLst>
              <a:ext uri="{FF2B5EF4-FFF2-40B4-BE49-F238E27FC236}">
                <a16:creationId xmlns:a16="http://schemas.microsoft.com/office/drawing/2014/main" xmlns="" id="{1E5EB5AA-0CE3-2656-404A-BA72827423C1}"/>
              </a:ext>
            </a:extLst>
          </p:cNvPr>
          <p:cNvSpPr txBox="1">
            <a:spLocks/>
          </p:cNvSpPr>
          <p:nvPr/>
        </p:nvSpPr>
        <p:spPr>
          <a:xfrm>
            <a:off x="628650" y="1521353"/>
            <a:ext cx="3943350" cy="3626115"/>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400" dirty="0"/>
              <a:t>Mateo 5:17 </a:t>
            </a:r>
            <a:r>
              <a:rPr lang="es-ES" sz="2400" dirty="0" smtClean="0"/>
              <a:t>No </a:t>
            </a:r>
            <a:r>
              <a:rPr lang="es-ES" sz="2400" dirty="0"/>
              <a:t>piensen que he venido para poner fin a la ley o a los profetas; no he venido para poner fin, sino para cumplir. </a:t>
            </a:r>
            <a:r>
              <a:rPr lang="es-ES" sz="2400" dirty="0" smtClean="0"/>
              <a:t>18</a:t>
            </a:r>
            <a:r>
              <a:rPr lang="es-ES" sz="2400" dirty="0"/>
              <a:t>  Porque en verdad les digo que hasta que pasen el cielo y la tierra, no se perderá ni la letra más pequeña ni una tilde de la ley hasta que toda se cumpla. </a:t>
            </a:r>
          </a:p>
        </p:txBody>
      </p:sp>
      <p:cxnSp>
        <p:nvCxnSpPr>
          <p:cNvPr id="6" name="Straight Connector 5">
            <a:extLst>
              <a:ext uri="{FF2B5EF4-FFF2-40B4-BE49-F238E27FC236}">
                <a16:creationId xmlns:a16="http://schemas.microsoft.com/office/drawing/2014/main" xmlns="" id="{01D76759-2C4F-D62F-CF0E-1B169B913F0B}"/>
              </a:ext>
            </a:extLst>
          </p:cNvPr>
          <p:cNvCxnSpPr>
            <a:cxnSpLocks/>
            <a:stCxn id="2" idx="2"/>
          </p:cNvCxnSpPr>
          <p:nvPr/>
        </p:nvCxnSpPr>
        <p:spPr>
          <a:xfrm>
            <a:off x="4572000" y="1408907"/>
            <a:ext cx="0" cy="4001822"/>
          </a:xfrm>
          <a:prstGeom prst="line">
            <a:avLst/>
          </a:prstGeom>
          <a:ln w="254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5058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773754-3288-9872-B93B-42DE749C52EA}"/>
              </a:ext>
            </a:extLst>
          </p:cNvPr>
          <p:cNvSpPr>
            <a:spLocks noGrp="1"/>
          </p:cNvSpPr>
          <p:nvPr>
            <p:ph type="title"/>
          </p:nvPr>
        </p:nvSpPr>
        <p:spPr>
          <a:xfrm>
            <a:off x="628650" y="15213"/>
            <a:ext cx="7886700" cy="1104636"/>
          </a:xfrm>
        </p:spPr>
        <p:txBody>
          <a:bodyPr/>
          <a:lstStyle/>
          <a:p>
            <a:pPr algn="ctr"/>
            <a:r>
              <a:rPr lang="en-US" dirty="0" err="1"/>
              <a:t>Promesas</a:t>
            </a:r>
            <a:r>
              <a:rPr lang="en-US" dirty="0"/>
              <a:t> de Dios que</a:t>
            </a:r>
            <a:br>
              <a:rPr lang="en-US" dirty="0"/>
            </a:br>
            <a:r>
              <a:rPr lang="en-US" dirty="0"/>
              <a:t>el pueblo de Dios </a:t>
            </a:r>
            <a:r>
              <a:rPr lang="en-US" dirty="0" err="1"/>
              <a:t>esperaba</a:t>
            </a:r>
            <a:endParaRPr lang="en-US" dirty="0"/>
          </a:p>
        </p:txBody>
      </p:sp>
      <p:sp>
        <p:nvSpPr>
          <p:cNvPr id="4" name="Content Placeholder 3">
            <a:extLst>
              <a:ext uri="{FF2B5EF4-FFF2-40B4-BE49-F238E27FC236}">
                <a16:creationId xmlns:a16="http://schemas.microsoft.com/office/drawing/2014/main" xmlns="" id="{BCDE7E78-5635-F83E-B17D-C98D6FAF3554}"/>
              </a:ext>
            </a:extLst>
          </p:cNvPr>
          <p:cNvSpPr>
            <a:spLocks noGrp="1"/>
          </p:cNvSpPr>
          <p:nvPr>
            <p:ph sz="half" idx="1"/>
          </p:nvPr>
        </p:nvSpPr>
        <p:spPr>
          <a:xfrm>
            <a:off x="0" y="1119850"/>
            <a:ext cx="2761488" cy="951486"/>
          </a:xfrm>
          <a:ln>
            <a:solidFill>
              <a:schemeClr val="accent6">
                <a:lumMod val="60000"/>
                <a:lumOff val="40000"/>
              </a:schemeClr>
            </a:solidFill>
          </a:ln>
        </p:spPr>
        <p:txBody>
          <a:bodyPr anchor="ctr">
            <a:noAutofit/>
          </a:bodyPr>
          <a:lstStyle/>
          <a:p>
            <a:pPr marL="0" indent="0" algn="ctr">
              <a:buNone/>
            </a:pPr>
            <a:r>
              <a:rPr lang="en-US" sz="2800" dirty="0"/>
              <a:t>Un </a:t>
            </a:r>
            <a:r>
              <a:rPr lang="en-US" sz="2800" dirty="0" err="1"/>
              <a:t>nuevo</a:t>
            </a:r>
            <a:r>
              <a:rPr lang="en-US" sz="2800" dirty="0"/>
              <a:t> </a:t>
            </a:r>
            <a:r>
              <a:rPr lang="en-US" sz="2800" dirty="0" err="1"/>
              <a:t>pacto</a:t>
            </a:r>
            <a:endParaRPr lang="en-US" sz="2800" dirty="0"/>
          </a:p>
        </p:txBody>
      </p:sp>
      <p:sp>
        <p:nvSpPr>
          <p:cNvPr id="5" name="Content Placeholder 4">
            <a:extLst>
              <a:ext uri="{FF2B5EF4-FFF2-40B4-BE49-F238E27FC236}">
                <a16:creationId xmlns:a16="http://schemas.microsoft.com/office/drawing/2014/main" xmlns="" id="{5DCE8CC5-78D1-EDCB-EE31-16AD7A1C456F}"/>
              </a:ext>
            </a:extLst>
          </p:cNvPr>
          <p:cNvSpPr>
            <a:spLocks noGrp="1"/>
          </p:cNvSpPr>
          <p:nvPr>
            <p:ph sz="half" idx="2"/>
          </p:nvPr>
        </p:nvSpPr>
        <p:spPr>
          <a:xfrm>
            <a:off x="2761488" y="1119849"/>
            <a:ext cx="6382512" cy="4579937"/>
          </a:xfrm>
        </p:spPr>
        <p:txBody>
          <a:bodyPr anchor="ctr">
            <a:normAutofit fontScale="92500" lnSpcReduction="20000"/>
          </a:bodyPr>
          <a:lstStyle/>
          <a:p>
            <a:pPr marL="0" indent="0" algn="ctr">
              <a:buNone/>
            </a:pPr>
            <a:r>
              <a:rPr lang="en-US" sz="2000" dirty="0"/>
              <a:t>Ezequiel </a:t>
            </a:r>
            <a:r>
              <a:rPr lang="en-US" sz="2000" dirty="0" smtClean="0"/>
              <a:t>36:</a:t>
            </a:r>
            <a:r>
              <a:rPr lang="es-ES" sz="2000" dirty="0" smtClean="0"/>
              <a:t>23  …las </a:t>
            </a:r>
            <a:r>
              <a:rPr lang="es-ES" sz="2000" dirty="0"/>
              <a:t>naciones sabrán que Yo soy el SEÑOR’, declara el Señor DIOS, ‘cuando demuestre Mi santidad entre ustedes a la vista de ellas.24  Porque los tomaré de las naciones, los recogeré de todas las tierras y los llevaré a su propia tierra.25  Entonces los rociaré con agua limpia </a:t>
            </a:r>
            <a:r>
              <a:rPr lang="es-ES" sz="2000" b="1" u="sng" dirty="0"/>
              <a:t>y quedarán limpios; de todas sus inmundicias y de todos sus ídolos los limpiaré.26  ’Además, les daré un corazón nuevo y pondré un espíritu nuevo dentro de ustedes</a:t>
            </a:r>
            <a:r>
              <a:rPr lang="es-ES" sz="2000" dirty="0"/>
              <a:t>; quitaré de su carne el corazón de piedra y les daré un corazón de carne.27  </a:t>
            </a:r>
            <a:r>
              <a:rPr lang="es-ES" sz="2000" b="1" u="sng" dirty="0"/>
              <a:t>Pondré dentro de ustedes Mi espíritu </a:t>
            </a:r>
            <a:r>
              <a:rPr lang="es-ES" sz="2000" dirty="0"/>
              <a:t>y haré que anden en Mis estatutos, y que cumplan cuidadosamente Mis ordenanzas.28  Habitarán en la tierra que di a sus padres; y </a:t>
            </a:r>
            <a:r>
              <a:rPr lang="es-ES" sz="2000" b="1" u="sng" dirty="0"/>
              <a:t>ustedes serán Mi pueblo y Yo seré su Dios</a:t>
            </a:r>
            <a:r>
              <a:rPr lang="es-ES" sz="2000" dirty="0"/>
              <a:t>.29  </a:t>
            </a:r>
            <a:r>
              <a:rPr lang="es-ES" sz="2000" b="1" u="sng" dirty="0"/>
              <a:t>Los libraré de todas sus inmundicias</a:t>
            </a:r>
            <a:r>
              <a:rPr lang="es-ES" sz="2000" dirty="0"/>
              <a:t>; llamaré al trigo y lo multiplicaré, y no traeré hambre sobre ustedes.30  Y multiplicaré el fruto de los árboles y el producto del campo, para que no reciban más el oprobio del hambre entre las naciones.31  </a:t>
            </a:r>
            <a:r>
              <a:rPr lang="es-ES" sz="2000" b="1" u="sng" dirty="0"/>
              <a:t>Entonces se acordarán de sus malos caminos y de sus obras que no eran buenas, y se aborrecerán a ustedes mismos por sus iniquidades y por sus abominaciones.</a:t>
            </a:r>
            <a:endParaRPr lang="en-US" sz="2000" b="1" u="sng" dirty="0"/>
          </a:p>
        </p:txBody>
      </p:sp>
      <p:sp>
        <p:nvSpPr>
          <p:cNvPr id="7" name="Content Placeholder 3">
            <a:extLst>
              <a:ext uri="{FF2B5EF4-FFF2-40B4-BE49-F238E27FC236}">
                <a16:creationId xmlns:a16="http://schemas.microsoft.com/office/drawing/2014/main" xmlns="" id="{B4DFAE29-BF8D-EDAE-153A-974165E352C1}"/>
              </a:ext>
            </a:extLst>
          </p:cNvPr>
          <p:cNvSpPr txBox="1">
            <a:spLocks/>
          </p:cNvSpPr>
          <p:nvPr/>
        </p:nvSpPr>
        <p:spPr>
          <a:xfrm>
            <a:off x="0" y="3490514"/>
            <a:ext cx="2761488" cy="951486"/>
          </a:xfrm>
          <a:prstGeom prst="rect">
            <a:avLst/>
          </a:prstGeom>
          <a:ln>
            <a:solidFill>
              <a:schemeClr val="accent6">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2800" dirty="0"/>
              <a:t>U</a:t>
            </a:r>
            <a:r>
              <a:rPr lang="en-US" sz="2800" dirty="0" smtClean="0"/>
              <a:t>n </a:t>
            </a:r>
            <a:r>
              <a:rPr lang="en-US" sz="2800" dirty="0" err="1"/>
              <a:t>nuevo</a:t>
            </a:r>
            <a:r>
              <a:rPr lang="en-US" sz="2800" dirty="0"/>
              <a:t> </a:t>
            </a:r>
            <a:r>
              <a:rPr lang="en-US" sz="2800" dirty="0" err="1" smtClean="0"/>
              <a:t>coraz</a:t>
            </a:r>
            <a:r>
              <a:rPr lang="es-ES" sz="2800" dirty="0" err="1"/>
              <a:t>ó</a:t>
            </a:r>
            <a:r>
              <a:rPr lang="en-US" sz="2800" dirty="0" smtClean="0"/>
              <a:t>n</a:t>
            </a:r>
            <a:endParaRPr lang="en-US" sz="2800" dirty="0"/>
          </a:p>
        </p:txBody>
      </p:sp>
      <p:sp>
        <p:nvSpPr>
          <p:cNvPr id="8" name="Content Placeholder 3">
            <a:extLst>
              <a:ext uri="{FF2B5EF4-FFF2-40B4-BE49-F238E27FC236}">
                <a16:creationId xmlns:a16="http://schemas.microsoft.com/office/drawing/2014/main" xmlns="" id="{C2F5156A-F98D-0C21-AEFF-C39A8134AA3F}"/>
              </a:ext>
            </a:extLst>
          </p:cNvPr>
          <p:cNvSpPr txBox="1">
            <a:spLocks/>
          </p:cNvSpPr>
          <p:nvPr/>
        </p:nvSpPr>
        <p:spPr>
          <a:xfrm>
            <a:off x="0" y="2305182"/>
            <a:ext cx="2761488" cy="951486"/>
          </a:xfrm>
          <a:prstGeom prst="rect">
            <a:avLst/>
          </a:prstGeom>
          <a:ln>
            <a:solidFill>
              <a:schemeClr val="accent4">
                <a:lumMod val="60000"/>
                <a:lumOff val="40000"/>
              </a:schemeClr>
            </a:solidFill>
          </a:ln>
        </p:spPr>
        <p:txBody>
          <a:bodyPr vert="horz" lIns="91440" tIns="45720" rIns="91440" bIns="45720" rtlCol="0" anchor="ct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800" dirty="0"/>
              <a:t>El </a:t>
            </a:r>
            <a:r>
              <a:rPr lang="en-US" sz="2800" dirty="0" err="1"/>
              <a:t>reinado</a:t>
            </a:r>
            <a:r>
              <a:rPr lang="en-US" sz="2800" dirty="0"/>
              <a:t> del</a:t>
            </a:r>
          </a:p>
          <a:p>
            <a:pPr marL="0" indent="0" algn="ctr">
              <a:buNone/>
            </a:pPr>
            <a:r>
              <a:rPr lang="en-US" sz="2800" dirty="0" err="1"/>
              <a:t>Hijo</a:t>
            </a:r>
            <a:r>
              <a:rPr lang="en-US" sz="2800" dirty="0"/>
              <a:t> de David</a:t>
            </a:r>
            <a:endParaRPr lang="en-US" sz="2800" dirty="0"/>
          </a:p>
        </p:txBody>
      </p:sp>
    </p:spTree>
    <p:extLst>
      <p:ext uri="{BB962C8B-B14F-4D97-AF65-F5344CB8AC3E}">
        <p14:creationId xmlns:p14="http://schemas.microsoft.com/office/powerpoint/2010/main" val="2103376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773754-3288-9872-B93B-42DE749C52EA}"/>
              </a:ext>
            </a:extLst>
          </p:cNvPr>
          <p:cNvSpPr>
            <a:spLocks noGrp="1"/>
          </p:cNvSpPr>
          <p:nvPr>
            <p:ph type="title"/>
          </p:nvPr>
        </p:nvSpPr>
        <p:spPr>
          <a:xfrm>
            <a:off x="628650" y="15213"/>
            <a:ext cx="7886700" cy="1104636"/>
          </a:xfrm>
        </p:spPr>
        <p:txBody>
          <a:bodyPr/>
          <a:lstStyle/>
          <a:p>
            <a:pPr algn="ctr"/>
            <a:r>
              <a:rPr lang="en-US" dirty="0" err="1"/>
              <a:t>Promesas</a:t>
            </a:r>
            <a:r>
              <a:rPr lang="en-US" dirty="0"/>
              <a:t> de Dios que</a:t>
            </a:r>
            <a:br>
              <a:rPr lang="en-US" dirty="0"/>
            </a:br>
            <a:r>
              <a:rPr lang="en-US" dirty="0"/>
              <a:t>el pueblo de Dios </a:t>
            </a:r>
            <a:r>
              <a:rPr lang="en-US" dirty="0" err="1"/>
              <a:t>esperaba</a:t>
            </a:r>
            <a:endParaRPr lang="en-US" dirty="0"/>
          </a:p>
        </p:txBody>
      </p:sp>
      <p:sp>
        <p:nvSpPr>
          <p:cNvPr id="4" name="Content Placeholder 3">
            <a:extLst>
              <a:ext uri="{FF2B5EF4-FFF2-40B4-BE49-F238E27FC236}">
                <a16:creationId xmlns:a16="http://schemas.microsoft.com/office/drawing/2014/main" xmlns="" id="{BCDE7E78-5635-F83E-B17D-C98D6FAF3554}"/>
              </a:ext>
            </a:extLst>
          </p:cNvPr>
          <p:cNvSpPr>
            <a:spLocks noGrp="1"/>
          </p:cNvSpPr>
          <p:nvPr>
            <p:ph sz="half" idx="1"/>
          </p:nvPr>
        </p:nvSpPr>
        <p:spPr>
          <a:xfrm>
            <a:off x="0" y="1119850"/>
            <a:ext cx="2761488" cy="951486"/>
          </a:xfrm>
          <a:ln>
            <a:solidFill>
              <a:schemeClr val="accent6">
                <a:lumMod val="60000"/>
                <a:lumOff val="40000"/>
              </a:schemeClr>
            </a:solidFill>
          </a:ln>
        </p:spPr>
        <p:txBody>
          <a:bodyPr anchor="ctr">
            <a:noAutofit/>
          </a:bodyPr>
          <a:lstStyle/>
          <a:p>
            <a:pPr marL="0" indent="0" algn="ctr">
              <a:buNone/>
            </a:pPr>
            <a:r>
              <a:rPr lang="en-US" sz="2800" dirty="0"/>
              <a:t>Un </a:t>
            </a:r>
            <a:r>
              <a:rPr lang="en-US" sz="2800" dirty="0" err="1"/>
              <a:t>nuevo</a:t>
            </a:r>
            <a:r>
              <a:rPr lang="en-US" sz="2800" dirty="0"/>
              <a:t> </a:t>
            </a:r>
            <a:r>
              <a:rPr lang="en-US" sz="2800" dirty="0" err="1"/>
              <a:t>pacto</a:t>
            </a:r>
            <a:endParaRPr lang="en-US" sz="2800" dirty="0"/>
          </a:p>
        </p:txBody>
      </p:sp>
      <p:sp>
        <p:nvSpPr>
          <p:cNvPr id="5" name="Content Placeholder 4">
            <a:extLst>
              <a:ext uri="{FF2B5EF4-FFF2-40B4-BE49-F238E27FC236}">
                <a16:creationId xmlns:a16="http://schemas.microsoft.com/office/drawing/2014/main" xmlns="" id="{5DCE8CC5-78D1-EDCB-EE31-16AD7A1C456F}"/>
              </a:ext>
            </a:extLst>
          </p:cNvPr>
          <p:cNvSpPr>
            <a:spLocks noGrp="1"/>
          </p:cNvSpPr>
          <p:nvPr>
            <p:ph sz="half" idx="2"/>
          </p:nvPr>
        </p:nvSpPr>
        <p:spPr>
          <a:xfrm>
            <a:off x="2761488" y="1119849"/>
            <a:ext cx="6382512" cy="4579937"/>
          </a:xfrm>
        </p:spPr>
        <p:txBody>
          <a:bodyPr anchor="ctr">
            <a:normAutofit/>
          </a:bodyPr>
          <a:lstStyle/>
          <a:p>
            <a:pPr marL="0" indent="0" algn="ctr">
              <a:buNone/>
            </a:pPr>
            <a:r>
              <a:rPr lang="en-US" sz="1800" dirty="0">
                <a:latin typeface="Calibri" panose="020F0502020204030204" pitchFamily="34" charset="0"/>
                <a:cs typeface="Calibri" panose="020F0502020204030204" pitchFamily="34" charset="0"/>
              </a:rPr>
              <a:t>Génesis 17:8 </a:t>
            </a:r>
            <a:r>
              <a:rPr lang="es-ES" sz="1800" dirty="0">
                <a:latin typeface="Calibri" panose="020F0502020204030204" pitchFamily="34" charset="0"/>
                <a:cs typeface="Calibri" panose="020F0502020204030204" pitchFamily="34" charset="0"/>
              </a:rPr>
              <a:t> Y te daré a ti, y a tu descendencia después de ti, la tierra de tus peregrinaciones, toda la tierra de Canaán como posesión perpetua. Y Yo seré su </a:t>
            </a:r>
            <a:r>
              <a:rPr lang="es-ES" sz="1800" dirty="0" smtClean="0">
                <a:latin typeface="Calibri" panose="020F0502020204030204" pitchFamily="34" charset="0"/>
                <a:cs typeface="Calibri" panose="020F0502020204030204" pitchFamily="34" charset="0"/>
              </a:rPr>
              <a:t>Dios.</a:t>
            </a:r>
            <a:r>
              <a:rPr lang="es-ES" sz="1800" dirty="0">
                <a:latin typeface="Calibri" panose="020F0502020204030204" pitchFamily="34" charset="0"/>
                <a:cs typeface="Calibri" panose="020F0502020204030204" pitchFamily="34" charset="0"/>
              </a:rPr>
              <a:t> </a:t>
            </a:r>
          </a:p>
          <a:p>
            <a:pPr marL="0" indent="0" algn="ctr">
              <a:buNone/>
            </a:pPr>
            <a:r>
              <a:rPr lang="en-US" sz="1800" dirty="0" err="1" smtClean="0">
                <a:latin typeface="Calibri" panose="020F0502020204030204" pitchFamily="34" charset="0"/>
                <a:cs typeface="Calibri" panose="020F0502020204030204" pitchFamily="34" charset="0"/>
              </a:rPr>
              <a:t>Oseas</a:t>
            </a:r>
            <a:r>
              <a:rPr lang="en-US" sz="1800" dirty="0" smtClean="0">
                <a:latin typeface="Calibri" panose="020F0502020204030204" pitchFamily="34" charset="0"/>
                <a:cs typeface="Calibri" panose="020F0502020204030204" pitchFamily="34" charset="0"/>
              </a:rPr>
              <a:t> </a:t>
            </a:r>
            <a:r>
              <a:rPr lang="en-US" sz="1800" dirty="0">
                <a:latin typeface="Calibri" panose="020F0502020204030204" pitchFamily="34" charset="0"/>
                <a:cs typeface="Calibri" panose="020F0502020204030204" pitchFamily="34" charset="0"/>
              </a:rPr>
              <a:t>2:23 </a:t>
            </a:r>
            <a:r>
              <a:rPr lang="es-ES" sz="1800" dirty="0">
                <a:latin typeface="Calibri" panose="020F0502020204030204" pitchFamily="34" charset="0"/>
                <a:cs typeface="Calibri" panose="020F0502020204030204" pitchFamily="34" charset="0"/>
              </a:rPr>
              <a:t>La sembraré para Mí en la tierra, Y tendré compasión de la que no recibió compasión, Y diré al que no era Mi pueblo: “Tú eres Mi pueblo”, Y él dirá: “Tú eres mi Dios</a:t>
            </a:r>
            <a:r>
              <a:rPr lang="es-ES" sz="1800" dirty="0" smtClean="0">
                <a:latin typeface="Calibri" panose="020F0502020204030204" pitchFamily="34" charset="0"/>
                <a:cs typeface="Calibri" panose="020F0502020204030204" pitchFamily="34" charset="0"/>
              </a:rPr>
              <a:t>”.</a:t>
            </a:r>
            <a:r>
              <a:rPr lang="es-ES" sz="1800" dirty="0">
                <a:latin typeface="Calibri" panose="020F0502020204030204" pitchFamily="34" charset="0"/>
                <a:cs typeface="Calibri" panose="020F0502020204030204" pitchFamily="34" charset="0"/>
              </a:rPr>
              <a:t> </a:t>
            </a:r>
            <a:endParaRPr lang="en-US" sz="1800" dirty="0">
              <a:latin typeface="Calibri" panose="020F0502020204030204" pitchFamily="34" charset="0"/>
              <a:cs typeface="Calibri" panose="020F0502020204030204" pitchFamily="34" charset="0"/>
            </a:endParaRPr>
          </a:p>
          <a:p>
            <a:pPr marL="0" indent="0" algn="ctr">
              <a:buNone/>
            </a:pPr>
            <a:r>
              <a:rPr lang="en-US" sz="1800" i="0" u="none" strike="noStrike" dirty="0">
                <a:effectLst/>
                <a:latin typeface="Calibri" panose="020F0502020204030204" pitchFamily="34" charset="0"/>
                <a:cs typeface="Calibri" panose="020F0502020204030204" pitchFamily="34" charset="0"/>
              </a:rPr>
              <a:t>Jeremías 24:7 </a:t>
            </a:r>
            <a:r>
              <a:rPr lang="es-ES" sz="1800" dirty="0">
                <a:latin typeface="Calibri" panose="020F0502020204030204" pitchFamily="34" charset="0"/>
                <a:cs typeface="Calibri" panose="020F0502020204030204" pitchFamily="34" charset="0"/>
              </a:rPr>
              <a:t>Les daré un corazón para que me conozcan, porque Yo soy el SEÑOR; y ellos serán Mi pueblo y Yo seré su Dios, pues volverán a Mí de todo corazón. </a:t>
            </a:r>
          </a:p>
          <a:p>
            <a:pPr marL="0" indent="0" algn="ctr">
              <a:buNone/>
            </a:pPr>
            <a:r>
              <a:rPr lang="en-US" sz="1800" dirty="0" err="1" smtClean="0">
                <a:latin typeface="Calibri" panose="020F0502020204030204" pitchFamily="34" charset="0"/>
                <a:cs typeface="Calibri" panose="020F0502020204030204" pitchFamily="34" charset="0"/>
              </a:rPr>
              <a:t>Zacarías</a:t>
            </a:r>
            <a:r>
              <a:rPr lang="en-US" sz="1800" dirty="0" smtClean="0">
                <a:latin typeface="Calibri" panose="020F0502020204030204" pitchFamily="34" charset="0"/>
                <a:cs typeface="Calibri" panose="020F0502020204030204" pitchFamily="34" charset="0"/>
              </a:rPr>
              <a:t> 8:7 </a:t>
            </a:r>
            <a:r>
              <a:rPr lang="es-ES" sz="1800" dirty="0" smtClean="0">
                <a:latin typeface="Calibri" panose="020F0502020204030204" pitchFamily="34" charset="0"/>
                <a:cs typeface="Calibri" panose="020F0502020204030204" pitchFamily="34" charset="0"/>
              </a:rPr>
              <a:t>»Así dice el SEÑOR de los ejércitos: “Yo salvaré a Mi pueblo de la tierra del oriente y de la tierra donde se pone el sol; 8  y los traeré y habitarán en medio de Jerusalén; y ellos serán Mi pueblo y Yo seré su Dios en verdad y en justicia”. </a:t>
            </a:r>
            <a:endParaRPr lang="en-US" sz="1800" dirty="0">
              <a:latin typeface="Calibri" panose="020F0502020204030204" pitchFamily="34" charset="0"/>
              <a:cs typeface="Calibri" panose="020F0502020204030204" pitchFamily="34" charset="0"/>
            </a:endParaRPr>
          </a:p>
        </p:txBody>
      </p:sp>
      <p:sp>
        <p:nvSpPr>
          <p:cNvPr id="6" name="Content Placeholder 3">
            <a:extLst>
              <a:ext uri="{FF2B5EF4-FFF2-40B4-BE49-F238E27FC236}">
                <a16:creationId xmlns:a16="http://schemas.microsoft.com/office/drawing/2014/main" xmlns="" id="{1E962FB7-6E78-050C-ED26-F3B7D54F0996}"/>
              </a:ext>
            </a:extLst>
          </p:cNvPr>
          <p:cNvSpPr txBox="1">
            <a:spLocks/>
          </p:cNvSpPr>
          <p:nvPr/>
        </p:nvSpPr>
        <p:spPr>
          <a:xfrm>
            <a:off x="0" y="4675846"/>
            <a:ext cx="2761488" cy="951486"/>
          </a:xfrm>
          <a:prstGeom prst="rect">
            <a:avLst/>
          </a:prstGeom>
          <a:ln>
            <a:solidFill>
              <a:schemeClr val="accent4">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2800" dirty="0"/>
              <a:t>Serían el pueblo de Dios.</a:t>
            </a:r>
          </a:p>
        </p:txBody>
      </p:sp>
      <p:sp>
        <p:nvSpPr>
          <p:cNvPr id="7" name="Content Placeholder 3">
            <a:extLst>
              <a:ext uri="{FF2B5EF4-FFF2-40B4-BE49-F238E27FC236}">
                <a16:creationId xmlns:a16="http://schemas.microsoft.com/office/drawing/2014/main" xmlns="" id="{B4DFAE29-BF8D-EDAE-153A-974165E352C1}"/>
              </a:ext>
            </a:extLst>
          </p:cNvPr>
          <p:cNvSpPr txBox="1">
            <a:spLocks/>
          </p:cNvSpPr>
          <p:nvPr/>
        </p:nvSpPr>
        <p:spPr>
          <a:xfrm>
            <a:off x="0" y="3490514"/>
            <a:ext cx="2761488" cy="951486"/>
          </a:xfrm>
          <a:prstGeom prst="rect">
            <a:avLst/>
          </a:prstGeom>
          <a:ln>
            <a:solidFill>
              <a:schemeClr val="accent6">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800" dirty="0"/>
              <a:t>Un </a:t>
            </a:r>
            <a:r>
              <a:rPr lang="en-US" sz="2800" dirty="0" err="1"/>
              <a:t>nuevo</a:t>
            </a:r>
            <a:r>
              <a:rPr lang="en-US" sz="2800" dirty="0"/>
              <a:t> </a:t>
            </a:r>
            <a:r>
              <a:rPr lang="en-US" sz="2800" dirty="0" err="1"/>
              <a:t>coraz</a:t>
            </a:r>
            <a:r>
              <a:rPr lang="es-ES" sz="2800" dirty="0" err="1"/>
              <a:t>ó</a:t>
            </a:r>
            <a:r>
              <a:rPr lang="en-US" sz="2800" dirty="0"/>
              <a:t>n</a:t>
            </a:r>
            <a:endParaRPr lang="en-US" sz="2800" dirty="0"/>
          </a:p>
        </p:txBody>
      </p:sp>
      <p:sp>
        <p:nvSpPr>
          <p:cNvPr id="8" name="Content Placeholder 3">
            <a:extLst>
              <a:ext uri="{FF2B5EF4-FFF2-40B4-BE49-F238E27FC236}">
                <a16:creationId xmlns:a16="http://schemas.microsoft.com/office/drawing/2014/main" xmlns="" id="{C2F5156A-F98D-0C21-AEFF-C39A8134AA3F}"/>
              </a:ext>
            </a:extLst>
          </p:cNvPr>
          <p:cNvSpPr txBox="1">
            <a:spLocks/>
          </p:cNvSpPr>
          <p:nvPr/>
        </p:nvSpPr>
        <p:spPr>
          <a:xfrm>
            <a:off x="0" y="2305182"/>
            <a:ext cx="2761488" cy="951486"/>
          </a:xfrm>
          <a:prstGeom prst="rect">
            <a:avLst/>
          </a:prstGeom>
          <a:ln>
            <a:solidFill>
              <a:schemeClr val="accent4">
                <a:lumMod val="60000"/>
                <a:lumOff val="40000"/>
              </a:schemeClr>
            </a:solidFill>
          </a:ln>
        </p:spPr>
        <p:txBody>
          <a:bodyPr vert="horz" lIns="91440" tIns="45720" rIns="91440" bIns="45720" rtlCol="0" anchor="ct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800" dirty="0"/>
              <a:t>El </a:t>
            </a:r>
            <a:r>
              <a:rPr lang="en-US" sz="2800" dirty="0" err="1"/>
              <a:t>reinado</a:t>
            </a:r>
            <a:r>
              <a:rPr lang="en-US" sz="2800" dirty="0"/>
              <a:t> del</a:t>
            </a:r>
          </a:p>
          <a:p>
            <a:pPr marL="0" indent="0" algn="ctr">
              <a:buNone/>
            </a:pPr>
            <a:r>
              <a:rPr lang="en-US" sz="2800" dirty="0" err="1"/>
              <a:t>Hijo</a:t>
            </a:r>
            <a:r>
              <a:rPr lang="en-US" sz="2800" dirty="0"/>
              <a:t> de David</a:t>
            </a:r>
            <a:endParaRPr lang="en-US" sz="2800" dirty="0"/>
          </a:p>
        </p:txBody>
      </p:sp>
    </p:spTree>
    <p:extLst>
      <p:ext uri="{BB962C8B-B14F-4D97-AF65-F5344CB8AC3E}">
        <p14:creationId xmlns:p14="http://schemas.microsoft.com/office/powerpoint/2010/main" val="664122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773754-3288-9872-B93B-42DE749C52EA}"/>
              </a:ext>
            </a:extLst>
          </p:cNvPr>
          <p:cNvSpPr>
            <a:spLocks noGrp="1"/>
          </p:cNvSpPr>
          <p:nvPr>
            <p:ph type="title"/>
          </p:nvPr>
        </p:nvSpPr>
        <p:spPr>
          <a:xfrm>
            <a:off x="628650" y="15213"/>
            <a:ext cx="7886700" cy="1104636"/>
          </a:xfrm>
        </p:spPr>
        <p:txBody>
          <a:bodyPr/>
          <a:lstStyle/>
          <a:p>
            <a:pPr algn="ctr"/>
            <a:r>
              <a:rPr lang="en-US" dirty="0" err="1"/>
              <a:t>Promesas</a:t>
            </a:r>
            <a:r>
              <a:rPr lang="en-US" dirty="0"/>
              <a:t> de Dios que</a:t>
            </a:r>
            <a:br>
              <a:rPr lang="en-US" dirty="0"/>
            </a:br>
            <a:r>
              <a:rPr lang="en-US" dirty="0"/>
              <a:t>el pueblo de Dios </a:t>
            </a:r>
            <a:r>
              <a:rPr lang="en-US" dirty="0" err="1"/>
              <a:t>esperaba</a:t>
            </a:r>
            <a:endParaRPr lang="en-US" dirty="0"/>
          </a:p>
        </p:txBody>
      </p:sp>
      <p:sp>
        <p:nvSpPr>
          <p:cNvPr id="4" name="Content Placeholder 3">
            <a:extLst>
              <a:ext uri="{FF2B5EF4-FFF2-40B4-BE49-F238E27FC236}">
                <a16:creationId xmlns:a16="http://schemas.microsoft.com/office/drawing/2014/main" xmlns="" id="{BCDE7E78-5635-F83E-B17D-C98D6FAF3554}"/>
              </a:ext>
            </a:extLst>
          </p:cNvPr>
          <p:cNvSpPr>
            <a:spLocks noGrp="1"/>
          </p:cNvSpPr>
          <p:nvPr>
            <p:ph sz="half" idx="1"/>
          </p:nvPr>
        </p:nvSpPr>
        <p:spPr>
          <a:xfrm>
            <a:off x="0" y="1119850"/>
            <a:ext cx="2761488" cy="951486"/>
          </a:xfrm>
          <a:ln>
            <a:solidFill>
              <a:schemeClr val="accent6">
                <a:lumMod val="60000"/>
                <a:lumOff val="40000"/>
              </a:schemeClr>
            </a:solidFill>
          </a:ln>
        </p:spPr>
        <p:txBody>
          <a:bodyPr anchor="ctr">
            <a:noAutofit/>
          </a:bodyPr>
          <a:lstStyle/>
          <a:p>
            <a:pPr marL="0" indent="0" algn="ctr">
              <a:buNone/>
            </a:pPr>
            <a:r>
              <a:rPr lang="en-US" sz="2800" dirty="0"/>
              <a:t>Un </a:t>
            </a:r>
            <a:r>
              <a:rPr lang="en-US" sz="2800" dirty="0" err="1"/>
              <a:t>nuevo</a:t>
            </a:r>
            <a:r>
              <a:rPr lang="en-US" sz="2800" dirty="0"/>
              <a:t> </a:t>
            </a:r>
            <a:r>
              <a:rPr lang="en-US" sz="2800" dirty="0" err="1"/>
              <a:t>pacto</a:t>
            </a:r>
            <a:endParaRPr lang="en-US" sz="2800" dirty="0"/>
          </a:p>
        </p:txBody>
      </p:sp>
      <p:sp>
        <p:nvSpPr>
          <p:cNvPr id="5" name="Content Placeholder 4">
            <a:extLst>
              <a:ext uri="{FF2B5EF4-FFF2-40B4-BE49-F238E27FC236}">
                <a16:creationId xmlns:a16="http://schemas.microsoft.com/office/drawing/2014/main" xmlns="" id="{5DCE8CC5-78D1-EDCB-EE31-16AD7A1C456F}"/>
              </a:ext>
            </a:extLst>
          </p:cNvPr>
          <p:cNvSpPr>
            <a:spLocks noGrp="1"/>
          </p:cNvSpPr>
          <p:nvPr>
            <p:ph sz="half" idx="2"/>
          </p:nvPr>
        </p:nvSpPr>
        <p:spPr>
          <a:xfrm>
            <a:off x="2761488" y="1119849"/>
            <a:ext cx="6382512" cy="4579937"/>
          </a:xfrm>
        </p:spPr>
        <p:txBody>
          <a:bodyPr anchor="ctr">
            <a:normAutofit/>
          </a:bodyPr>
          <a:lstStyle/>
          <a:p>
            <a:pPr marL="0" indent="0" algn="ctr">
              <a:buNone/>
            </a:pPr>
            <a:r>
              <a:rPr lang="en-US" sz="1800" dirty="0">
                <a:latin typeface="Calibri" panose="020F0502020204030204" pitchFamily="34" charset="0"/>
                <a:cs typeface="Calibri" panose="020F0502020204030204" pitchFamily="34" charset="0"/>
              </a:rPr>
              <a:t>Génesis 17:8 </a:t>
            </a:r>
            <a:r>
              <a:rPr lang="es-ES" sz="1800" dirty="0">
                <a:latin typeface="Calibri" panose="020F0502020204030204" pitchFamily="34" charset="0"/>
                <a:cs typeface="Calibri" panose="020F0502020204030204" pitchFamily="34" charset="0"/>
              </a:rPr>
              <a:t> Y te daré a ti, y a tu descendencia después de ti, la tierra de tus peregrinaciones, toda la tierra de Canaán </a:t>
            </a:r>
            <a:r>
              <a:rPr lang="es-ES" sz="1800" b="1" u="sng" dirty="0">
                <a:latin typeface="Calibri" panose="020F0502020204030204" pitchFamily="34" charset="0"/>
                <a:cs typeface="Calibri" panose="020F0502020204030204" pitchFamily="34" charset="0"/>
              </a:rPr>
              <a:t>como posesión perpetua. Y Yo seré su </a:t>
            </a:r>
            <a:r>
              <a:rPr lang="es-ES" sz="1800" b="1" u="sng" dirty="0" smtClean="0">
                <a:latin typeface="Calibri" panose="020F0502020204030204" pitchFamily="34" charset="0"/>
                <a:cs typeface="Calibri" panose="020F0502020204030204" pitchFamily="34" charset="0"/>
              </a:rPr>
              <a:t>Dios.</a:t>
            </a:r>
            <a:r>
              <a:rPr lang="es-ES" sz="1800" b="1" u="sng" dirty="0">
                <a:latin typeface="Calibri" panose="020F0502020204030204" pitchFamily="34" charset="0"/>
                <a:cs typeface="Calibri" panose="020F0502020204030204" pitchFamily="34" charset="0"/>
              </a:rPr>
              <a:t> </a:t>
            </a:r>
          </a:p>
          <a:p>
            <a:pPr marL="0" indent="0" algn="ctr">
              <a:buNone/>
            </a:pPr>
            <a:r>
              <a:rPr lang="en-US" sz="1800" dirty="0" err="1" smtClean="0">
                <a:latin typeface="Calibri" panose="020F0502020204030204" pitchFamily="34" charset="0"/>
                <a:cs typeface="Calibri" panose="020F0502020204030204" pitchFamily="34" charset="0"/>
              </a:rPr>
              <a:t>Oseas</a:t>
            </a:r>
            <a:r>
              <a:rPr lang="en-US" sz="1800" dirty="0" smtClean="0">
                <a:latin typeface="Calibri" panose="020F0502020204030204" pitchFamily="34" charset="0"/>
                <a:cs typeface="Calibri" panose="020F0502020204030204" pitchFamily="34" charset="0"/>
              </a:rPr>
              <a:t> </a:t>
            </a:r>
            <a:r>
              <a:rPr lang="en-US" sz="1800" dirty="0">
                <a:latin typeface="Calibri" panose="020F0502020204030204" pitchFamily="34" charset="0"/>
                <a:cs typeface="Calibri" panose="020F0502020204030204" pitchFamily="34" charset="0"/>
              </a:rPr>
              <a:t>2:23 </a:t>
            </a:r>
            <a:r>
              <a:rPr lang="es-ES" sz="1800" dirty="0">
                <a:latin typeface="Calibri" panose="020F0502020204030204" pitchFamily="34" charset="0"/>
                <a:cs typeface="Calibri" panose="020F0502020204030204" pitchFamily="34" charset="0"/>
              </a:rPr>
              <a:t>La sembraré para Mí en la tierra, Y tendré compasión de la que no recibió compasión, </a:t>
            </a:r>
            <a:r>
              <a:rPr lang="es-ES" sz="1800" b="1" u="sng" dirty="0">
                <a:latin typeface="Calibri" panose="020F0502020204030204" pitchFamily="34" charset="0"/>
                <a:cs typeface="Calibri" panose="020F0502020204030204" pitchFamily="34" charset="0"/>
              </a:rPr>
              <a:t>Y diré al que no era Mi pueblo: “Tú eres Mi pueblo”, Y él dirá: “Tú eres mi Dios</a:t>
            </a:r>
            <a:r>
              <a:rPr lang="es-ES" sz="1800" b="1" u="sng" dirty="0" smtClean="0">
                <a:latin typeface="Calibri" panose="020F0502020204030204" pitchFamily="34" charset="0"/>
                <a:cs typeface="Calibri" panose="020F0502020204030204" pitchFamily="34" charset="0"/>
              </a:rPr>
              <a:t>”.</a:t>
            </a:r>
            <a:r>
              <a:rPr lang="es-ES" sz="1800" b="1" u="sng" dirty="0">
                <a:latin typeface="Calibri" panose="020F0502020204030204" pitchFamily="34" charset="0"/>
                <a:cs typeface="Calibri" panose="020F0502020204030204" pitchFamily="34" charset="0"/>
              </a:rPr>
              <a:t> </a:t>
            </a:r>
            <a:endParaRPr lang="en-US" sz="1800" b="1" u="sng" dirty="0">
              <a:latin typeface="Calibri" panose="020F0502020204030204" pitchFamily="34" charset="0"/>
              <a:cs typeface="Calibri" panose="020F0502020204030204" pitchFamily="34" charset="0"/>
            </a:endParaRPr>
          </a:p>
          <a:p>
            <a:pPr marL="0" indent="0" algn="ctr">
              <a:buNone/>
            </a:pPr>
            <a:r>
              <a:rPr lang="en-US" sz="1800" i="0" u="none" strike="noStrike" dirty="0">
                <a:effectLst/>
                <a:latin typeface="Calibri" panose="020F0502020204030204" pitchFamily="34" charset="0"/>
                <a:cs typeface="Calibri" panose="020F0502020204030204" pitchFamily="34" charset="0"/>
              </a:rPr>
              <a:t>Jeremías 24:7 </a:t>
            </a:r>
            <a:r>
              <a:rPr lang="es-ES" sz="1800" dirty="0">
                <a:latin typeface="Calibri" panose="020F0502020204030204" pitchFamily="34" charset="0"/>
                <a:cs typeface="Calibri" panose="020F0502020204030204" pitchFamily="34" charset="0"/>
              </a:rPr>
              <a:t>Les daré un corazón para que me conozcan, </a:t>
            </a:r>
            <a:r>
              <a:rPr lang="es-ES" sz="1800" b="1" u="sng" dirty="0">
                <a:latin typeface="Calibri" panose="020F0502020204030204" pitchFamily="34" charset="0"/>
                <a:cs typeface="Calibri" panose="020F0502020204030204" pitchFamily="34" charset="0"/>
              </a:rPr>
              <a:t>porque Yo soy el SEÑOR; y ellos serán Mi pueblo y Yo seré su Dios</a:t>
            </a:r>
            <a:r>
              <a:rPr lang="es-ES" sz="1800" dirty="0">
                <a:latin typeface="Calibri" panose="020F0502020204030204" pitchFamily="34" charset="0"/>
                <a:cs typeface="Calibri" panose="020F0502020204030204" pitchFamily="34" charset="0"/>
              </a:rPr>
              <a:t>, pues volverán a Mí de todo corazón. </a:t>
            </a:r>
          </a:p>
          <a:p>
            <a:pPr marL="0" indent="0" algn="ctr">
              <a:buNone/>
            </a:pPr>
            <a:r>
              <a:rPr lang="en-US" sz="1800" dirty="0" err="1" smtClean="0">
                <a:latin typeface="Calibri" panose="020F0502020204030204" pitchFamily="34" charset="0"/>
                <a:cs typeface="Calibri" panose="020F0502020204030204" pitchFamily="34" charset="0"/>
              </a:rPr>
              <a:t>Zacarías</a:t>
            </a:r>
            <a:r>
              <a:rPr lang="en-US" sz="1800" dirty="0" smtClean="0">
                <a:latin typeface="Calibri" panose="020F0502020204030204" pitchFamily="34" charset="0"/>
                <a:cs typeface="Calibri" panose="020F0502020204030204" pitchFamily="34" charset="0"/>
              </a:rPr>
              <a:t> 8:7 </a:t>
            </a:r>
            <a:r>
              <a:rPr lang="es-ES" sz="1800" dirty="0" smtClean="0">
                <a:latin typeface="Calibri" panose="020F0502020204030204" pitchFamily="34" charset="0"/>
                <a:cs typeface="Calibri" panose="020F0502020204030204" pitchFamily="34" charset="0"/>
              </a:rPr>
              <a:t>»Así dice el SEÑOR de los ejércitos: “Yo salvaré a Mi pueblo de la tierra del oriente y de la tierra donde se pone el sol; 8  y los traeré y habitarán en medio de Jerusalén;</a:t>
            </a:r>
            <a:r>
              <a:rPr lang="es-ES" sz="1800" b="1" u="sng" dirty="0" smtClean="0">
                <a:latin typeface="Calibri" panose="020F0502020204030204" pitchFamily="34" charset="0"/>
                <a:cs typeface="Calibri" panose="020F0502020204030204" pitchFamily="34" charset="0"/>
              </a:rPr>
              <a:t> y ellos serán Mi pueblo y Yo seré su Dios en verdad y en justicia”. </a:t>
            </a:r>
            <a:endParaRPr lang="en-US" sz="1800" b="1" u="sng" dirty="0">
              <a:latin typeface="Calibri" panose="020F0502020204030204" pitchFamily="34" charset="0"/>
              <a:cs typeface="Calibri" panose="020F0502020204030204" pitchFamily="34" charset="0"/>
            </a:endParaRPr>
          </a:p>
        </p:txBody>
      </p:sp>
      <p:sp>
        <p:nvSpPr>
          <p:cNvPr id="6" name="Content Placeholder 3">
            <a:extLst>
              <a:ext uri="{FF2B5EF4-FFF2-40B4-BE49-F238E27FC236}">
                <a16:creationId xmlns:a16="http://schemas.microsoft.com/office/drawing/2014/main" xmlns="" id="{1E962FB7-6E78-050C-ED26-F3B7D54F0996}"/>
              </a:ext>
            </a:extLst>
          </p:cNvPr>
          <p:cNvSpPr txBox="1">
            <a:spLocks/>
          </p:cNvSpPr>
          <p:nvPr/>
        </p:nvSpPr>
        <p:spPr>
          <a:xfrm>
            <a:off x="0" y="4675846"/>
            <a:ext cx="2761488" cy="951486"/>
          </a:xfrm>
          <a:prstGeom prst="rect">
            <a:avLst/>
          </a:prstGeom>
          <a:ln>
            <a:solidFill>
              <a:schemeClr val="accent4">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2800" dirty="0"/>
              <a:t>Serían el pueblo de Dios.</a:t>
            </a:r>
          </a:p>
        </p:txBody>
      </p:sp>
      <p:sp>
        <p:nvSpPr>
          <p:cNvPr id="7" name="Content Placeholder 3">
            <a:extLst>
              <a:ext uri="{FF2B5EF4-FFF2-40B4-BE49-F238E27FC236}">
                <a16:creationId xmlns:a16="http://schemas.microsoft.com/office/drawing/2014/main" xmlns="" id="{B4DFAE29-BF8D-EDAE-153A-974165E352C1}"/>
              </a:ext>
            </a:extLst>
          </p:cNvPr>
          <p:cNvSpPr txBox="1">
            <a:spLocks/>
          </p:cNvSpPr>
          <p:nvPr/>
        </p:nvSpPr>
        <p:spPr>
          <a:xfrm>
            <a:off x="0" y="3490514"/>
            <a:ext cx="2761488" cy="951486"/>
          </a:xfrm>
          <a:prstGeom prst="rect">
            <a:avLst/>
          </a:prstGeom>
          <a:ln>
            <a:solidFill>
              <a:schemeClr val="accent6">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800" dirty="0"/>
              <a:t>Un </a:t>
            </a:r>
            <a:r>
              <a:rPr lang="en-US" sz="2800" dirty="0" err="1"/>
              <a:t>nuevo</a:t>
            </a:r>
            <a:r>
              <a:rPr lang="en-US" sz="2800" dirty="0"/>
              <a:t> </a:t>
            </a:r>
            <a:r>
              <a:rPr lang="en-US" sz="2800" dirty="0" err="1"/>
              <a:t>coraz</a:t>
            </a:r>
            <a:r>
              <a:rPr lang="es-ES" sz="2800" dirty="0" err="1"/>
              <a:t>ó</a:t>
            </a:r>
            <a:r>
              <a:rPr lang="en-US" sz="2800" dirty="0"/>
              <a:t>n</a:t>
            </a:r>
            <a:endParaRPr lang="en-US" sz="2800" dirty="0"/>
          </a:p>
        </p:txBody>
      </p:sp>
      <p:sp>
        <p:nvSpPr>
          <p:cNvPr id="8" name="Content Placeholder 3">
            <a:extLst>
              <a:ext uri="{FF2B5EF4-FFF2-40B4-BE49-F238E27FC236}">
                <a16:creationId xmlns:a16="http://schemas.microsoft.com/office/drawing/2014/main" xmlns="" id="{C2F5156A-F98D-0C21-AEFF-C39A8134AA3F}"/>
              </a:ext>
            </a:extLst>
          </p:cNvPr>
          <p:cNvSpPr txBox="1">
            <a:spLocks/>
          </p:cNvSpPr>
          <p:nvPr/>
        </p:nvSpPr>
        <p:spPr>
          <a:xfrm>
            <a:off x="0" y="2305182"/>
            <a:ext cx="2761488" cy="951486"/>
          </a:xfrm>
          <a:prstGeom prst="rect">
            <a:avLst/>
          </a:prstGeom>
          <a:ln>
            <a:solidFill>
              <a:schemeClr val="accent4">
                <a:lumMod val="60000"/>
                <a:lumOff val="40000"/>
              </a:schemeClr>
            </a:solidFill>
          </a:ln>
        </p:spPr>
        <p:txBody>
          <a:bodyPr vert="horz" lIns="91440" tIns="45720" rIns="91440" bIns="45720" rtlCol="0" anchor="ct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800" dirty="0"/>
              <a:t>El </a:t>
            </a:r>
            <a:r>
              <a:rPr lang="en-US" sz="2800" dirty="0" err="1"/>
              <a:t>reinado</a:t>
            </a:r>
            <a:r>
              <a:rPr lang="en-US" sz="2800" dirty="0"/>
              <a:t> del</a:t>
            </a:r>
          </a:p>
          <a:p>
            <a:pPr marL="0" indent="0" algn="ctr">
              <a:buNone/>
            </a:pPr>
            <a:r>
              <a:rPr lang="en-US" sz="2800" dirty="0" err="1"/>
              <a:t>Hijo</a:t>
            </a:r>
            <a:r>
              <a:rPr lang="en-US" sz="2800" dirty="0"/>
              <a:t> de David</a:t>
            </a:r>
            <a:endParaRPr lang="en-US" sz="2800" dirty="0"/>
          </a:p>
        </p:txBody>
      </p:sp>
    </p:spTree>
    <p:extLst>
      <p:ext uri="{BB962C8B-B14F-4D97-AF65-F5344CB8AC3E}">
        <p14:creationId xmlns:p14="http://schemas.microsoft.com/office/powerpoint/2010/main" val="2728554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84080E-35DC-ABB0-6CC1-EB27C7CD8B20}"/>
              </a:ext>
            </a:extLst>
          </p:cNvPr>
          <p:cNvSpPr>
            <a:spLocks noGrp="1"/>
          </p:cNvSpPr>
          <p:nvPr>
            <p:ph type="title"/>
          </p:nvPr>
        </p:nvSpPr>
        <p:spPr/>
        <p:txBody>
          <a:bodyPr/>
          <a:lstStyle/>
          <a:p>
            <a:pPr algn="ctr" rtl="0"/>
            <a:r>
              <a:rPr lang="en-US" dirty="0"/>
              <a:t>Jesús y el AT</a:t>
            </a:r>
          </a:p>
        </p:txBody>
      </p:sp>
      <p:sp>
        <p:nvSpPr>
          <p:cNvPr id="3" name="Content Placeholder 2">
            <a:extLst>
              <a:ext uri="{FF2B5EF4-FFF2-40B4-BE49-F238E27FC236}">
                <a16:creationId xmlns:a16="http://schemas.microsoft.com/office/drawing/2014/main" xmlns="" id="{26EDE7C5-4A67-0AF2-E2AF-688385AF64E3}"/>
              </a:ext>
            </a:extLst>
          </p:cNvPr>
          <p:cNvSpPr>
            <a:spLocks noGrp="1"/>
          </p:cNvSpPr>
          <p:nvPr>
            <p:ph idx="1"/>
          </p:nvPr>
        </p:nvSpPr>
        <p:spPr>
          <a:xfrm>
            <a:off x="4572000" y="1521354"/>
            <a:ext cx="3943350" cy="3626115"/>
          </a:xfrm>
        </p:spPr>
        <p:txBody>
          <a:bodyPr anchor="ctr">
            <a:normAutofit lnSpcReduction="10000"/>
          </a:bodyPr>
          <a:lstStyle/>
          <a:p>
            <a:pPr marL="0" indent="0" algn="ctr">
              <a:buNone/>
            </a:pPr>
            <a:r>
              <a:rPr lang="en-US" sz="2400" dirty="0"/>
              <a:t>Lucas 24:44 </a:t>
            </a:r>
            <a:r>
              <a:rPr lang="es-ES" sz="2400" dirty="0"/>
              <a:t>Después Jesús les dijo: «Esto es lo que Yo les decía cuando todavía estaba con ustedes: que era </a:t>
            </a:r>
            <a:r>
              <a:rPr lang="es-ES" sz="2400" b="1" u="sng" dirty="0"/>
              <a:t>necesario que se cumpliera </a:t>
            </a:r>
            <a:r>
              <a:rPr lang="es-ES" sz="2400" dirty="0"/>
              <a:t>todo lo que </a:t>
            </a:r>
            <a:r>
              <a:rPr lang="es-ES" sz="2400" b="1" u="sng" dirty="0"/>
              <a:t>sobre Mí está escrito</a:t>
            </a:r>
            <a:r>
              <a:rPr lang="es-ES" sz="2400" b="1" dirty="0"/>
              <a:t> </a:t>
            </a:r>
            <a:r>
              <a:rPr lang="es-ES" sz="2400" dirty="0"/>
              <a:t>en la ley de Moisés, en los profetas y en los Salmos». </a:t>
            </a:r>
            <a:r>
              <a:rPr lang="es-ES" sz="2400" dirty="0" smtClean="0"/>
              <a:t>45</a:t>
            </a:r>
            <a:r>
              <a:rPr lang="es-ES" sz="2400" dirty="0"/>
              <a:t>  Entonces les abrió la mente para que comprendieran las </a:t>
            </a:r>
            <a:r>
              <a:rPr lang="es-ES" sz="2400" dirty="0" smtClean="0"/>
              <a:t>Escrituras.</a:t>
            </a:r>
            <a:r>
              <a:rPr lang="es-ES" sz="2400" dirty="0"/>
              <a:t> </a:t>
            </a:r>
            <a:endParaRPr lang="en-US" sz="2400" dirty="0"/>
          </a:p>
        </p:txBody>
      </p:sp>
      <p:sp>
        <p:nvSpPr>
          <p:cNvPr id="4" name="Content Placeholder 2">
            <a:extLst>
              <a:ext uri="{FF2B5EF4-FFF2-40B4-BE49-F238E27FC236}">
                <a16:creationId xmlns:a16="http://schemas.microsoft.com/office/drawing/2014/main" xmlns="" id="{1E5EB5AA-0CE3-2656-404A-BA72827423C1}"/>
              </a:ext>
            </a:extLst>
          </p:cNvPr>
          <p:cNvSpPr txBox="1">
            <a:spLocks/>
          </p:cNvSpPr>
          <p:nvPr/>
        </p:nvSpPr>
        <p:spPr>
          <a:xfrm>
            <a:off x="628650" y="1521353"/>
            <a:ext cx="3943350" cy="3626115"/>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400" dirty="0"/>
              <a:t>Mateo 5:17 </a:t>
            </a:r>
            <a:r>
              <a:rPr lang="es-ES" sz="2400" dirty="0" smtClean="0"/>
              <a:t>No </a:t>
            </a:r>
            <a:r>
              <a:rPr lang="es-ES" sz="2400" dirty="0"/>
              <a:t>piensen que he venido para poner fin a la ley o a los profetas; no he venido para poner fin, sino </a:t>
            </a:r>
            <a:r>
              <a:rPr lang="es-ES" sz="2400" b="1" u="sng" dirty="0"/>
              <a:t>para cumplir</a:t>
            </a:r>
            <a:r>
              <a:rPr lang="es-ES" sz="2400" dirty="0"/>
              <a:t>. </a:t>
            </a:r>
            <a:r>
              <a:rPr lang="es-ES" sz="2400" dirty="0" smtClean="0"/>
              <a:t>18</a:t>
            </a:r>
            <a:r>
              <a:rPr lang="es-ES" sz="2400" dirty="0"/>
              <a:t>  Porque en verdad les digo que hasta que pasen el cielo y la tierra, no se perderá ni la letra más pequeña ni una tilde de la ley hasta que </a:t>
            </a:r>
            <a:r>
              <a:rPr lang="es-ES" sz="2400" b="1" i="1" dirty="0"/>
              <a:t>toda se cumpla</a:t>
            </a:r>
            <a:r>
              <a:rPr lang="es-ES" sz="2400" dirty="0"/>
              <a:t>. </a:t>
            </a:r>
          </a:p>
        </p:txBody>
      </p:sp>
      <p:cxnSp>
        <p:nvCxnSpPr>
          <p:cNvPr id="6" name="Straight Connector 5">
            <a:extLst>
              <a:ext uri="{FF2B5EF4-FFF2-40B4-BE49-F238E27FC236}">
                <a16:creationId xmlns:a16="http://schemas.microsoft.com/office/drawing/2014/main" xmlns="" id="{01D76759-2C4F-D62F-CF0E-1B169B913F0B}"/>
              </a:ext>
            </a:extLst>
          </p:cNvPr>
          <p:cNvCxnSpPr>
            <a:cxnSpLocks/>
            <a:stCxn id="2" idx="2"/>
          </p:cNvCxnSpPr>
          <p:nvPr/>
        </p:nvCxnSpPr>
        <p:spPr>
          <a:xfrm>
            <a:off x="4572000" y="1408907"/>
            <a:ext cx="0" cy="4001822"/>
          </a:xfrm>
          <a:prstGeom prst="line">
            <a:avLst/>
          </a:prstGeom>
          <a:ln w="254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973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07D918-B78E-D390-66AA-99715BC11001}"/>
              </a:ext>
            </a:extLst>
          </p:cNvPr>
          <p:cNvSpPr>
            <a:spLocks noGrp="1"/>
          </p:cNvSpPr>
          <p:nvPr>
            <p:ph type="title"/>
          </p:nvPr>
        </p:nvSpPr>
        <p:spPr>
          <a:xfrm>
            <a:off x="265176" y="689661"/>
            <a:ext cx="8603361" cy="892248"/>
          </a:xfrm>
        </p:spPr>
        <p:txBody>
          <a:bodyPr>
            <a:normAutofit fontScale="90000"/>
          </a:bodyPr>
          <a:lstStyle/>
          <a:p>
            <a:pPr algn="ctr" rtl="0"/>
            <a:r>
              <a:rPr lang="en-US" dirty="0" smtClean="0"/>
              <a:t>Lo que </a:t>
            </a:r>
            <a:r>
              <a:rPr lang="en-US" dirty="0" err="1" smtClean="0"/>
              <a:t>los</a:t>
            </a:r>
            <a:r>
              <a:rPr lang="en-US" dirty="0" smtClean="0"/>
              <a:t> </a:t>
            </a:r>
            <a:r>
              <a:rPr lang="en-US" dirty="0" err="1" smtClean="0"/>
              <a:t>primeros</a:t>
            </a:r>
            <a:r>
              <a:rPr lang="en-US" dirty="0" smtClean="0"/>
              <a:t> </a:t>
            </a:r>
            <a:r>
              <a:rPr lang="en-US" dirty="0" err="1" smtClean="0"/>
              <a:t>santos</a:t>
            </a:r>
            <a:r>
              <a:rPr lang="en-US" dirty="0" smtClean="0"/>
              <a:t> </a:t>
            </a:r>
            <a:r>
              <a:rPr lang="en-US" dirty="0" err="1" smtClean="0"/>
              <a:t>escucharon</a:t>
            </a:r>
            <a:r>
              <a:rPr lang="en-US" dirty="0" smtClean="0"/>
              <a:t> </a:t>
            </a:r>
            <a:r>
              <a:rPr lang="en-US" dirty="0" err="1"/>
              <a:t>en</a:t>
            </a:r>
            <a:r>
              <a:rPr lang="en-US" dirty="0"/>
              <a:t> </a:t>
            </a:r>
            <a:r>
              <a:rPr lang="en-US" dirty="0" err="1"/>
              <a:t>P</a:t>
            </a:r>
            <a:r>
              <a:rPr lang="en-US" dirty="0" err="1" smtClean="0"/>
              <a:t>entecostés</a:t>
            </a:r>
            <a:endParaRPr lang="en-US" dirty="0"/>
          </a:p>
        </p:txBody>
      </p:sp>
      <p:sp>
        <p:nvSpPr>
          <p:cNvPr id="3" name="Content Placeholder 2">
            <a:extLst>
              <a:ext uri="{FF2B5EF4-FFF2-40B4-BE49-F238E27FC236}">
                <a16:creationId xmlns:a16="http://schemas.microsoft.com/office/drawing/2014/main" xmlns="" id="{F4ADBE9D-2DD1-E117-B3F4-9DD3DBDD77AF}"/>
              </a:ext>
            </a:extLst>
          </p:cNvPr>
          <p:cNvSpPr>
            <a:spLocks noGrp="1"/>
          </p:cNvSpPr>
          <p:nvPr>
            <p:ph idx="1"/>
          </p:nvPr>
        </p:nvSpPr>
        <p:spPr>
          <a:xfrm>
            <a:off x="265176" y="1581912"/>
            <a:ext cx="8603361" cy="4105853"/>
          </a:xfrm>
        </p:spPr>
        <p:txBody>
          <a:bodyPr anchor="ctr">
            <a:normAutofit fontScale="92500" lnSpcReduction="10000"/>
          </a:bodyPr>
          <a:lstStyle/>
          <a:p>
            <a:pPr marL="0" indent="0" algn="ctr">
              <a:buNone/>
            </a:pPr>
            <a:r>
              <a:rPr lang="es-ES" sz="2200" dirty="0" smtClean="0"/>
              <a:t>17  </a:t>
            </a:r>
            <a:r>
              <a:rPr lang="es-ES" sz="2200" dirty="0"/>
              <a:t>“Y SUCEDERÁ EN LOS ÚLTIMOS DÍAS”, dice Dios, “QUE DERRAMARÉ DE MI ESPÍRITU SOBRE TODA CARNE; Y SUS HIJOS Y SUS HIJAS PROFETIZARÁN, SUS JÓVENES VERÁN VISIONES, Y SUS ANCIANOS SOÑARÁN SUEÑOS;18  Y AUN SOBRE MIS SIERVOS Y SOBRE MIS SIERVAS DERRAMARÉ DE MI ESPÍRITU EN ESOS DÍAS, Y profetizarán.19  Y MOSTRARÉ PRODIGIOS ARRIBA EN EL CIELO Y SEÑALES ABAJO EN LA TIERRA: SANGRE, FUEGO Y COLUMNA DE HUMO.20  EL SOL SE CONVERTIRÁ EN TINIEBLAS Y LA LUNA EN SANGRE, ANTES QUE VENGA EL DÍA GRANDE Y GLORIOSO DEL SEÑOR.21  Y SUCEDERÁ QUE TODO AQUEL QUE INVOQUE EL NOMBRE DEL SEÑOR SERÁ SALVO”.22  »Hombres de Israel, escuchen estas palabras: Jesús el Nazareno, varón confirmado por Dios entre ustedes con milagros, prodigios y señales que Dios hizo en medio de ustedes a través de Él, tal como ustedes mismos saben.23  Este fue entregado por el plan predeterminado y el previo conocimiento de Dios, y ustedes lo clavaron en una cruz por manos de impíos y lo mataron.24  Pero Dios lo resucitó, poniendo fin a la agonía de la muerte, puesto que no era posible que Él quedara bajo el dominio de ella.</a:t>
            </a:r>
            <a:endParaRPr lang="en-US" sz="2200" b="0" i="0" u="none" strike="noStrike" dirty="0">
              <a:effectLst/>
            </a:endParaRPr>
          </a:p>
        </p:txBody>
      </p:sp>
      <p:sp>
        <p:nvSpPr>
          <p:cNvPr id="4" name="Content Placeholder 3">
            <a:extLst>
              <a:ext uri="{FF2B5EF4-FFF2-40B4-BE49-F238E27FC236}">
                <a16:creationId xmlns:a16="http://schemas.microsoft.com/office/drawing/2014/main" xmlns="" id="{8028D864-3F16-39EE-CF50-9D4D4A9AE602}"/>
              </a:ext>
            </a:extLst>
          </p:cNvPr>
          <p:cNvSpPr txBox="1">
            <a:spLocks/>
          </p:cNvSpPr>
          <p:nvPr/>
        </p:nvSpPr>
        <p:spPr>
          <a:xfrm>
            <a:off x="265176" y="27235"/>
            <a:ext cx="2084832" cy="662429"/>
          </a:xfrm>
          <a:prstGeom prst="rect">
            <a:avLst/>
          </a:prstGeom>
          <a:ln>
            <a:solidFill>
              <a:schemeClr val="accent6">
                <a:lumMod val="60000"/>
                <a:lumOff val="4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2000" dirty="0" smtClean="0">
                <a:solidFill>
                  <a:srgbClr val="FFFF00"/>
                </a:solidFill>
              </a:rPr>
              <a:t>Un </a:t>
            </a:r>
            <a:r>
              <a:rPr lang="en-US" sz="2000" dirty="0">
                <a:solidFill>
                  <a:srgbClr val="FFFF00"/>
                </a:solidFill>
              </a:rPr>
              <a:t>nuevo pacto</a:t>
            </a:r>
          </a:p>
        </p:txBody>
      </p:sp>
      <p:sp>
        <p:nvSpPr>
          <p:cNvPr id="5" name="Content Placeholder 3">
            <a:extLst>
              <a:ext uri="{FF2B5EF4-FFF2-40B4-BE49-F238E27FC236}">
                <a16:creationId xmlns:a16="http://schemas.microsoft.com/office/drawing/2014/main" xmlns="" id="{D8B60009-0BD7-EF82-661F-CA03F969083E}"/>
              </a:ext>
            </a:extLst>
          </p:cNvPr>
          <p:cNvSpPr txBox="1">
            <a:spLocks/>
          </p:cNvSpPr>
          <p:nvPr/>
        </p:nvSpPr>
        <p:spPr>
          <a:xfrm>
            <a:off x="6783705" y="27232"/>
            <a:ext cx="2084832" cy="662429"/>
          </a:xfrm>
          <a:prstGeom prst="rect">
            <a:avLst/>
          </a:prstGeom>
          <a:ln>
            <a:solidFill>
              <a:schemeClr val="accent4">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2000" dirty="0"/>
              <a:t>Serían el pueblo de Dios.</a:t>
            </a:r>
          </a:p>
        </p:txBody>
      </p:sp>
      <p:sp>
        <p:nvSpPr>
          <p:cNvPr id="6" name="Content Placeholder 3">
            <a:extLst>
              <a:ext uri="{FF2B5EF4-FFF2-40B4-BE49-F238E27FC236}">
                <a16:creationId xmlns:a16="http://schemas.microsoft.com/office/drawing/2014/main" xmlns="" id="{9BFA3458-9E34-BD6A-8E81-F58B0A390D4C}"/>
              </a:ext>
            </a:extLst>
          </p:cNvPr>
          <p:cNvSpPr txBox="1">
            <a:spLocks/>
          </p:cNvSpPr>
          <p:nvPr/>
        </p:nvSpPr>
        <p:spPr>
          <a:xfrm>
            <a:off x="4610862" y="27233"/>
            <a:ext cx="2084832" cy="662429"/>
          </a:xfrm>
          <a:prstGeom prst="rect">
            <a:avLst/>
          </a:prstGeom>
          <a:ln>
            <a:solidFill>
              <a:schemeClr val="accent6">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000" dirty="0"/>
              <a:t>Un </a:t>
            </a:r>
            <a:r>
              <a:rPr lang="en-US" sz="2000" dirty="0" err="1"/>
              <a:t>nuevo</a:t>
            </a:r>
            <a:r>
              <a:rPr lang="en-US" sz="2000" dirty="0"/>
              <a:t> </a:t>
            </a:r>
            <a:r>
              <a:rPr lang="en-US" sz="2000" dirty="0" err="1"/>
              <a:t>corazón</a:t>
            </a:r>
            <a:endParaRPr lang="en-US" sz="2000" dirty="0"/>
          </a:p>
        </p:txBody>
      </p:sp>
      <p:sp>
        <p:nvSpPr>
          <p:cNvPr id="7" name="Content Placeholder 3">
            <a:extLst>
              <a:ext uri="{FF2B5EF4-FFF2-40B4-BE49-F238E27FC236}">
                <a16:creationId xmlns:a16="http://schemas.microsoft.com/office/drawing/2014/main" xmlns="" id="{2493D7F3-A5F8-841B-AED3-C70622F87A5F}"/>
              </a:ext>
            </a:extLst>
          </p:cNvPr>
          <p:cNvSpPr txBox="1">
            <a:spLocks/>
          </p:cNvSpPr>
          <p:nvPr/>
        </p:nvSpPr>
        <p:spPr>
          <a:xfrm>
            <a:off x="2438019" y="27234"/>
            <a:ext cx="2084832" cy="662429"/>
          </a:xfrm>
          <a:prstGeom prst="rect">
            <a:avLst/>
          </a:prstGeom>
          <a:ln>
            <a:solidFill>
              <a:schemeClr val="accent4">
                <a:lumMod val="60000"/>
                <a:lumOff val="40000"/>
              </a:schemeClr>
            </a:solidFill>
          </a:ln>
        </p:spPr>
        <p:txBody>
          <a:bodyPr vert="horz" lIns="91440" tIns="45720" rIns="91440" bIns="45720" rtlCol="0" anchor="ctr">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2000" dirty="0" smtClean="0"/>
              <a:t>El </a:t>
            </a:r>
            <a:r>
              <a:rPr lang="en-US" sz="2000" dirty="0" err="1" smtClean="0"/>
              <a:t>r</a:t>
            </a:r>
            <a:r>
              <a:rPr lang="en-US" sz="2000" dirty="0" err="1" smtClean="0"/>
              <a:t>einado</a:t>
            </a:r>
            <a:r>
              <a:rPr lang="en-US" sz="2000" dirty="0" smtClean="0"/>
              <a:t> del</a:t>
            </a:r>
            <a:endParaRPr lang="en-US" sz="2000" dirty="0"/>
          </a:p>
          <a:p>
            <a:pPr marL="0" indent="0" algn="ctr" rtl="0">
              <a:buFont typeface="Arial" panose="020B0604020202020204" pitchFamily="34" charset="0"/>
              <a:buNone/>
            </a:pPr>
            <a:r>
              <a:rPr lang="en-US" sz="2000" dirty="0" err="1"/>
              <a:t>H</a:t>
            </a:r>
            <a:r>
              <a:rPr lang="en-US" sz="2000" dirty="0" err="1" smtClean="0"/>
              <a:t>ijo</a:t>
            </a:r>
            <a:r>
              <a:rPr lang="en-US" sz="2000" dirty="0" smtClean="0"/>
              <a:t> </a:t>
            </a:r>
            <a:r>
              <a:rPr lang="en-US" sz="2000" dirty="0"/>
              <a:t>de </a:t>
            </a:r>
            <a:r>
              <a:rPr lang="en-US" sz="2000" dirty="0" smtClean="0"/>
              <a:t>David</a:t>
            </a:r>
            <a:endParaRPr lang="en-US" sz="2000" dirty="0"/>
          </a:p>
        </p:txBody>
      </p:sp>
    </p:spTree>
    <p:extLst>
      <p:ext uri="{BB962C8B-B14F-4D97-AF65-F5344CB8AC3E}">
        <p14:creationId xmlns:p14="http://schemas.microsoft.com/office/powerpoint/2010/main" val="1295881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4ADBE9D-2DD1-E117-B3F4-9DD3DBDD77AF}"/>
              </a:ext>
            </a:extLst>
          </p:cNvPr>
          <p:cNvSpPr>
            <a:spLocks noGrp="1"/>
          </p:cNvSpPr>
          <p:nvPr>
            <p:ph idx="1"/>
          </p:nvPr>
        </p:nvSpPr>
        <p:spPr>
          <a:xfrm>
            <a:off x="265176" y="1581912"/>
            <a:ext cx="8603361" cy="4105853"/>
          </a:xfrm>
        </p:spPr>
        <p:txBody>
          <a:bodyPr anchor="ctr">
            <a:normAutofit fontScale="92500" lnSpcReduction="10000"/>
          </a:bodyPr>
          <a:lstStyle/>
          <a:p>
            <a:pPr marL="0" indent="0" algn="ctr">
              <a:buNone/>
            </a:pPr>
            <a:r>
              <a:rPr lang="es-ES" sz="2200" dirty="0"/>
              <a:t>17  “Y </a:t>
            </a:r>
            <a:r>
              <a:rPr lang="es-ES" sz="2200" b="1" u="sng" dirty="0"/>
              <a:t>SUCEDERÁ EN LOS ÚLTIMOS DÍAS</a:t>
            </a:r>
            <a:r>
              <a:rPr lang="es-ES" sz="2200" dirty="0"/>
              <a:t>”, dice Dios, “</a:t>
            </a:r>
            <a:r>
              <a:rPr lang="es-ES" sz="2200" b="1" u="sng" dirty="0"/>
              <a:t>QUE DERRAMARÉ DE MI ESPÍRITU SOBRE TODA CARNE</a:t>
            </a:r>
            <a:r>
              <a:rPr lang="es-ES" sz="2200" dirty="0"/>
              <a:t>; Y SUS HIJOS Y SUS HIJAS PROFETIZARÁN, SUS JÓVENES VERÁN VISIONES, Y SUS ANCIANOS SOÑARÁN SUEÑOS;18  Y AUN SOBRE MIS SIERVOS Y SOBRE MIS SIERVAS </a:t>
            </a:r>
            <a:r>
              <a:rPr lang="es-ES" sz="2200" b="1" u="sng" dirty="0"/>
              <a:t>DERRAMARÉ DE MI ESPÍRITU EN ESOS DÍAS</a:t>
            </a:r>
            <a:r>
              <a:rPr lang="es-ES" sz="2200" dirty="0"/>
              <a:t>, Y profetizarán.19  Y MOSTRARÉ PRODIGIOS ARRIBA EN EL CIELO Y SEÑALES ABAJO EN LA TIERRA: SANGRE, FUEGO Y COLUMNA DE HUMO.20  EL SOL SE CONVERTIRÁ EN TINIEBLAS Y LA LUNA EN SANGRE, </a:t>
            </a:r>
            <a:r>
              <a:rPr lang="es-ES" sz="2200" b="1" u="sng" dirty="0"/>
              <a:t>ANTES QUE VENGA EL DÍA GRANDE Y GLORIOSO DEL SEÑOR.21  Y SUCEDERÁ QUE TODO AQUEL QUE INVOQUE EL NOMBRE DEL SEÑOR SERÁ SALVO</a:t>
            </a:r>
            <a:r>
              <a:rPr lang="es-ES" sz="2200" dirty="0"/>
              <a:t>”.22  »Hombres de Israel, </a:t>
            </a:r>
            <a:r>
              <a:rPr lang="es-ES" sz="2200" b="1" u="sng" dirty="0"/>
              <a:t>escuchen estas palabras: Jesús el Nazareno</a:t>
            </a:r>
            <a:r>
              <a:rPr lang="es-ES" sz="2200" dirty="0"/>
              <a:t>, varón confirmado por Dios entre ustedes con milagros, prodigios y señales que Dios hizo en medio de ustedes a través de Él, tal como ustedes mismos saben.23  Este fue entregado por el plan predeterminado y el previo conocimiento de Dios, y ustedes lo clavaron en una cruz por manos de impíos y lo mataron.24  Pero Dios lo resucitó, </a:t>
            </a:r>
            <a:r>
              <a:rPr lang="es-ES" sz="2200" b="1" u="sng" dirty="0"/>
              <a:t>poniendo fin a la agonía de la muerte, puesto que no era posible que Él quedara bajo el dominio de ella.</a:t>
            </a:r>
            <a:endParaRPr lang="en-US" sz="2200" b="1" u="sng" dirty="0"/>
          </a:p>
        </p:txBody>
      </p:sp>
      <p:sp>
        <p:nvSpPr>
          <p:cNvPr id="4" name="Content Placeholder 3">
            <a:extLst>
              <a:ext uri="{FF2B5EF4-FFF2-40B4-BE49-F238E27FC236}">
                <a16:creationId xmlns:a16="http://schemas.microsoft.com/office/drawing/2014/main" xmlns="" id="{8028D864-3F16-39EE-CF50-9D4D4A9AE602}"/>
              </a:ext>
            </a:extLst>
          </p:cNvPr>
          <p:cNvSpPr txBox="1">
            <a:spLocks/>
          </p:cNvSpPr>
          <p:nvPr/>
        </p:nvSpPr>
        <p:spPr>
          <a:xfrm>
            <a:off x="265176" y="27235"/>
            <a:ext cx="2084832" cy="662429"/>
          </a:xfrm>
          <a:prstGeom prst="rect">
            <a:avLst/>
          </a:prstGeom>
          <a:ln>
            <a:solidFill>
              <a:schemeClr val="accent6">
                <a:lumMod val="60000"/>
                <a:lumOff val="4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000" dirty="0">
                <a:solidFill>
                  <a:srgbClr val="FFFF00"/>
                </a:solidFill>
              </a:rPr>
              <a:t>Un </a:t>
            </a:r>
            <a:r>
              <a:rPr lang="en-US" sz="2000" dirty="0" err="1">
                <a:solidFill>
                  <a:srgbClr val="FFFF00"/>
                </a:solidFill>
              </a:rPr>
              <a:t>nuevo</a:t>
            </a:r>
            <a:r>
              <a:rPr lang="en-US" sz="2000" dirty="0">
                <a:solidFill>
                  <a:srgbClr val="FFFF00"/>
                </a:solidFill>
              </a:rPr>
              <a:t> </a:t>
            </a:r>
            <a:r>
              <a:rPr lang="en-US" sz="2000" dirty="0" err="1">
                <a:solidFill>
                  <a:srgbClr val="FFFF00"/>
                </a:solidFill>
              </a:rPr>
              <a:t>pacto</a:t>
            </a:r>
            <a:endParaRPr lang="en-US" sz="2000" dirty="0">
              <a:solidFill>
                <a:srgbClr val="FFFF00"/>
              </a:solidFill>
            </a:endParaRPr>
          </a:p>
        </p:txBody>
      </p:sp>
      <p:sp>
        <p:nvSpPr>
          <p:cNvPr id="5" name="Content Placeholder 3">
            <a:extLst>
              <a:ext uri="{FF2B5EF4-FFF2-40B4-BE49-F238E27FC236}">
                <a16:creationId xmlns:a16="http://schemas.microsoft.com/office/drawing/2014/main" xmlns="" id="{D8B60009-0BD7-EF82-661F-CA03F969083E}"/>
              </a:ext>
            </a:extLst>
          </p:cNvPr>
          <p:cNvSpPr txBox="1">
            <a:spLocks/>
          </p:cNvSpPr>
          <p:nvPr/>
        </p:nvSpPr>
        <p:spPr>
          <a:xfrm>
            <a:off x="6783705" y="27232"/>
            <a:ext cx="2084832" cy="662429"/>
          </a:xfrm>
          <a:prstGeom prst="rect">
            <a:avLst/>
          </a:prstGeom>
          <a:ln>
            <a:solidFill>
              <a:schemeClr val="accent4">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2000" dirty="0"/>
              <a:t>Serían el pueblo de Dios.</a:t>
            </a:r>
          </a:p>
        </p:txBody>
      </p:sp>
      <p:sp>
        <p:nvSpPr>
          <p:cNvPr id="6" name="Content Placeholder 3">
            <a:extLst>
              <a:ext uri="{FF2B5EF4-FFF2-40B4-BE49-F238E27FC236}">
                <a16:creationId xmlns:a16="http://schemas.microsoft.com/office/drawing/2014/main" xmlns="" id="{9BFA3458-9E34-BD6A-8E81-F58B0A390D4C}"/>
              </a:ext>
            </a:extLst>
          </p:cNvPr>
          <p:cNvSpPr txBox="1">
            <a:spLocks/>
          </p:cNvSpPr>
          <p:nvPr/>
        </p:nvSpPr>
        <p:spPr>
          <a:xfrm>
            <a:off x="4610862" y="27233"/>
            <a:ext cx="2084832" cy="662429"/>
          </a:xfrm>
          <a:prstGeom prst="rect">
            <a:avLst/>
          </a:prstGeom>
          <a:ln>
            <a:solidFill>
              <a:schemeClr val="accent6">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000" dirty="0"/>
              <a:t>Un </a:t>
            </a:r>
            <a:r>
              <a:rPr lang="en-US" sz="2000" dirty="0" err="1"/>
              <a:t>nuevo</a:t>
            </a:r>
            <a:r>
              <a:rPr lang="en-US" sz="2000" dirty="0"/>
              <a:t> </a:t>
            </a:r>
            <a:r>
              <a:rPr lang="en-US" sz="2000" dirty="0" err="1"/>
              <a:t>corazón</a:t>
            </a:r>
            <a:endParaRPr lang="en-US" sz="2000" dirty="0"/>
          </a:p>
        </p:txBody>
      </p:sp>
      <p:sp>
        <p:nvSpPr>
          <p:cNvPr id="7" name="Content Placeholder 3">
            <a:extLst>
              <a:ext uri="{FF2B5EF4-FFF2-40B4-BE49-F238E27FC236}">
                <a16:creationId xmlns:a16="http://schemas.microsoft.com/office/drawing/2014/main" xmlns="" id="{2493D7F3-A5F8-841B-AED3-C70622F87A5F}"/>
              </a:ext>
            </a:extLst>
          </p:cNvPr>
          <p:cNvSpPr txBox="1">
            <a:spLocks/>
          </p:cNvSpPr>
          <p:nvPr/>
        </p:nvSpPr>
        <p:spPr>
          <a:xfrm>
            <a:off x="2438019" y="27234"/>
            <a:ext cx="2084832" cy="662429"/>
          </a:xfrm>
          <a:prstGeom prst="rect">
            <a:avLst/>
          </a:prstGeom>
          <a:ln>
            <a:solidFill>
              <a:schemeClr val="accent4">
                <a:lumMod val="60000"/>
                <a:lumOff val="40000"/>
              </a:schemeClr>
            </a:solidFill>
          </a:ln>
        </p:spPr>
        <p:txBody>
          <a:bodyPr vert="horz" lIns="91440" tIns="45720" rIns="91440" bIns="45720" rtlCol="0" anchor="ctr">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000" dirty="0"/>
              <a:t>El </a:t>
            </a:r>
            <a:r>
              <a:rPr lang="en-US" sz="2000" dirty="0" err="1"/>
              <a:t>reinado</a:t>
            </a:r>
            <a:r>
              <a:rPr lang="en-US" sz="2000" dirty="0"/>
              <a:t> del</a:t>
            </a:r>
          </a:p>
          <a:p>
            <a:pPr marL="0" indent="0" algn="ctr">
              <a:buNone/>
            </a:pPr>
            <a:r>
              <a:rPr lang="en-US" sz="2000" dirty="0" err="1"/>
              <a:t>Hijo</a:t>
            </a:r>
            <a:r>
              <a:rPr lang="en-US" sz="2000" dirty="0"/>
              <a:t> de David</a:t>
            </a:r>
            <a:endParaRPr lang="en-US" sz="2000" dirty="0"/>
          </a:p>
        </p:txBody>
      </p:sp>
      <p:sp>
        <p:nvSpPr>
          <p:cNvPr id="10" name="Title 1">
            <a:extLst>
              <a:ext uri="{FF2B5EF4-FFF2-40B4-BE49-F238E27FC236}">
                <a16:creationId xmlns:a16="http://schemas.microsoft.com/office/drawing/2014/main" xmlns="" id="{F507D918-B78E-D390-66AA-99715BC11001}"/>
              </a:ext>
            </a:extLst>
          </p:cNvPr>
          <p:cNvSpPr>
            <a:spLocks noGrp="1"/>
          </p:cNvSpPr>
          <p:nvPr>
            <p:ph type="title"/>
          </p:nvPr>
        </p:nvSpPr>
        <p:spPr>
          <a:xfrm>
            <a:off x="265176" y="689661"/>
            <a:ext cx="8603361" cy="892248"/>
          </a:xfrm>
        </p:spPr>
        <p:txBody>
          <a:bodyPr>
            <a:normAutofit fontScale="90000"/>
          </a:bodyPr>
          <a:lstStyle/>
          <a:p>
            <a:pPr algn="ctr" rtl="0"/>
            <a:r>
              <a:rPr lang="en-US" dirty="0" smtClean="0"/>
              <a:t>Lo que </a:t>
            </a:r>
            <a:r>
              <a:rPr lang="en-US" dirty="0" err="1" smtClean="0"/>
              <a:t>los</a:t>
            </a:r>
            <a:r>
              <a:rPr lang="en-US" dirty="0" smtClean="0"/>
              <a:t> </a:t>
            </a:r>
            <a:r>
              <a:rPr lang="en-US" dirty="0" err="1" smtClean="0"/>
              <a:t>primeros</a:t>
            </a:r>
            <a:r>
              <a:rPr lang="en-US" dirty="0" smtClean="0"/>
              <a:t> </a:t>
            </a:r>
            <a:r>
              <a:rPr lang="en-US" dirty="0" err="1" smtClean="0"/>
              <a:t>santos</a:t>
            </a:r>
            <a:r>
              <a:rPr lang="en-US" dirty="0" smtClean="0"/>
              <a:t> </a:t>
            </a:r>
            <a:r>
              <a:rPr lang="en-US" dirty="0" err="1" smtClean="0"/>
              <a:t>escucharon</a:t>
            </a:r>
            <a:r>
              <a:rPr lang="en-US" dirty="0" smtClean="0"/>
              <a:t> </a:t>
            </a:r>
            <a:r>
              <a:rPr lang="en-US" dirty="0" err="1"/>
              <a:t>en</a:t>
            </a:r>
            <a:r>
              <a:rPr lang="en-US" dirty="0"/>
              <a:t> </a:t>
            </a:r>
            <a:r>
              <a:rPr lang="en-US" dirty="0" err="1"/>
              <a:t>P</a:t>
            </a:r>
            <a:r>
              <a:rPr lang="en-US" dirty="0" err="1" smtClean="0"/>
              <a:t>entecostés</a:t>
            </a:r>
            <a:endParaRPr lang="en-US" dirty="0"/>
          </a:p>
        </p:txBody>
      </p:sp>
    </p:spTree>
    <p:extLst>
      <p:ext uri="{BB962C8B-B14F-4D97-AF65-F5344CB8AC3E}">
        <p14:creationId xmlns:p14="http://schemas.microsoft.com/office/powerpoint/2010/main" val="1307497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4ADBE9D-2DD1-E117-B3F4-9DD3DBDD77AF}"/>
              </a:ext>
            </a:extLst>
          </p:cNvPr>
          <p:cNvSpPr>
            <a:spLocks noGrp="1"/>
          </p:cNvSpPr>
          <p:nvPr>
            <p:ph idx="1"/>
          </p:nvPr>
        </p:nvSpPr>
        <p:spPr>
          <a:xfrm>
            <a:off x="265176" y="1581912"/>
            <a:ext cx="8603361" cy="4105853"/>
          </a:xfrm>
        </p:spPr>
        <p:txBody>
          <a:bodyPr>
            <a:normAutofit fontScale="92500" lnSpcReduction="10000"/>
          </a:bodyPr>
          <a:lstStyle/>
          <a:p>
            <a:pPr marL="0" indent="0" algn="ctr">
              <a:buNone/>
            </a:pPr>
            <a:r>
              <a:rPr lang="es-ES" dirty="0" smtClean="0"/>
              <a:t>25  </a:t>
            </a:r>
            <a:r>
              <a:rPr lang="es-ES" dirty="0"/>
              <a:t>Porque David dice de Él: “VEÍA SIEMPRE AL SEÑOR EN MI PRESENCIA; PUES ESTÁ A MI DIESTRA PARA QUE YO NO SEA SACUDIDO.26  POR LO CUAL MI CORAZÓN SE ALEGRÓ Y MI LENGUA SE REGOCIJÓ; Y AUN HASTA MI CARNE DESCANSARÁ EN ESPERANZA;27  PUES TÚ NO ABANDONARÁS MI ALMA EN EL HADES, NI PERMITIRÁS QUE TU SANTO VEA CORRUPCIÓN.28  ME HAS HECHO CONOCER LOS CAMINOS DE LA VIDA; ME LLENARÁS DE GOZO CON TU PRESENCIA”.29  »Hermanos, del patriarca David les puedo decir con franqueza que murió y fue sepultado, y su sepulcro está entre nosotros hasta el día de hoy.30  Pero siendo profeta, y sabiendo que DIOS LE HABÍA JURADO SENTAR a uno DE SUS DESCENDIENTES EN SU TRONO,31  miró hacia el futuro y habló de la resurrección de Cristo, que NI FUE ABANDONADO EN EL HADES, NI Su carne SUFRIÓ CORRUPCIÓN.32  »A este Jesús resucitó Dios, de lo cual todos nosotros somos testigos.33  Así que, exaltado a la diestra de Dios, y habiendo recibido del Padre la promesa del Espíritu Santo, ha derramado esto que ustedes ven y oyen.34  Porque David no ascendió a los cielos, pero él mismo dice: “DIJO EL SEÑOR A MI SEÑOR: ‘SIÉNTATE A MI DIESTRA</a:t>
            </a:r>
            <a:r>
              <a:rPr lang="es-ES" dirty="0" smtClean="0"/>
              <a:t>, </a:t>
            </a:r>
            <a:r>
              <a:rPr lang="es-ES" dirty="0"/>
              <a:t>35  HASTA QUE PONGA A TUS ENEMIGOS POR ESTRADO DE TUS PIES’”. 36  Sepa, pues, con certeza toda la casa de Israel, que a este Jesús a quien ustedes crucificaron, Dios lo ha hecho Señor y Cristo».</a:t>
            </a:r>
            <a:endParaRPr lang="en-US" dirty="0"/>
          </a:p>
        </p:txBody>
      </p:sp>
      <p:sp>
        <p:nvSpPr>
          <p:cNvPr id="4" name="Content Placeholder 3">
            <a:extLst>
              <a:ext uri="{FF2B5EF4-FFF2-40B4-BE49-F238E27FC236}">
                <a16:creationId xmlns:a16="http://schemas.microsoft.com/office/drawing/2014/main" xmlns="" id="{8028D864-3F16-39EE-CF50-9D4D4A9AE602}"/>
              </a:ext>
            </a:extLst>
          </p:cNvPr>
          <p:cNvSpPr txBox="1">
            <a:spLocks/>
          </p:cNvSpPr>
          <p:nvPr/>
        </p:nvSpPr>
        <p:spPr>
          <a:xfrm>
            <a:off x="265176" y="27235"/>
            <a:ext cx="2084832" cy="662429"/>
          </a:xfrm>
          <a:prstGeom prst="rect">
            <a:avLst/>
          </a:prstGeom>
          <a:ln>
            <a:solidFill>
              <a:schemeClr val="accent6">
                <a:lumMod val="60000"/>
                <a:lumOff val="4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2000" dirty="0"/>
              <a:t>U</a:t>
            </a:r>
            <a:r>
              <a:rPr lang="en-US" sz="2000" dirty="0" smtClean="0"/>
              <a:t>n </a:t>
            </a:r>
            <a:r>
              <a:rPr lang="en-US" sz="2000" dirty="0"/>
              <a:t>nuevo pacto</a:t>
            </a:r>
          </a:p>
        </p:txBody>
      </p:sp>
      <p:sp>
        <p:nvSpPr>
          <p:cNvPr id="5" name="Content Placeholder 3">
            <a:extLst>
              <a:ext uri="{FF2B5EF4-FFF2-40B4-BE49-F238E27FC236}">
                <a16:creationId xmlns:a16="http://schemas.microsoft.com/office/drawing/2014/main" xmlns="" id="{D8B60009-0BD7-EF82-661F-CA03F969083E}"/>
              </a:ext>
            </a:extLst>
          </p:cNvPr>
          <p:cNvSpPr txBox="1">
            <a:spLocks/>
          </p:cNvSpPr>
          <p:nvPr/>
        </p:nvSpPr>
        <p:spPr>
          <a:xfrm>
            <a:off x="6783705" y="27232"/>
            <a:ext cx="2084832" cy="662429"/>
          </a:xfrm>
          <a:prstGeom prst="rect">
            <a:avLst/>
          </a:prstGeom>
          <a:ln>
            <a:solidFill>
              <a:schemeClr val="accent4">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2000" dirty="0"/>
              <a:t>Serían el pueblo de Dios.</a:t>
            </a:r>
          </a:p>
        </p:txBody>
      </p:sp>
      <p:sp>
        <p:nvSpPr>
          <p:cNvPr id="6" name="Content Placeholder 3">
            <a:extLst>
              <a:ext uri="{FF2B5EF4-FFF2-40B4-BE49-F238E27FC236}">
                <a16:creationId xmlns:a16="http://schemas.microsoft.com/office/drawing/2014/main" xmlns="" id="{9BFA3458-9E34-BD6A-8E81-F58B0A390D4C}"/>
              </a:ext>
            </a:extLst>
          </p:cNvPr>
          <p:cNvSpPr txBox="1">
            <a:spLocks/>
          </p:cNvSpPr>
          <p:nvPr/>
        </p:nvSpPr>
        <p:spPr>
          <a:xfrm>
            <a:off x="4610862" y="27233"/>
            <a:ext cx="2084832" cy="662429"/>
          </a:xfrm>
          <a:prstGeom prst="rect">
            <a:avLst/>
          </a:prstGeom>
          <a:ln>
            <a:solidFill>
              <a:schemeClr val="accent6">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000" dirty="0"/>
              <a:t>Un </a:t>
            </a:r>
            <a:r>
              <a:rPr lang="en-US" sz="2000" dirty="0" err="1"/>
              <a:t>nuevo</a:t>
            </a:r>
            <a:r>
              <a:rPr lang="en-US" sz="2000" dirty="0"/>
              <a:t> </a:t>
            </a:r>
            <a:r>
              <a:rPr lang="en-US" sz="2000" dirty="0" err="1"/>
              <a:t>corazón</a:t>
            </a:r>
            <a:endParaRPr lang="en-US" sz="2000" dirty="0"/>
          </a:p>
        </p:txBody>
      </p:sp>
      <p:sp>
        <p:nvSpPr>
          <p:cNvPr id="7" name="Content Placeholder 3">
            <a:extLst>
              <a:ext uri="{FF2B5EF4-FFF2-40B4-BE49-F238E27FC236}">
                <a16:creationId xmlns:a16="http://schemas.microsoft.com/office/drawing/2014/main" xmlns="" id="{2493D7F3-A5F8-841B-AED3-C70622F87A5F}"/>
              </a:ext>
            </a:extLst>
          </p:cNvPr>
          <p:cNvSpPr txBox="1">
            <a:spLocks/>
          </p:cNvSpPr>
          <p:nvPr/>
        </p:nvSpPr>
        <p:spPr>
          <a:xfrm>
            <a:off x="2438019" y="27234"/>
            <a:ext cx="2084832" cy="662429"/>
          </a:xfrm>
          <a:prstGeom prst="rect">
            <a:avLst/>
          </a:prstGeom>
          <a:ln>
            <a:solidFill>
              <a:schemeClr val="accent4">
                <a:lumMod val="60000"/>
                <a:lumOff val="40000"/>
              </a:schemeClr>
            </a:solidFill>
          </a:ln>
        </p:spPr>
        <p:txBody>
          <a:bodyPr vert="horz" lIns="91440" tIns="45720" rIns="91440" bIns="45720" rtlCol="0" anchor="ctr">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2000" dirty="0" smtClean="0">
                <a:solidFill>
                  <a:srgbClr val="FFFF00"/>
                </a:solidFill>
              </a:rPr>
              <a:t>El </a:t>
            </a:r>
            <a:r>
              <a:rPr lang="en-US" sz="2000" dirty="0" err="1" smtClean="0">
                <a:solidFill>
                  <a:srgbClr val="FFFF00"/>
                </a:solidFill>
              </a:rPr>
              <a:t>reinado</a:t>
            </a:r>
            <a:r>
              <a:rPr lang="en-US" sz="2000" dirty="0" smtClean="0">
                <a:solidFill>
                  <a:srgbClr val="FFFF00"/>
                </a:solidFill>
              </a:rPr>
              <a:t> del</a:t>
            </a:r>
            <a:endParaRPr lang="en-US" sz="2000" dirty="0">
              <a:solidFill>
                <a:srgbClr val="FFFF00"/>
              </a:solidFill>
            </a:endParaRPr>
          </a:p>
          <a:p>
            <a:pPr marL="0" indent="0" algn="ctr" rtl="0">
              <a:buFont typeface="Arial" panose="020B0604020202020204" pitchFamily="34" charset="0"/>
              <a:buNone/>
            </a:pPr>
            <a:r>
              <a:rPr lang="en-US" sz="2000" dirty="0" err="1">
                <a:solidFill>
                  <a:srgbClr val="FFFF00"/>
                </a:solidFill>
              </a:rPr>
              <a:t>H</a:t>
            </a:r>
            <a:r>
              <a:rPr lang="en-US" sz="2000" dirty="0" err="1" smtClean="0">
                <a:solidFill>
                  <a:srgbClr val="FFFF00"/>
                </a:solidFill>
              </a:rPr>
              <a:t>ijo</a:t>
            </a:r>
            <a:r>
              <a:rPr lang="en-US" sz="2000" dirty="0" smtClean="0">
                <a:solidFill>
                  <a:srgbClr val="FFFF00"/>
                </a:solidFill>
              </a:rPr>
              <a:t> </a:t>
            </a:r>
            <a:r>
              <a:rPr lang="en-US" sz="2000" dirty="0">
                <a:solidFill>
                  <a:srgbClr val="FFFF00"/>
                </a:solidFill>
              </a:rPr>
              <a:t>de </a:t>
            </a:r>
            <a:r>
              <a:rPr lang="en-US" sz="2000" dirty="0" smtClean="0">
                <a:solidFill>
                  <a:srgbClr val="FFFF00"/>
                </a:solidFill>
              </a:rPr>
              <a:t>David</a:t>
            </a:r>
            <a:endParaRPr lang="en-US" sz="2000" dirty="0">
              <a:solidFill>
                <a:srgbClr val="FFFF00"/>
              </a:solidFill>
            </a:endParaRPr>
          </a:p>
        </p:txBody>
      </p:sp>
      <p:sp>
        <p:nvSpPr>
          <p:cNvPr id="10" name="Title 1">
            <a:extLst>
              <a:ext uri="{FF2B5EF4-FFF2-40B4-BE49-F238E27FC236}">
                <a16:creationId xmlns:a16="http://schemas.microsoft.com/office/drawing/2014/main" xmlns="" id="{F507D918-B78E-D390-66AA-99715BC11001}"/>
              </a:ext>
            </a:extLst>
          </p:cNvPr>
          <p:cNvSpPr>
            <a:spLocks noGrp="1"/>
          </p:cNvSpPr>
          <p:nvPr>
            <p:ph type="title"/>
          </p:nvPr>
        </p:nvSpPr>
        <p:spPr>
          <a:xfrm>
            <a:off x="265176" y="689661"/>
            <a:ext cx="8603361" cy="892248"/>
          </a:xfrm>
        </p:spPr>
        <p:txBody>
          <a:bodyPr>
            <a:normAutofit fontScale="90000"/>
          </a:bodyPr>
          <a:lstStyle/>
          <a:p>
            <a:pPr algn="ctr" rtl="0"/>
            <a:r>
              <a:rPr lang="en-US" dirty="0" smtClean="0"/>
              <a:t>Lo que </a:t>
            </a:r>
            <a:r>
              <a:rPr lang="en-US" dirty="0" err="1" smtClean="0"/>
              <a:t>los</a:t>
            </a:r>
            <a:r>
              <a:rPr lang="en-US" dirty="0" smtClean="0"/>
              <a:t> </a:t>
            </a:r>
            <a:r>
              <a:rPr lang="en-US" dirty="0" err="1" smtClean="0"/>
              <a:t>primeros</a:t>
            </a:r>
            <a:r>
              <a:rPr lang="en-US" dirty="0" smtClean="0"/>
              <a:t> </a:t>
            </a:r>
            <a:r>
              <a:rPr lang="en-US" dirty="0" err="1" smtClean="0"/>
              <a:t>santos</a:t>
            </a:r>
            <a:r>
              <a:rPr lang="en-US" dirty="0" smtClean="0"/>
              <a:t> </a:t>
            </a:r>
            <a:r>
              <a:rPr lang="en-US" dirty="0" err="1" smtClean="0"/>
              <a:t>escucharon</a:t>
            </a:r>
            <a:r>
              <a:rPr lang="en-US" dirty="0" smtClean="0"/>
              <a:t> </a:t>
            </a:r>
            <a:r>
              <a:rPr lang="en-US" dirty="0" err="1"/>
              <a:t>en</a:t>
            </a:r>
            <a:r>
              <a:rPr lang="en-US" dirty="0"/>
              <a:t> </a:t>
            </a:r>
            <a:r>
              <a:rPr lang="en-US" dirty="0" err="1"/>
              <a:t>P</a:t>
            </a:r>
            <a:r>
              <a:rPr lang="en-US" dirty="0" err="1" smtClean="0"/>
              <a:t>entecostés</a:t>
            </a:r>
            <a:endParaRPr lang="en-US" dirty="0"/>
          </a:p>
        </p:txBody>
      </p:sp>
    </p:spTree>
    <p:extLst>
      <p:ext uri="{BB962C8B-B14F-4D97-AF65-F5344CB8AC3E}">
        <p14:creationId xmlns:p14="http://schemas.microsoft.com/office/powerpoint/2010/main" val="3080990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4ADBE9D-2DD1-E117-B3F4-9DD3DBDD77AF}"/>
              </a:ext>
            </a:extLst>
          </p:cNvPr>
          <p:cNvSpPr>
            <a:spLocks noGrp="1"/>
          </p:cNvSpPr>
          <p:nvPr>
            <p:ph idx="1"/>
          </p:nvPr>
        </p:nvSpPr>
        <p:spPr>
          <a:xfrm>
            <a:off x="265176" y="1581912"/>
            <a:ext cx="8603361" cy="4105853"/>
          </a:xfrm>
        </p:spPr>
        <p:txBody>
          <a:bodyPr>
            <a:normAutofit fontScale="92500" lnSpcReduction="10000"/>
          </a:bodyPr>
          <a:lstStyle/>
          <a:p>
            <a:pPr marL="0" indent="0" algn="ctr">
              <a:buNone/>
            </a:pPr>
            <a:r>
              <a:rPr lang="es-ES" dirty="0"/>
              <a:t>25  Porque David dice de Él: “</a:t>
            </a:r>
            <a:r>
              <a:rPr lang="es-ES" b="1" u="sng" dirty="0"/>
              <a:t>VEÍA SIEMPRE AL SEÑOR EN MI PRESENCIA</a:t>
            </a:r>
            <a:r>
              <a:rPr lang="es-ES" dirty="0"/>
              <a:t>; PUES ESTÁ A MI DIESTRA </a:t>
            </a:r>
            <a:r>
              <a:rPr lang="es-ES" b="1" u="sng" dirty="0"/>
              <a:t>PARA QUE YO NO SEA SACUDIDO</a:t>
            </a:r>
            <a:r>
              <a:rPr lang="es-ES" dirty="0"/>
              <a:t>.26  POR LO CUAL MI CORAZÓN SE ALEGRÓ Y MI LENGUA SE REGOCIJÓ; Y AUN HASTA MI CARNE DESCANSARÁ EN ESPERANZA;27  </a:t>
            </a:r>
            <a:r>
              <a:rPr lang="es-ES" b="1" u="sng" dirty="0"/>
              <a:t>PUES TÚ NO ABANDONARÁS MI ALMA EN EL HADES, NI PERMITIRÁS QUE TU SANTO VEA CORRUPCIÓN</a:t>
            </a:r>
            <a:r>
              <a:rPr lang="es-ES" dirty="0"/>
              <a:t>.28  ME HAS HECHO CONOCER LOS CAMINOS DE LA VIDA; ME LLENARÁS DE GOZO CON TU PRESENCIA”.29  »Hermanos, del patriarca David les puedo decir con franqueza que murió y fue sepultado, y su sepulcro está entre nosotros hasta el día de hoy.30  Pero siendo profeta, y sabiendo que DIOS LE HABÍA JURADO SENTAR a uno DE SUS DESCENDIENTES EN SU TRONO,31  </a:t>
            </a:r>
            <a:r>
              <a:rPr lang="es-ES" b="1" u="sng" dirty="0"/>
              <a:t>miró hacia el futuro y habló de la resurrección de Cristo, que NI FUE ABANDONADO EN EL HADES, NI Su carne SUFRIÓ CORRUPCIÓN</a:t>
            </a:r>
            <a:r>
              <a:rPr lang="es-ES" dirty="0"/>
              <a:t>.32  »A este Jesús resucitó Dios, de lo cual todos nosotros somos testigos.33  Así que, exaltado a la diestra de Dios, y habiendo recibido del Padre la promesa del Espíritu Santo, ha derramado esto que ustedes ven y oyen.34  Porque David no ascendió a los cielos, pero él mismo dice: “DIJO EL SEÑOR A MI SEÑOR: ‘SIÉNTATE A MI DIESTRA, 35  HASTA QUE PONGA A TUS ENEMIGOS POR ESTRADO DE TUS PIES’”. </a:t>
            </a:r>
            <a:r>
              <a:rPr lang="es-ES" dirty="0" smtClean="0"/>
              <a:t>36</a:t>
            </a:r>
            <a:r>
              <a:rPr lang="es-ES" dirty="0"/>
              <a:t>  </a:t>
            </a:r>
            <a:r>
              <a:rPr lang="es-ES" b="1" u="sng" dirty="0"/>
              <a:t>Sepa, pues, con certeza toda la casa de Israel, que a este Jesús a quien ustedes crucificaron, Dios lo ha hecho Señor y Cristo</a:t>
            </a:r>
            <a:r>
              <a:rPr lang="es-ES" dirty="0"/>
              <a:t>». </a:t>
            </a:r>
          </a:p>
          <a:p>
            <a:pPr marL="0" indent="0" algn="ctr">
              <a:buNone/>
            </a:pPr>
            <a:endParaRPr lang="en-US" dirty="0"/>
          </a:p>
        </p:txBody>
      </p:sp>
      <p:sp>
        <p:nvSpPr>
          <p:cNvPr id="4" name="Content Placeholder 3">
            <a:extLst>
              <a:ext uri="{FF2B5EF4-FFF2-40B4-BE49-F238E27FC236}">
                <a16:creationId xmlns:a16="http://schemas.microsoft.com/office/drawing/2014/main" xmlns="" id="{8028D864-3F16-39EE-CF50-9D4D4A9AE602}"/>
              </a:ext>
            </a:extLst>
          </p:cNvPr>
          <p:cNvSpPr txBox="1">
            <a:spLocks/>
          </p:cNvSpPr>
          <p:nvPr/>
        </p:nvSpPr>
        <p:spPr>
          <a:xfrm>
            <a:off x="265176" y="27235"/>
            <a:ext cx="2084832" cy="662429"/>
          </a:xfrm>
          <a:prstGeom prst="rect">
            <a:avLst/>
          </a:prstGeom>
          <a:ln>
            <a:solidFill>
              <a:schemeClr val="accent6">
                <a:lumMod val="60000"/>
                <a:lumOff val="4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000" dirty="0"/>
              <a:t>Un </a:t>
            </a:r>
            <a:r>
              <a:rPr lang="en-US" sz="2000" dirty="0" err="1"/>
              <a:t>nuevo</a:t>
            </a:r>
            <a:r>
              <a:rPr lang="en-US" sz="2000" dirty="0"/>
              <a:t> </a:t>
            </a:r>
            <a:r>
              <a:rPr lang="en-US" sz="2000" dirty="0" err="1"/>
              <a:t>pacto</a:t>
            </a:r>
            <a:endParaRPr lang="en-US" sz="2000" dirty="0"/>
          </a:p>
        </p:txBody>
      </p:sp>
      <p:sp>
        <p:nvSpPr>
          <p:cNvPr id="5" name="Content Placeholder 3">
            <a:extLst>
              <a:ext uri="{FF2B5EF4-FFF2-40B4-BE49-F238E27FC236}">
                <a16:creationId xmlns:a16="http://schemas.microsoft.com/office/drawing/2014/main" xmlns="" id="{D8B60009-0BD7-EF82-661F-CA03F969083E}"/>
              </a:ext>
            </a:extLst>
          </p:cNvPr>
          <p:cNvSpPr txBox="1">
            <a:spLocks/>
          </p:cNvSpPr>
          <p:nvPr/>
        </p:nvSpPr>
        <p:spPr>
          <a:xfrm>
            <a:off x="6783705" y="27232"/>
            <a:ext cx="2084832" cy="662429"/>
          </a:xfrm>
          <a:prstGeom prst="rect">
            <a:avLst/>
          </a:prstGeom>
          <a:ln>
            <a:solidFill>
              <a:schemeClr val="accent4">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2000" dirty="0"/>
              <a:t>Serían el pueblo de Dios.</a:t>
            </a:r>
          </a:p>
        </p:txBody>
      </p:sp>
      <p:sp>
        <p:nvSpPr>
          <p:cNvPr id="6" name="Content Placeholder 3">
            <a:extLst>
              <a:ext uri="{FF2B5EF4-FFF2-40B4-BE49-F238E27FC236}">
                <a16:creationId xmlns:a16="http://schemas.microsoft.com/office/drawing/2014/main" xmlns="" id="{9BFA3458-9E34-BD6A-8E81-F58B0A390D4C}"/>
              </a:ext>
            </a:extLst>
          </p:cNvPr>
          <p:cNvSpPr txBox="1">
            <a:spLocks/>
          </p:cNvSpPr>
          <p:nvPr/>
        </p:nvSpPr>
        <p:spPr>
          <a:xfrm>
            <a:off x="4610862" y="27233"/>
            <a:ext cx="2084832" cy="662429"/>
          </a:xfrm>
          <a:prstGeom prst="rect">
            <a:avLst/>
          </a:prstGeom>
          <a:ln>
            <a:solidFill>
              <a:schemeClr val="accent6">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000" dirty="0"/>
              <a:t>Un </a:t>
            </a:r>
            <a:r>
              <a:rPr lang="en-US" sz="2000" dirty="0" err="1"/>
              <a:t>nuevo</a:t>
            </a:r>
            <a:r>
              <a:rPr lang="en-US" sz="2000" dirty="0"/>
              <a:t> </a:t>
            </a:r>
            <a:r>
              <a:rPr lang="en-US" sz="2000" dirty="0" err="1"/>
              <a:t>corazón</a:t>
            </a:r>
            <a:endParaRPr lang="en-US" sz="2000" dirty="0"/>
          </a:p>
        </p:txBody>
      </p:sp>
      <p:sp>
        <p:nvSpPr>
          <p:cNvPr id="7" name="Content Placeholder 3">
            <a:extLst>
              <a:ext uri="{FF2B5EF4-FFF2-40B4-BE49-F238E27FC236}">
                <a16:creationId xmlns:a16="http://schemas.microsoft.com/office/drawing/2014/main" xmlns="" id="{2493D7F3-A5F8-841B-AED3-C70622F87A5F}"/>
              </a:ext>
            </a:extLst>
          </p:cNvPr>
          <p:cNvSpPr txBox="1">
            <a:spLocks/>
          </p:cNvSpPr>
          <p:nvPr/>
        </p:nvSpPr>
        <p:spPr>
          <a:xfrm>
            <a:off x="2438019" y="27234"/>
            <a:ext cx="2084832" cy="662429"/>
          </a:xfrm>
          <a:prstGeom prst="rect">
            <a:avLst/>
          </a:prstGeom>
          <a:ln>
            <a:solidFill>
              <a:schemeClr val="accent4">
                <a:lumMod val="60000"/>
                <a:lumOff val="40000"/>
              </a:schemeClr>
            </a:solidFill>
          </a:ln>
        </p:spPr>
        <p:txBody>
          <a:bodyPr vert="horz" lIns="91440" tIns="45720" rIns="91440" bIns="45720" rtlCol="0" anchor="ctr">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000" dirty="0">
                <a:solidFill>
                  <a:srgbClr val="FFFF00"/>
                </a:solidFill>
              </a:rPr>
              <a:t>El </a:t>
            </a:r>
            <a:r>
              <a:rPr lang="en-US" sz="2000" dirty="0" err="1">
                <a:solidFill>
                  <a:srgbClr val="FFFF00"/>
                </a:solidFill>
              </a:rPr>
              <a:t>reinado</a:t>
            </a:r>
            <a:r>
              <a:rPr lang="en-US" sz="2000" dirty="0">
                <a:solidFill>
                  <a:srgbClr val="FFFF00"/>
                </a:solidFill>
              </a:rPr>
              <a:t> del</a:t>
            </a:r>
          </a:p>
          <a:p>
            <a:pPr marL="0" indent="0" algn="ctr">
              <a:buNone/>
            </a:pPr>
            <a:r>
              <a:rPr lang="en-US" sz="2000" dirty="0" err="1">
                <a:solidFill>
                  <a:srgbClr val="FFFF00"/>
                </a:solidFill>
              </a:rPr>
              <a:t>Hijo</a:t>
            </a:r>
            <a:r>
              <a:rPr lang="en-US" sz="2000" dirty="0">
                <a:solidFill>
                  <a:srgbClr val="FFFF00"/>
                </a:solidFill>
              </a:rPr>
              <a:t> de David</a:t>
            </a:r>
            <a:endParaRPr lang="en-US" sz="2000" dirty="0">
              <a:solidFill>
                <a:srgbClr val="FFFF00"/>
              </a:solidFill>
            </a:endParaRPr>
          </a:p>
        </p:txBody>
      </p:sp>
      <p:sp>
        <p:nvSpPr>
          <p:cNvPr id="9" name="Title 1">
            <a:extLst>
              <a:ext uri="{FF2B5EF4-FFF2-40B4-BE49-F238E27FC236}">
                <a16:creationId xmlns:a16="http://schemas.microsoft.com/office/drawing/2014/main" xmlns="" id="{F507D918-B78E-D390-66AA-99715BC11001}"/>
              </a:ext>
            </a:extLst>
          </p:cNvPr>
          <p:cNvSpPr>
            <a:spLocks noGrp="1"/>
          </p:cNvSpPr>
          <p:nvPr>
            <p:ph type="title"/>
          </p:nvPr>
        </p:nvSpPr>
        <p:spPr>
          <a:xfrm>
            <a:off x="265176" y="689661"/>
            <a:ext cx="8603361" cy="892248"/>
          </a:xfrm>
        </p:spPr>
        <p:txBody>
          <a:bodyPr>
            <a:normAutofit fontScale="90000"/>
          </a:bodyPr>
          <a:lstStyle/>
          <a:p>
            <a:pPr algn="ctr" rtl="0"/>
            <a:r>
              <a:rPr lang="en-US" dirty="0" smtClean="0"/>
              <a:t>Lo que </a:t>
            </a:r>
            <a:r>
              <a:rPr lang="en-US" dirty="0" err="1" smtClean="0"/>
              <a:t>los</a:t>
            </a:r>
            <a:r>
              <a:rPr lang="en-US" dirty="0" smtClean="0"/>
              <a:t> </a:t>
            </a:r>
            <a:r>
              <a:rPr lang="en-US" dirty="0" err="1" smtClean="0"/>
              <a:t>primeros</a:t>
            </a:r>
            <a:r>
              <a:rPr lang="en-US" dirty="0" smtClean="0"/>
              <a:t> </a:t>
            </a:r>
            <a:r>
              <a:rPr lang="en-US" dirty="0" err="1" smtClean="0"/>
              <a:t>santos</a:t>
            </a:r>
            <a:r>
              <a:rPr lang="en-US" dirty="0" smtClean="0"/>
              <a:t> </a:t>
            </a:r>
            <a:r>
              <a:rPr lang="en-US" dirty="0" err="1" smtClean="0"/>
              <a:t>escucharon</a:t>
            </a:r>
            <a:r>
              <a:rPr lang="en-US" dirty="0" smtClean="0"/>
              <a:t> </a:t>
            </a:r>
            <a:r>
              <a:rPr lang="en-US" dirty="0" err="1"/>
              <a:t>en</a:t>
            </a:r>
            <a:r>
              <a:rPr lang="en-US" dirty="0"/>
              <a:t> </a:t>
            </a:r>
            <a:r>
              <a:rPr lang="en-US" dirty="0" err="1"/>
              <a:t>P</a:t>
            </a:r>
            <a:r>
              <a:rPr lang="en-US" dirty="0" err="1" smtClean="0"/>
              <a:t>entecostés</a:t>
            </a:r>
            <a:endParaRPr lang="en-US" dirty="0"/>
          </a:p>
        </p:txBody>
      </p:sp>
    </p:spTree>
    <p:extLst>
      <p:ext uri="{BB962C8B-B14F-4D97-AF65-F5344CB8AC3E}">
        <p14:creationId xmlns:p14="http://schemas.microsoft.com/office/powerpoint/2010/main" val="1136933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4ADBE9D-2DD1-E117-B3F4-9DD3DBDD77AF}"/>
              </a:ext>
            </a:extLst>
          </p:cNvPr>
          <p:cNvSpPr>
            <a:spLocks noGrp="1"/>
          </p:cNvSpPr>
          <p:nvPr>
            <p:ph idx="1"/>
          </p:nvPr>
        </p:nvSpPr>
        <p:spPr>
          <a:xfrm>
            <a:off x="265176" y="1581912"/>
            <a:ext cx="8603361" cy="4105853"/>
          </a:xfrm>
        </p:spPr>
        <p:txBody>
          <a:bodyPr anchor="ctr">
            <a:normAutofit/>
          </a:bodyPr>
          <a:lstStyle/>
          <a:p>
            <a:pPr marL="0" indent="0" algn="ctr">
              <a:buNone/>
            </a:pPr>
            <a:r>
              <a:rPr lang="es-ES" sz="2400" dirty="0" smtClean="0">
                <a:cs typeface="Calibri" panose="020F0502020204030204" pitchFamily="34" charset="0"/>
              </a:rPr>
              <a:t>37  </a:t>
            </a:r>
            <a:r>
              <a:rPr lang="es-ES" sz="2400" dirty="0">
                <a:cs typeface="Calibri" panose="020F0502020204030204" pitchFamily="34" charset="0"/>
              </a:rPr>
              <a:t>Al oír esto, conmovidos profundamente, dijeron a Pedro y a los demás apóstoles: «Hermanos, ¿qué haremos?».38  Entonces Pedro les dijo: «Arrepiéntanse y sean bautizados cada uno de ustedes en el nombre de Jesucristo para perdón de sus pecados, y recibirán el don del Espíritu Santo.39  Porque la promesa es para ustedes y para sus hijos y para todos los que están lejos, para tantos como el Señor nuestro Dios llame».40  Y Pedro, con muchas otras palabras testificaba solemnemente y les exhortaba diciendo: «Sean salvos de esta perversa generación».41  Entonces los que habían recibido su palabra fueron bautizados; y se añadieron aquel día como 3,000 almas.42  Y se dedicaban continuamente a las enseñanzas de los apóstoles, a la comunión, al partimiento del pan y a la oración.</a:t>
            </a:r>
            <a:endParaRPr lang="en-US" sz="2400" b="0" i="0" u="none" strike="noStrike" dirty="0">
              <a:effectLst/>
              <a:cs typeface="Calibri" panose="020F0502020204030204" pitchFamily="34" charset="0"/>
            </a:endParaRPr>
          </a:p>
        </p:txBody>
      </p:sp>
      <p:sp>
        <p:nvSpPr>
          <p:cNvPr id="4" name="Content Placeholder 3">
            <a:extLst>
              <a:ext uri="{FF2B5EF4-FFF2-40B4-BE49-F238E27FC236}">
                <a16:creationId xmlns:a16="http://schemas.microsoft.com/office/drawing/2014/main" xmlns="" id="{8028D864-3F16-39EE-CF50-9D4D4A9AE602}"/>
              </a:ext>
            </a:extLst>
          </p:cNvPr>
          <p:cNvSpPr txBox="1">
            <a:spLocks/>
          </p:cNvSpPr>
          <p:nvPr/>
        </p:nvSpPr>
        <p:spPr>
          <a:xfrm>
            <a:off x="265176" y="27235"/>
            <a:ext cx="2084832" cy="662429"/>
          </a:xfrm>
          <a:prstGeom prst="rect">
            <a:avLst/>
          </a:prstGeom>
          <a:ln>
            <a:solidFill>
              <a:schemeClr val="accent6">
                <a:lumMod val="60000"/>
                <a:lumOff val="4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000" dirty="0"/>
              <a:t>Un </a:t>
            </a:r>
            <a:r>
              <a:rPr lang="en-US" sz="2000" dirty="0" err="1"/>
              <a:t>nuevo</a:t>
            </a:r>
            <a:r>
              <a:rPr lang="en-US" sz="2000" dirty="0"/>
              <a:t> </a:t>
            </a:r>
            <a:r>
              <a:rPr lang="en-US" sz="2000" dirty="0" err="1"/>
              <a:t>pacto</a:t>
            </a:r>
            <a:endParaRPr lang="en-US" sz="2000" dirty="0"/>
          </a:p>
        </p:txBody>
      </p:sp>
      <p:sp>
        <p:nvSpPr>
          <p:cNvPr id="5" name="Content Placeholder 3">
            <a:extLst>
              <a:ext uri="{FF2B5EF4-FFF2-40B4-BE49-F238E27FC236}">
                <a16:creationId xmlns:a16="http://schemas.microsoft.com/office/drawing/2014/main" xmlns="" id="{D8B60009-0BD7-EF82-661F-CA03F969083E}"/>
              </a:ext>
            </a:extLst>
          </p:cNvPr>
          <p:cNvSpPr txBox="1">
            <a:spLocks/>
          </p:cNvSpPr>
          <p:nvPr/>
        </p:nvSpPr>
        <p:spPr>
          <a:xfrm>
            <a:off x="6783705" y="27232"/>
            <a:ext cx="2084832" cy="662429"/>
          </a:xfrm>
          <a:prstGeom prst="rect">
            <a:avLst/>
          </a:prstGeom>
          <a:ln>
            <a:solidFill>
              <a:schemeClr val="accent4">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2000" dirty="0"/>
              <a:t>Serían el pueblo de Dios.</a:t>
            </a:r>
          </a:p>
        </p:txBody>
      </p:sp>
      <p:sp>
        <p:nvSpPr>
          <p:cNvPr id="6" name="Content Placeholder 3">
            <a:extLst>
              <a:ext uri="{FF2B5EF4-FFF2-40B4-BE49-F238E27FC236}">
                <a16:creationId xmlns:a16="http://schemas.microsoft.com/office/drawing/2014/main" xmlns="" id="{9BFA3458-9E34-BD6A-8E81-F58B0A390D4C}"/>
              </a:ext>
            </a:extLst>
          </p:cNvPr>
          <p:cNvSpPr txBox="1">
            <a:spLocks/>
          </p:cNvSpPr>
          <p:nvPr/>
        </p:nvSpPr>
        <p:spPr>
          <a:xfrm>
            <a:off x="4610862" y="27233"/>
            <a:ext cx="2084832" cy="662429"/>
          </a:xfrm>
          <a:prstGeom prst="rect">
            <a:avLst/>
          </a:prstGeom>
          <a:ln>
            <a:solidFill>
              <a:schemeClr val="accent6">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2000" dirty="0">
                <a:solidFill>
                  <a:srgbClr val="FFFF00"/>
                </a:solidFill>
              </a:rPr>
              <a:t>U</a:t>
            </a:r>
            <a:r>
              <a:rPr lang="en-US" sz="2000" dirty="0" smtClean="0">
                <a:solidFill>
                  <a:srgbClr val="FFFF00"/>
                </a:solidFill>
              </a:rPr>
              <a:t>n </a:t>
            </a:r>
            <a:r>
              <a:rPr lang="en-US" sz="2000" dirty="0" err="1">
                <a:solidFill>
                  <a:srgbClr val="FFFF00"/>
                </a:solidFill>
              </a:rPr>
              <a:t>nuevo</a:t>
            </a:r>
            <a:r>
              <a:rPr lang="en-US" sz="2000" dirty="0">
                <a:solidFill>
                  <a:srgbClr val="FFFF00"/>
                </a:solidFill>
              </a:rPr>
              <a:t> </a:t>
            </a:r>
            <a:r>
              <a:rPr lang="en-US" sz="2000" dirty="0" err="1" smtClean="0">
                <a:solidFill>
                  <a:srgbClr val="FFFF00"/>
                </a:solidFill>
              </a:rPr>
              <a:t>corazón</a:t>
            </a:r>
            <a:endParaRPr lang="en-US" sz="2000" dirty="0">
              <a:solidFill>
                <a:srgbClr val="FFFF00"/>
              </a:solidFill>
            </a:endParaRPr>
          </a:p>
        </p:txBody>
      </p:sp>
      <p:sp>
        <p:nvSpPr>
          <p:cNvPr id="7" name="Content Placeholder 3">
            <a:extLst>
              <a:ext uri="{FF2B5EF4-FFF2-40B4-BE49-F238E27FC236}">
                <a16:creationId xmlns:a16="http://schemas.microsoft.com/office/drawing/2014/main" xmlns="" id="{2493D7F3-A5F8-841B-AED3-C70622F87A5F}"/>
              </a:ext>
            </a:extLst>
          </p:cNvPr>
          <p:cNvSpPr txBox="1">
            <a:spLocks/>
          </p:cNvSpPr>
          <p:nvPr/>
        </p:nvSpPr>
        <p:spPr>
          <a:xfrm>
            <a:off x="2438019" y="27234"/>
            <a:ext cx="2084832" cy="662429"/>
          </a:xfrm>
          <a:prstGeom prst="rect">
            <a:avLst/>
          </a:prstGeom>
          <a:ln>
            <a:solidFill>
              <a:schemeClr val="accent4">
                <a:lumMod val="60000"/>
                <a:lumOff val="40000"/>
              </a:schemeClr>
            </a:solidFill>
          </a:ln>
        </p:spPr>
        <p:txBody>
          <a:bodyPr vert="horz" lIns="91440" tIns="45720" rIns="91440" bIns="45720" rtlCol="0" anchor="ctr">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000" dirty="0"/>
              <a:t>El </a:t>
            </a:r>
            <a:r>
              <a:rPr lang="en-US" sz="2000" dirty="0" err="1"/>
              <a:t>reinado</a:t>
            </a:r>
            <a:r>
              <a:rPr lang="en-US" sz="2000" dirty="0"/>
              <a:t> del</a:t>
            </a:r>
          </a:p>
          <a:p>
            <a:pPr marL="0" indent="0" algn="ctr">
              <a:buNone/>
            </a:pPr>
            <a:r>
              <a:rPr lang="en-US" sz="2000" dirty="0" err="1"/>
              <a:t>Hijo</a:t>
            </a:r>
            <a:r>
              <a:rPr lang="en-US" sz="2000" dirty="0"/>
              <a:t> de David</a:t>
            </a:r>
            <a:endParaRPr lang="en-US" sz="2000" dirty="0"/>
          </a:p>
        </p:txBody>
      </p:sp>
      <p:sp>
        <p:nvSpPr>
          <p:cNvPr id="9" name="Title 1">
            <a:extLst>
              <a:ext uri="{FF2B5EF4-FFF2-40B4-BE49-F238E27FC236}">
                <a16:creationId xmlns:a16="http://schemas.microsoft.com/office/drawing/2014/main" xmlns="" id="{F507D918-B78E-D390-66AA-99715BC11001}"/>
              </a:ext>
            </a:extLst>
          </p:cNvPr>
          <p:cNvSpPr txBox="1">
            <a:spLocks/>
          </p:cNvSpPr>
          <p:nvPr/>
        </p:nvSpPr>
        <p:spPr>
          <a:xfrm>
            <a:off x="147145" y="689661"/>
            <a:ext cx="8860221" cy="892248"/>
          </a:xfrm>
          <a:prstGeom prst="rect">
            <a:avLst/>
          </a:prstGeom>
        </p:spPr>
        <p:txBody>
          <a:bodyPr vert="horz" lIns="91440" tIns="45720" rIns="91440" bIns="45720" rtlCol="0" anchor="ctr">
            <a:normAutofit fontScale="975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3000" dirty="0" smtClean="0"/>
              <a:t>Lo que </a:t>
            </a:r>
            <a:r>
              <a:rPr lang="en-US" sz="3000" dirty="0" err="1" smtClean="0"/>
              <a:t>los</a:t>
            </a:r>
            <a:r>
              <a:rPr lang="en-US" sz="3000" dirty="0" smtClean="0"/>
              <a:t> </a:t>
            </a:r>
            <a:r>
              <a:rPr lang="en-US" sz="3000" dirty="0" err="1" smtClean="0"/>
              <a:t>primeros</a:t>
            </a:r>
            <a:r>
              <a:rPr lang="en-US" sz="3000" dirty="0" smtClean="0"/>
              <a:t> </a:t>
            </a:r>
            <a:r>
              <a:rPr lang="en-US" sz="3000" dirty="0" err="1" smtClean="0"/>
              <a:t>santos</a:t>
            </a:r>
            <a:r>
              <a:rPr lang="en-US" sz="3000" dirty="0" smtClean="0"/>
              <a:t> </a:t>
            </a:r>
            <a:r>
              <a:rPr lang="en-US" sz="3000" dirty="0" err="1" smtClean="0"/>
              <a:t>escucharon</a:t>
            </a:r>
            <a:r>
              <a:rPr lang="en-US" sz="3000" dirty="0" smtClean="0"/>
              <a:t> </a:t>
            </a:r>
            <a:r>
              <a:rPr lang="en-US" sz="3000" dirty="0" err="1" smtClean="0"/>
              <a:t>en</a:t>
            </a:r>
            <a:r>
              <a:rPr lang="en-US" sz="3000" dirty="0" smtClean="0"/>
              <a:t> </a:t>
            </a:r>
            <a:r>
              <a:rPr lang="en-US" sz="3000" dirty="0" err="1" smtClean="0"/>
              <a:t>Pentecostés</a:t>
            </a:r>
            <a:endParaRPr lang="en-US" sz="3000" dirty="0"/>
          </a:p>
        </p:txBody>
      </p:sp>
    </p:spTree>
    <p:extLst>
      <p:ext uri="{BB962C8B-B14F-4D97-AF65-F5344CB8AC3E}">
        <p14:creationId xmlns:p14="http://schemas.microsoft.com/office/powerpoint/2010/main" val="2984758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4ADBE9D-2DD1-E117-B3F4-9DD3DBDD77AF}"/>
              </a:ext>
            </a:extLst>
          </p:cNvPr>
          <p:cNvSpPr>
            <a:spLocks noGrp="1"/>
          </p:cNvSpPr>
          <p:nvPr>
            <p:ph idx="1"/>
          </p:nvPr>
        </p:nvSpPr>
        <p:spPr>
          <a:xfrm>
            <a:off x="265176" y="1581912"/>
            <a:ext cx="8603361" cy="4105853"/>
          </a:xfrm>
        </p:spPr>
        <p:txBody>
          <a:bodyPr anchor="ctr">
            <a:normAutofit/>
          </a:bodyPr>
          <a:lstStyle/>
          <a:p>
            <a:pPr marL="0" indent="0" algn="ctr">
              <a:buNone/>
            </a:pPr>
            <a:r>
              <a:rPr lang="es-ES" sz="2400" dirty="0" smtClean="0">
                <a:cs typeface="Calibri" panose="020F0502020204030204" pitchFamily="34" charset="0"/>
              </a:rPr>
              <a:t>37  </a:t>
            </a:r>
            <a:r>
              <a:rPr lang="es-ES" sz="2400" dirty="0">
                <a:cs typeface="Calibri" panose="020F0502020204030204" pitchFamily="34" charset="0"/>
              </a:rPr>
              <a:t>Al oír esto, conmovidos profundamente, dijeron a Pedro y a los demás apóstoles: «Hermanos, ¿qué haremos?».38  Entonces Pedro les dijo: «</a:t>
            </a:r>
            <a:r>
              <a:rPr lang="es-ES" sz="2400" b="1" u="sng" dirty="0">
                <a:cs typeface="Calibri" panose="020F0502020204030204" pitchFamily="34" charset="0"/>
              </a:rPr>
              <a:t>Arrepiéntanse y sean bautizados cada uno de ustedes en el nombre de Jesucristo para perdón de sus pecados, y recibirán el don del Espíritu Santo</a:t>
            </a:r>
            <a:r>
              <a:rPr lang="es-ES" sz="2400" dirty="0">
                <a:cs typeface="Calibri" panose="020F0502020204030204" pitchFamily="34" charset="0"/>
              </a:rPr>
              <a:t>.39  Porque la promesa es para ustedes y para sus hijos y para todos los que están lejos, para tantos como el Señor nuestro Dios llame».40  Y Pedro, con muchas otras palabras testificaba solemnemente y les exhortaba diciendo: «</a:t>
            </a:r>
            <a:r>
              <a:rPr lang="es-ES" sz="2400" b="1" u="sng" dirty="0">
                <a:cs typeface="Calibri" panose="020F0502020204030204" pitchFamily="34" charset="0"/>
              </a:rPr>
              <a:t>Sean salvos de esta perversa generación</a:t>
            </a:r>
            <a:r>
              <a:rPr lang="es-ES" sz="2400" dirty="0">
                <a:cs typeface="Calibri" panose="020F0502020204030204" pitchFamily="34" charset="0"/>
              </a:rPr>
              <a:t>».41  Entonces los que habían recibido su palabra fueron bautizados; y se añadieron aquel día como 3,000 almas.42  </a:t>
            </a:r>
            <a:r>
              <a:rPr lang="es-ES" sz="2400" b="1" u="sng" dirty="0">
                <a:cs typeface="Calibri" panose="020F0502020204030204" pitchFamily="34" charset="0"/>
              </a:rPr>
              <a:t>Y se dedicaban continuamente a las enseñanzas de los apóstoles, a la comunión, al partimiento del pan y a la oración.</a:t>
            </a:r>
            <a:endParaRPr lang="en-US" sz="2400" b="1" i="0" u="sng" strike="noStrike" dirty="0">
              <a:effectLst/>
              <a:cs typeface="Calibri" panose="020F0502020204030204" pitchFamily="34" charset="0"/>
            </a:endParaRPr>
          </a:p>
        </p:txBody>
      </p:sp>
      <p:sp>
        <p:nvSpPr>
          <p:cNvPr id="4" name="Content Placeholder 3">
            <a:extLst>
              <a:ext uri="{FF2B5EF4-FFF2-40B4-BE49-F238E27FC236}">
                <a16:creationId xmlns:a16="http://schemas.microsoft.com/office/drawing/2014/main" xmlns="" id="{8028D864-3F16-39EE-CF50-9D4D4A9AE602}"/>
              </a:ext>
            </a:extLst>
          </p:cNvPr>
          <p:cNvSpPr txBox="1">
            <a:spLocks/>
          </p:cNvSpPr>
          <p:nvPr/>
        </p:nvSpPr>
        <p:spPr>
          <a:xfrm>
            <a:off x="265176" y="27235"/>
            <a:ext cx="2084832" cy="662429"/>
          </a:xfrm>
          <a:prstGeom prst="rect">
            <a:avLst/>
          </a:prstGeom>
          <a:ln>
            <a:solidFill>
              <a:schemeClr val="accent6">
                <a:lumMod val="60000"/>
                <a:lumOff val="4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000" dirty="0"/>
              <a:t>Un </a:t>
            </a:r>
            <a:r>
              <a:rPr lang="en-US" sz="2000" dirty="0" err="1"/>
              <a:t>nuevo</a:t>
            </a:r>
            <a:r>
              <a:rPr lang="en-US" sz="2000" dirty="0"/>
              <a:t> </a:t>
            </a:r>
            <a:r>
              <a:rPr lang="en-US" sz="2000" dirty="0" err="1"/>
              <a:t>pacto</a:t>
            </a:r>
            <a:endParaRPr lang="en-US" sz="2000" dirty="0"/>
          </a:p>
        </p:txBody>
      </p:sp>
      <p:sp>
        <p:nvSpPr>
          <p:cNvPr id="5" name="Content Placeholder 3">
            <a:extLst>
              <a:ext uri="{FF2B5EF4-FFF2-40B4-BE49-F238E27FC236}">
                <a16:creationId xmlns:a16="http://schemas.microsoft.com/office/drawing/2014/main" xmlns="" id="{D8B60009-0BD7-EF82-661F-CA03F969083E}"/>
              </a:ext>
            </a:extLst>
          </p:cNvPr>
          <p:cNvSpPr txBox="1">
            <a:spLocks/>
          </p:cNvSpPr>
          <p:nvPr/>
        </p:nvSpPr>
        <p:spPr>
          <a:xfrm>
            <a:off x="6783705" y="27232"/>
            <a:ext cx="2084832" cy="662429"/>
          </a:xfrm>
          <a:prstGeom prst="rect">
            <a:avLst/>
          </a:prstGeom>
          <a:ln>
            <a:solidFill>
              <a:schemeClr val="accent4">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2000" dirty="0"/>
              <a:t>Serían el pueblo de Dios.</a:t>
            </a:r>
          </a:p>
        </p:txBody>
      </p:sp>
      <p:sp>
        <p:nvSpPr>
          <p:cNvPr id="6" name="Content Placeholder 3">
            <a:extLst>
              <a:ext uri="{FF2B5EF4-FFF2-40B4-BE49-F238E27FC236}">
                <a16:creationId xmlns:a16="http://schemas.microsoft.com/office/drawing/2014/main" xmlns="" id="{9BFA3458-9E34-BD6A-8E81-F58B0A390D4C}"/>
              </a:ext>
            </a:extLst>
          </p:cNvPr>
          <p:cNvSpPr txBox="1">
            <a:spLocks/>
          </p:cNvSpPr>
          <p:nvPr/>
        </p:nvSpPr>
        <p:spPr>
          <a:xfrm>
            <a:off x="4610862" y="27233"/>
            <a:ext cx="2084832" cy="662429"/>
          </a:xfrm>
          <a:prstGeom prst="rect">
            <a:avLst/>
          </a:prstGeom>
          <a:ln>
            <a:solidFill>
              <a:schemeClr val="accent6">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2000" dirty="0">
                <a:solidFill>
                  <a:srgbClr val="FFFF00"/>
                </a:solidFill>
              </a:rPr>
              <a:t>U</a:t>
            </a:r>
            <a:r>
              <a:rPr lang="en-US" sz="2000" dirty="0" smtClean="0">
                <a:solidFill>
                  <a:srgbClr val="FFFF00"/>
                </a:solidFill>
              </a:rPr>
              <a:t>n </a:t>
            </a:r>
            <a:r>
              <a:rPr lang="en-US" sz="2000" dirty="0" err="1">
                <a:solidFill>
                  <a:srgbClr val="FFFF00"/>
                </a:solidFill>
              </a:rPr>
              <a:t>nuevo</a:t>
            </a:r>
            <a:r>
              <a:rPr lang="en-US" sz="2000" dirty="0">
                <a:solidFill>
                  <a:srgbClr val="FFFF00"/>
                </a:solidFill>
              </a:rPr>
              <a:t> </a:t>
            </a:r>
            <a:r>
              <a:rPr lang="en-US" sz="2000" dirty="0" err="1" smtClean="0">
                <a:solidFill>
                  <a:srgbClr val="FFFF00"/>
                </a:solidFill>
              </a:rPr>
              <a:t>corazón</a:t>
            </a:r>
            <a:endParaRPr lang="en-US" sz="2000" dirty="0">
              <a:solidFill>
                <a:srgbClr val="FFFF00"/>
              </a:solidFill>
            </a:endParaRPr>
          </a:p>
        </p:txBody>
      </p:sp>
      <p:sp>
        <p:nvSpPr>
          <p:cNvPr id="7" name="Content Placeholder 3">
            <a:extLst>
              <a:ext uri="{FF2B5EF4-FFF2-40B4-BE49-F238E27FC236}">
                <a16:creationId xmlns:a16="http://schemas.microsoft.com/office/drawing/2014/main" xmlns="" id="{2493D7F3-A5F8-841B-AED3-C70622F87A5F}"/>
              </a:ext>
            </a:extLst>
          </p:cNvPr>
          <p:cNvSpPr txBox="1">
            <a:spLocks/>
          </p:cNvSpPr>
          <p:nvPr/>
        </p:nvSpPr>
        <p:spPr>
          <a:xfrm>
            <a:off x="2438019" y="27234"/>
            <a:ext cx="2084832" cy="662429"/>
          </a:xfrm>
          <a:prstGeom prst="rect">
            <a:avLst/>
          </a:prstGeom>
          <a:ln>
            <a:solidFill>
              <a:schemeClr val="accent4">
                <a:lumMod val="60000"/>
                <a:lumOff val="40000"/>
              </a:schemeClr>
            </a:solidFill>
          </a:ln>
        </p:spPr>
        <p:txBody>
          <a:bodyPr vert="horz" lIns="91440" tIns="45720" rIns="91440" bIns="45720" rtlCol="0" anchor="ctr">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000" dirty="0"/>
              <a:t>El </a:t>
            </a:r>
            <a:r>
              <a:rPr lang="en-US" sz="2000" dirty="0" err="1"/>
              <a:t>reinado</a:t>
            </a:r>
            <a:r>
              <a:rPr lang="en-US" sz="2000" dirty="0"/>
              <a:t> del</a:t>
            </a:r>
          </a:p>
          <a:p>
            <a:pPr marL="0" indent="0" algn="ctr">
              <a:buNone/>
            </a:pPr>
            <a:r>
              <a:rPr lang="en-US" sz="2000" dirty="0" err="1"/>
              <a:t>Hijo</a:t>
            </a:r>
            <a:r>
              <a:rPr lang="en-US" sz="2000" dirty="0"/>
              <a:t> de David</a:t>
            </a:r>
            <a:endParaRPr lang="en-US" sz="2000" dirty="0"/>
          </a:p>
        </p:txBody>
      </p:sp>
      <p:sp>
        <p:nvSpPr>
          <p:cNvPr id="9" name="Title 1">
            <a:extLst>
              <a:ext uri="{FF2B5EF4-FFF2-40B4-BE49-F238E27FC236}">
                <a16:creationId xmlns:a16="http://schemas.microsoft.com/office/drawing/2014/main" xmlns="" id="{F507D918-B78E-D390-66AA-99715BC11001}"/>
              </a:ext>
            </a:extLst>
          </p:cNvPr>
          <p:cNvSpPr txBox="1">
            <a:spLocks/>
          </p:cNvSpPr>
          <p:nvPr/>
        </p:nvSpPr>
        <p:spPr>
          <a:xfrm>
            <a:off x="147145" y="689661"/>
            <a:ext cx="8860221" cy="892248"/>
          </a:xfrm>
          <a:prstGeom prst="rect">
            <a:avLst/>
          </a:prstGeom>
        </p:spPr>
        <p:txBody>
          <a:bodyPr vert="horz" lIns="91440" tIns="45720" rIns="91440" bIns="45720" rtlCol="0" anchor="ctr">
            <a:normAutofit fontScale="975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3000" dirty="0" smtClean="0"/>
              <a:t>Lo que </a:t>
            </a:r>
            <a:r>
              <a:rPr lang="en-US" sz="3000" dirty="0" err="1" smtClean="0"/>
              <a:t>los</a:t>
            </a:r>
            <a:r>
              <a:rPr lang="en-US" sz="3000" dirty="0" smtClean="0"/>
              <a:t> </a:t>
            </a:r>
            <a:r>
              <a:rPr lang="en-US" sz="3000" dirty="0" err="1" smtClean="0"/>
              <a:t>primeros</a:t>
            </a:r>
            <a:r>
              <a:rPr lang="en-US" sz="3000" dirty="0" smtClean="0"/>
              <a:t> </a:t>
            </a:r>
            <a:r>
              <a:rPr lang="en-US" sz="3000" dirty="0" err="1" smtClean="0"/>
              <a:t>santos</a:t>
            </a:r>
            <a:r>
              <a:rPr lang="en-US" sz="3000" dirty="0" smtClean="0"/>
              <a:t> </a:t>
            </a:r>
            <a:r>
              <a:rPr lang="en-US" sz="3000" dirty="0" err="1" smtClean="0"/>
              <a:t>escucharon</a:t>
            </a:r>
            <a:r>
              <a:rPr lang="en-US" sz="3000" dirty="0" smtClean="0"/>
              <a:t> </a:t>
            </a:r>
            <a:r>
              <a:rPr lang="en-US" sz="3000" dirty="0" err="1" smtClean="0"/>
              <a:t>en</a:t>
            </a:r>
            <a:r>
              <a:rPr lang="en-US" sz="3000" dirty="0" smtClean="0"/>
              <a:t> </a:t>
            </a:r>
            <a:r>
              <a:rPr lang="en-US" sz="3000" dirty="0" err="1" smtClean="0"/>
              <a:t>Pentecostés</a:t>
            </a:r>
            <a:endParaRPr lang="en-US" sz="3000" dirty="0"/>
          </a:p>
        </p:txBody>
      </p:sp>
    </p:spTree>
    <p:extLst>
      <p:ext uri="{BB962C8B-B14F-4D97-AF65-F5344CB8AC3E}">
        <p14:creationId xmlns:p14="http://schemas.microsoft.com/office/powerpoint/2010/main" val="1916033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84080E-35DC-ABB0-6CC1-EB27C7CD8B20}"/>
              </a:ext>
            </a:extLst>
          </p:cNvPr>
          <p:cNvSpPr>
            <a:spLocks noGrp="1"/>
          </p:cNvSpPr>
          <p:nvPr>
            <p:ph type="title"/>
          </p:nvPr>
        </p:nvSpPr>
        <p:spPr/>
        <p:txBody>
          <a:bodyPr/>
          <a:lstStyle/>
          <a:p>
            <a:pPr algn="ctr" rtl="0"/>
            <a:r>
              <a:rPr lang="en-US" dirty="0"/>
              <a:t>Jesús y el AT</a:t>
            </a:r>
          </a:p>
        </p:txBody>
      </p:sp>
      <p:sp>
        <p:nvSpPr>
          <p:cNvPr id="3" name="Content Placeholder 2">
            <a:extLst>
              <a:ext uri="{FF2B5EF4-FFF2-40B4-BE49-F238E27FC236}">
                <a16:creationId xmlns:a16="http://schemas.microsoft.com/office/drawing/2014/main" xmlns="" id="{26EDE7C5-4A67-0AF2-E2AF-688385AF64E3}"/>
              </a:ext>
            </a:extLst>
          </p:cNvPr>
          <p:cNvSpPr>
            <a:spLocks noGrp="1"/>
          </p:cNvSpPr>
          <p:nvPr>
            <p:ph idx="1"/>
          </p:nvPr>
        </p:nvSpPr>
        <p:spPr>
          <a:xfrm>
            <a:off x="4572000" y="1521354"/>
            <a:ext cx="3943350" cy="3626115"/>
          </a:xfrm>
        </p:spPr>
        <p:txBody>
          <a:bodyPr anchor="ctr">
            <a:normAutofit lnSpcReduction="10000"/>
          </a:bodyPr>
          <a:lstStyle/>
          <a:p>
            <a:pPr marL="0" indent="0" algn="ctr">
              <a:buNone/>
            </a:pPr>
            <a:r>
              <a:rPr lang="en-US" sz="2400" dirty="0"/>
              <a:t>Lucas 24:44 </a:t>
            </a:r>
            <a:r>
              <a:rPr lang="es-ES" sz="2400" dirty="0"/>
              <a:t>Después Jesús les dijo: «Esto es lo que Yo les decía cuando todavía estaba con ustedes: que era </a:t>
            </a:r>
            <a:r>
              <a:rPr lang="es-ES" sz="2400" b="1" u="sng" dirty="0"/>
              <a:t>necesario que se cumpliera </a:t>
            </a:r>
            <a:r>
              <a:rPr lang="es-ES" sz="2400" dirty="0"/>
              <a:t>todo lo que </a:t>
            </a:r>
            <a:r>
              <a:rPr lang="es-ES" sz="2400" b="1" u="sng" dirty="0"/>
              <a:t>sobre Mí está escrito</a:t>
            </a:r>
            <a:r>
              <a:rPr lang="es-ES" sz="2400" b="1" dirty="0"/>
              <a:t> </a:t>
            </a:r>
            <a:r>
              <a:rPr lang="es-ES" sz="2400" dirty="0"/>
              <a:t>en la ley de Moisés, en los profetas y en los Salmos». </a:t>
            </a:r>
            <a:r>
              <a:rPr lang="es-ES" sz="2400" dirty="0" smtClean="0"/>
              <a:t>45</a:t>
            </a:r>
            <a:r>
              <a:rPr lang="es-ES" sz="2400" dirty="0"/>
              <a:t>  Entonces les abrió la mente para que comprendieran las </a:t>
            </a:r>
            <a:r>
              <a:rPr lang="es-ES" sz="2400" dirty="0" smtClean="0"/>
              <a:t>Escrituras.</a:t>
            </a:r>
            <a:r>
              <a:rPr lang="es-ES" sz="2400" dirty="0"/>
              <a:t> </a:t>
            </a:r>
            <a:endParaRPr lang="en-US" sz="2400" dirty="0"/>
          </a:p>
        </p:txBody>
      </p:sp>
      <p:sp>
        <p:nvSpPr>
          <p:cNvPr id="4" name="Content Placeholder 2">
            <a:extLst>
              <a:ext uri="{FF2B5EF4-FFF2-40B4-BE49-F238E27FC236}">
                <a16:creationId xmlns:a16="http://schemas.microsoft.com/office/drawing/2014/main" xmlns="" id="{1E5EB5AA-0CE3-2656-404A-BA72827423C1}"/>
              </a:ext>
            </a:extLst>
          </p:cNvPr>
          <p:cNvSpPr txBox="1">
            <a:spLocks/>
          </p:cNvSpPr>
          <p:nvPr/>
        </p:nvSpPr>
        <p:spPr>
          <a:xfrm>
            <a:off x="628650" y="1521353"/>
            <a:ext cx="3943350" cy="3626115"/>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400" dirty="0"/>
              <a:t>Mateo 5:17 </a:t>
            </a:r>
            <a:r>
              <a:rPr lang="es-ES" sz="2400" dirty="0" smtClean="0"/>
              <a:t>No </a:t>
            </a:r>
            <a:r>
              <a:rPr lang="es-ES" sz="2400" dirty="0"/>
              <a:t>piensen que he venido para poner fin a la ley o a los profetas; no he venido para poner fin, sino </a:t>
            </a:r>
            <a:r>
              <a:rPr lang="es-ES" sz="2400" b="1" u="sng" dirty="0"/>
              <a:t>para cumplir</a:t>
            </a:r>
            <a:r>
              <a:rPr lang="es-ES" sz="2400" dirty="0"/>
              <a:t>. </a:t>
            </a:r>
            <a:r>
              <a:rPr lang="es-ES" sz="2400" dirty="0" smtClean="0"/>
              <a:t>18</a:t>
            </a:r>
            <a:r>
              <a:rPr lang="es-ES" sz="2400" dirty="0"/>
              <a:t>  Porque en verdad les digo que hasta que pasen el cielo y la tierra, no se perderá ni la letra más pequeña ni una tilde de la ley hasta que </a:t>
            </a:r>
            <a:r>
              <a:rPr lang="es-ES" sz="2400" b="1" i="1" dirty="0"/>
              <a:t>toda se cumpla</a:t>
            </a:r>
            <a:r>
              <a:rPr lang="es-ES" sz="2400" dirty="0"/>
              <a:t>. </a:t>
            </a:r>
          </a:p>
        </p:txBody>
      </p:sp>
      <p:cxnSp>
        <p:nvCxnSpPr>
          <p:cNvPr id="6" name="Straight Connector 5">
            <a:extLst>
              <a:ext uri="{FF2B5EF4-FFF2-40B4-BE49-F238E27FC236}">
                <a16:creationId xmlns:a16="http://schemas.microsoft.com/office/drawing/2014/main" xmlns="" id="{01D76759-2C4F-D62F-CF0E-1B169B913F0B}"/>
              </a:ext>
            </a:extLst>
          </p:cNvPr>
          <p:cNvCxnSpPr>
            <a:cxnSpLocks/>
            <a:stCxn id="2" idx="2"/>
          </p:cNvCxnSpPr>
          <p:nvPr/>
        </p:nvCxnSpPr>
        <p:spPr>
          <a:xfrm>
            <a:off x="4572000" y="1408907"/>
            <a:ext cx="0" cy="4001822"/>
          </a:xfrm>
          <a:prstGeom prst="line">
            <a:avLst/>
          </a:prstGeom>
          <a:ln w="254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1183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4ADBE9D-2DD1-E117-B3F4-9DD3DBDD77AF}"/>
              </a:ext>
            </a:extLst>
          </p:cNvPr>
          <p:cNvSpPr>
            <a:spLocks noGrp="1"/>
          </p:cNvSpPr>
          <p:nvPr>
            <p:ph idx="1"/>
          </p:nvPr>
        </p:nvSpPr>
        <p:spPr>
          <a:xfrm>
            <a:off x="265176" y="1581912"/>
            <a:ext cx="8603361" cy="4105853"/>
          </a:xfrm>
        </p:spPr>
        <p:txBody>
          <a:bodyPr anchor="ctr">
            <a:normAutofit/>
          </a:bodyPr>
          <a:lstStyle/>
          <a:p>
            <a:pPr marL="0" indent="0" algn="ctr">
              <a:buNone/>
            </a:pPr>
            <a:r>
              <a:rPr lang="es-ES" sz="2400" dirty="0" smtClean="0">
                <a:cs typeface="Calibri" panose="020F0502020204030204" pitchFamily="34" charset="0"/>
              </a:rPr>
              <a:t>43  </a:t>
            </a:r>
            <a:r>
              <a:rPr lang="es-ES" sz="2400" dirty="0">
                <a:cs typeface="Calibri" panose="020F0502020204030204" pitchFamily="34" charset="0"/>
              </a:rPr>
              <a:t>Sobrevino temor a toda persona; y muchos prodigios y señales se hacían por los apóstoles.44  Todos los que habían creído estaban juntos y tenían todas las cosas en común;45  vendían todas sus propiedades y sus bienes y los compartían con todos, según la necesidad de cada uno.46  Día tras día continuaban unánimes en el templo y partiendo el pan en los hogares, comían juntos con alegría y sencillez de corazón,47  alabando a Dios y hallando favor con todo el pueblo. Y el Señor añadía cada día al número de ellos los que iban siendo salvos.</a:t>
            </a:r>
            <a:endParaRPr lang="en-US" sz="2400" dirty="0">
              <a:cs typeface="Calibri" panose="020F0502020204030204" pitchFamily="34" charset="0"/>
            </a:endParaRPr>
          </a:p>
        </p:txBody>
      </p:sp>
      <p:sp>
        <p:nvSpPr>
          <p:cNvPr id="4" name="Content Placeholder 3">
            <a:extLst>
              <a:ext uri="{FF2B5EF4-FFF2-40B4-BE49-F238E27FC236}">
                <a16:creationId xmlns:a16="http://schemas.microsoft.com/office/drawing/2014/main" xmlns="" id="{8028D864-3F16-39EE-CF50-9D4D4A9AE602}"/>
              </a:ext>
            </a:extLst>
          </p:cNvPr>
          <p:cNvSpPr txBox="1">
            <a:spLocks/>
          </p:cNvSpPr>
          <p:nvPr/>
        </p:nvSpPr>
        <p:spPr>
          <a:xfrm>
            <a:off x="265176" y="27235"/>
            <a:ext cx="2084832" cy="662429"/>
          </a:xfrm>
          <a:prstGeom prst="rect">
            <a:avLst/>
          </a:prstGeom>
          <a:ln>
            <a:solidFill>
              <a:schemeClr val="accent6">
                <a:lumMod val="60000"/>
                <a:lumOff val="4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000" dirty="0"/>
              <a:t>Un </a:t>
            </a:r>
            <a:r>
              <a:rPr lang="en-US" sz="2000" dirty="0" err="1"/>
              <a:t>nuevo</a:t>
            </a:r>
            <a:r>
              <a:rPr lang="en-US" sz="2000" dirty="0"/>
              <a:t> </a:t>
            </a:r>
            <a:r>
              <a:rPr lang="en-US" sz="2000" dirty="0" err="1"/>
              <a:t>pacto</a:t>
            </a:r>
            <a:endParaRPr lang="en-US" sz="2000" dirty="0"/>
          </a:p>
        </p:txBody>
      </p:sp>
      <p:sp>
        <p:nvSpPr>
          <p:cNvPr id="5" name="Content Placeholder 3">
            <a:extLst>
              <a:ext uri="{FF2B5EF4-FFF2-40B4-BE49-F238E27FC236}">
                <a16:creationId xmlns:a16="http://schemas.microsoft.com/office/drawing/2014/main" xmlns="" id="{D8B60009-0BD7-EF82-661F-CA03F969083E}"/>
              </a:ext>
            </a:extLst>
          </p:cNvPr>
          <p:cNvSpPr txBox="1">
            <a:spLocks/>
          </p:cNvSpPr>
          <p:nvPr/>
        </p:nvSpPr>
        <p:spPr>
          <a:xfrm>
            <a:off x="6783705" y="27232"/>
            <a:ext cx="2084832" cy="662429"/>
          </a:xfrm>
          <a:prstGeom prst="rect">
            <a:avLst/>
          </a:prstGeom>
          <a:ln>
            <a:solidFill>
              <a:schemeClr val="accent4">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2000" dirty="0">
                <a:solidFill>
                  <a:srgbClr val="FFFF00"/>
                </a:solidFill>
              </a:rPr>
              <a:t>Serían el pueblo de Dios.</a:t>
            </a:r>
          </a:p>
        </p:txBody>
      </p:sp>
      <p:sp>
        <p:nvSpPr>
          <p:cNvPr id="6" name="Content Placeholder 3">
            <a:extLst>
              <a:ext uri="{FF2B5EF4-FFF2-40B4-BE49-F238E27FC236}">
                <a16:creationId xmlns:a16="http://schemas.microsoft.com/office/drawing/2014/main" xmlns="" id="{9BFA3458-9E34-BD6A-8E81-F58B0A390D4C}"/>
              </a:ext>
            </a:extLst>
          </p:cNvPr>
          <p:cNvSpPr txBox="1">
            <a:spLocks/>
          </p:cNvSpPr>
          <p:nvPr/>
        </p:nvSpPr>
        <p:spPr>
          <a:xfrm>
            <a:off x="4610862" y="27233"/>
            <a:ext cx="2084832" cy="662429"/>
          </a:xfrm>
          <a:prstGeom prst="rect">
            <a:avLst/>
          </a:prstGeom>
          <a:ln>
            <a:solidFill>
              <a:schemeClr val="accent6">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000" dirty="0"/>
              <a:t>Un </a:t>
            </a:r>
            <a:r>
              <a:rPr lang="en-US" sz="2000" dirty="0" err="1"/>
              <a:t>nuevo</a:t>
            </a:r>
            <a:r>
              <a:rPr lang="en-US" sz="2000" dirty="0"/>
              <a:t> </a:t>
            </a:r>
            <a:r>
              <a:rPr lang="en-US" sz="2000" dirty="0" err="1"/>
              <a:t>corazón</a:t>
            </a:r>
            <a:endParaRPr lang="en-US" sz="2000" dirty="0"/>
          </a:p>
        </p:txBody>
      </p:sp>
      <p:sp>
        <p:nvSpPr>
          <p:cNvPr id="7" name="Content Placeholder 3">
            <a:extLst>
              <a:ext uri="{FF2B5EF4-FFF2-40B4-BE49-F238E27FC236}">
                <a16:creationId xmlns:a16="http://schemas.microsoft.com/office/drawing/2014/main" xmlns="" id="{2493D7F3-A5F8-841B-AED3-C70622F87A5F}"/>
              </a:ext>
            </a:extLst>
          </p:cNvPr>
          <p:cNvSpPr txBox="1">
            <a:spLocks/>
          </p:cNvSpPr>
          <p:nvPr/>
        </p:nvSpPr>
        <p:spPr>
          <a:xfrm>
            <a:off x="2438019" y="27234"/>
            <a:ext cx="2084832" cy="662429"/>
          </a:xfrm>
          <a:prstGeom prst="rect">
            <a:avLst/>
          </a:prstGeom>
          <a:ln>
            <a:solidFill>
              <a:schemeClr val="accent4">
                <a:lumMod val="60000"/>
                <a:lumOff val="40000"/>
              </a:schemeClr>
            </a:solidFill>
          </a:ln>
        </p:spPr>
        <p:txBody>
          <a:bodyPr vert="horz" lIns="91440" tIns="45720" rIns="91440" bIns="45720" rtlCol="0" anchor="ctr">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000" dirty="0"/>
              <a:t>El </a:t>
            </a:r>
            <a:r>
              <a:rPr lang="en-US" sz="2000" dirty="0" err="1"/>
              <a:t>reinado</a:t>
            </a:r>
            <a:r>
              <a:rPr lang="en-US" sz="2000" dirty="0"/>
              <a:t> del</a:t>
            </a:r>
          </a:p>
          <a:p>
            <a:pPr marL="0" indent="0" algn="ctr">
              <a:buNone/>
            </a:pPr>
            <a:r>
              <a:rPr lang="en-US" sz="2000" dirty="0" err="1"/>
              <a:t>Hijo</a:t>
            </a:r>
            <a:r>
              <a:rPr lang="en-US" sz="2000" dirty="0"/>
              <a:t> de David</a:t>
            </a:r>
            <a:endParaRPr lang="en-US" sz="2000" dirty="0"/>
          </a:p>
        </p:txBody>
      </p:sp>
      <p:sp>
        <p:nvSpPr>
          <p:cNvPr id="9" name="Title 1">
            <a:extLst>
              <a:ext uri="{FF2B5EF4-FFF2-40B4-BE49-F238E27FC236}">
                <a16:creationId xmlns:a16="http://schemas.microsoft.com/office/drawing/2014/main" xmlns="" id="{F507D918-B78E-D390-66AA-99715BC11001}"/>
              </a:ext>
            </a:extLst>
          </p:cNvPr>
          <p:cNvSpPr>
            <a:spLocks noGrp="1"/>
          </p:cNvSpPr>
          <p:nvPr>
            <p:ph type="title"/>
          </p:nvPr>
        </p:nvSpPr>
        <p:spPr>
          <a:xfrm>
            <a:off x="265176" y="689661"/>
            <a:ext cx="8603361" cy="892248"/>
          </a:xfrm>
        </p:spPr>
        <p:txBody>
          <a:bodyPr>
            <a:normAutofit fontScale="90000"/>
          </a:bodyPr>
          <a:lstStyle/>
          <a:p>
            <a:pPr algn="ctr" rtl="0"/>
            <a:r>
              <a:rPr lang="en-US" dirty="0" smtClean="0"/>
              <a:t>Lo que </a:t>
            </a:r>
            <a:r>
              <a:rPr lang="en-US" dirty="0" err="1" smtClean="0"/>
              <a:t>los</a:t>
            </a:r>
            <a:r>
              <a:rPr lang="en-US" dirty="0" smtClean="0"/>
              <a:t> </a:t>
            </a:r>
            <a:r>
              <a:rPr lang="en-US" dirty="0" err="1" smtClean="0"/>
              <a:t>primeros</a:t>
            </a:r>
            <a:r>
              <a:rPr lang="en-US" dirty="0" smtClean="0"/>
              <a:t> </a:t>
            </a:r>
            <a:r>
              <a:rPr lang="en-US" dirty="0" err="1" smtClean="0"/>
              <a:t>santos</a:t>
            </a:r>
            <a:r>
              <a:rPr lang="en-US" dirty="0" smtClean="0"/>
              <a:t> </a:t>
            </a:r>
            <a:r>
              <a:rPr lang="en-US" dirty="0" err="1" smtClean="0"/>
              <a:t>escucharon</a:t>
            </a:r>
            <a:r>
              <a:rPr lang="en-US" dirty="0" smtClean="0"/>
              <a:t> </a:t>
            </a:r>
            <a:r>
              <a:rPr lang="en-US" dirty="0" err="1"/>
              <a:t>en</a:t>
            </a:r>
            <a:r>
              <a:rPr lang="en-US" dirty="0"/>
              <a:t> </a:t>
            </a:r>
            <a:r>
              <a:rPr lang="en-US" dirty="0" err="1"/>
              <a:t>P</a:t>
            </a:r>
            <a:r>
              <a:rPr lang="en-US" dirty="0" err="1" smtClean="0"/>
              <a:t>entecostés</a:t>
            </a:r>
            <a:endParaRPr lang="en-US" dirty="0"/>
          </a:p>
        </p:txBody>
      </p:sp>
    </p:spTree>
    <p:extLst>
      <p:ext uri="{BB962C8B-B14F-4D97-AF65-F5344CB8AC3E}">
        <p14:creationId xmlns:p14="http://schemas.microsoft.com/office/powerpoint/2010/main" val="3863611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4ADBE9D-2DD1-E117-B3F4-9DD3DBDD77AF}"/>
              </a:ext>
            </a:extLst>
          </p:cNvPr>
          <p:cNvSpPr>
            <a:spLocks noGrp="1"/>
          </p:cNvSpPr>
          <p:nvPr>
            <p:ph idx="1"/>
          </p:nvPr>
        </p:nvSpPr>
        <p:spPr>
          <a:xfrm>
            <a:off x="265176" y="1581912"/>
            <a:ext cx="8603361" cy="4105853"/>
          </a:xfrm>
        </p:spPr>
        <p:txBody>
          <a:bodyPr anchor="ctr">
            <a:normAutofit/>
          </a:bodyPr>
          <a:lstStyle/>
          <a:p>
            <a:pPr marL="0" indent="0" algn="ctr">
              <a:buNone/>
            </a:pPr>
            <a:r>
              <a:rPr lang="es-ES" sz="2400" dirty="0" smtClean="0">
                <a:cs typeface="Calibri" panose="020F0502020204030204" pitchFamily="34" charset="0"/>
              </a:rPr>
              <a:t>43  </a:t>
            </a:r>
            <a:r>
              <a:rPr lang="es-ES" sz="2400" dirty="0">
                <a:cs typeface="Calibri" panose="020F0502020204030204" pitchFamily="34" charset="0"/>
              </a:rPr>
              <a:t>Sobrevino temor a toda persona; y muchos prodigios y señales se hacían por los apóstoles.44  Todos los que habían creído estaban juntos y tenían todas las cosas en común;45  vendían todas sus propiedades y sus bienes y los compartían con todos, según la necesidad de cada uno.46  Día tras día continuaban unánimes en el templo y partiendo el pan en los hogares, comían juntos con alegría y sencillez de corazón,47  </a:t>
            </a:r>
            <a:r>
              <a:rPr lang="es-ES" sz="2400" b="1" u="sng" dirty="0">
                <a:cs typeface="Calibri" panose="020F0502020204030204" pitchFamily="34" charset="0"/>
              </a:rPr>
              <a:t>alabando a Dios y hallando favor con todo el pueblo. Y el Señor añadía cada día al número de ellos los que iban siendo salvos.</a:t>
            </a:r>
            <a:endParaRPr lang="en-US" sz="2400" b="1" u="sng" dirty="0">
              <a:cs typeface="Calibri" panose="020F0502020204030204" pitchFamily="34" charset="0"/>
            </a:endParaRPr>
          </a:p>
        </p:txBody>
      </p:sp>
      <p:sp>
        <p:nvSpPr>
          <p:cNvPr id="4" name="Content Placeholder 3">
            <a:extLst>
              <a:ext uri="{FF2B5EF4-FFF2-40B4-BE49-F238E27FC236}">
                <a16:creationId xmlns:a16="http://schemas.microsoft.com/office/drawing/2014/main" xmlns="" id="{8028D864-3F16-39EE-CF50-9D4D4A9AE602}"/>
              </a:ext>
            </a:extLst>
          </p:cNvPr>
          <p:cNvSpPr txBox="1">
            <a:spLocks/>
          </p:cNvSpPr>
          <p:nvPr/>
        </p:nvSpPr>
        <p:spPr>
          <a:xfrm>
            <a:off x="265176" y="27235"/>
            <a:ext cx="2084832" cy="662429"/>
          </a:xfrm>
          <a:prstGeom prst="rect">
            <a:avLst/>
          </a:prstGeom>
          <a:ln>
            <a:solidFill>
              <a:schemeClr val="accent6">
                <a:lumMod val="60000"/>
                <a:lumOff val="4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000" dirty="0"/>
              <a:t>Un </a:t>
            </a:r>
            <a:r>
              <a:rPr lang="en-US" sz="2000" dirty="0" err="1"/>
              <a:t>nuevo</a:t>
            </a:r>
            <a:r>
              <a:rPr lang="en-US" sz="2000" dirty="0"/>
              <a:t> </a:t>
            </a:r>
            <a:r>
              <a:rPr lang="en-US" sz="2000" dirty="0" err="1"/>
              <a:t>pacto</a:t>
            </a:r>
            <a:endParaRPr lang="en-US" sz="2000" dirty="0"/>
          </a:p>
        </p:txBody>
      </p:sp>
      <p:sp>
        <p:nvSpPr>
          <p:cNvPr id="5" name="Content Placeholder 3">
            <a:extLst>
              <a:ext uri="{FF2B5EF4-FFF2-40B4-BE49-F238E27FC236}">
                <a16:creationId xmlns:a16="http://schemas.microsoft.com/office/drawing/2014/main" xmlns="" id="{D8B60009-0BD7-EF82-661F-CA03F969083E}"/>
              </a:ext>
            </a:extLst>
          </p:cNvPr>
          <p:cNvSpPr txBox="1">
            <a:spLocks/>
          </p:cNvSpPr>
          <p:nvPr/>
        </p:nvSpPr>
        <p:spPr>
          <a:xfrm>
            <a:off x="6783705" y="27232"/>
            <a:ext cx="2084832" cy="662429"/>
          </a:xfrm>
          <a:prstGeom prst="rect">
            <a:avLst/>
          </a:prstGeom>
          <a:ln>
            <a:solidFill>
              <a:schemeClr val="accent4">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2000" dirty="0">
                <a:solidFill>
                  <a:srgbClr val="FFFF00"/>
                </a:solidFill>
              </a:rPr>
              <a:t>Serían el pueblo de Dios.</a:t>
            </a:r>
          </a:p>
        </p:txBody>
      </p:sp>
      <p:sp>
        <p:nvSpPr>
          <p:cNvPr id="6" name="Content Placeholder 3">
            <a:extLst>
              <a:ext uri="{FF2B5EF4-FFF2-40B4-BE49-F238E27FC236}">
                <a16:creationId xmlns:a16="http://schemas.microsoft.com/office/drawing/2014/main" xmlns="" id="{9BFA3458-9E34-BD6A-8E81-F58B0A390D4C}"/>
              </a:ext>
            </a:extLst>
          </p:cNvPr>
          <p:cNvSpPr txBox="1">
            <a:spLocks/>
          </p:cNvSpPr>
          <p:nvPr/>
        </p:nvSpPr>
        <p:spPr>
          <a:xfrm>
            <a:off x="4610862" y="27233"/>
            <a:ext cx="2084832" cy="662429"/>
          </a:xfrm>
          <a:prstGeom prst="rect">
            <a:avLst/>
          </a:prstGeom>
          <a:ln>
            <a:solidFill>
              <a:schemeClr val="accent6">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000" dirty="0"/>
              <a:t>Un </a:t>
            </a:r>
            <a:r>
              <a:rPr lang="en-US" sz="2000" dirty="0" err="1"/>
              <a:t>nuevo</a:t>
            </a:r>
            <a:r>
              <a:rPr lang="en-US" sz="2000" dirty="0"/>
              <a:t> </a:t>
            </a:r>
            <a:r>
              <a:rPr lang="en-US" sz="2000" dirty="0" err="1"/>
              <a:t>corazón</a:t>
            </a:r>
            <a:endParaRPr lang="en-US" sz="2000" dirty="0"/>
          </a:p>
        </p:txBody>
      </p:sp>
      <p:sp>
        <p:nvSpPr>
          <p:cNvPr id="7" name="Content Placeholder 3">
            <a:extLst>
              <a:ext uri="{FF2B5EF4-FFF2-40B4-BE49-F238E27FC236}">
                <a16:creationId xmlns:a16="http://schemas.microsoft.com/office/drawing/2014/main" xmlns="" id="{2493D7F3-A5F8-841B-AED3-C70622F87A5F}"/>
              </a:ext>
            </a:extLst>
          </p:cNvPr>
          <p:cNvSpPr txBox="1">
            <a:spLocks/>
          </p:cNvSpPr>
          <p:nvPr/>
        </p:nvSpPr>
        <p:spPr>
          <a:xfrm>
            <a:off x="2438019" y="27234"/>
            <a:ext cx="2084832" cy="662429"/>
          </a:xfrm>
          <a:prstGeom prst="rect">
            <a:avLst/>
          </a:prstGeom>
          <a:ln>
            <a:solidFill>
              <a:schemeClr val="accent4">
                <a:lumMod val="60000"/>
                <a:lumOff val="40000"/>
              </a:schemeClr>
            </a:solidFill>
          </a:ln>
        </p:spPr>
        <p:txBody>
          <a:bodyPr vert="horz" lIns="91440" tIns="45720" rIns="91440" bIns="45720" rtlCol="0" anchor="ctr">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000" dirty="0"/>
              <a:t>El </a:t>
            </a:r>
            <a:r>
              <a:rPr lang="en-US" sz="2000" dirty="0" err="1"/>
              <a:t>reinado</a:t>
            </a:r>
            <a:r>
              <a:rPr lang="en-US" sz="2000" dirty="0"/>
              <a:t> del</a:t>
            </a:r>
          </a:p>
          <a:p>
            <a:pPr marL="0" indent="0" algn="ctr">
              <a:buNone/>
            </a:pPr>
            <a:r>
              <a:rPr lang="en-US" sz="2000" dirty="0" err="1"/>
              <a:t>Hijo</a:t>
            </a:r>
            <a:r>
              <a:rPr lang="en-US" sz="2000" dirty="0"/>
              <a:t> de David</a:t>
            </a:r>
            <a:endParaRPr lang="en-US" sz="2000" dirty="0"/>
          </a:p>
        </p:txBody>
      </p:sp>
      <p:sp>
        <p:nvSpPr>
          <p:cNvPr id="9" name="Title 1">
            <a:extLst>
              <a:ext uri="{FF2B5EF4-FFF2-40B4-BE49-F238E27FC236}">
                <a16:creationId xmlns:a16="http://schemas.microsoft.com/office/drawing/2014/main" xmlns="" id="{F507D918-B78E-D390-66AA-99715BC11001}"/>
              </a:ext>
            </a:extLst>
          </p:cNvPr>
          <p:cNvSpPr>
            <a:spLocks noGrp="1"/>
          </p:cNvSpPr>
          <p:nvPr>
            <p:ph type="title"/>
          </p:nvPr>
        </p:nvSpPr>
        <p:spPr>
          <a:xfrm>
            <a:off x="265176" y="689661"/>
            <a:ext cx="8603361" cy="892248"/>
          </a:xfrm>
        </p:spPr>
        <p:txBody>
          <a:bodyPr>
            <a:normAutofit fontScale="90000"/>
          </a:bodyPr>
          <a:lstStyle/>
          <a:p>
            <a:pPr algn="ctr" rtl="0"/>
            <a:r>
              <a:rPr lang="en-US" dirty="0" smtClean="0"/>
              <a:t>Lo que </a:t>
            </a:r>
            <a:r>
              <a:rPr lang="en-US" dirty="0" err="1" smtClean="0"/>
              <a:t>los</a:t>
            </a:r>
            <a:r>
              <a:rPr lang="en-US" dirty="0" smtClean="0"/>
              <a:t> </a:t>
            </a:r>
            <a:r>
              <a:rPr lang="en-US" dirty="0" err="1" smtClean="0"/>
              <a:t>primeros</a:t>
            </a:r>
            <a:r>
              <a:rPr lang="en-US" dirty="0" smtClean="0"/>
              <a:t> </a:t>
            </a:r>
            <a:r>
              <a:rPr lang="en-US" dirty="0" err="1" smtClean="0"/>
              <a:t>santos</a:t>
            </a:r>
            <a:r>
              <a:rPr lang="en-US" dirty="0" smtClean="0"/>
              <a:t> </a:t>
            </a:r>
            <a:r>
              <a:rPr lang="en-US" dirty="0" err="1" smtClean="0"/>
              <a:t>escucharon</a:t>
            </a:r>
            <a:r>
              <a:rPr lang="en-US" dirty="0" smtClean="0"/>
              <a:t> </a:t>
            </a:r>
            <a:r>
              <a:rPr lang="en-US" dirty="0" err="1"/>
              <a:t>en</a:t>
            </a:r>
            <a:r>
              <a:rPr lang="en-US" dirty="0"/>
              <a:t> </a:t>
            </a:r>
            <a:r>
              <a:rPr lang="en-US" dirty="0" err="1"/>
              <a:t>P</a:t>
            </a:r>
            <a:r>
              <a:rPr lang="en-US" dirty="0" err="1" smtClean="0"/>
              <a:t>entecostés</a:t>
            </a:r>
            <a:endParaRPr lang="en-US" dirty="0"/>
          </a:p>
        </p:txBody>
      </p:sp>
    </p:spTree>
    <p:extLst>
      <p:ext uri="{BB962C8B-B14F-4D97-AF65-F5344CB8AC3E}">
        <p14:creationId xmlns:p14="http://schemas.microsoft.com/office/powerpoint/2010/main" val="924964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8CB71F9C-A710-BF72-7DB0-C1F49F01EBAB}"/>
              </a:ext>
            </a:extLst>
          </p:cNvPr>
          <p:cNvSpPr>
            <a:spLocks noGrp="1"/>
          </p:cNvSpPr>
          <p:nvPr>
            <p:ph type="title"/>
          </p:nvPr>
        </p:nvSpPr>
        <p:spPr/>
        <p:txBody>
          <a:bodyPr/>
          <a:lstStyle/>
          <a:p>
            <a:pPr algn="ctr" rtl="0"/>
            <a:r>
              <a:rPr lang="en-US" dirty="0"/>
              <a:t>Preguntas para considerar con respecto a las promesas de Dios a sus santos</a:t>
            </a:r>
          </a:p>
        </p:txBody>
      </p:sp>
      <p:sp>
        <p:nvSpPr>
          <p:cNvPr id="5" name="Content Placeholder 4">
            <a:extLst>
              <a:ext uri="{FF2B5EF4-FFF2-40B4-BE49-F238E27FC236}">
                <a16:creationId xmlns:a16="http://schemas.microsoft.com/office/drawing/2014/main" xmlns="" id="{BD17FC69-5721-172B-136B-04B44529A33D}"/>
              </a:ext>
            </a:extLst>
          </p:cNvPr>
          <p:cNvSpPr>
            <a:spLocks noGrp="1"/>
          </p:cNvSpPr>
          <p:nvPr>
            <p:ph idx="1"/>
          </p:nvPr>
        </p:nvSpPr>
        <p:spPr>
          <a:xfrm>
            <a:off x="628650" y="1784614"/>
            <a:ext cx="7886700" cy="3626115"/>
          </a:xfrm>
        </p:spPr>
        <p:txBody>
          <a:bodyPr anchor="ctr">
            <a:normAutofit/>
          </a:bodyPr>
          <a:lstStyle/>
          <a:p>
            <a:pPr algn="l" rtl="0"/>
            <a:r>
              <a:rPr lang="en-US" sz="2200" dirty="0" err="1"/>
              <a:t>Cuando</a:t>
            </a:r>
            <a:r>
              <a:rPr lang="en-US" sz="2200" dirty="0"/>
              <a:t> </a:t>
            </a:r>
            <a:r>
              <a:rPr lang="en-US" sz="2200" dirty="0" err="1" smtClean="0"/>
              <a:t>usted</a:t>
            </a:r>
            <a:r>
              <a:rPr lang="en-US" sz="2200" dirty="0" smtClean="0"/>
              <a:t> </a:t>
            </a:r>
            <a:r>
              <a:rPr lang="en-US" sz="2200" dirty="0" err="1" smtClean="0"/>
              <a:t>viene</a:t>
            </a:r>
            <a:r>
              <a:rPr lang="en-US" sz="2200" dirty="0" smtClean="0"/>
              <a:t> </a:t>
            </a:r>
            <a:r>
              <a:rPr lang="en-US" sz="2200" dirty="0"/>
              <a:t>aquí, ¿qué es lo que </a:t>
            </a:r>
            <a:r>
              <a:rPr lang="en-US" sz="2200" dirty="0" err="1" smtClean="0"/>
              <a:t>está</a:t>
            </a:r>
            <a:r>
              <a:rPr lang="en-US" sz="2200" dirty="0" smtClean="0"/>
              <a:t> </a:t>
            </a:r>
            <a:r>
              <a:rPr lang="en-US" sz="2200" dirty="0" err="1" smtClean="0"/>
              <a:t>buscando</a:t>
            </a:r>
            <a:r>
              <a:rPr lang="en-US" sz="2200" dirty="0" smtClean="0"/>
              <a:t> </a:t>
            </a:r>
            <a:r>
              <a:rPr lang="en-US" sz="2200" dirty="0"/>
              <a:t>de Dios?</a:t>
            </a:r>
          </a:p>
          <a:p>
            <a:pPr algn="l" rtl="0"/>
            <a:r>
              <a:rPr lang="en-US" sz="2200" dirty="0"/>
              <a:t>¿</a:t>
            </a:r>
            <a:r>
              <a:rPr lang="en-US" sz="2200" dirty="0" err="1" smtClean="0"/>
              <a:t>Está</a:t>
            </a:r>
            <a:r>
              <a:rPr lang="en-US" sz="2200" dirty="0" smtClean="0"/>
              <a:t> </a:t>
            </a:r>
            <a:r>
              <a:rPr lang="en-US" sz="2200" dirty="0"/>
              <a:t>consciente de las cosas que Dios ha prometido a su pueblo?</a:t>
            </a:r>
          </a:p>
          <a:p>
            <a:pPr algn="l" rtl="0"/>
            <a:r>
              <a:rPr lang="en-US" sz="2200" dirty="0"/>
              <a:t>¿</a:t>
            </a:r>
            <a:r>
              <a:rPr lang="en-US" sz="2200" dirty="0" smtClean="0"/>
              <a:t>Cree </a:t>
            </a:r>
            <a:r>
              <a:rPr lang="en-US" sz="2200" dirty="0"/>
              <a:t>en las promesas que Dios </a:t>
            </a:r>
            <a:r>
              <a:rPr lang="en-US" sz="2200" dirty="0" smtClean="0"/>
              <a:t>le </a:t>
            </a:r>
            <a:r>
              <a:rPr lang="en-US" sz="2200" dirty="0"/>
              <a:t>ha hecho?</a:t>
            </a:r>
          </a:p>
          <a:p>
            <a:pPr algn="l" rtl="0"/>
            <a:r>
              <a:rPr lang="en-US" sz="2200" dirty="0"/>
              <a:t>¿</a:t>
            </a:r>
            <a:r>
              <a:rPr lang="en-US" sz="2200" dirty="0" err="1" smtClean="0"/>
              <a:t>Ve</a:t>
            </a:r>
            <a:r>
              <a:rPr lang="en-US" sz="2200" dirty="0" smtClean="0"/>
              <a:t> </a:t>
            </a:r>
            <a:r>
              <a:rPr lang="en-US" sz="2200" dirty="0"/>
              <a:t>las promesas de Dios cumplidas y </a:t>
            </a:r>
            <a:r>
              <a:rPr lang="en-US" sz="2200" dirty="0" err="1" smtClean="0"/>
              <a:t>tiene</a:t>
            </a:r>
            <a:r>
              <a:rPr lang="en-US" sz="2200" dirty="0" smtClean="0"/>
              <a:t> </a:t>
            </a:r>
            <a:r>
              <a:rPr lang="en-US" sz="2200" dirty="0"/>
              <a:t>más esperanza por las que todavía estamos esperando que </a:t>
            </a:r>
            <a:r>
              <a:rPr lang="en-US" sz="2200" dirty="0" err="1"/>
              <a:t>Él</a:t>
            </a:r>
            <a:r>
              <a:rPr lang="en-US" sz="2200" dirty="0"/>
              <a:t> </a:t>
            </a:r>
            <a:r>
              <a:rPr lang="en-US" sz="2200" dirty="0" err="1" smtClean="0"/>
              <a:t>cumpla</a:t>
            </a:r>
            <a:r>
              <a:rPr lang="en-US" sz="2200" dirty="0" smtClean="0"/>
              <a:t>?</a:t>
            </a:r>
            <a:endParaRPr lang="en-US" sz="2200" dirty="0"/>
          </a:p>
          <a:p>
            <a:pPr algn="l" rtl="0"/>
            <a:r>
              <a:rPr lang="en-US" sz="2200" dirty="0"/>
              <a:t>Si Dios no </a:t>
            </a:r>
            <a:r>
              <a:rPr lang="en-US" sz="2200" dirty="0" smtClean="0"/>
              <a:t>le </a:t>
            </a:r>
            <a:r>
              <a:rPr lang="en-US" sz="2200" dirty="0"/>
              <a:t>ofreciera nada más que las bendiciones espirituales que Él ofrece a TODOS los santos en Él, ¿</a:t>
            </a:r>
            <a:r>
              <a:rPr lang="en-US" sz="2200" dirty="0" err="1" smtClean="0"/>
              <a:t>estaría</a:t>
            </a:r>
            <a:r>
              <a:rPr lang="en-US" sz="2200" smtClean="0"/>
              <a:t> </a:t>
            </a:r>
            <a:r>
              <a:rPr lang="en-US" sz="2200" dirty="0"/>
              <a:t>descontento con Él?</a:t>
            </a:r>
          </a:p>
          <a:p>
            <a:pPr algn="l" rtl="0"/>
            <a:endParaRPr lang="en-US" dirty="0"/>
          </a:p>
        </p:txBody>
      </p:sp>
    </p:spTree>
    <p:extLst>
      <p:ext uri="{BB962C8B-B14F-4D97-AF65-F5344CB8AC3E}">
        <p14:creationId xmlns:p14="http://schemas.microsoft.com/office/powerpoint/2010/main" val="1103022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B1F41B-536A-9A92-5F22-93444807156B}"/>
              </a:ext>
            </a:extLst>
          </p:cNvPr>
          <p:cNvSpPr>
            <a:spLocks noGrp="1"/>
          </p:cNvSpPr>
          <p:nvPr>
            <p:ph type="ctrTitle"/>
          </p:nvPr>
        </p:nvSpPr>
        <p:spPr/>
        <p:txBody>
          <a:bodyPr>
            <a:normAutofit/>
          </a:bodyPr>
          <a:lstStyle/>
          <a:p>
            <a:pPr rtl="0"/>
            <a:r>
              <a:rPr lang="en-US" sz="5400" dirty="0" smtClean="0"/>
              <a:t>Las </a:t>
            </a:r>
            <a:r>
              <a:rPr lang="en-US" sz="5400" dirty="0" err="1" smtClean="0"/>
              <a:t>p</a:t>
            </a:r>
            <a:r>
              <a:rPr lang="en-US" sz="5400" dirty="0" err="1" smtClean="0"/>
              <a:t>romesas</a:t>
            </a:r>
            <a:r>
              <a:rPr lang="en-US" sz="5400" dirty="0" smtClean="0"/>
              <a:t> </a:t>
            </a:r>
            <a:r>
              <a:rPr lang="en-US" sz="5400" dirty="0"/>
              <a:t>cumplidas</a:t>
            </a:r>
            <a:br>
              <a:rPr lang="en-US" sz="5400" dirty="0"/>
            </a:br>
            <a:r>
              <a:rPr lang="en-US" sz="5400" dirty="0"/>
              <a:t>en Pentecostés</a:t>
            </a:r>
          </a:p>
        </p:txBody>
      </p:sp>
      <p:sp>
        <p:nvSpPr>
          <p:cNvPr id="3" name="Subtitle 2">
            <a:extLst>
              <a:ext uri="{FF2B5EF4-FFF2-40B4-BE49-F238E27FC236}">
                <a16:creationId xmlns:a16="http://schemas.microsoft.com/office/drawing/2014/main" xmlns="" id="{8306CF0A-496E-6610-092F-38CC630EEDDB}"/>
              </a:ext>
            </a:extLst>
          </p:cNvPr>
          <p:cNvSpPr>
            <a:spLocks noGrp="1"/>
          </p:cNvSpPr>
          <p:nvPr>
            <p:ph type="subTitle" idx="1"/>
          </p:nvPr>
        </p:nvSpPr>
        <p:spPr/>
        <p:txBody>
          <a:bodyPr>
            <a:normAutofit/>
          </a:bodyPr>
          <a:lstStyle/>
          <a:p>
            <a:pPr rtl="0"/>
            <a:r>
              <a:rPr lang="en-US" sz="2000" dirty="0" err="1" smtClean="0"/>
              <a:t>Aprendiendo</a:t>
            </a:r>
            <a:r>
              <a:rPr lang="en-US" sz="2000" dirty="0" smtClean="0"/>
              <a:t> a </a:t>
            </a:r>
            <a:r>
              <a:rPr lang="en-US" sz="2000" dirty="0" err="1" smtClean="0"/>
              <a:t>valorar</a:t>
            </a:r>
            <a:r>
              <a:rPr lang="en-US" sz="2000" dirty="0" smtClean="0"/>
              <a:t> </a:t>
            </a:r>
            <a:r>
              <a:rPr lang="en-US" sz="2000" dirty="0"/>
              <a:t>lo que los primeros cristianos</a:t>
            </a:r>
          </a:p>
          <a:p>
            <a:pPr rtl="0"/>
            <a:r>
              <a:rPr lang="en-US" sz="2000" dirty="0" err="1" smtClean="0"/>
              <a:t>buscaban</a:t>
            </a:r>
            <a:r>
              <a:rPr lang="en-US" sz="2000" dirty="0" smtClean="0"/>
              <a:t> </a:t>
            </a:r>
            <a:r>
              <a:rPr lang="en-US" sz="2000" dirty="0"/>
              <a:t>en Cristo</a:t>
            </a:r>
          </a:p>
        </p:txBody>
      </p:sp>
    </p:spTree>
    <p:extLst>
      <p:ext uri="{BB962C8B-B14F-4D97-AF65-F5344CB8AC3E}">
        <p14:creationId xmlns:p14="http://schemas.microsoft.com/office/powerpoint/2010/main" val="914515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773754-3288-9872-B93B-42DE749C52EA}"/>
              </a:ext>
            </a:extLst>
          </p:cNvPr>
          <p:cNvSpPr>
            <a:spLocks noGrp="1"/>
          </p:cNvSpPr>
          <p:nvPr>
            <p:ph type="title"/>
          </p:nvPr>
        </p:nvSpPr>
        <p:spPr>
          <a:xfrm>
            <a:off x="628650" y="15213"/>
            <a:ext cx="7886700" cy="1104636"/>
          </a:xfrm>
        </p:spPr>
        <p:txBody>
          <a:bodyPr/>
          <a:lstStyle/>
          <a:p>
            <a:pPr algn="ctr" rtl="0"/>
            <a:r>
              <a:rPr lang="en-US" dirty="0"/>
              <a:t>Promesas de Dios que</a:t>
            </a:r>
            <a:br>
              <a:rPr lang="en-US" dirty="0"/>
            </a:br>
            <a:r>
              <a:rPr lang="en-US" dirty="0" smtClean="0"/>
              <a:t>el </a:t>
            </a:r>
            <a:r>
              <a:rPr lang="en-US" dirty="0"/>
              <a:t>pueblo de Dios esperaba</a:t>
            </a:r>
          </a:p>
        </p:txBody>
      </p:sp>
      <p:sp>
        <p:nvSpPr>
          <p:cNvPr id="4" name="Content Placeholder 3">
            <a:extLst>
              <a:ext uri="{FF2B5EF4-FFF2-40B4-BE49-F238E27FC236}">
                <a16:creationId xmlns:a16="http://schemas.microsoft.com/office/drawing/2014/main" xmlns="" id="{BCDE7E78-5635-F83E-B17D-C98D6FAF3554}"/>
              </a:ext>
            </a:extLst>
          </p:cNvPr>
          <p:cNvSpPr>
            <a:spLocks noGrp="1"/>
          </p:cNvSpPr>
          <p:nvPr>
            <p:ph sz="half" idx="1"/>
          </p:nvPr>
        </p:nvSpPr>
        <p:spPr>
          <a:xfrm>
            <a:off x="0" y="1119849"/>
            <a:ext cx="2761488" cy="951486"/>
          </a:xfrm>
          <a:ln>
            <a:solidFill>
              <a:schemeClr val="accent6">
                <a:lumMod val="60000"/>
                <a:lumOff val="40000"/>
              </a:schemeClr>
            </a:solidFill>
          </a:ln>
        </p:spPr>
        <p:txBody>
          <a:bodyPr anchor="ctr">
            <a:noAutofit/>
          </a:bodyPr>
          <a:lstStyle/>
          <a:p>
            <a:pPr marL="0" indent="0" algn="ctr" rtl="0">
              <a:buNone/>
            </a:pPr>
            <a:r>
              <a:rPr lang="en-US" sz="2800" dirty="0"/>
              <a:t>U</a:t>
            </a:r>
            <a:r>
              <a:rPr lang="en-US" sz="2800" dirty="0" smtClean="0"/>
              <a:t>n </a:t>
            </a:r>
            <a:r>
              <a:rPr lang="en-US" sz="2800" dirty="0"/>
              <a:t>nuevo pacto</a:t>
            </a:r>
          </a:p>
        </p:txBody>
      </p:sp>
      <p:sp>
        <p:nvSpPr>
          <p:cNvPr id="5" name="Content Placeholder 4">
            <a:extLst>
              <a:ext uri="{FF2B5EF4-FFF2-40B4-BE49-F238E27FC236}">
                <a16:creationId xmlns:a16="http://schemas.microsoft.com/office/drawing/2014/main" xmlns="" id="{5DCE8CC5-78D1-EDCB-EE31-16AD7A1C456F}"/>
              </a:ext>
            </a:extLst>
          </p:cNvPr>
          <p:cNvSpPr>
            <a:spLocks noGrp="1"/>
          </p:cNvSpPr>
          <p:nvPr>
            <p:ph sz="half" idx="2"/>
          </p:nvPr>
        </p:nvSpPr>
        <p:spPr>
          <a:xfrm>
            <a:off x="2761488" y="1119849"/>
            <a:ext cx="6382512" cy="4579937"/>
          </a:xfrm>
        </p:spPr>
        <p:txBody>
          <a:bodyPr anchor="ctr">
            <a:normAutofit fontScale="92500" lnSpcReduction="10000"/>
          </a:bodyPr>
          <a:lstStyle/>
          <a:p>
            <a:pPr marL="0" indent="0" algn="ctr">
              <a:buNone/>
            </a:pPr>
            <a:r>
              <a:rPr lang="en-US" sz="2000" dirty="0" err="1"/>
              <a:t>Jeremías</a:t>
            </a:r>
            <a:r>
              <a:rPr lang="en-US" sz="2000" dirty="0"/>
              <a:t> </a:t>
            </a:r>
            <a:r>
              <a:rPr lang="en-US" sz="2000" dirty="0" smtClean="0"/>
              <a:t>31:</a:t>
            </a:r>
            <a:r>
              <a:rPr lang="es-ES" sz="2000" dirty="0" smtClean="0"/>
              <a:t>31  </a:t>
            </a:r>
            <a:r>
              <a:rPr lang="es-ES" sz="2000" dirty="0"/>
              <a:t>Vienen días», declara el SEÑOR, «en que haré con la casa de Israel y con la casa de Judá un nuevo pacto,32  no como el pacto que hice con sus padres el día que los tomé de la mano para sacarlos de la tierra de Egipto, Mi pacto que ellos rompieron, aunque fui un esposo para ellos», declara el SEÑOR.33  «Porque este es el pacto que haré con la casa de Israel después de aquellos días», declara el SEÑOR. «Pondré Mi ley dentro de ellos, y sobre sus corazones la escribiré. Entonces Yo seré su Dios y ellos serán Mi pueblo.34  No tendrán que enseñar más cada uno a su prójimo y cada cual a su hermano, diciéndole: “Conoce al SEÑOR”, porque todos me conocerán, desde el más pequeño de ellos hasta el más grande», declara el SEÑOR, «pues perdonaré su maldad, y no recordaré más su pecado».35  Así dice el SEÑOR, El que da el sol para luz del día, Y las leyes de la luna y de las estrellas para luz de la noche, El que agita el mar para que bramen sus olas; El SEÑOR de los ejércitos es Su nombre:36  «Si estas leyes se apartan De Mi presencia», declara el SEÑOR, «También la descendencia de Israel dejará De ser nación en Mi presencia para siempre</a:t>
            </a:r>
            <a:r>
              <a:rPr lang="es-ES" sz="2000" dirty="0" smtClean="0"/>
              <a:t>».</a:t>
            </a:r>
            <a:endParaRPr lang="en-US" sz="2000" dirty="0"/>
          </a:p>
        </p:txBody>
      </p:sp>
    </p:spTree>
    <p:extLst>
      <p:ext uri="{BB962C8B-B14F-4D97-AF65-F5344CB8AC3E}">
        <p14:creationId xmlns:p14="http://schemas.microsoft.com/office/powerpoint/2010/main" val="498282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773754-3288-9872-B93B-42DE749C52EA}"/>
              </a:ext>
            </a:extLst>
          </p:cNvPr>
          <p:cNvSpPr>
            <a:spLocks noGrp="1"/>
          </p:cNvSpPr>
          <p:nvPr>
            <p:ph type="title"/>
          </p:nvPr>
        </p:nvSpPr>
        <p:spPr>
          <a:xfrm>
            <a:off x="628650" y="15213"/>
            <a:ext cx="7886700" cy="1104636"/>
          </a:xfrm>
        </p:spPr>
        <p:txBody>
          <a:bodyPr/>
          <a:lstStyle/>
          <a:p>
            <a:pPr algn="ctr"/>
            <a:r>
              <a:rPr lang="en-US" dirty="0" err="1"/>
              <a:t>Promesas</a:t>
            </a:r>
            <a:r>
              <a:rPr lang="en-US" dirty="0"/>
              <a:t> de Dios que</a:t>
            </a:r>
            <a:br>
              <a:rPr lang="en-US" dirty="0"/>
            </a:br>
            <a:r>
              <a:rPr lang="en-US" dirty="0"/>
              <a:t>el pueblo de Dios </a:t>
            </a:r>
            <a:r>
              <a:rPr lang="en-US" dirty="0" err="1"/>
              <a:t>esperaba</a:t>
            </a:r>
            <a:endParaRPr lang="en-US" dirty="0"/>
          </a:p>
        </p:txBody>
      </p:sp>
      <p:sp>
        <p:nvSpPr>
          <p:cNvPr id="4" name="Content Placeholder 3">
            <a:extLst>
              <a:ext uri="{FF2B5EF4-FFF2-40B4-BE49-F238E27FC236}">
                <a16:creationId xmlns:a16="http://schemas.microsoft.com/office/drawing/2014/main" xmlns="" id="{BCDE7E78-5635-F83E-B17D-C98D6FAF3554}"/>
              </a:ext>
            </a:extLst>
          </p:cNvPr>
          <p:cNvSpPr>
            <a:spLocks noGrp="1"/>
          </p:cNvSpPr>
          <p:nvPr>
            <p:ph sz="half" idx="1"/>
          </p:nvPr>
        </p:nvSpPr>
        <p:spPr>
          <a:xfrm>
            <a:off x="0" y="1119849"/>
            <a:ext cx="2761488" cy="951486"/>
          </a:xfrm>
          <a:ln>
            <a:solidFill>
              <a:schemeClr val="accent6">
                <a:lumMod val="60000"/>
                <a:lumOff val="40000"/>
              </a:schemeClr>
            </a:solidFill>
          </a:ln>
        </p:spPr>
        <p:txBody>
          <a:bodyPr anchor="ctr">
            <a:noAutofit/>
          </a:bodyPr>
          <a:lstStyle/>
          <a:p>
            <a:pPr marL="0" indent="0" algn="ctr" rtl="0">
              <a:buNone/>
            </a:pPr>
            <a:r>
              <a:rPr lang="en-US" sz="2800" dirty="0"/>
              <a:t>U</a:t>
            </a:r>
            <a:r>
              <a:rPr lang="en-US" sz="2800" dirty="0" smtClean="0"/>
              <a:t>n </a:t>
            </a:r>
            <a:r>
              <a:rPr lang="en-US" sz="2800" dirty="0"/>
              <a:t>nuevo pacto</a:t>
            </a:r>
          </a:p>
        </p:txBody>
      </p:sp>
      <p:sp>
        <p:nvSpPr>
          <p:cNvPr id="5" name="Content Placeholder 4">
            <a:extLst>
              <a:ext uri="{FF2B5EF4-FFF2-40B4-BE49-F238E27FC236}">
                <a16:creationId xmlns:a16="http://schemas.microsoft.com/office/drawing/2014/main" xmlns="" id="{5DCE8CC5-78D1-EDCB-EE31-16AD7A1C456F}"/>
              </a:ext>
            </a:extLst>
          </p:cNvPr>
          <p:cNvSpPr>
            <a:spLocks noGrp="1"/>
          </p:cNvSpPr>
          <p:nvPr>
            <p:ph sz="half" idx="2"/>
          </p:nvPr>
        </p:nvSpPr>
        <p:spPr>
          <a:xfrm>
            <a:off x="2761488" y="1119849"/>
            <a:ext cx="6382512" cy="4579937"/>
          </a:xfrm>
        </p:spPr>
        <p:txBody>
          <a:bodyPr anchor="ctr">
            <a:normAutofit fontScale="92500" lnSpcReduction="20000"/>
          </a:bodyPr>
          <a:lstStyle/>
          <a:p>
            <a:pPr marL="0" indent="0" algn="ctr">
              <a:buNone/>
            </a:pPr>
            <a:r>
              <a:rPr lang="en-US" sz="2000" dirty="0" err="1"/>
              <a:t>Jeremías</a:t>
            </a:r>
            <a:r>
              <a:rPr lang="en-US" sz="2000" dirty="0"/>
              <a:t> </a:t>
            </a:r>
            <a:r>
              <a:rPr lang="en-US" sz="2000" dirty="0" smtClean="0"/>
              <a:t>31:</a:t>
            </a:r>
            <a:r>
              <a:rPr lang="es-ES" sz="2000" dirty="0" smtClean="0"/>
              <a:t>31  </a:t>
            </a:r>
            <a:r>
              <a:rPr lang="es-ES" sz="2000" dirty="0"/>
              <a:t>Vienen días», declara el SEÑOR, «en que haré con la casa de Israel y con la casa de Judá un </a:t>
            </a:r>
            <a:r>
              <a:rPr lang="es-ES" sz="2000" b="1" u="sng" dirty="0"/>
              <a:t>nuevo pacto</a:t>
            </a:r>
            <a:r>
              <a:rPr lang="es-ES" sz="2000" dirty="0"/>
              <a:t>,32  no como el pacto que hice con sus padres el día que los tomé de la mano para sacarlos de la tierra de Egipto, Mi pacto que ellos rompieron, aunque fui un esposo para ellos», declara el SEÑOR.33  «Porque </a:t>
            </a:r>
            <a:r>
              <a:rPr lang="es-ES" sz="2000" b="1" u="sng" dirty="0"/>
              <a:t>este es el pacto</a:t>
            </a:r>
            <a:r>
              <a:rPr lang="es-ES" sz="2000" dirty="0"/>
              <a:t> que haré con la casa de Israel después de aquellos días», declara el SEÑOR. «</a:t>
            </a:r>
            <a:r>
              <a:rPr lang="es-ES" sz="2000" b="1" u="sng" dirty="0"/>
              <a:t>Pondré Mi ley dentro de ellos, y sobre sus corazones la escribiré. Entonces Yo seré su Dios y ellos serán Mi pueblo</a:t>
            </a:r>
            <a:r>
              <a:rPr lang="es-ES" sz="2000" dirty="0"/>
              <a:t>.34  No tendrán que enseñar más cada uno a su prójimo y cada cual a su hermano, diciéndole: “Conoce al SEÑOR”, </a:t>
            </a:r>
            <a:r>
              <a:rPr lang="es-ES" sz="2000" b="1" u="sng" dirty="0"/>
              <a:t>porque todos me conocerán, desde el más pequeño de ellos hasta el más grande», declara el SEÑOR, «pues perdonaré su maldad, y no recordaré más su pecado»</a:t>
            </a:r>
            <a:r>
              <a:rPr lang="es-ES" sz="2000" dirty="0"/>
              <a:t>.35  Así dice el SEÑOR, El que da el sol para luz del día, Y las leyes de la luna y de las estrellas para luz de la noche, El que agita el mar para que bramen sus olas; El SEÑOR de los ejércitos es Su nombre:36  «Si estas leyes se apartan De Mi presencia», declara el SEÑOR, «También la descendencia de Israel dejará De ser nación en Mi presencia para siempre</a:t>
            </a:r>
            <a:r>
              <a:rPr lang="es-ES" sz="2000" dirty="0" smtClean="0"/>
              <a:t>».</a:t>
            </a:r>
            <a:endParaRPr lang="en-US" sz="2000" dirty="0"/>
          </a:p>
        </p:txBody>
      </p:sp>
    </p:spTree>
    <p:extLst>
      <p:ext uri="{BB962C8B-B14F-4D97-AF65-F5344CB8AC3E}">
        <p14:creationId xmlns:p14="http://schemas.microsoft.com/office/powerpoint/2010/main" val="1772719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773754-3288-9872-B93B-42DE749C52EA}"/>
              </a:ext>
            </a:extLst>
          </p:cNvPr>
          <p:cNvSpPr>
            <a:spLocks noGrp="1"/>
          </p:cNvSpPr>
          <p:nvPr>
            <p:ph type="title"/>
          </p:nvPr>
        </p:nvSpPr>
        <p:spPr>
          <a:xfrm>
            <a:off x="628650" y="15213"/>
            <a:ext cx="7886700" cy="1104636"/>
          </a:xfrm>
        </p:spPr>
        <p:txBody>
          <a:bodyPr/>
          <a:lstStyle/>
          <a:p>
            <a:pPr algn="ctr"/>
            <a:r>
              <a:rPr lang="en-US" dirty="0" err="1"/>
              <a:t>Promesas</a:t>
            </a:r>
            <a:r>
              <a:rPr lang="en-US" dirty="0"/>
              <a:t> de Dios que</a:t>
            </a:r>
            <a:br>
              <a:rPr lang="en-US" dirty="0"/>
            </a:br>
            <a:r>
              <a:rPr lang="en-US" dirty="0"/>
              <a:t>el pueblo de Dios </a:t>
            </a:r>
            <a:r>
              <a:rPr lang="en-US" dirty="0" err="1"/>
              <a:t>esperaba</a:t>
            </a:r>
            <a:endParaRPr lang="en-US" dirty="0"/>
          </a:p>
        </p:txBody>
      </p:sp>
      <p:sp>
        <p:nvSpPr>
          <p:cNvPr id="4" name="Content Placeholder 3">
            <a:extLst>
              <a:ext uri="{FF2B5EF4-FFF2-40B4-BE49-F238E27FC236}">
                <a16:creationId xmlns:a16="http://schemas.microsoft.com/office/drawing/2014/main" xmlns="" id="{BCDE7E78-5635-F83E-B17D-C98D6FAF3554}"/>
              </a:ext>
            </a:extLst>
          </p:cNvPr>
          <p:cNvSpPr>
            <a:spLocks noGrp="1"/>
          </p:cNvSpPr>
          <p:nvPr>
            <p:ph sz="half" idx="1"/>
          </p:nvPr>
        </p:nvSpPr>
        <p:spPr>
          <a:xfrm>
            <a:off x="0" y="1119850"/>
            <a:ext cx="2761488" cy="951486"/>
          </a:xfrm>
          <a:ln>
            <a:solidFill>
              <a:schemeClr val="accent6">
                <a:lumMod val="60000"/>
                <a:lumOff val="40000"/>
              </a:schemeClr>
            </a:solidFill>
          </a:ln>
        </p:spPr>
        <p:txBody>
          <a:bodyPr anchor="ctr">
            <a:noAutofit/>
          </a:bodyPr>
          <a:lstStyle/>
          <a:p>
            <a:pPr marL="0" indent="0" algn="ctr" rtl="0">
              <a:buNone/>
            </a:pPr>
            <a:r>
              <a:rPr lang="en-US" sz="2800" dirty="0"/>
              <a:t>U</a:t>
            </a:r>
            <a:r>
              <a:rPr lang="en-US" sz="2800" dirty="0" smtClean="0"/>
              <a:t>n </a:t>
            </a:r>
            <a:r>
              <a:rPr lang="en-US" sz="2800" dirty="0"/>
              <a:t>nuevo pacto</a:t>
            </a:r>
          </a:p>
        </p:txBody>
      </p:sp>
      <p:sp>
        <p:nvSpPr>
          <p:cNvPr id="5" name="Content Placeholder 4">
            <a:extLst>
              <a:ext uri="{FF2B5EF4-FFF2-40B4-BE49-F238E27FC236}">
                <a16:creationId xmlns:a16="http://schemas.microsoft.com/office/drawing/2014/main" xmlns="" id="{5DCE8CC5-78D1-EDCB-EE31-16AD7A1C456F}"/>
              </a:ext>
            </a:extLst>
          </p:cNvPr>
          <p:cNvSpPr>
            <a:spLocks noGrp="1"/>
          </p:cNvSpPr>
          <p:nvPr>
            <p:ph sz="half" idx="2"/>
          </p:nvPr>
        </p:nvSpPr>
        <p:spPr>
          <a:xfrm>
            <a:off x="2761488" y="1119849"/>
            <a:ext cx="6382512" cy="4579937"/>
          </a:xfrm>
        </p:spPr>
        <p:txBody>
          <a:bodyPr anchor="ctr">
            <a:normAutofit/>
          </a:bodyPr>
          <a:lstStyle/>
          <a:p>
            <a:pPr marL="0" indent="0" algn="ctr">
              <a:buNone/>
            </a:pPr>
            <a:r>
              <a:rPr lang="en-US" sz="1800" i="0" u="none" strike="noStrike" dirty="0" smtClean="0">
                <a:effectLst/>
                <a:latin typeface="Calibri" panose="020F0502020204030204" pitchFamily="34" charset="0"/>
                <a:cs typeface="Calibri" panose="020F0502020204030204" pitchFamily="34" charset="0"/>
              </a:rPr>
              <a:t>2</a:t>
            </a:r>
            <a:r>
              <a:rPr lang="en-US" sz="1800" baseline="30000" dirty="0">
                <a:latin typeface="Calibri" panose="020F0502020204030204" pitchFamily="34" charset="0"/>
                <a:cs typeface="Calibri" panose="020F0502020204030204" pitchFamily="34" charset="0"/>
              </a:rPr>
              <a:t> </a:t>
            </a:r>
            <a:r>
              <a:rPr lang="en-US" sz="1800" i="0" u="none" strike="noStrike" dirty="0" smtClean="0">
                <a:effectLst/>
                <a:latin typeface="Calibri" panose="020F0502020204030204" pitchFamily="34" charset="0"/>
                <a:cs typeface="Calibri" panose="020F0502020204030204" pitchFamily="34" charset="0"/>
              </a:rPr>
              <a:t>Samuel 7:</a:t>
            </a:r>
            <a:r>
              <a:rPr lang="es-ES" sz="1800" dirty="0" smtClean="0">
                <a:latin typeface="Calibri" panose="020F0502020204030204" pitchFamily="34" charset="0"/>
                <a:cs typeface="Calibri" panose="020F0502020204030204" pitchFamily="34" charset="0"/>
              </a:rPr>
              <a:t>9  </a:t>
            </a:r>
            <a:r>
              <a:rPr lang="es-ES" sz="1800" dirty="0">
                <a:latin typeface="Calibri" panose="020F0502020204030204" pitchFamily="34" charset="0"/>
                <a:cs typeface="Calibri" panose="020F0502020204030204" pitchFamily="34" charset="0"/>
              </a:rPr>
              <a:t>Y he estado contigo por dondequiera que has ido y he exterminado a todos tus enemigos de delante de ti, y haré de ti un gran nombre como el nombre de los grandes que hay en la tierra.10  Asignaré también un lugar para Mi pueblo Israel, y lo plantaré allí a fin de que habite en su propio lugar y no sea perturbado de nuevo, ni los malvados los aflijan más como antes,11  desde el día en que ordené que hubiera jueces sobre Mi pueblo Israel. A ti te daré reposo de todos tus enemigos. El SEÑOR también te hace saber que el SEÑOR te edificará una casa.12  Cuando tus días se cumplan y reposes con tus padres, levantaré a tu descendiente después de ti, el cual saldrá de tus entrañas, y estableceré su reino.13  Él edificará casa a Mi nombre, y Yo estableceré el trono de su reino para </a:t>
            </a:r>
            <a:r>
              <a:rPr lang="es-ES" sz="1800" dirty="0" smtClean="0">
                <a:latin typeface="Calibri" panose="020F0502020204030204" pitchFamily="34" charset="0"/>
                <a:cs typeface="Calibri" panose="020F0502020204030204" pitchFamily="34" charset="0"/>
              </a:rPr>
              <a:t>siempre… 16  </a:t>
            </a:r>
            <a:r>
              <a:rPr lang="es-ES" sz="1800" dirty="0">
                <a:latin typeface="Calibri" panose="020F0502020204030204" pitchFamily="34" charset="0"/>
                <a:cs typeface="Calibri" panose="020F0502020204030204" pitchFamily="34" charset="0"/>
              </a:rPr>
              <a:t>Tu casa y tu reino permanecerán para siempre delante de Mí; tu trono será establecido para </a:t>
            </a:r>
            <a:r>
              <a:rPr lang="es-ES" sz="1800" dirty="0" smtClean="0">
                <a:latin typeface="Calibri" panose="020F0502020204030204" pitchFamily="34" charset="0"/>
                <a:cs typeface="Calibri" panose="020F0502020204030204" pitchFamily="34" charset="0"/>
              </a:rPr>
              <a:t>siempre.</a:t>
            </a:r>
            <a:endParaRPr lang="en-US" sz="2400" dirty="0">
              <a:latin typeface="Calibri" panose="020F0502020204030204" pitchFamily="34" charset="0"/>
              <a:cs typeface="Calibri" panose="020F0502020204030204" pitchFamily="34" charset="0"/>
            </a:endParaRPr>
          </a:p>
        </p:txBody>
      </p:sp>
      <p:sp>
        <p:nvSpPr>
          <p:cNvPr id="8" name="Content Placeholder 3">
            <a:extLst>
              <a:ext uri="{FF2B5EF4-FFF2-40B4-BE49-F238E27FC236}">
                <a16:creationId xmlns:a16="http://schemas.microsoft.com/office/drawing/2014/main" xmlns="" id="{C2F5156A-F98D-0C21-AEFF-C39A8134AA3F}"/>
              </a:ext>
            </a:extLst>
          </p:cNvPr>
          <p:cNvSpPr txBox="1">
            <a:spLocks/>
          </p:cNvSpPr>
          <p:nvPr/>
        </p:nvSpPr>
        <p:spPr>
          <a:xfrm>
            <a:off x="0" y="2305182"/>
            <a:ext cx="2761488" cy="951486"/>
          </a:xfrm>
          <a:prstGeom prst="rect">
            <a:avLst/>
          </a:prstGeom>
          <a:ln>
            <a:solidFill>
              <a:schemeClr val="accent4">
                <a:lumMod val="60000"/>
                <a:lumOff val="40000"/>
              </a:schemeClr>
            </a:solidFill>
          </a:ln>
        </p:spPr>
        <p:txBody>
          <a:bodyPr vert="horz" lIns="91440" tIns="45720" rIns="91440" bIns="45720" rtlCol="0" anchor="ct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2800" dirty="0" smtClean="0"/>
              <a:t>El </a:t>
            </a:r>
            <a:r>
              <a:rPr lang="en-US" sz="2800" dirty="0" err="1" smtClean="0"/>
              <a:t>r</a:t>
            </a:r>
            <a:r>
              <a:rPr lang="en-US" sz="2800" dirty="0" err="1" smtClean="0"/>
              <a:t>einado</a:t>
            </a:r>
            <a:r>
              <a:rPr lang="en-US" sz="2800" dirty="0" smtClean="0"/>
              <a:t> del</a:t>
            </a:r>
            <a:endParaRPr lang="en-US" sz="2800" dirty="0"/>
          </a:p>
          <a:p>
            <a:pPr marL="0" indent="0" algn="ctr" rtl="0">
              <a:buFont typeface="Arial" panose="020B0604020202020204" pitchFamily="34" charset="0"/>
              <a:buNone/>
            </a:pPr>
            <a:r>
              <a:rPr lang="en-US" sz="2800" dirty="0" err="1" smtClean="0"/>
              <a:t>Hijo</a:t>
            </a:r>
            <a:r>
              <a:rPr lang="en-US" sz="2800" dirty="0" smtClean="0"/>
              <a:t> </a:t>
            </a:r>
            <a:r>
              <a:rPr lang="en-US" sz="2800" dirty="0"/>
              <a:t>de </a:t>
            </a:r>
            <a:r>
              <a:rPr lang="en-US" sz="2800" dirty="0" smtClean="0"/>
              <a:t>David</a:t>
            </a:r>
            <a:endParaRPr lang="en-US" sz="2800" dirty="0"/>
          </a:p>
        </p:txBody>
      </p:sp>
    </p:spTree>
    <p:extLst>
      <p:ext uri="{BB962C8B-B14F-4D97-AF65-F5344CB8AC3E}">
        <p14:creationId xmlns:p14="http://schemas.microsoft.com/office/powerpoint/2010/main" val="783682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773754-3288-9872-B93B-42DE749C52EA}"/>
              </a:ext>
            </a:extLst>
          </p:cNvPr>
          <p:cNvSpPr>
            <a:spLocks noGrp="1"/>
          </p:cNvSpPr>
          <p:nvPr>
            <p:ph type="title"/>
          </p:nvPr>
        </p:nvSpPr>
        <p:spPr>
          <a:xfrm>
            <a:off x="628650" y="15213"/>
            <a:ext cx="7886700" cy="1104636"/>
          </a:xfrm>
        </p:spPr>
        <p:txBody>
          <a:bodyPr/>
          <a:lstStyle/>
          <a:p>
            <a:pPr algn="ctr"/>
            <a:r>
              <a:rPr lang="en-US" dirty="0" err="1"/>
              <a:t>Promesas</a:t>
            </a:r>
            <a:r>
              <a:rPr lang="en-US" dirty="0"/>
              <a:t> de Dios que</a:t>
            </a:r>
            <a:br>
              <a:rPr lang="en-US" dirty="0"/>
            </a:br>
            <a:r>
              <a:rPr lang="en-US" dirty="0"/>
              <a:t>el pueblo de Dios </a:t>
            </a:r>
            <a:r>
              <a:rPr lang="en-US" dirty="0" err="1"/>
              <a:t>esperaba</a:t>
            </a:r>
            <a:endParaRPr lang="en-US" dirty="0"/>
          </a:p>
        </p:txBody>
      </p:sp>
      <p:sp>
        <p:nvSpPr>
          <p:cNvPr id="4" name="Content Placeholder 3">
            <a:extLst>
              <a:ext uri="{FF2B5EF4-FFF2-40B4-BE49-F238E27FC236}">
                <a16:creationId xmlns:a16="http://schemas.microsoft.com/office/drawing/2014/main" xmlns="" id="{BCDE7E78-5635-F83E-B17D-C98D6FAF3554}"/>
              </a:ext>
            </a:extLst>
          </p:cNvPr>
          <p:cNvSpPr>
            <a:spLocks noGrp="1"/>
          </p:cNvSpPr>
          <p:nvPr>
            <p:ph sz="half" idx="1"/>
          </p:nvPr>
        </p:nvSpPr>
        <p:spPr>
          <a:xfrm>
            <a:off x="0" y="1119850"/>
            <a:ext cx="2761488" cy="951486"/>
          </a:xfrm>
          <a:ln>
            <a:solidFill>
              <a:schemeClr val="accent6">
                <a:lumMod val="60000"/>
                <a:lumOff val="40000"/>
              </a:schemeClr>
            </a:solidFill>
          </a:ln>
        </p:spPr>
        <p:txBody>
          <a:bodyPr anchor="ctr">
            <a:noAutofit/>
          </a:bodyPr>
          <a:lstStyle/>
          <a:p>
            <a:pPr marL="0" indent="0" algn="ctr" rtl="0">
              <a:buNone/>
            </a:pPr>
            <a:r>
              <a:rPr lang="en-US" sz="2800" dirty="0"/>
              <a:t>U</a:t>
            </a:r>
            <a:r>
              <a:rPr lang="en-US" sz="2800" dirty="0" smtClean="0"/>
              <a:t>n </a:t>
            </a:r>
            <a:r>
              <a:rPr lang="en-US" sz="2800" dirty="0"/>
              <a:t>nuevo pacto</a:t>
            </a:r>
          </a:p>
        </p:txBody>
      </p:sp>
      <p:sp>
        <p:nvSpPr>
          <p:cNvPr id="5" name="Content Placeholder 4">
            <a:extLst>
              <a:ext uri="{FF2B5EF4-FFF2-40B4-BE49-F238E27FC236}">
                <a16:creationId xmlns:a16="http://schemas.microsoft.com/office/drawing/2014/main" xmlns="" id="{5DCE8CC5-78D1-EDCB-EE31-16AD7A1C456F}"/>
              </a:ext>
            </a:extLst>
          </p:cNvPr>
          <p:cNvSpPr>
            <a:spLocks noGrp="1"/>
          </p:cNvSpPr>
          <p:nvPr>
            <p:ph sz="half" idx="2"/>
          </p:nvPr>
        </p:nvSpPr>
        <p:spPr>
          <a:xfrm>
            <a:off x="2761488" y="1119849"/>
            <a:ext cx="6382512" cy="4579937"/>
          </a:xfrm>
        </p:spPr>
        <p:txBody>
          <a:bodyPr anchor="ctr">
            <a:normAutofit/>
          </a:bodyPr>
          <a:lstStyle/>
          <a:p>
            <a:pPr marL="0" indent="0" algn="ctr">
              <a:buNone/>
            </a:pPr>
            <a:r>
              <a:rPr lang="en-US" sz="1800" i="0" u="none" strike="noStrike" dirty="0" smtClean="0">
                <a:effectLst/>
                <a:latin typeface="Calibri" panose="020F0502020204030204" pitchFamily="34" charset="0"/>
                <a:cs typeface="Calibri" panose="020F0502020204030204" pitchFamily="34" charset="0"/>
              </a:rPr>
              <a:t>2</a:t>
            </a:r>
            <a:r>
              <a:rPr lang="en-US" sz="1800" baseline="30000" dirty="0">
                <a:latin typeface="Calibri" panose="020F0502020204030204" pitchFamily="34" charset="0"/>
                <a:cs typeface="Calibri" panose="020F0502020204030204" pitchFamily="34" charset="0"/>
              </a:rPr>
              <a:t> </a:t>
            </a:r>
            <a:r>
              <a:rPr lang="en-US" sz="1800" i="0" u="none" strike="noStrike" dirty="0" smtClean="0">
                <a:effectLst/>
                <a:latin typeface="Calibri" panose="020F0502020204030204" pitchFamily="34" charset="0"/>
                <a:cs typeface="Calibri" panose="020F0502020204030204" pitchFamily="34" charset="0"/>
              </a:rPr>
              <a:t>Samuel 7:</a:t>
            </a:r>
            <a:r>
              <a:rPr lang="es-ES" sz="1800" dirty="0" smtClean="0">
                <a:latin typeface="Calibri" panose="020F0502020204030204" pitchFamily="34" charset="0"/>
                <a:cs typeface="Calibri" panose="020F0502020204030204" pitchFamily="34" charset="0"/>
              </a:rPr>
              <a:t>9  </a:t>
            </a:r>
            <a:r>
              <a:rPr lang="es-ES" sz="1800" dirty="0">
                <a:latin typeface="Calibri" panose="020F0502020204030204" pitchFamily="34" charset="0"/>
                <a:cs typeface="Calibri" panose="020F0502020204030204" pitchFamily="34" charset="0"/>
              </a:rPr>
              <a:t>Y he estado contigo por dondequiera que has ido y he exterminado a todos tus enemigos de delante de ti, y haré de ti un gran nombre como el nombre de los grandes que hay en la tierra.10  </a:t>
            </a:r>
            <a:r>
              <a:rPr lang="es-ES" sz="1800" b="1" u="sng" dirty="0">
                <a:latin typeface="Calibri" panose="020F0502020204030204" pitchFamily="34" charset="0"/>
                <a:cs typeface="Calibri" panose="020F0502020204030204" pitchFamily="34" charset="0"/>
              </a:rPr>
              <a:t>Asignaré también un lugar para Mi pueblo Israel</a:t>
            </a:r>
            <a:r>
              <a:rPr lang="es-ES" sz="1800" dirty="0">
                <a:latin typeface="Calibri" panose="020F0502020204030204" pitchFamily="34" charset="0"/>
                <a:cs typeface="Calibri" panose="020F0502020204030204" pitchFamily="34" charset="0"/>
              </a:rPr>
              <a:t>, y lo plantaré allí </a:t>
            </a:r>
            <a:r>
              <a:rPr lang="es-ES" sz="1800" b="1" u="sng" dirty="0">
                <a:latin typeface="Calibri" panose="020F0502020204030204" pitchFamily="34" charset="0"/>
                <a:cs typeface="Calibri" panose="020F0502020204030204" pitchFamily="34" charset="0"/>
              </a:rPr>
              <a:t>a fin de que habite en su propio lugar </a:t>
            </a:r>
            <a:r>
              <a:rPr lang="es-ES" sz="1800" dirty="0">
                <a:latin typeface="Calibri" panose="020F0502020204030204" pitchFamily="34" charset="0"/>
                <a:cs typeface="Calibri" panose="020F0502020204030204" pitchFamily="34" charset="0"/>
              </a:rPr>
              <a:t>y no sea perturbado de nuevo, ni los malvados los aflijan más como antes,11  desde el día en que ordené que hubiera jueces sobre Mi pueblo Israel. </a:t>
            </a:r>
            <a:r>
              <a:rPr lang="es-ES" sz="1800" b="1" u="sng" dirty="0">
                <a:latin typeface="Calibri" panose="020F0502020204030204" pitchFamily="34" charset="0"/>
                <a:cs typeface="Calibri" panose="020F0502020204030204" pitchFamily="34" charset="0"/>
              </a:rPr>
              <a:t>A ti te daré reposo de todos tus enemigos</a:t>
            </a:r>
            <a:r>
              <a:rPr lang="es-ES" sz="1800" dirty="0">
                <a:latin typeface="Calibri" panose="020F0502020204030204" pitchFamily="34" charset="0"/>
                <a:cs typeface="Calibri" panose="020F0502020204030204" pitchFamily="34" charset="0"/>
              </a:rPr>
              <a:t>. El SEÑOR también te hace saber que el SEÑOR te edificará una casa.12  Cuando tus días se cumplan y reposes con tus padres, </a:t>
            </a:r>
            <a:r>
              <a:rPr lang="es-ES" sz="1800" b="1" u="sng" dirty="0">
                <a:latin typeface="Calibri" panose="020F0502020204030204" pitchFamily="34" charset="0"/>
                <a:cs typeface="Calibri" panose="020F0502020204030204" pitchFamily="34" charset="0"/>
              </a:rPr>
              <a:t>levantaré a tu descendiente después de ti, el cual saldrá de tus entrañas, y estableceré su reino.13  Él edificará casa a Mi nombre, y Yo estableceré el trono de su reino para </a:t>
            </a:r>
            <a:r>
              <a:rPr lang="es-ES" sz="1800" b="1" u="sng" dirty="0" smtClean="0">
                <a:latin typeface="Calibri" panose="020F0502020204030204" pitchFamily="34" charset="0"/>
                <a:cs typeface="Calibri" panose="020F0502020204030204" pitchFamily="34" charset="0"/>
              </a:rPr>
              <a:t>siempre… 16  </a:t>
            </a:r>
            <a:r>
              <a:rPr lang="es-ES" sz="1800" b="1" u="sng" dirty="0">
                <a:latin typeface="Calibri" panose="020F0502020204030204" pitchFamily="34" charset="0"/>
                <a:cs typeface="Calibri" panose="020F0502020204030204" pitchFamily="34" charset="0"/>
              </a:rPr>
              <a:t>Tu casa y tu reino permanecerán para siempre delante de Mí; tu trono será establecido para </a:t>
            </a:r>
            <a:r>
              <a:rPr lang="es-ES" sz="1800" b="1" u="sng" dirty="0" smtClean="0">
                <a:latin typeface="Calibri" panose="020F0502020204030204" pitchFamily="34" charset="0"/>
                <a:cs typeface="Calibri" panose="020F0502020204030204" pitchFamily="34" charset="0"/>
              </a:rPr>
              <a:t>siempre.</a:t>
            </a:r>
            <a:endParaRPr lang="en-US" sz="2400" b="1" u="sng" dirty="0">
              <a:latin typeface="Calibri" panose="020F0502020204030204" pitchFamily="34" charset="0"/>
              <a:cs typeface="Calibri" panose="020F0502020204030204" pitchFamily="34" charset="0"/>
            </a:endParaRPr>
          </a:p>
        </p:txBody>
      </p:sp>
      <p:sp>
        <p:nvSpPr>
          <p:cNvPr id="8" name="Content Placeholder 3">
            <a:extLst>
              <a:ext uri="{FF2B5EF4-FFF2-40B4-BE49-F238E27FC236}">
                <a16:creationId xmlns:a16="http://schemas.microsoft.com/office/drawing/2014/main" xmlns="" id="{C2F5156A-F98D-0C21-AEFF-C39A8134AA3F}"/>
              </a:ext>
            </a:extLst>
          </p:cNvPr>
          <p:cNvSpPr txBox="1">
            <a:spLocks/>
          </p:cNvSpPr>
          <p:nvPr/>
        </p:nvSpPr>
        <p:spPr>
          <a:xfrm>
            <a:off x="0" y="2305182"/>
            <a:ext cx="2761488" cy="951486"/>
          </a:xfrm>
          <a:prstGeom prst="rect">
            <a:avLst/>
          </a:prstGeom>
          <a:ln>
            <a:solidFill>
              <a:schemeClr val="accent4">
                <a:lumMod val="60000"/>
                <a:lumOff val="40000"/>
              </a:schemeClr>
            </a:solidFill>
          </a:ln>
        </p:spPr>
        <p:txBody>
          <a:bodyPr vert="horz" lIns="91440" tIns="45720" rIns="91440" bIns="45720" rtlCol="0" anchor="ct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2800" dirty="0" smtClean="0"/>
              <a:t>El </a:t>
            </a:r>
            <a:r>
              <a:rPr lang="en-US" sz="2800" dirty="0" err="1" smtClean="0"/>
              <a:t>r</a:t>
            </a:r>
            <a:r>
              <a:rPr lang="en-US" sz="2800" dirty="0" err="1" smtClean="0"/>
              <a:t>einado</a:t>
            </a:r>
            <a:r>
              <a:rPr lang="en-US" sz="2800" dirty="0" smtClean="0"/>
              <a:t> del</a:t>
            </a:r>
            <a:endParaRPr lang="en-US" sz="2800" dirty="0"/>
          </a:p>
          <a:p>
            <a:pPr marL="0" indent="0" algn="ctr" rtl="0">
              <a:buFont typeface="Arial" panose="020B0604020202020204" pitchFamily="34" charset="0"/>
              <a:buNone/>
            </a:pPr>
            <a:r>
              <a:rPr lang="en-US" sz="2800" dirty="0" err="1" smtClean="0"/>
              <a:t>Hijo</a:t>
            </a:r>
            <a:r>
              <a:rPr lang="en-US" sz="2800" dirty="0" smtClean="0"/>
              <a:t> </a:t>
            </a:r>
            <a:r>
              <a:rPr lang="en-US" sz="2800" dirty="0"/>
              <a:t>de </a:t>
            </a:r>
            <a:r>
              <a:rPr lang="en-US" sz="2800" dirty="0" smtClean="0"/>
              <a:t>David</a:t>
            </a:r>
            <a:endParaRPr lang="en-US" sz="2800" dirty="0"/>
          </a:p>
        </p:txBody>
      </p:sp>
    </p:spTree>
    <p:extLst>
      <p:ext uri="{BB962C8B-B14F-4D97-AF65-F5344CB8AC3E}">
        <p14:creationId xmlns:p14="http://schemas.microsoft.com/office/powerpoint/2010/main" val="302407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773754-3288-9872-B93B-42DE749C52EA}"/>
              </a:ext>
            </a:extLst>
          </p:cNvPr>
          <p:cNvSpPr>
            <a:spLocks noGrp="1"/>
          </p:cNvSpPr>
          <p:nvPr>
            <p:ph type="title"/>
          </p:nvPr>
        </p:nvSpPr>
        <p:spPr>
          <a:xfrm>
            <a:off x="628650" y="15213"/>
            <a:ext cx="7886700" cy="1104636"/>
          </a:xfrm>
        </p:spPr>
        <p:txBody>
          <a:bodyPr/>
          <a:lstStyle/>
          <a:p>
            <a:pPr algn="ctr"/>
            <a:r>
              <a:rPr lang="en-US" dirty="0" err="1"/>
              <a:t>Promesas</a:t>
            </a:r>
            <a:r>
              <a:rPr lang="en-US" dirty="0"/>
              <a:t> de Dios que</a:t>
            </a:r>
            <a:br>
              <a:rPr lang="en-US" dirty="0"/>
            </a:br>
            <a:r>
              <a:rPr lang="en-US" dirty="0"/>
              <a:t>el pueblo de Dios </a:t>
            </a:r>
            <a:r>
              <a:rPr lang="en-US" dirty="0" err="1"/>
              <a:t>esperaba</a:t>
            </a:r>
            <a:endParaRPr lang="en-US" dirty="0"/>
          </a:p>
        </p:txBody>
      </p:sp>
      <p:sp>
        <p:nvSpPr>
          <p:cNvPr id="4" name="Content Placeholder 3">
            <a:extLst>
              <a:ext uri="{FF2B5EF4-FFF2-40B4-BE49-F238E27FC236}">
                <a16:creationId xmlns:a16="http://schemas.microsoft.com/office/drawing/2014/main" xmlns="" id="{BCDE7E78-5635-F83E-B17D-C98D6FAF3554}"/>
              </a:ext>
            </a:extLst>
          </p:cNvPr>
          <p:cNvSpPr>
            <a:spLocks noGrp="1"/>
          </p:cNvSpPr>
          <p:nvPr>
            <p:ph sz="half" idx="1"/>
          </p:nvPr>
        </p:nvSpPr>
        <p:spPr>
          <a:xfrm>
            <a:off x="0" y="1119850"/>
            <a:ext cx="2761488" cy="951486"/>
          </a:xfrm>
          <a:ln>
            <a:solidFill>
              <a:schemeClr val="accent6">
                <a:lumMod val="60000"/>
                <a:lumOff val="40000"/>
              </a:schemeClr>
            </a:solidFill>
          </a:ln>
        </p:spPr>
        <p:txBody>
          <a:bodyPr anchor="ctr">
            <a:noAutofit/>
          </a:bodyPr>
          <a:lstStyle/>
          <a:p>
            <a:pPr marL="0" indent="0" algn="ctr">
              <a:buNone/>
            </a:pPr>
            <a:r>
              <a:rPr lang="en-US" sz="2800" dirty="0"/>
              <a:t>Un </a:t>
            </a:r>
            <a:r>
              <a:rPr lang="en-US" sz="2800" dirty="0" err="1"/>
              <a:t>nuevo</a:t>
            </a:r>
            <a:r>
              <a:rPr lang="en-US" sz="2800" dirty="0"/>
              <a:t> </a:t>
            </a:r>
            <a:r>
              <a:rPr lang="en-US" sz="2800" dirty="0" err="1"/>
              <a:t>pacto</a:t>
            </a:r>
            <a:endParaRPr lang="en-US" sz="2800" dirty="0"/>
          </a:p>
        </p:txBody>
      </p:sp>
      <p:sp>
        <p:nvSpPr>
          <p:cNvPr id="5" name="Content Placeholder 4">
            <a:extLst>
              <a:ext uri="{FF2B5EF4-FFF2-40B4-BE49-F238E27FC236}">
                <a16:creationId xmlns:a16="http://schemas.microsoft.com/office/drawing/2014/main" xmlns="" id="{5DCE8CC5-78D1-EDCB-EE31-16AD7A1C456F}"/>
              </a:ext>
            </a:extLst>
          </p:cNvPr>
          <p:cNvSpPr>
            <a:spLocks noGrp="1"/>
          </p:cNvSpPr>
          <p:nvPr>
            <p:ph sz="half" idx="2"/>
          </p:nvPr>
        </p:nvSpPr>
        <p:spPr>
          <a:xfrm>
            <a:off x="2761488" y="1119849"/>
            <a:ext cx="6382512" cy="4579937"/>
          </a:xfrm>
        </p:spPr>
        <p:txBody>
          <a:bodyPr anchor="ctr">
            <a:normAutofit fontScale="92500" lnSpcReduction="20000"/>
          </a:bodyPr>
          <a:lstStyle/>
          <a:p>
            <a:pPr marL="0" indent="0" algn="ctr">
              <a:buNone/>
            </a:pPr>
            <a:r>
              <a:rPr lang="en-US" sz="2000" dirty="0"/>
              <a:t>Ezequiel </a:t>
            </a:r>
            <a:r>
              <a:rPr lang="en-US" sz="2000" dirty="0" smtClean="0"/>
              <a:t>36:</a:t>
            </a:r>
            <a:r>
              <a:rPr lang="es-ES" sz="2000" dirty="0" smtClean="0"/>
              <a:t>23  </a:t>
            </a:r>
            <a:r>
              <a:rPr lang="es-ES" sz="2000" dirty="0"/>
              <a:t>Vindicaré la santidad de Mi gran nombre profanado entre las naciones, el cual ustedes han profanado en medio de ellas. Entonces las naciones sabrán que Yo soy el SEÑOR’, declara el Señor DIOS, ‘cuando demuestre Mi santidad entre ustedes a la vista de ellas.24  Porque los tomaré de las naciones, los recogeré de todas las tierras y los llevaré a su propia tierra.25  Entonces los rociaré con agua limpia y quedarán limpios; de todas sus inmundicias y de todos sus ídolos los limpiaré.26  ’Además, les daré un corazón nuevo y pondré un espíritu nuevo dentro de ustedes; quitaré de su carne el corazón de piedra y les daré un corazón de carne.27  Pondré dentro de ustedes Mi espíritu y haré que anden en Mis estatutos, y que cumplan cuidadosamente Mis ordenanzas.28  Habitarán en la tierra que di a sus padres; y ustedes serán Mi pueblo y Yo seré su Dios.29  Los libraré de todas sus inmundicias; llamaré al trigo y lo multiplicaré, y no traeré hambre sobre ustedes.30  Y multiplicaré el fruto de los árboles y el producto del campo, para que no reciban más el oprobio del hambre entre las naciones.31  Entonces se acordarán de sus malos caminos y de sus obras que no eran buenas, y se aborrecerán a ustedes mismos por sus iniquidades y por sus abominaciones.</a:t>
            </a:r>
            <a:endParaRPr lang="en-US" sz="2000" dirty="0"/>
          </a:p>
        </p:txBody>
      </p:sp>
      <p:sp>
        <p:nvSpPr>
          <p:cNvPr id="7" name="Content Placeholder 3">
            <a:extLst>
              <a:ext uri="{FF2B5EF4-FFF2-40B4-BE49-F238E27FC236}">
                <a16:creationId xmlns:a16="http://schemas.microsoft.com/office/drawing/2014/main" xmlns="" id="{B4DFAE29-BF8D-EDAE-153A-974165E352C1}"/>
              </a:ext>
            </a:extLst>
          </p:cNvPr>
          <p:cNvSpPr txBox="1">
            <a:spLocks/>
          </p:cNvSpPr>
          <p:nvPr/>
        </p:nvSpPr>
        <p:spPr>
          <a:xfrm>
            <a:off x="0" y="3490514"/>
            <a:ext cx="2761488" cy="951486"/>
          </a:xfrm>
          <a:prstGeom prst="rect">
            <a:avLst/>
          </a:prstGeom>
          <a:ln>
            <a:solidFill>
              <a:schemeClr val="accent6">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2800" dirty="0"/>
              <a:t>U</a:t>
            </a:r>
            <a:r>
              <a:rPr lang="en-US" sz="2800" dirty="0" smtClean="0"/>
              <a:t>n </a:t>
            </a:r>
            <a:r>
              <a:rPr lang="en-US" sz="2800" dirty="0" err="1"/>
              <a:t>nuevo</a:t>
            </a:r>
            <a:r>
              <a:rPr lang="en-US" sz="2800" dirty="0"/>
              <a:t> </a:t>
            </a:r>
            <a:r>
              <a:rPr lang="en-US" sz="2800" dirty="0" err="1" smtClean="0"/>
              <a:t>coraz</a:t>
            </a:r>
            <a:r>
              <a:rPr lang="es-ES" sz="2800" dirty="0" err="1"/>
              <a:t>ó</a:t>
            </a:r>
            <a:r>
              <a:rPr lang="en-US" sz="2800" dirty="0" smtClean="0"/>
              <a:t>n</a:t>
            </a:r>
            <a:endParaRPr lang="en-US" sz="2800" dirty="0"/>
          </a:p>
        </p:txBody>
      </p:sp>
      <p:sp>
        <p:nvSpPr>
          <p:cNvPr id="8" name="Content Placeholder 3">
            <a:extLst>
              <a:ext uri="{FF2B5EF4-FFF2-40B4-BE49-F238E27FC236}">
                <a16:creationId xmlns:a16="http://schemas.microsoft.com/office/drawing/2014/main" xmlns="" id="{C2F5156A-F98D-0C21-AEFF-C39A8134AA3F}"/>
              </a:ext>
            </a:extLst>
          </p:cNvPr>
          <p:cNvSpPr txBox="1">
            <a:spLocks/>
          </p:cNvSpPr>
          <p:nvPr/>
        </p:nvSpPr>
        <p:spPr>
          <a:xfrm>
            <a:off x="0" y="2305182"/>
            <a:ext cx="2761488" cy="951486"/>
          </a:xfrm>
          <a:prstGeom prst="rect">
            <a:avLst/>
          </a:prstGeom>
          <a:ln>
            <a:solidFill>
              <a:schemeClr val="accent4">
                <a:lumMod val="60000"/>
                <a:lumOff val="40000"/>
              </a:schemeClr>
            </a:solidFill>
          </a:ln>
        </p:spPr>
        <p:txBody>
          <a:bodyPr vert="horz" lIns="91440" tIns="45720" rIns="91440" bIns="45720" rtlCol="0" anchor="ct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800" dirty="0"/>
              <a:t>El </a:t>
            </a:r>
            <a:r>
              <a:rPr lang="en-US" sz="2800" dirty="0" err="1"/>
              <a:t>reinado</a:t>
            </a:r>
            <a:r>
              <a:rPr lang="en-US" sz="2800" dirty="0"/>
              <a:t> del</a:t>
            </a:r>
          </a:p>
          <a:p>
            <a:pPr marL="0" indent="0" algn="ctr">
              <a:buNone/>
            </a:pPr>
            <a:r>
              <a:rPr lang="en-US" sz="2800" dirty="0" err="1"/>
              <a:t>Hijo</a:t>
            </a:r>
            <a:r>
              <a:rPr lang="en-US" sz="2800" dirty="0"/>
              <a:t> de David</a:t>
            </a:r>
            <a:endParaRPr lang="en-US" sz="2800" dirty="0"/>
          </a:p>
        </p:txBody>
      </p:sp>
    </p:spTree>
    <p:extLst>
      <p:ext uri="{BB962C8B-B14F-4D97-AF65-F5344CB8AC3E}">
        <p14:creationId xmlns:p14="http://schemas.microsoft.com/office/powerpoint/2010/main" val="3936750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773754-3288-9872-B93B-42DE749C52EA}"/>
              </a:ext>
            </a:extLst>
          </p:cNvPr>
          <p:cNvSpPr>
            <a:spLocks noGrp="1"/>
          </p:cNvSpPr>
          <p:nvPr>
            <p:ph type="title"/>
          </p:nvPr>
        </p:nvSpPr>
        <p:spPr>
          <a:xfrm>
            <a:off x="628650" y="15213"/>
            <a:ext cx="7886700" cy="1104636"/>
          </a:xfrm>
        </p:spPr>
        <p:txBody>
          <a:bodyPr/>
          <a:lstStyle/>
          <a:p>
            <a:pPr algn="ctr"/>
            <a:r>
              <a:rPr lang="en-US" dirty="0" err="1"/>
              <a:t>Promesas</a:t>
            </a:r>
            <a:r>
              <a:rPr lang="en-US" dirty="0"/>
              <a:t> de Dios que</a:t>
            </a:r>
            <a:br>
              <a:rPr lang="en-US" dirty="0"/>
            </a:br>
            <a:r>
              <a:rPr lang="en-US" dirty="0"/>
              <a:t>el pueblo de Dios </a:t>
            </a:r>
            <a:r>
              <a:rPr lang="en-US" dirty="0" err="1"/>
              <a:t>esperaba</a:t>
            </a:r>
            <a:endParaRPr lang="en-US" dirty="0"/>
          </a:p>
        </p:txBody>
      </p:sp>
      <p:sp>
        <p:nvSpPr>
          <p:cNvPr id="4" name="Content Placeholder 3">
            <a:extLst>
              <a:ext uri="{FF2B5EF4-FFF2-40B4-BE49-F238E27FC236}">
                <a16:creationId xmlns:a16="http://schemas.microsoft.com/office/drawing/2014/main" xmlns="" id="{BCDE7E78-5635-F83E-B17D-C98D6FAF3554}"/>
              </a:ext>
            </a:extLst>
          </p:cNvPr>
          <p:cNvSpPr>
            <a:spLocks noGrp="1"/>
          </p:cNvSpPr>
          <p:nvPr>
            <p:ph sz="half" idx="1"/>
          </p:nvPr>
        </p:nvSpPr>
        <p:spPr>
          <a:xfrm>
            <a:off x="0" y="1119850"/>
            <a:ext cx="2761488" cy="951486"/>
          </a:xfrm>
          <a:ln>
            <a:solidFill>
              <a:schemeClr val="accent6">
                <a:lumMod val="60000"/>
                <a:lumOff val="40000"/>
              </a:schemeClr>
            </a:solidFill>
          </a:ln>
        </p:spPr>
        <p:txBody>
          <a:bodyPr anchor="ctr">
            <a:noAutofit/>
          </a:bodyPr>
          <a:lstStyle/>
          <a:p>
            <a:pPr marL="0" indent="0" algn="ctr">
              <a:buNone/>
            </a:pPr>
            <a:r>
              <a:rPr lang="en-US" sz="2800" dirty="0"/>
              <a:t>Un </a:t>
            </a:r>
            <a:r>
              <a:rPr lang="en-US" sz="2800" dirty="0" err="1"/>
              <a:t>nuevo</a:t>
            </a:r>
            <a:r>
              <a:rPr lang="en-US" sz="2800" dirty="0"/>
              <a:t> </a:t>
            </a:r>
            <a:r>
              <a:rPr lang="en-US" sz="2800" dirty="0" err="1"/>
              <a:t>pacto</a:t>
            </a:r>
            <a:endParaRPr lang="en-US" sz="2800" dirty="0"/>
          </a:p>
        </p:txBody>
      </p:sp>
      <p:sp>
        <p:nvSpPr>
          <p:cNvPr id="5" name="Content Placeholder 4">
            <a:extLst>
              <a:ext uri="{FF2B5EF4-FFF2-40B4-BE49-F238E27FC236}">
                <a16:creationId xmlns:a16="http://schemas.microsoft.com/office/drawing/2014/main" xmlns="" id="{5DCE8CC5-78D1-EDCB-EE31-16AD7A1C456F}"/>
              </a:ext>
            </a:extLst>
          </p:cNvPr>
          <p:cNvSpPr>
            <a:spLocks noGrp="1"/>
          </p:cNvSpPr>
          <p:nvPr>
            <p:ph sz="half" idx="2"/>
          </p:nvPr>
        </p:nvSpPr>
        <p:spPr>
          <a:xfrm>
            <a:off x="2761488" y="1119849"/>
            <a:ext cx="6382512" cy="4579937"/>
          </a:xfrm>
        </p:spPr>
        <p:txBody>
          <a:bodyPr anchor="ctr">
            <a:normAutofit fontScale="92500" lnSpcReduction="20000"/>
          </a:bodyPr>
          <a:lstStyle/>
          <a:p>
            <a:pPr marL="0" indent="0" algn="ctr">
              <a:buNone/>
            </a:pPr>
            <a:r>
              <a:rPr lang="en-US" sz="2000" dirty="0"/>
              <a:t>Ezequiel </a:t>
            </a:r>
            <a:r>
              <a:rPr lang="en-US" sz="2000" dirty="0" smtClean="0"/>
              <a:t>36:</a:t>
            </a:r>
            <a:r>
              <a:rPr lang="es-ES" sz="2000" dirty="0" smtClean="0"/>
              <a:t>23  …las </a:t>
            </a:r>
            <a:r>
              <a:rPr lang="es-ES" sz="2000" dirty="0"/>
              <a:t>naciones sabrán que Yo soy el SEÑOR’, declara el Señor DIOS, ‘cuando demuestre Mi santidad entre ustedes a la vista de ellas.24  Porque los tomaré de las naciones, los recogeré de todas las tierras y los llevaré a su propia tierra.25  Entonces los rociaré con agua limpia y quedarán limpios; de todas sus inmundicias y de todos sus ídolos los limpiaré.26  ’Además, les daré un corazón nuevo y pondré un espíritu nuevo dentro de ustedes; quitaré de su carne el corazón de piedra y les daré un corazón de carne.27  Pondré dentro de ustedes Mi espíritu y haré que anden en Mis estatutos, y que cumplan cuidadosamente Mis ordenanzas.28  Habitarán en la tierra que di a sus padres; y ustedes serán Mi pueblo y Yo seré su Dios.29  Los libraré de todas sus inmundicias; llamaré al trigo y lo multiplicaré, y no traeré hambre sobre ustedes.30  Y multiplicaré el fruto de los árboles y el producto del campo, para que no reciban más el oprobio del hambre entre las naciones.31  Entonces se acordarán de sus malos caminos y de sus obras que no eran buenas, y se aborrecerán a ustedes mismos por sus iniquidades y por sus abominaciones.</a:t>
            </a:r>
            <a:endParaRPr lang="en-US" sz="2000" dirty="0"/>
          </a:p>
        </p:txBody>
      </p:sp>
      <p:sp>
        <p:nvSpPr>
          <p:cNvPr id="7" name="Content Placeholder 3">
            <a:extLst>
              <a:ext uri="{FF2B5EF4-FFF2-40B4-BE49-F238E27FC236}">
                <a16:creationId xmlns:a16="http://schemas.microsoft.com/office/drawing/2014/main" xmlns="" id="{B4DFAE29-BF8D-EDAE-153A-974165E352C1}"/>
              </a:ext>
            </a:extLst>
          </p:cNvPr>
          <p:cNvSpPr txBox="1">
            <a:spLocks/>
          </p:cNvSpPr>
          <p:nvPr/>
        </p:nvSpPr>
        <p:spPr>
          <a:xfrm>
            <a:off x="0" y="3490514"/>
            <a:ext cx="2761488" cy="951486"/>
          </a:xfrm>
          <a:prstGeom prst="rect">
            <a:avLst/>
          </a:prstGeom>
          <a:ln>
            <a:solidFill>
              <a:schemeClr val="accent6">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2800" dirty="0"/>
              <a:t>U</a:t>
            </a:r>
            <a:r>
              <a:rPr lang="en-US" sz="2800" dirty="0" smtClean="0"/>
              <a:t>n </a:t>
            </a:r>
            <a:r>
              <a:rPr lang="en-US" sz="2800" dirty="0" err="1"/>
              <a:t>nuevo</a:t>
            </a:r>
            <a:r>
              <a:rPr lang="en-US" sz="2800" dirty="0"/>
              <a:t> </a:t>
            </a:r>
            <a:r>
              <a:rPr lang="en-US" sz="2800" dirty="0" err="1" smtClean="0"/>
              <a:t>coraz</a:t>
            </a:r>
            <a:r>
              <a:rPr lang="es-ES" sz="2800" dirty="0" err="1"/>
              <a:t>ó</a:t>
            </a:r>
            <a:r>
              <a:rPr lang="en-US" sz="2800" dirty="0" smtClean="0"/>
              <a:t>n</a:t>
            </a:r>
            <a:endParaRPr lang="en-US" sz="2800" dirty="0"/>
          </a:p>
        </p:txBody>
      </p:sp>
      <p:sp>
        <p:nvSpPr>
          <p:cNvPr id="8" name="Content Placeholder 3">
            <a:extLst>
              <a:ext uri="{FF2B5EF4-FFF2-40B4-BE49-F238E27FC236}">
                <a16:creationId xmlns:a16="http://schemas.microsoft.com/office/drawing/2014/main" xmlns="" id="{C2F5156A-F98D-0C21-AEFF-C39A8134AA3F}"/>
              </a:ext>
            </a:extLst>
          </p:cNvPr>
          <p:cNvSpPr txBox="1">
            <a:spLocks/>
          </p:cNvSpPr>
          <p:nvPr/>
        </p:nvSpPr>
        <p:spPr>
          <a:xfrm>
            <a:off x="0" y="2305182"/>
            <a:ext cx="2761488" cy="951486"/>
          </a:xfrm>
          <a:prstGeom prst="rect">
            <a:avLst/>
          </a:prstGeom>
          <a:ln>
            <a:solidFill>
              <a:schemeClr val="accent4">
                <a:lumMod val="60000"/>
                <a:lumOff val="40000"/>
              </a:schemeClr>
            </a:solidFill>
          </a:ln>
        </p:spPr>
        <p:txBody>
          <a:bodyPr vert="horz" lIns="91440" tIns="45720" rIns="91440" bIns="45720" rtlCol="0" anchor="ct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800" dirty="0"/>
              <a:t>El </a:t>
            </a:r>
            <a:r>
              <a:rPr lang="en-US" sz="2800" dirty="0" err="1"/>
              <a:t>reinado</a:t>
            </a:r>
            <a:r>
              <a:rPr lang="en-US" sz="2800" dirty="0"/>
              <a:t> del</a:t>
            </a:r>
          </a:p>
          <a:p>
            <a:pPr marL="0" indent="0" algn="ctr">
              <a:buNone/>
            </a:pPr>
            <a:r>
              <a:rPr lang="en-US" sz="2800" dirty="0" err="1"/>
              <a:t>Hijo</a:t>
            </a:r>
            <a:r>
              <a:rPr lang="en-US" sz="2800" dirty="0"/>
              <a:t> de David</a:t>
            </a:r>
            <a:endParaRPr lang="en-US" sz="2800" dirty="0"/>
          </a:p>
        </p:txBody>
      </p:sp>
    </p:spTree>
    <p:extLst>
      <p:ext uri="{BB962C8B-B14F-4D97-AF65-F5344CB8AC3E}">
        <p14:creationId xmlns:p14="http://schemas.microsoft.com/office/powerpoint/2010/main" val="2339060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308</TotalTime>
  <Words>3721</Words>
  <Application>Microsoft Office PowerPoint</Application>
  <PresentationFormat>On-screen Show (16:10)</PresentationFormat>
  <Paragraphs>128</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Jesús y el AT</vt:lpstr>
      <vt:lpstr>Jesús y el AT</vt:lpstr>
      <vt:lpstr>Las promesas cumplidas en Pentecostés</vt:lpstr>
      <vt:lpstr>Promesas de Dios que el pueblo de Dios esperaba</vt:lpstr>
      <vt:lpstr>Promesas de Dios que el pueblo de Dios esperaba</vt:lpstr>
      <vt:lpstr>Promesas de Dios que el pueblo de Dios esperaba</vt:lpstr>
      <vt:lpstr>Promesas de Dios que el pueblo de Dios esperaba</vt:lpstr>
      <vt:lpstr>Promesas de Dios que el pueblo de Dios esperaba</vt:lpstr>
      <vt:lpstr>Promesas de Dios que el pueblo de Dios esperaba</vt:lpstr>
      <vt:lpstr>Promesas de Dios que el pueblo de Dios esperaba</vt:lpstr>
      <vt:lpstr>Promesas de Dios que el pueblo de Dios esperaba</vt:lpstr>
      <vt:lpstr>Promesas de Dios que el pueblo de Dios esperaba</vt:lpstr>
      <vt:lpstr>Jesús y el AT</vt:lpstr>
      <vt:lpstr>Lo que los primeros santos escucharon en Pentecostés</vt:lpstr>
      <vt:lpstr>Lo que los primeros santos escucharon en Pentecostés</vt:lpstr>
      <vt:lpstr>Lo que los primeros santos escucharon en Pentecostés</vt:lpstr>
      <vt:lpstr>Lo que los primeros santos escucharon en Pentecostés</vt:lpstr>
      <vt:lpstr>PowerPoint Presentation</vt:lpstr>
      <vt:lpstr>PowerPoint Presentation</vt:lpstr>
      <vt:lpstr>Lo que los primeros santos escucharon en Pentecostés</vt:lpstr>
      <vt:lpstr>Lo que los primeros santos escucharon en Pentecostés</vt:lpstr>
      <vt:lpstr>Preguntas para considerar con respecto a las promesas de Dios a sus santos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and the OT</dc:title>
  <dc:creator>Bill Sanchez</dc:creator>
  <cp:lastModifiedBy>Esther Eubanks</cp:lastModifiedBy>
  <cp:revision>6</cp:revision>
  <dcterms:created xsi:type="dcterms:W3CDTF">2022-11-05T18:19:11Z</dcterms:created>
  <dcterms:modified xsi:type="dcterms:W3CDTF">2022-11-06T00:30:44Z</dcterms:modified>
</cp:coreProperties>
</file>