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56" r:id="rId2"/>
    <p:sldId id="259" r:id="rId3"/>
    <p:sldId id="261" r:id="rId4"/>
    <p:sldId id="262" r:id="rId5"/>
    <p:sldId id="263" r:id="rId6"/>
    <p:sldId id="264" r:id="rId7"/>
    <p:sldId id="265" r:id="rId8"/>
    <p:sldId id="267" r:id="rId9"/>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p:restoredTop sz="73924"/>
  </p:normalViewPr>
  <p:slideViewPr>
    <p:cSldViewPr snapToGrid="0" snapToObjects="1">
      <p:cViewPr varScale="1">
        <p:scale>
          <a:sx n="60" d="100"/>
          <a:sy n="60" d="100"/>
        </p:scale>
        <p:origin x="16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CF395C-FB1B-4245-AFB2-D92F98E4973D}" type="datetimeFigureOut">
              <a:rPr lang="en-US" smtClean="0"/>
              <a:t>11/18/2022</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313D07-C359-9048-BFB8-C522927F0C64}" type="slidenum">
              <a:rPr lang="en-US" smtClean="0"/>
              <a:t>‹#›</a:t>
            </a:fld>
            <a:endParaRPr lang="en-US"/>
          </a:p>
        </p:txBody>
      </p:sp>
    </p:spTree>
    <p:extLst>
      <p:ext uri="{BB962C8B-B14F-4D97-AF65-F5344CB8AC3E}">
        <p14:creationId xmlns:p14="http://schemas.microsoft.com/office/powerpoint/2010/main" val="4110026756"/>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Esta mañana quiero que miremos de cerca un encuentro con Jesús con el que creo que todos podemos identificarnos.</a:t>
            </a:r>
          </a:p>
          <a:p>
            <a:pPr algn="l" rtl="0"/>
            <a:endParaRPr lang="en-US" dirty="0"/>
          </a:p>
          <a:p>
            <a:pPr algn="l" rtl="0"/>
            <a:r>
              <a:rPr lang="en-US" dirty="0"/>
              <a:t>En Lucas 20, los saduceos han escuchado que Jesús tiene mucho que decir acerca de la vida eterna y la resurrección. Ya ha hablado sobre este tema en Lucas 14:14….</a:t>
            </a:r>
          </a:p>
          <a:p>
            <a:pPr algn="l" rtl="0"/>
            <a:endParaRPr lang="en-US" dirty="0"/>
          </a:p>
          <a:p>
            <a:pPr algn="l" rtl="0"/>
            <a:r>
              <a:rPr lang="en-US" dirty="0"/>
              <a:t>Simplemente no pueden aceptarlo. Para ellos suena demasiado imposible, demasiado complicado, demasiado IRRAZONABLE para creer.</a:t>
            </a:r>
          </a:p>
          <a:p>
            <a:pPr algn="l" rtl="0"/>
            <a:endParaRPr lang="en-US" dirty="0"/>
          </a:p>
          <a:p>
            <a:pPr algn="l" rtl="0"/>
            <a:r>
              <a:rPr lang="en-US" dirty="0"/>
              <a:t>Creo que podemos relacionarnos con esta situación porque hoy en día, muchos de nuestros compañeros de trabajo o nuestra familia o nuestros compañeros pueden tener un respeto básico por Jesús, pero encuentran algún aspecto de nuestra FE demasiado... demasiado complicado... demasiado lejos. descabellado... demasiado exigente... demasiado irrazonable.</a:t>
            </a:r>
          </a:p>
          <a:p>
            <a:pPr algn="l" rtl="0"/>
            <a:endParaRPr lang="en-US" dirty="0"/>
          </a:p>
          <a:p>
            <a:pPr algn="l" rtl="0"/>
            <a:r>
              <a:rPr lang="en-US" dirty="0"/>
              <a:t>A medida que nos sumerjamos en este pasaje, creo que verás que tenemos mucho que aprender de Jesús sobre cómo responder a estas preguntas, pero aún más... creo que verás lo INCREÍBLE que es Jesús, para que podamos aún más seguros de que poner nuestra Fe EN JESÚS es la mejor elección que podríamos hacer...</a:t>
            </a:r>
          </a:p>
          <a:p>
            <a:pPr algn="l" rtl="0"/>
            <a:endParaRPr lang="en-US" dirty="0"/>
          </a:p>
          <a:p>
            <a:pPr algn="l" rtl="0"/>
            <a:endParaRPr lang="en-US" dirty="0"/>
          </a:p>
          <a:p>
            <a:pPr algn="l" rtl="0"/>
            <a:endParaRPr lang="en-US" dirty="0"/>
          </a:p>
          <a:p>
            <a:pPr algn="l" rtl="0"/>
            <a:r>
              <a:rPr lang="en-US" dirty="0"/>
              <a:t>En Lucas 20... todos están tratando de atrapar a Jesús con preguntas cuidadosamente formuladas...</a:t>
            </a:r>
          </a:p>
        </p:txBody>
      </p:sp>
      <p:sp>
        <p:nvSpPr>
          <p:cNvPr id="4" name="Slide Number Placeholder 3"/>
          <p:cNvSpPr>
            <a:spLocks noGrp="1"/>
          </p:cNvSpPr>
          <p:nvPr>
            <p:ph type="sldNum" sz="quarter" idx="5"/>
          </p:nvPr>
        </p:nvSpPr>
        <p:spPr/>
        <p:txBody>
          <a:bodyPr/>
          <a:lstStyle/>
          <a:p>
            <a:pPr algn="l" rtl="0"/>
            <a:fld id="{52313D07-C359-9048-BFB8-C522927F0C64}" type="slidenum">
              <a:rPr lang="en-US" smtClean="0"/>
              <a:t>1</a:t>
            </a:fld>
            <a:endParaRPr lang="en-US"/>
          </a:p>
        </p:txBody>
      </p:sp>
    </p:spTree>
    <p:extLst>
      <p:ext uri="{BB962C8B-B14F-4D97-AF65-F5344CB8AC3E}">
        <p14:creationId xmlns:p14="http://schemas.microsoft.com/office/powerpoint/2010/main" val="3759541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5"/>
          </p:nvPr>
        </p:nvSpPr>
        <p:spPr/>
        <p:txBody>
          <a:bodyPr/>
          <a:lstStyle/>
          <a:p>
            <a:pPr algn="l" rtl="0"/>
            <a:fld id="{52313D07-C359-9048-BFB8-C522927F0C64}" type="slidenum">
              <a:rPr lang="en-US" smtClean="0"/>
              <a:t>2</a:t>
            </a:fld>
            <a:endParaRPr lang="en-US"/>
          </a:p>
        </p:txBody>
      </p:sp>
    </p:spTree>
    <p:extLst>
      <p:ext uri="{BB962C8B-B14F-4D97-AF65-F5344CB8AC3E}">
        <p14:creationId xmlns:p14="http://schemas.microsoft.com/office/powerpoint/2010/main" val="2850904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Actitud muy familiar: “Solo dame las palabras de Moisés…”</a:t>
            </a:r>
          </a:p>
          <a:p>
            <a:pPr algn="l" rtl="0"/>
            <a:r>
              <a:rPr lang="en-US" dirty="0"/>
              <a:t>Solo quieren una parte de las Escrituras.</a:t>
            </a:r>
          </a:p>
          <a:p>
            <a:pPr algn="l" rtl="0"/>
            <a:endParaRPr lang="en-US" dirty="0"/>
          </a:p>
        </p:txBody>
      </p:sp>
      <p:sp>
        <p:nvSpPr>
          <p:cNvPr id="4" name="Slide Number Placeholder 3"/>
          <p:cNvSpPr>
            <a:spLocks noGrp="1"/>
          </p:cNvSpPr>
          <p:nvPr>
            <p:ph type="sldNum" sz="quarter" idx="5"/>
          </p:nvPr>
        </p:nvSpPr>
        <p:spPr/>
        <p:txBody>
          <a:bodyPr/>
          <a:lstStyle/>
          <a:p>
            <a:pPr algn="l" rtl="0"/>
            <a:fld id="{52313D07-C359-9048-BFB8-C522927F0C64}" type="slidenum">
              <a:rPr lang="en-US" smtClean="0"/>
              <a:t>3</a:t>
            </a:fld>
            <a:endParaRPr lang="en-US"/>
          </a:p>
        </p:txBody>
      </p:sp>
    </p:spTree>
    <p:extLst>
      <p:ext uri="{BB962C8B-B14F-4D97-AF65-F5344CB8AC3E}">
        <p14:creationId xmlns:p14="http://schemas.microsoft.com/office/powerpoint/2010/main" val="1138382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Son más sabios, más completos, más extensos, más perspicaces.</a:t>
            </a:r>
          </a:p>
          <a:p>
            <a:pPr algn="l" rtl="0"/>
            <a:endParaRPr lang="en-US" dirty="0"/>
          </a:p>
          <a:p>
            <a:pPr algn="l" rtl="0"/>
            <a:r>
              <a:rPr lang="en-US" dirty="0"/>
              <a:t>Ninguna pregunta es demasiado difícil para Jesús.</a:t>
            </a:r>
          </a:p>
          <a:p>
            <a:pPr algn="l" rtl="0"/>
            <a:endParaRPr lang="en-US" dirty="0"/>
          </a:p>
          <a:p>
            <a:pPr algn="l" rtl="0"/>
            <a:r>
              <a:rPr lang="en-US" dirty="0"/>
              <a:t>Amigos, solo estamos viendo una sección esta mañana. Pero déjame asegurarte: ¡Jesús todavía tiene respuestas sobre el matrimonio y la vida después de la muerte, y tantas cosas que nos confunden!</a:t>
            </a:r>
          </a:p>
          <a:p>
            <a:pPr algn="l" rtl="0"/>
            <a:endParaRPr lang="en-US" dirty="0"/>
          </a:p>
          <a:p>
            <a:pPr algn="l" rtl="0"/>
            <a:endParaRPr lang="en-US" dirty="0"/>
          </a:p>
        </p:txBody>
      </p:sp>
      <p:sp>
        <p:nvSpPr>
          <p:cNvPr id="4" name="Slide Number Placeholder 3"/>
          <p:cNvSpPr>
            <a:spLocks noGrp="1"/>
          </p:cNvSpPr>
          <p:nvPr>
            <p:ph type="sldNum" sz="quarter" idx="5"/>
          </p:nvPr>
        </p:nvSpPr>
        <p:spPr/>
        <p:txBody>
          <a:bodyPr/>
          <a:lstStyle/>
          <a:p>
            <a:pPr algn="l" rtl="0"/>
            <a:fld id="{52313D07-C359-9048-BFB8-C522927F0C64}" type="slidenum">
              <a:rPr lang="en-US" smtClean="0"/>
              <a:t>4</a:t>
            </a:fld>
            <a:endParaRPr lang="en-US"/>
          </a:p>
        </p:txBody>
      </p:sp>
    </p:spTree>
    <p:extLst>
      <p:ext uri="{BB962C8B-B14F-4D97-AF65-F5344CB8AC3E}">
        <p14:creationId xmlns:p14="http://schemas.microsoft.com/office/powerpoint/2010/main" val="4189358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 Puede que no queramos hablar con Jesús si sus respuestas son tan poderosas... pero eso nos lleva a un segundo hecho. Los saduceos solo tienen que venir y escuchar lo que Él va a decir... ¡porque Él es demasiado brillante para no preguntar!</a:t>
            </a:r>
          </a:p>
          <a:p>
            <a:pPr algn="l" rtl="0"/>
            <a:endParaRPr lang="en-US" dirty="0"/>
          </a:p>
          <a:p>
            <a:pPr algn="l" rtl="0"/>
            <a:r>
              <a:rPr lang="en-US" dirty="0"/>
              <a:t>JESÚS es AQUEL que puede sanar a los ciegos, a los cojos, a los sordos.</a:t>
            </a:r>
          </a:p>
          <a:p>
            <a:pPr algn="l" rtl="0"/>
            <a:endParaRPr lang="en-US" dirty="0"/>
          </a:p>
          <a:p>
            <a:pPr algn="l" rtl="0"/>
            <a:r>
              <a:rPr lang="en-US" dirty="0"/>
              <a:t>JESÚS es AQUEL que puede caminar sobre el agua y calmar una tormenta.</a:t>
            </a:r>
          </a:p>
          <a:p>
            <a:pPr algn="l" rtl="0"/>
            <a:endParaRPr lang="en-US" dirty="0"/>
          </a:p>
          <a:p>
            <a:pPr algn="l" rtl="0"/>
            <a:r>
              <a:rPr lang="en-US" dirty="0"/>
              <a:t>JESÚS es Aquel que puede resucitar a los muertos y multiplicar los panes y los peces.</a:t>
            </a:r>
          </a:p>
          <a:p>
            <a:pPr algn="l" rtl="0"/>
            <a:endParaRPr lang="en-US" dirty="0"/>
          </a:p>
          <a:p>
            <a:pPr algn="l" rtl="0"/>
            <a:r>
              <a:rPr lang="en-US" dirty="0"/>
              <a:t>JESÚS es AQUEL que arroja nuestros demonios y cumple la profecía.</a:t>
            </a:r>
          </a:p>
          <a:p>
            <a:pPr algn="l" rtl="0"/>
            <a:endParaRPr lang="en-US" dirty="0"/>
          </a:p>
          <a:p>
            <a:pPr algn="l" rtl="0"/>
            <a:r>
              <a:rPr lang="en-US" dirty="0"/>
              <a:t>Él no puede ser ignorado. Todos deben tomar una decisión acerca de Jesús.</a:t>
            </a:r>
          </a:p>
          <a:p>
            <a:pPr algn="l" rtl="0"/>
            <a:endParaRPr lang="en-US" dirty="0"/>
          </a:p>
          <a:p>
            <a:pPr algn="l" rtl="0"/>
            <a:r>
              <a:rPr lang="en-US" dirty="0"/>
              <a:t>¡Cientos de testigos oculares, tanto amistosos como críticos, vieron y escribieron sobre este hombre!</a:t>
            </a:r>
          </a:p>
          <a:p>
            <a:pPr algn="l" rtl="0"/>
            <a:r>
              <a:rPr lang="en-US" dirty="0"/>
              <a:t>Estaba tan polarizado que la gente dejaba todo para seguirlo, o lo despreciaba lo suficiente como para crucificarlo.</a:t>
            </a:r>
          </a:p>
          <a:p>
            <a:pPr algn="l" rtl="0"/>
            <a:r>
              <a:rPr lang="en-US" dirty="0"/>
              <a:t>Jesús es muchas cosas, pero lo único que no es es irrelevante. Él no puede ser ignorado.</a:t>
            </a:r>
          </a:p>
          <a:p>
            <a:pPr algn="l" rtl="0"/>
            <a:endParaRPr lang="en-US" dirty="0"/>
          </a:p>
          <a:p>
            <a:pPr algn="l" rtl="0"/>
            <a:r>
              <a:rPr lang="en-US" dirty="0"/>
              <a:t>¡Tú y yo debemos decidir lo que creemos acerca de alguien que es tan sabio, tan poderoso y tan amoroso!</a:t>
            </a:r>
          </a:p>
        </p:txBody>
      </p:sp>
      <p:sp>
        <p:nvSpPr>
          <p:cNvPr id="4" name="Slide Number Placeholder 3"/>
          <p:cNvSpPr>
            <a:spLocks noGrp="1"/>
          </p:cNvSpPr>
          <p:nvPr>
            <p:ph type="sldNum" sz="quarter" idx="5"/>
          </p:nvPr>
        </p:nvSpPr>
        <p:spPr/>
        <p:txBody>
          <a:bodyPr/>
          <a:lstStyle/>
          <a:p>
            <a:pPr algn="l" rtl="0"/>
            <a:fld id="{52313D07-C359-9048-BFB8-C522927F0C64}" type="slidenum">
              <a:rPr lang="en-US" smtClean="0"/>
              <a:t>5</a:t>
            </a:fld>
            <a:endParaRPr lang="en-US"/>
          </a:p>
        </p:txBody>
      </p:sp>
    </p:spTree>
    <p:extLst>
      <p:ext uri="{BB962C8B-B14F-4D97-AF65-F5344CB8AC3E}">
        <p14:creationId xmlns:p14="http://schemas.microsoft.com/office/powerpoint/2010/main" val="168188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Autoridad compartida: Como solo prestan atención a Moisés, Jesús va a un pasaje escrito por Moisés.</a:t>
            </a:r>
          </a:p>
          <a:p>
            <a:pPr algn="l" rtl="0"/>
            <a:r>
              <a:rPr lang="en-US" dirty="0"/>
              <a:t>Esto puede ser difícil... pero normalmente podemos encontrar algún punto de partida común.</a:t>
            </a:r>
          </a:p>
          <a:p>
            <a:pPr marL="171450" indent="-171450" algn="l" rtl="0">
              <a:buFontTx/>
              <a:buChar char="-"/>
            </a:pPr>
            <a:r>
              <a:rPr lang="en-US" dirty="0"/>
              <a:t>¿No estamos ambos de acuerdo en que debemos ser cariñosos?</a:t>
            </a:r>
          </a:p>
          <a:p>
            <a:pPr marL="171450" indent="-171450" algn="l" rtl="0">
              <a:buFontTx/>
              <a:buChar char="-"/>
            </a:pPr>
            <a:r>
              <a:rPr lang="en-US" dirty="0"/>
              <a:t>¿No estamos los dos de acuerdo en que todos mueren?</a:t>
            </a:r>
          </a:p>
          <a:p>
            <a:pPr marL="171450" indent="-171450" algn="l" rtl="0">
              <a:buFontTx/>
              <a:buChar char="-"/>
            </a:pPr>
            <a:r>
              <a:rPr lang="en-US" dirty="0"/>
              <a:t>¿No estamos ambos de acuerdo en que el mundo en el que vivimos muestra una complejidad y un poder asombrosos?</a:t>
            </a:r>
          </a:p>
          <a:p>
            <a:pPr marL="171450" indent="-171450" algn="l" rtl="0">
              <a:buFontTx/>
              <a:buChar char="-"/>
            </a:pPr>
            <a:r>
              <a:rPr lang="en-US" dirty="0"/>
              <a:t>¿No estamos ambos de acuerdo en que uno de los nuestros, tenemos un conocimiento limitado?</a:t>
            </a:r>
          </a:p>
          <a:p>
            <a:pPr algn="l" rtl="0"/>
            <a:endParaRPr lang="en-US" dirty="0"/>
          </a:p>
          <a:p>
            <a:pPr algn="l" rtl="0"/>
            <a:r>
              <a:rPr lang="en-US" dirty="0"/>
              <a:t>El arbusto: Jesús conoce la historia. Él conoce las Escrituras por dentro y por fuera. ** Conecte la lección temática de esta noche sobre atesorar las Escrituras.**. Porque lo que nos SOSTIENE y lo que es: PALABRA DE DIOS.</a:t>
            </a:r>
          </a:p>
          <a:p>
            <a:pPr algn="l" rtl="0"/>
            <a:endParaRPr lang="en-US" dirty="0"/>
          </a:p>
          <a:p>
            <a:pPr algn="l" rtl="0"/>
            <a:r>
              <a:rPr lang="en-US" dirty="0"/>
              <a:t>Detalles clave: 2 detalles... Primero, el tiempo presente. Dios es actualmente el Dios de esos hombres. Porque ambos existen actualmente. Pero segundo, Dios actualmente está cumpliendo las PROMESAS que les hizo a esos hombres. ¡Dios no quebranta Sus pactos!</a:t>
            </a:r>
          </a:p>
          <a:p>
            <a:pPr algn="l" rtl="0"/>
            <a:endParaRPr lang="en-US" dirty="0"/>
          </a:p>
          <a:p>
            <a:pPr algn="l" rtl="0"/>
            <a:r>
              <a:rPr lang="en-US" dirty="0"/>
              <a:t>Naturaleza de DIOS: Él está vivo. El es fiel. Él es confiable.</a:t>
            </a:r>
          </a:p>
          <a:p>
            <a:pPr algn="l" rtl="0"/>
            <a:endParaRPr lang="en-US" dirty="0"/>
          </a:p>
          <a:p>
            <a:pPr algn="l" rtl="0"/>
            <a:r>
              <a:rPr lang="en-US" dirty="0"/>
              <a:t>¿Ves que una pregunta específica sobre la resurrección se ha convertido en una oportunidad de enseñanza sobre Dios mismo? Queremos ayudar a la gente a ver al PADRE como JESÚS lo ve.</a:t>
            </a:r>
          </a:p>
        </p:txBody>
      </p:sp>
      <p:sp>
        <p:nvSpPr>
          <p:cNvPr id="4" name="Slide Number Placeholder 3"/>
          <p:cNvSpPr>
            <a:spLocks noGrp="1"/>
          </p:cNvSpPr>
          <p:nvPr>
            <p:ph type="sldNum" sz="quarter" idx="5"/>
          </p:nvPr>
        </p:nvSpPr>
        <p:spPr/>
        <p:txBody>
          <a:bodyPr/>
          <a:lstStyle/>
          <a:p>
            <a:pPr algn="l" rtl="0"/>
            <a:fld id="{52313D07-C359-9048-BFB8-C522927F0C64}" type="slidenum">
              <a:rPr lang="en-US" smtClean="0"/>
              <a:t>6</a:t>
            </a:fld>
            <a:endParaRPr lang="en-US"/>
          </a:p>
        </p:txBody>
      </p:sp>
    </p:spTree>
    <p:extLst>
      <p:ext uri="{BB962C8B-B14F-4D97-AF65-F5344CB8AC3E}">
        <p14:creationId xmlns:p14="http://schemas.microsoft.com/office/powerpoint/2010/main" val="1682737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Son más sabios, más completos, más extensos, más perspicaces.</a:t>
            </a:r>
          </a:p>
          <a:p>
            <a:pPr algn="l" rtl="0"/>
            <a:endParaRPr lang="en-US" dirty="0"/>
          </a:p>
          <a:p>
            <a:pPr algn="l" rtl="0"/>
            <a:r>
              <a:rPr lang="en-US" dirty="0"/>
              <a:t>Ninguna pregunta es demasiado difícil para Jesús.</a:t>
            </a:r>
          </a:p>
          <a:p>
            <a:pPr algn="l" rtl="0"/>
            <a:endParaRPr lang="en-US" dirty="0"/>
          </a:p>
          <a:p>
            <a:pPr algn="l" rtl="0"/>
            <a:r>
              <a:rPr lang="en-US" dirty="0"/>
              <a:t>Amigos, solo estamos viendo una sección esta mañana. Pero déjame asegurarte: ¡Jesús todavía tiene respuestas sobre el matrimonio y la vida después de la muerte, y tantas cosas que nos confunden!</a:t>
            </a:r>
          </a:p>
          <a:p>
            <a:pPr algn="l" rtl="0"/>
            <a:endParaRPr lang="en-US" dirty="0"/>
          </a:p>
          <a:p>
            <a:pPr algn="l" rtl="0"/>
            <a:endParaRPr lang="en-US" dirty="0"/>
          </a:p>
        </p:txBody>
      </p:sp>
      <p:sp>
        <p:nvSpPr>
          <p:cNvPr id="4" name="Slide Number Placeholder 3"/>
          <p:cNvSpPr>
            <a:spLocks noGrp="1"/>
          </p:cNvSpPr>
          <p:nvPr>
            <p:ph type="sldNum" sz="quarter" idx="5"/>
          </p:nvPr>
        </p:nvSpPr>
        <p:spPr/>
        <p:txBody>
          <a:bodyPr/>
          <a:lstStyle/>
          <a:p>
            <a:pPr algn="l" rtl="0"/>
            <a:fld id="{52313D07-C359-9048-BFB8-C522927F0C64}" type="slidenum">
              <a:rPr lang="en-US" smtClean="0"/>
              <a:t>7</a:t>
            </a:fld>
            <a:endParaRPr lang="en-US"/>
          </a:p>
        </p:txBody>
      </p:sp>
    </p:spTree>
    <p:extLst>
      <p:ext uri="{BB962C8B-B14F-4D97-AF65-F5344CB8AC3E}">
        <p14:creationId xmlns:p14="http://schemas.microsoft.com/office/powerpoint/2010/main" val="667236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Esta mañana quiero que miremos de cerca un encuentro con Jesús con el que creo que todos podemos identificarnos.</a:t>
            </a:r>
          </a:p>
          <a:p>
            <a:pPr algn="l" rtl="0"/>
            <a:endParaRPr lang="en-US" dirty="0"/>
          </a:p>
          <a:p>
            <a:pPr algn="l" rtl="0"/>
            <a:r>
              <a:rPr lang="en-US" dirty="0"/>
              <a:t>En Lucas 20, los saduceos han escuchado que Jesús tiene mucho que decir acerca de la vida eterna y la resurrección. Ya ha hablado sobre este tema en Lucas 14:14….</a:t>
            </a:r>
          </a:p>
          <a:p>
            <a:pPr algn="l" rtl="0"/>
            <a:endParaRPr lang="en-US" dirty="0"/>
          </a:p>
          <a:p>
            <a:pPr algn="l" rtl="0"/>
            <a:r>
              <a:rPr lang="en-US" dirty="0"/>
              <a:t>Simplemente no pueden aceptarlo. Para ellos suena demasiado imposible, demasiado complicado, demasiado IRRAZONABLE para creer.</a:t>
            </a:r>
          </a:p>
          <a:p>
            <a:pPr algn="l" rtl="0"/>
            <a:endParaRPr lang="en-US" dirty="0"/>
          </a:p>
          <a:p>
            <a:pPr algn="l" rtl="0"/>
            <a:r>
              <a:rPr lang="en-US" dirty="0"/>
              <a:t>Creo que podemos relacionarnos con esta situación porque hoy en día, muchos de nuestros compañeros de trabajo o nuestra familia o nuestros compañeros pueden tener un respeto básico por Jesús, pero encuentran algún aspecto de nuestra FE demasiado... demasiado complicado... demasiado lejos. descabellado... demasiado exigente... demasiado irrazonable.</a:t>
            </a:r>
          </a:p>
          <a:p>
            <a:pPr algn="l" rtl="0"/>
            <a:endParaRPr lang="en-US" dirty="0"/>
          </a:p>
          <a:p>
            <a:pPr algn="l" rtl="0"/>
            <a:r>
              <a:rPr lang="en-US" dirty="0"/>
              <a:t>A medida que nos sumerjamos en este pasaje, creo que verás que tenemos mucho que aprender de Jesús sobre cómo responder a estas preguntas, pero aún más... creo que verás lo INCREÍBLE que es Jesús, para que podamos aún más seguros de que poner nuestra Fe EN JESÚS es la mejor elección que podríamos hacer...</a:t>
            </a:r>
          </a:p>
          <a:p>
            <a:pPr algn="l" rtl="0"/>
            <a:endParaRPr lang="en-US" dirty="0"/>
          </a:p>
          <a:p>
            <a:pPr algn="l" rtl="0"/>
            <a:endParaRPr lang="en-US" dirty="0"/>
          </a:p>
          <a:p>
            <a:pPr algn="l" rtl="0"/>
            <a:endParaRPr lang="en-US" dirty="0"/>
          </a:p>
          <a:p>
            <a:pPr algn="l" rtl="0"/>
            <a:r>
              <a:rPr lang="en-US" dirty="0"/>
              <a:t>En Lucas 20... todos están tratando de atrapar a Jesús con preguntas cuidadosamente formuladas...</a:t>
            </a:r>
          </a:p>
        </p:txBody>
      </p:sp>
      <p:sp>
        <p:nvSpPr>
          <p:cNvPr id="4" name="Slide Number Placeholder 3"/>
          <p:cNvSpPr>
            <a:spLocks noGrp="1"/>
          </p:cNvSpPr>
          <p:nvPr>
            <p:ph type="sldNum" sz="quarter" idx="5"/>
          </p:nvPr>
        </p:nvSpPr>
        <p:spPr/>
        <p:txBody>
          <a:bodyPr/>
          <a:lstStyle/>
          <a:p>
            <a:pPr algn="l" rtl="0"/>
            <a:fld id="{52313D07-C359-9048-BFB8-C522927F0C64}" type="slidenum">
              <a:rPr lang="en-US" smtClean="0"/>
              <a:t>8</a:t>
            </a:fld>
            <a:endParaRPr lang="en-US"/>
          </a:p>
        </p:txBody>
      </p:sp>
    </p:spTree>
    <p:extLst>
      <p:ext uri="{BB962C8B-B14F-4D97-AF65-F5344CB8AC3E}">
        <p14:creationId xmlns:p14="http://schemas.microsoft.com/office/powerpoint/2010/main" val="3811729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D5F154-1A8D-C54F-A92F-FC716EA46463}"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3926E-687C-2E4B-954C-F220C116B8BD}" type="slidenum">
              <a:rPr lang="en-US" smtClean="0"/>
              <a:t>‹#›</a:t>
            </a:fld>
            <a:endParaRPr lang="en-US"/>
          </a:p>
        </p:txBody>
      </p:sp>
    </p:spTree>
    <p:extLst>
      <p:ext uri="{BB962C8B-B14F-4D97-AF65-F5344CB8AC3E}">
        <p14:creationId xmlns:p14="http://schemas.microsoft.com/office/powerpoint/2010/main" val="115250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D5F154-1A8D-C54F-A92F-FC716EA46463}"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3926E-687C-2E4B-954C-F220C116B8BD}" type="slidenum">
              <a:rPr lang="en-US" smtClean="0"/>
              <a:t>‹#›</a:t>
            </a:fld>
            <a:endParaRPr lang="en-US"/>
          </a:p>
        </p:txBody>
      </p:sp>
    </p:spTree>
    <p:extLst>
      <p:ext uri="{BB962C8B-B14F-4D97-AF65-F5344CB8AC3E}">
        <p14:creationId xmlns:p14="http://schemas.microsoft.com/office/powerpoint/2010/main" val="167883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D5F154-1A8D-C54F-A92F-FC716EA46463}"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3926E-687C-2E4B-954C-F220C116B8BD}" type="slidenum">
              <a:rPr lang="en-US" smtClean="0"/>
              <a:t>‹#›</a:t>
            </a:fld>
            <a:endParaRPr lang="en-US"/>
          </a:p>
        </p:txBody>
      </p:sp>
    </p:spTree>
    <p:extLst>
      <p:ext uri="{BB962C8B-B14F-4D97-AF65-F5344CB8AC3E}">
        <p14:creationId xmlns:p14="http://schemas.microsoft.com/office/powerpoint/2010/main" val="292600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D5F154-1A8D-C54F-A92F-FC716EA46463}"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3926E-687C-2E4B-954C-F220C116B8BD}" type="slidenum">
              <a:rPr lang="en-US" smtClean="0"/>
              <a:t>‹#›</a:t>
            </a:fld>
            <a:endParaRPr lang="en-US"/>
          </a:p>
        </p:txBody>
      </p:sp>
    </p:spTree>
    <p:extLst>
      <p:ext uri="{BB962C8B-B14F-4D97-AF65-F5344CB8AC3E}">
        <p14:creationId xmlns:p14="http://schemas.microsoft.com/office/powerpoint/2010/main" val="115092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D5F154-1A8D-C54F-A92F-FC716EA46463}"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3926E-687C-2E4B-954C-F220C116B8BD}" type="slidenum">
              <a:rPr lang="en-US" smtClean="0"/>
              <a:t>‹#›</a:t>
            </a:fld>
            <a:endParaRPr lang="en-US"/>
          </a:p>
        </p:txBody>
      </p:sp>
    </p:spTree>
    <p:extLst>
      <p:ext uri="{BB962C8B-B14F-4D97-AF65-F5344CB8AC3E}">
        <p14:creationId xmlns:p14="http://schemas.microsoft.com/office/powerpoint/2010/main" val="78362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D5F154-1A8D-C54F-A92F-FC716EA46463}" type="datetimeFigureOut">
              <a:rPr lang="en-US" smtClean="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63926E-687C-2E4B-954C-F220C116B8BD}" type="slidenum">
              <a:rPr lang="en-US" smtClean="0"/>
              <a:t>‹#›</a:t>
            </a:fld>
            <a:endParaRPr lang="en-US"/>
          </a:p>
        </p:txBody>
      </p:sp>
    </p:spTree>
    <p:extLst>
      <p:ext uri="{BB962C8B-B14F-4D97-AF65-F5344CB8AC3E}">
        <p14:creationId xmlns:p14="http://schemas.microsoft.com/office/powerpoint/2010/main" val="282534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D5F154-1A8D-C54F-A92F-FC716EA46463}" type="datetimeFigureOut">
              <a:rPr lang="en-US" smtClean="0"/>
              <a:t>11/18/2022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63926E-687C-2E4B-954C-F220C116B8BD}" type="slidenum">
              <a:rPr lang="en-US" smtClean="0"/>
              <a:t>‹#›</a:t>
            </a:fld>
            <a:endParaRPr lang="en-US"/>
          </a:p>
        </p:txBody>
      </p:sp>
    </p:spTree>
    <p:extLst>
      <p:ext uri="{BB962C8B-B14F-4D97-AF65-F5344CB8AC3E}">
        <p14:creationId xmlns:p14="http://schemas.microsoft.com/office/powerpoint/2010/main" val="10465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D5F154-1A8D-C54F-A92F-FC716EA46463}" type="datetimeFigureOut">
              <a:rPr lang="en-US" smtClean="0"/>
              <a:t>11/18/2022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63926E-687C-2E4B-954C-F220C116B8BD}" type="slidenum">
              <a:rPr lang="en-US" smtClean="0"/>
              <a:t>‹#›</a:t>
            </a:fld>
            <a:endParaRPr lang="en-US"/>
          </a:p>
        </p:txBody>
      </p:sp>
    </p:spTree>
    <p:extLst>
      <p:ext uri="{BB962C8B-B14F-4D97-AF65-F5344CB8AC3E}">
        <p14:creationId xmlns:p14="http://schemas.microsoft.com/office/powerpoint/2010/main" val="272498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D5F154-1A8D-C54F-A92F-FC716EA46463}" type="datetimeFigureOut">
              <a:rPr lang="en-US" smtClean="0"/>
              <a:t>11/18/2022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63926E-687C-2E4B-954C-F220C116B8BD}" type="slidenum">
              <a:rPr lang="en-US" smtClean="0"/>
              <a:t>‹#›</a:t>
            </a:fld>
            <a:endParaRPr lang="en-US"/>
          </a:p>
        </p:txBody>
      </p:sp>
    </p:spTree>
    <p:extLst>
      <p:ext uri="{BB962C8B-B14F-4D97-AF65-F5344CB8AC3E}">
        <p14:creationId xmlns:p14="http://schemas.microsoft.com/office/powerpoint/2010/main" val="394425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6D5F154-1A8D-C54F-A92F-FC716EA46463}" type="datetimeFigureOut">
              <a:rPr lang="en-US" smtClean="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63926E-687C-2E4B-954C-F220C116B8BD}" type="slidenum">
              <a:rPr lang="en-US" smtClean="0"/>
              <a:t>‹#›</a:t>
            </a:fld>
            <a:endParaRPr lang="en-US"/>
          </a:p>
        </p:txBody>
      </p:sp>
    </p:spTree>
    <p:extLst>
      <p:ext uri="{BB962C8B-B14F-4D97-AF65-F5344CB8AC3E}">
        <p14:creationId xmlns:p14="http://schemas.microsoft.com/office/powerpoint/2010/main" val="27992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6D5F154-1A8D-C54F-A92F-FC716EA46463}" type="datetimeFigureOut">
              <a:rPr lang="en-US" smtClean="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63926E-687C-2E4B-954C-F220C116B8BD}" type="slidenum">
              <a:rPr lang="en-US" smtClean="0"/>
              <a:t>‹#›</a:t>
            </a:fld>
            <a:endParaRPr lang="en-US"/>
          </a:p>
        </p:txBody>
      </p:sp>
    </p:spTree>
    <p:extLst>
      <p:ext uri="{BB962C8B-B14F-4D97-AF65-F5344CB8AC3E}">
        <p14:creationId xmlns:p14="http://schemas.microsoft.com/office/powerpoint/2010/main" val="213490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B6D5F154-1A8D-C54F-A92F-FC716EA46463}" type="datetimeFigureOut">
              <a:rPr lang="en-US" smtClean="0"/>
              <a:t>11/18/2022</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C563926E-687C-2E4B-954C-F220C116B8BD}" type="slidenum">
              <a:rPr lang="en-US" smtClean="0"/>
              <a:t>‹#›</a:t>
            </a:fld>
            <a:endParaRPr lang="en-US"/>
          </a:p>
        </p:txBody>
      </p:sp>
    </p:spTree>
    <p:extLst>
      <p:ext uri="{BB962C8B-B14F-4D97-AF65-F5344CB8AC3E}">
        <p14:creationId xmlns:p14="http://schemas.microsoft.com/office/powerpoint/2010/main" val="7698110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2D38CE-B426-094D-81A5-BA150577EE5A}"/>
              </a:ext>
            </a:extLst>
          </p:cNvPr>
          <p:cNvSpPr>
            <a:spLocks noGrp="1"/>
          </p:cNvSpPr>
          <p:nvPr>
            <p:ph type="ctrTitle"/>
          </p:nvPr>
        </p:nvSpPr>
        <p:spPr/>
        <p:txBody>
          <a:bodyPr/>
          <a:lstStyle/>
          <a:p>
            <a:pPr algn="l" rtl="0"/>
            <a:r>
              <a:rPr lang="en-US" dirty="0"/>
              <a:t>Irrazonable</a:t>
            </a:r>
            <a:br>
              <a:rPr lang="en-US" dirty="0"/>
            </a:br>
            <a:r>
              <a:rPr lang="en-US" dirty="0" err="1"/>
              <a:t>Increíble</a:t>
            </a:r>
            <a:endParaRPr lang="en-US" dirty="0"/>
          </a:p>
        </p:txBody>
      </p:sp>
      <p:sp>
        <p:nvSpPr>
          <p:cNvPr id="3" name="Subtitle 2">
            <a:extLst>
              <a:ext uri="{FF2B5EF4-FFF2-40B4-BE49-F238E27FC236}">
                <a16:creationId xmlns:a16="http://schemas.microsoft.com/office/drawing/2014/main" xmlns="" id="{DB1B49AE-E908-2F45-945D-B6D05DEA417A}"/>
              </a:ext>
            </a:extLst>
          </p:cNvPr>
          <p:cNvSpPr>
            <a:spLocks noGrp="1"/>
          </p:cNvSpPr>
          <p:nvPr>
            <p:ph type="subTitle" idx="1"/>
          </p:nvPr>
        </p:nvSpPr>
        <p:spPr/>
        <p:txBody>
          <a:bodyPr/>
          <a:lstStyle/>
          <a:p>
            <a:pPr algn="l" rtl="0"/>
            <a:endParaRPr lang="en-US"/>
          </a:p>
        </p:txBody>
      </p:sp>
      <p:pic>
        <p:nvPicPr>
          <p:cNvPr id="7" name="Picture 6">
            <a:extLst>
              <a:ext uri="{FF2B5EF4-FFF2-40B4-BE49-F238E27FC236}">
                <a16:creationId xmlns:a16="http://schemas.microsoft.com/office/drawing/2014/main" xmlns="" id="{18FDE8AD-7E66-8242-8AE7-1406719842FF}"/>
              </a:ext>
            </a:extLst>
          </p:cNvPr>
          <p:cNvPicPr>
            <a:picLocks noChangeAspect="1"/>
          </p:cNvPicPr>
          <p:nvPr/>
        </p:nvPicPr>
        <p:blipFill>
          <a:blip r:embed="rId3"/>
          <a:stretch>
            <a:fillRect/>
          </a:stretch>
        </p:blipFill>
        <p:spPr>
          <a:xfrm>
            <a:off x="0" y="0"/>
            <a:ext cx="9144000" cy="5715000"/>
          </a:xfrm>
          <a:prstGeom prst="rect">
            <a:avLst/>
          </a:prstGeom>
        </p:spPr>
      </p:pic>
      <p:sp>
        <p:nvSpPr>
          <p:cNvPr id="4" name="TextBox 3"/>
          <p:cNvSpPr txBox="1"/>
          <p:nvPr/>
        </p:nvSpPr>
        <p:spPr>
          <a:xfrm>
            <a:off x="2585545" y="2263034"/>
            <a:ext cx="3867807" cy="738664"/>
          </a:xfrm>
          <a:prstGeom prst="rect">
            <a:avLst/>
          </a:prstGeom>
          <a:solidFill>
            <a:schemeClr val="bg2"/>
          </a:solidFill>
        </p:spPr>
        <p:txBody>
          <a:bodyPr wrap="square" rtlCol="0">
            <a:spAutoFit/>
          </a:bodyPr>
          <a:lstStyle/>
          <a:p>
            <a:r>
              <a:rPr lang="es-ES" sz="4200" b="1" dirty="0" smtClean="0"/>
              <a:t>¿</a:t>
            </a:r>
            <a:r>
              <a:rPr lang="es-ES" sz="4200" b="1" dirty="0" smtClean="0">
                <a:solidFill>
                  <a:srgbClr val="FF0000"/>
                </a:solidFill>
              </a:rPr>
              <a:t>IR</a:t>
            </a:r>
            <a:r>
              <a:rPr lang="es-ES" sz="4200" b="1" dirty="0" smtClean="0"/>
              <a:t>RAZONABLE?</a:t>
            </a:r>
            <a:endParaRPr lang="en-US" sz="4200" b="1" dirty="0"/>
          </a:p>
        </p:txBody>
      </p:sp>
      <p:sp>
        <p:nvSpPr>
          <p:cNvPr id="8" name="TextBox 7"/>
          <p:cNvSpPr txBox="1"/>
          <p:nvPr/>
        </p:nvSpPr>
        <p:spPr>
          <a:xfrm>
            <a:off x="3351486" y="3001698"/>
            <a:ext cx="2448911" cy="523220"/>
          </a:xfrm>
          <a:prstGeom prst="rect">
            <a:avLst/>
          </a:prstGeom>
          <a:solidFill>
            <a:schemeClr val="tx1"/>
          </a:solidFill>
        </p:spPr>
        <p:txBody>
          <a:bodyPr wrap="square" rtlCol="0">
            <a:spAutoFit/>
          </a:bodyPr>
          <a:lstStyle/>
          <a:p>
            <a:r>
              <a:rPr lang="es-ES" sz="2800" dirty="0" smtClean="0">
                <a:solidFill>
                  <a:schemeClr val="bg1"/>
                </a:solidFill>
                <a:latin typeface="Arial Narrow" panose="020B0606020202030204" pitchFamily="34" charset="0"/>
              </a:rPr>
              <a:t>LUCAS 20:27-47</a:t>
            </a:r>
            <a:endParaRPr lang="en-US" sz="28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70934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CF03BF25-36AC-954D-8706-37DA9DD43E3E}"/>
              </a:ext>
              <a:ext uri="{C183D7F6-B498-43B3-948B-1728B52AA6E4}">
                <adec:decorative xmlns:adec="http://schemas.microsoft.com/office/drawing/2017/decorative" xmlns="" val="1"/>
              </a:ext>
            </a:extLst>
          </p:cNvPr>
          <p:cNvCxnSpPr>
            <a:cxnSpLocks/>
            <a:stCxn id="8" idx="6"/>
          </p:cNvCxnSpPr>
          <p:nvPr/>
        </p:nvCxnSpPr>
        <p:spPr>
          <a:xfrm>
            <a:off x="983575" y="2564867"/>
            <a:ext cx="7171074"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472D905B-65DB-3C49-A689-5D9CF756D597}"/>
              </a:ext>
            </a:extLst>
          </p:cNvPr>
          <p:cNvSpPr txBox="1"/>
          <p:nvPr/>
        </p:nvSpPr>
        <p:spPr>
          <a:xfrm>
            <a:off x="617815" y="3003109"/>
            <a:ext cx="2125385" cy="400110"/>
          </a:xfrm>
          <a:prstGeom prst="rect">
            <a:avLst/>
          </a:prstGeom>
          <a:noFill/>
        </p:spPr>
        <p:txBody>
          <a:bodyPr wrap="square" rtlCol="0">
            <a:spAutoFit/>
          </a:bodyPr>
          <a:lstStyle/>
          <a:p>
            <a:pPr algn="l" rtl="0"/>
            <a:r>
              <a:rPr lang="en-US" sz="2000" b="1" dirty="0">
                <a:solidFill>
                  <a:schemeClr val="tx1">
                    <a:lumMod val="85000"/>
                    <a:lumOff val="15000"/>
                  </a:schemeClr>
                </a:solidFill>
              </a:rPr>
              <a:t>LUCAS 20:1-8</a:t>
            </a:r>
            <a:endParaRPr lang="en-US" sz="2800" b="1" dirty="0">
              <a:solidFill>
                <a:srgbClr val="C00000"/>
              </a:solidFill>
            </a:endParaRPr>
          </a:p>
        </p:txBody>
      </p:sp>
      <p:grpSp>
        <p:nvGrpSpPr>
          <p:cNvPr id="25" name="Group 24">
            <a:extLst>
              <a:ext uri="{FF2B5EF4-FFF2-40B4-BE49-F238E27FC236}">
                <a16:creationId xmlns:a16="http://schemas.microsoft.com/office/drawing/2014/main" xmlns="" id="{56682331-5701-BB44-98A5-C64E204E1AFF}"/>
              </a:ext>
            </a:extLst>
          </p:cNvPr>
          <p:cNvGrpSpPr/>
          <p:nvPr/>
        </p:nvGrpSpPr>
        <p:grpSpPr>
          <a:xfrm>
            <a:off x="626959" y="1387961"/>
            <a:ext cx="2616684" cy="1359786"/>
            <a:chOff x="626959" y="1387961"/>
            <a:chExt cx="2616684" cy="1359786"/>
          </a:xfrm>
        </p:grpSpPr>
        <p:sp>
          <p:nvSpPr>
            <p:cNvPr id="8" name="Oval 7">
              <a:extLst>
                <a:ext uri="{FF2B5EF4-FFF2-40B4-BE49-F238E27FC236}">
                  <a16:creationId xmlns:a16="http://schemas.microsoft.com/office/drawing/2014/main" xmlns="" id="{6C9B4E6B-11DD-F74A-BD4B-25E65A437EF0}"/>
                </a:ext>
                <a:ext uri="{C183D7F6-B498-43B3-948B-1728B52AA6E4}">
                  <adec:decorative xmlns:adec="http://schemas.microsoft.com/office/drawing/2017/decorative" xmlns="" val="1"/>
                </a:ext>
              </a:extLst>
            </p:cNvPr>
            <p:cNvSpPr/>
            <p:nvPr/>
          </p:nvSpPr>
          <p:spPr>
            <a:xfrm>
              <a:off x="626959" y="2381987"/>
              <a:ext cx="356616" cy="365760"/>
            </a:xfrm>
            <a:prstGeom prst="ellipse">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TextBox 11">
              <a:extLst>
                <a:ext uri="{FF2B5EF4-FFF2-40B4-BE49-F238E27FC236}">
                  <a16:creationId xmlns:a16="http://schemas.microsoft.com/office/drawing/2014/main" xmlns="" id="{BFE09E2E-EEC2-9C40-94AE-2274C12820CB}"/>
                </a:ext>
              </a:extLst>
            </p:cNvPr>
            <p:cNvSpPr txBox="1"/>
            <p:nvPr/>
          </p:nvSpPr>
          <p:spPr>
            <a:xfrm>
              <a:off x="881409" y="1387961"/>
              <a:ext cx="2362234" cy="738664"/>
            </a:xfrm>
            <a:prstGeom prst="rect">
              <a:avLst/>
            </a:prstGeom>
            <a:noFill/>
          </p:spPr>
          <p:txBody>
            <a:bodyPr wrap="square" rtlCol="0">
              <a:spAutoFit/>
            </a:bodyPr>
            <a:lstStyle/>
            <a:p>
              <a:pPr algn="l" rtl="0"/>
              <a:r>
                <a:rPr lang="en-US" sz="1800" b="1" dirty="0" smtClean="0">
                  <a:solidFill>
                    <a:schemeClr val="tx1">
                      <a:lumMod val="85000"/>
                      <a:lumOff val="15000"/>
                    </a:schemeClr>
                  </a:solidFill>
                </a:rPr>
                <a:t>CUESTIONAN</a:t>
              </a:r>
              <a:endParaRPr lang="en-US" sz="1800" b="1" dirty="0">
                <a:solidFill>
                  <a:schemeClr val="tx1">
                    <a:lumMod val="85000"/>
                    <a:lumOff val="15000"/>
                  </a:schemeClr>
                </a:solidFill>
              </a:endParaRPr>
            </a:p>
            <a:p>
              <a:pPr algn="l" rtl="0"/>
              <a:r>
                <a:rPr lang="en-US" sz="2400" b="1" dirty="0">
                  <a:solidFill>
                    <a:srgbClr val="C00000"/>
                  </a:solidFill>
                </a:rPr>
                <a:t>SU AUTORIDAD</a:t>
              </a:r>
            </a:p>
          </p:txBody>
        </p:sp>
        <p:cxnSp>
          <p:nvCxnSpPr>
            <p:cNvPr id="15" name="Straight Connector 14">
              <a:extLst>
                <a:ext uri="{FF2B5EF4-FFF2-40B4-BE49-F238E27FC236}">
                  <a16:creationId xmlns:a16="http://schemas.microsoft.com/office/drawing/2014/main" xmlns="" id="{F3E29C06-82C5-4545-998C-02888B21EC28}"/>
                </a:ext>
              </a:extLst>
            </p:cNvPr>
            <p:cNvCxnSpPr>
              <a:cxnSpLocks/>
            </p:cNvCxnSpPr>
            <p:nvPr/>
          </p:nvCxnSpPr>
          <p:spPr>
            <a:xfrm flipV="1">
              <a:off x="779243" y="2031612"/>
              <a:ext cx="204332" cy="414291"/>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xmlns="" id="{C61DBEF3-57C0-CE42-A54F-72F568EFA3D1}"/>
              </a:ext>
            </a:extLst>
          </p:cNvPr>
          <p:cNvSpPr txBox="1"/>
          <p:nvPr/>
        </p:nvSpPr>
        <p:spPr>
          <a:xfrm>
            <a:off x="3161517" y="3003109"/>
            <a:ext cx="2125385" cy="400110"/>
          </a:xfrm>
          <a:prstGeom prst="rect">
            <a:avLst/>
          </a:prstGeom>
          <a:noFill/>
        </p:spPr>
        <p:txBody>
          <a:bodyPr wrap="square" rtlCol="0">
            <a:spAutoFit/>
          </a:bodyPr>
          <a:lstStyle/>
          <a:p>
            <a:pPr algn="l" rtl="0"/>
            <a:r>
              <a:rPr lang="en-US" sz="2000" b="1" dirty="0">
                <a:solidFill>
                  <a:schemeClr val="tx1">
                    <a:lumMod val="85000"/>
                    <a:lumOff val="15000"/>
                  </a:schemeClr>
                </a:solidFill>
              </a:rPr>
              <a:t>LUCAS 20:19-26</a:t>
            </a:r>
            <a:endParaRPr lang="en-US" sz="2800" b="1" dirty="0">
              <a:solidFill>
                <a:srgbClr val="C00000"/>
              </a:solidFill>
            </a:endParaRPr>
          </a:p>
        </p:txBody>
      </p:sp>
      <p:grpSp>
        <p:nvGrpSpPr>
          <p:cNvPr id="26" name="Group 25">
            <a:extLst>
              <a:ext uri="{FF2B5EF4-FFF2-40B4-BE49-F238E27FC236}">
                <a16:creationId xmlns:a16="http://schemas.microsoft.com/office/drawing/2014/main" xmlns="" id="{9B4E9A7C-D000-C54E-956B-FE7DCDF594AD}"/>
              </a:ext>
            </a:extLst>
          </p:cNvPr>
          <p:cNvGrpSpPr/>
          <p:nvPr/>
        </p:nvGrpSpPr>
        <p:grpSpPr>
          <a:xfrm>
            <a:off x="3236721" y="1387961"/>
            <a:ext cx="2572726" cy="1359786"/>
            <a:chOff x="3124427" y="1387961"/>
            <a:chExt cx="2572726" cy="1359786"/>
          </a:xfrm>
        </p:grpSpPr>
        <p:sp>
          <p:nvSpPr>
            <p:cNvPr id="5" name="Oval 4">
              <a:extLst>
                <a:ext uri="{FF2B5EF4-FFF2-40B4-BE49-F238E27FC236}">
                  <a16:creationId xmlns:a16="http://schemas.microsoft.com/office/drawing/2014/main" xmlns="" id="{8AEA018F-B7D4-3348-AB8D-DBD7C6334101}"/>
                </a:ext>
                <a:ext uri="{C183D7F6-B498-43B3-948B-1728B52AA6E4}">
                  <adec:decorative xmlns:adec="http://schemas.microsoft.com/office/drawing/2017/decorative" xmlns="" val="1"/>
                </a:ext>
              </a:extLst>
            </p:cNvPr>
            <p:cNvSpPr/>
            <p:nvPr/>
          </p:nvSpPr>
          <p:spPr>
            <a:xfrm>
              <a:off x="3124427" y="2381987"/>
              <a:ext cx="365760" cy="365760"/>
            </a:xfrm>
            <a:prstGeom prst="ellipse">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9" name="TextBox 18">
              <a:extLst>
                <a:ext uri="{FF2B5EF4-FFF2-40B4-BE49-F238E27FC236}">
                  <a16:creationId xmlns:a16="http://schemas.microsoft.com/office/drawing/2014/main" xmlns="" id="{02D0D3AF-7C04-9749-8524-8E21F5B40158}"/>
                </a:ext>
              </a:extLst>
            </p:cNvPr>
            <p:cNvSpPr txBox="1"/>
            <p:nvPr/>
          </p:nvSpPr>
          <p:spPr>
            <a:xfrm>
              <a:off x="3334919" y="1387961"/>
              <a:ext cx="2362234" cy="738664"/>
            </a:xfrm>
            <a:prstGeom prst="rect">
              <a:avLst/>
            </a:prstGeom>
            <a:noFill/>
          </p:spPr>
          <p:txBody>
            <a:bodyPr wrap="square" rtlCol="0">
              <a:spAutoFit/>
            </a:bodyPr>
            <a:lstStyle/>
            <a:p>
              <a:r>
                <a:rPr lang="en-US" sz="1800" b="1" dirty="0">
                  <a:solidFill>
                    <a:schemeClr val="tx1">
                      <a:lumMod val="85000"/>
                      <a:lumOff val="15000"/>
                    </a:schemeClr>
                  </a:solidFill>
                </a:rPr>
                <a:t>CUESTIONAN</a:t>
              </a:r>
            </a:p>
            <a:p>
              <a:pPr algn="l" rtl="0"/>
              <a:r>
                <a:rPr lang="en-US" sz="2400" b="1" dirty="0" smtClean="0">
                  <a:solidFill>
                    <a:srgbClr val="C00000"/>
                  </a:solidFill>
                </a:rPr>
                <a:t>SU </a:t>
              </a:r>
              <a:r>
                <a:rPr lang="en-US" sz="2400" b="1" dirty="0">
                  <a:solidFill>
                    <a:srgbClr val="C00000"/>
                  </a:solidFill>
                </a:rPr>
                <a:t>POLÍTICA</a:t>
              </a:r>
            </a:p>
          </p:txBody>
        </p:sp>
        <p:cxnSp>
          <p:nvCxnSpPr>
            <p:cNvPr id="20" name="Straight Connector 19">
              <a:extLst>
                <a:ext uri="{FF2B5EF4-FFF2-40B4-BE49-F238E27FC236}">
                  <a16:creationId xmlns:a16="http://schemas.microsoft.com/office/drawing/2014/main" xmlns="" id="{AA4A0C1D-566A-C44E-88C5-B7DE14866829}"/>
                </a:ext>
              </a:extLst>
            </p:cNvPr>
            <p:cNvCxnSpPr>
              <a:cxnSpLocks/>
            </p:cNvCxnSpPr>
            <p:nvPr/>
          </p:nvCxnSpPr>
          <p:spPr>
            <a:xfrm flipV="1">
              <a:off x="3232836" y="2068566"/>
              <a:ext cx="204332" cy="414291"/>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xmlns="" id="{8BDCBF2E-F225-9D49-B1B1-63598DDAD712}"/>
              </a:ext>
            </a:extLst>
          </p:cNvPr>
          <p:cNvGrpSpPr/>
          <p:nvPr/>
        </p:nvGrpSpPr>
        <p:grpSpPr>
          <a:xfrm>
            <a:off x="5609535" y="1381778"/>
            <a:ext cx="2571961" cy="1365969"/>
            <a:chOff x="5609535" y="1381778"/>
            <a:chExt cx="2571961" cy="1365969"/>
          </a:xfrm>
        </p:grpSpPr>
        <p:sp>
          <p:nvSpPr>
            <p:cNvPr id="6" name="Oval 5">
              <a:extLst>
                <a:ext uri="{FF2B5EF4-FFF2-40B4-BE49-F238E27FC236}">
                  <a16:creationId xmlns:a16="http://schemas.microsoft.com/office/drawing/2014/main" xmlns="" id="{4EF7426E-C56D-B348-9792-5E4A20FBEFD4}"/>
                </a:ext>
                <a:ext uri="{C183D7F6-B498-43B3-948B-1728B52AA6E4}">
                  <adec:decorative xmlns:adec="http://schemas.microsoft.com/office/drawing/2017/decorative" xmlns="" val="1"/>
                </a:ext>
              </a:extLst>
            </p:cNvPr>
            <p:cNvSpPr/>
            <p:nvPr/>
          </p:nvSpPr>
          <p:spPr>
            <a:xfrm>
              <a:off x="5609535" y="2381987"/>
              <a:ext cx="365760" cy="365760"/>
            </a:xfrm>
            <a:prstGeom prst="ellipse">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1" name="TextBox 20">
              <a:extLst>
                <a:ext uri="{FF2B5EF4-FFF2-40B4-BE49-F238E27FC236}">
                  <a16:creationId xmlns:a16="http://schemas.microsoft.com/office/drawing/2014/main" xmlns="" id="{615DF08D-BD82-AB43-93F7-A43FC0597DF9}"/>
                </a:ext>
              </a:extLst>
            </p:cNvPr>
            <p:cNvSpPr txBox="1"/>
            <p:nvPr/>
          </p:nvSpPr>
          <p:spPr>
            <a:xfrm>
              <a:off x="5819262" y="1381778"/>
              <a:ext cx="2362234" cy="738664"/>
            </a:xfrm>
            <a:prstGeom prst="rect">
              <a:avLst/>
            </a:prstGeom>
            <a:noFill/>
          </p:spPr>
          <p:txBody>
            <a:bodyPr wrap="square" rtlCol="0">
              <a:spAutoFit/>
            </a:bodyPr>
            <a:lstStyle/>
            <a:p>
              <a:r>
                <a:rPr lang="en-US" sz="1800" b="1" dirty="0">
                  <a:solidFill>
                    <a:schemeClr val="tx1">
                      <a:lumMod val="85000"/>
                      <a:lumOff val="15000"/>
                    </a:schemeClr>
                  </a:solidFill>
                </a:rPr>
                <a:t>CUESTIONAN</a:t>
              </a:r>
            </a:p>
            <a:p>
              <a:pPr algn="l" rtl="0"/>
              <a:r>
                <a:rPr lang="en-US" sz="2400" b="1" dirty="0" smtClean="0">
                  <a:solidFill>
                    <a:srgbClr val="C00000"/>
                  </a:solidFill>
                </a:rPr>
                <a:t>SU </a:t>
              </a:r>
              <a:r>
                <a:rPr lang="en-US" sz="2400" b="1" dirty="0">
                  <a:solidFill>
                    <a:srgbClr val="C00000"/>
                  </a:solidFill>
                </a:rPr>
                <a:t>TEOLOGÍA</a:t>
              </a:r>
            </a:p>
          </p:txBody>
        </p:sp>
        <p:cxnSp>
          <p:nvCxnSpPr>
            <p:cNvPr id="22" name="Straight Connector 21">
              <a:extLst>
                <a:ext uri="{FF2B5EF4-FFF2-40B4-BE49-F238E27FC236}">
                  <a16:creationId xmlns:a16="http://schemas.microsoft.com/office/drawing/2014/main" xmlns="" id="{EBBF7F39-F220-6749-B87A-28F0149922CA}"/>
                </a:ext>
              </a:extLst>
            </p:cNvPr>
            <p:cNvCxnSpPr>
              <a:cxnSpLocks/>
            </p:cNvCxnSpPr>
            <p:nvPr/>
          </p:nvCxnSpPr>
          <p:spPr>
            <a:xfrm flipV="1">
              <a:off x="5717096" y="2066582"/>
              <a:ext cx="204332" cy="414291"/>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xmlns="" id="{E1B0D525-9C56-5A4A-9CF3-82D223BE7C0E}"/>
              </a:ext>
            </a:extLst>
          </p:cNvPr>
          <p:cNvSpPr txBox="1"/>
          <p:nvPr/>
        </p:nvSpPr>
        <p:spPr>
          <a:xfrm>
            <a:off x="5555633" y="2985934"/>
            <a:ext cx="2125385" cy="400110"/>
          </a:xfrm>
          <a:prstGeom prst="rect">
            <a:avLst/>
          </a:prstGeom>
          <a:noFill/>
        </p:spPr>
        <p:txBody>
          <a:bodyPr wrap="square" rtlCol="0">
            <a:spAutoFit/>
          </a:bodyPr>
          <a:lstStyle/>
          <a:p>
            <a:pPr algn="l" rtl="0"/>
            <a:r>
              <a:rPr lang="en-US" sz="2000" b="1" dirty="0">
                <a:solidFill>
                  <a:schemeClr val="tx1">
                    <a:lumMod val="85000"/>
                    <a:lumOff val="15000"/>
                  </a:schemeClr>
                </a:solidFill>
              </a:rPr>
              <a:t>LUCAS 20:27-47</a:t>
            </a:r>
            <a:endParaRPr lang="en-US" sz="2800" b="1" dirty="0">
              <a:solidFill>
                <a:srgbClr val="C00000"/>
              </a:solidFill>
            </a:endParaRPr>
          </a:p>
        </p:txBody>
      </p:sp>
      <p:sp>
        <p:nvSpPr>
          <p:cNvPr id="24" name="Triangle 23">
            <a:extLst>
              <a:ext uri="{FF2B5EF4-FFF2-40B4-BE49-F238E27FC236}">
                <a16:creationId xmlns:a16="http://schemas.microsoft.com/office/drawing/2014/main" xmlns="" id="{1D272564-DC3D-3743-8B4E-343262E4F30A}"/>
              </a:ext>
            </a:extLst>
          </p:cNvPr>
          <p:cNvSpPr/>
          <p:nvPr/>
        </p:nvSpPr>
        <p:spPr>
          <a:xfrm rot="5400000">
            <a:off x="8148342" y="2354334"/>
            <a:ext cx="304778" cy="421067"/>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1" name="Pentagon 30">
            <a:extLst>
              <a:ext uri="{FF2B5EF4-FFF2-40B4-BE49-F238E27FC236}">
                <a16:creationId xmlns:a16="http://schemas.microsoft.com/office/drawing/2014/main" xmlns="" id="{0F1A8DCF-1B85-3243-BA59-8BF3F2FB5C2D}"/>
              </a:ext>
            </a:extLst>
          </p:cNvPr>
          <p:cNvSpPr/>
          <p:nvPr/>
        </p:nvSpPr>
        <p:spPr>
          <a:xfrm>
            <a:off x="699032" y="4079782"/>
            <a:ext cx="2462485" cy="540345"/>
          </a:xfrm>
          <a:prstGeom prst="homePlat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800" b="1" i="1" dirty="0"/>
              <a:t>De Dios…</a:t>
            </a:r>
          </a:p>
        </p:txBody>
      </p:sp>
      <p:sp>
        <p:nvSpPr>
          <p:cNvPr id="32" name="Pentagon 31">
            <a:extLst>
              <a:ext uri="{FF2B5EF4-FFF2-40B4-BE49-F238E27FC236}">
                <a16:creationId xmlns:a16="http://schemas.microsoft.com/office/drawing/2014/main" xmlns="" id="{020A6E85-2A3E-4C48-9552-F73F6D2B28B0}"/>
              </a:ext>
            </a:extLst>
          </p:cNvPr>
          <p:cNvSpPr/>
          <p:nvPr/>
        </p:nvSpPr>
        <p:spPr>
          <a:xfrm>
            <a:off x="3236721" y="4079782"/>
            <a:ext cx="2462485" cy="540345"/>
          </a:xfrm>
          <a:prstGeom prst="homePlat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800" b="1" i="1" dirty="0"/>
              <a:t>Por Dios…</a:t>
            </a:r>
          </a:p>
        </p:txBody>
      </p:sp>
      <p:sp>
        <p:nvSpPr>
          <p:cNvPr id="33" name="Pentagon 32">
            <a:extLst>
              <a:ext uri="{FF2B5EF4-FFF2-40B4-BE49-F238E27FC236}">
                <a16:creationId xmlns:a16="http://schemas.microsoft.com/office/drawing/2014/main" xmlns="" id="{A791D5BA-173B-BF41-848D-C64D93C807A6}"/>
              </a:ext>
            </a:extLst>
          </p:cNvPr>
          <p:cNvSpPr/>
          <p:nvPr/>
        </p:nvSpPr>
        <p:spPr>
          <a:xfrm>
            <a:off x="5769136" y="4079781"/>
            <a:ext cx="2742129" cy="540345"/>
          </a:xfrm>
          <a:prstGeom prst="homePlat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800" b="1" i="1" dirty="0" err="1"/>
              <a:t>C</a:t>
            </a:r>
            <a:r>
              <a:rPr lang="en-US" sz="2800" b="1" i="1" dirty="0" err="1" smtClean="0"/>
              <a:t>onoce</a:t>
            </a:r>
            <a:r>
              <a:rPr lang="en-US" sz="2800" b="1" i="1" dirty="0" smtClean="0"/>
              <a:t> </a:t>
            </a:r>
            <a:r>
              <a:rPr lang="en-US" sz="2800" b="1" i="1" dirty="0"/>
              <a:t>a Dios…</a:t>
            </a:r>
          </a:p>
        </p:txBody>
      </p:sp>
    </p:spTree>
    <p:extLst>
      <p:ext uri="{BB962C8B-B14F-4D97-AF65-F5344CB8AC3E}">
        <p14:creationId xmlns:p14="http://schemas.microsoft.com/office/powerpoint/2010/main" val="344750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28E911-513E-6B4D-A81D-585D9330FA55}"/>
              </a:ext>
            </a:extLst>
          </p:cNvPr>
          <p:cNvSpPr>
            <a:spLocks noGrp="1"/>
          </p:cNvSpPr>
          <p:nvPr>
            <p:ph type="title"/>
          </p:nvPr>
        </p:nvSpPr>
        <p:spPr/>
        <p:txBody>
          <a:bodyPr/>
          <a:lstStyle/>
          <a:p>
            <a:pPr algn="ctr" rtl="0"/>
            <a:r>
              <a:rPr lang="en-US" b="1" i="1" dirty="0">
                <a:latin typeface="+mn-lt"/>
              </a:rPr>
              <a:t>El </a:t>
            </a:r>
            <a:r>
              <a:rPr lang="en-US" b="1" i="1" dirty="0" err="1" smtClean="0">
                <a:latin typeface="+mn-lt"/>
              </a:rPr>
              <a:t>reto</a:t>
            </a:r>
            <a:r>
              <a:rPr lang="en-US" b="1" i="1" dirty="0" smtClean="0">
                <a:latin typeface="+mn-lt"/>
              </a:rPr>
              <a:t> de </a:t>
            </a:r>
            <a:r>
              <a:rPr lang="en-US" b="1" i="1" dirty="0">
                <a:latin typeface="+mn-lt"/>
              </a:rPr>
              <a:t>los saduceos a la teología de Jesús</a:t>
            </a:r>
          </a:p>
        </p:txBody>
      </p:sp>
      <p:sp>
        <p:nvSpPr>
          <p:cNvPr id="3" name="Content Placeholder 2">
            <a:extLst>
              <a:ext uri="{FF2B5EF4-FFF2-40B4-BE49-F238E27FC236}">
                <a16:creationId xmlns:a16="http://schemas.microsoft.com/office/drawing/2014/main" xmlns="" id="{60B14F27-2E1D-C04D-92B9-11D244F1657B}"/>
              </a:ext>
            </a:extLst>
          </p:cNvPr>
          <p:cNvSpPr>
            <a:spLocks noGrp="1"/>
          </p:cNvSpPr>
          <p:nvPr>
            <p:ph idx="1"/>
          </p:nvPr>
        </p:nvSpPr>
        <p:spPr>
          <a:xfrm>
            <a:off x="628650" y="1408907"/>
            <a:ext cx="7886700" cy="4193646"/>
          </a:xfrm>
        </p:spPr>
        <p:txBody>
          <a:bodyPr>
            <a:normAutofit/>
          </a:bodyPr>
          <a:lstStyle/>
          <a:p>
            <a:pPr marL="0" indent="0" algn="ctr" rtl="0">
              <a:buNone/>
            </a:pPr>
            <a:r>
              <a:rPr lang="en-US" sz="2600" b="1" dirty="0">
                <a:solidFill>
                  <a:srgbClr val="C00000"/>
                </a:solidFill>
              </a:rPr>
              <a:t>Su sesgo:</a:t>
            </a:r>
            <a:br>
              <a:rPr lang="en-US" sz="2600" b="1" dirty="0">
                <a:solidFill>
                  <a:srgbClr val="C00000"/>
                </a:solidFill>
              </a:rPr>
            </a:br>
            <a:r>
              <a:rPr lang="en-US" sz="2600" dirty="0" err="1" smtClean="0"/>
              <a:t>Ninguna</a:t>
            </a:r>
            <a:r>
              <a:rPr lang="en-US" sz="2600" dirty="0" smtClean="0"/>
              <a:t> </a:t>
            </a:r>
            <a:r>
              <a:rPr lang="en-US" sz="2600" dirty="0"/>
              <a:t>resurrección (y solo aceptan la Torá)</a:t>
            </a:r>
            <a:br>
              <a:rPr lang="en-US" sz="2600" dirty="0"/>
            </a:br>
            <a:endParaRPr lang="en-US" sz="1000" dirty="0"/>
          </a:p>
          <a:p>
            <a:pPr marL="0" indent="0" algn="ctr" rtl="0">
              <a:buNone/>
            </a:pPr>
            <a:r>
              <a:rPr lang="en-US" sz="2600" b="1" dirty="0">
                <a:solidFill>
                  <a:srgbClr val="C00000"/>
                </a:solidFill>
              </a:rPr>
              <a:t>Su texto:</a:t>
            </a:r>
            <a:br>
              <a:rPr lang="en-US" sz="2600" b="1" dirty="0">
                <a:solidFill>
                  <a:srgbClr val="C00000"/>
                </a:solidFill>
              </a:rPr>
            </a:br>
            <a:r>
              <a:rPr lang="en-US" sz="2600" dirty="0" smtClean="0"/>
              <a:t>La ley </a:t>
            </a:r>
            <a:r>
              <a:rPr lang="en-US" sz="2600" dirty="0"/>
              <a:t>del </a:t>
            </a:r>
            <a:r>
              <a:rPr lang="en-US" sz="2600" dirty="0" err="1" smtClean="0"/>
              <a:t>matrimonio</a:t>
            </a:r>
            <a:r>
              <a:rPr lang="en-US" sz="2600" dirty="0" smtClean="0"/>
              <a:t> </a:t>
            </a:r>
            <a:r>
              <a:rPr lang="en-US" sz="2600" dirty="0" err="1"/>
              <a:t>l</a:t>
            </a:r>
            <a:r>
              <a:rPr lang="en-US" sz="2600" dirty="0" err="1" smtClean="0"/>
              <a:t>evirato</a:t>
            </a:r>
            <a:r>
              <a:rPr lang="en-US" sz="2600" dirty="0" smtClean="0"/>
              <a:t> </a:t>
            </a:r>
            <a:r>
              <a:rPr lang="en-US" sz="2600" dirty="0"/>
              <a:t>(Deuteronomio 25:5)</a:t>
            </a:r>
            <a:endParaRPr lang="en-US" sz="2800" dirty="0"/>
          </a:p>
          <a:p>
            <a:pPr marL="0" indent="0" algn="ctr" rtl="0">
              <a:buNone/>
            </a:pPr>
            <a:endParaRPr lang="en-US" sz="1000" dirty="0"/>
          </a:p>
          <a:p>
            <a:pPr marL="0" indent="0" algn="ctr" rtl="0">
              <a:buNone/>
            </a:pPr>
            <a:r>
              <a:rPr lang="en-US" sz="2600" b="1" dirty="0">
                <a:solidFill>
                  <a:srgbClr val="C00000"/>
                </a:solidFill>
              </a:rPr>
              <a:t>Su </a:t>
            </a:r>
            <a:r>
              <a:rPr lang="en-US" sz="2600" b="1" dirty="0" err="1" smtClean="0">
                <a:solidFill>
                  <a:srgbClr val="C00000"/>
                </a:solidFill>
              </a:rPr>
              <a:t>situación</a:t>
            </a:r>
            <a:r>
              <a:rPr lang="en-US" sz="2600" b="1" dirty="0">
                <a:solidFill>
                  <a:srgbClr val="C00000"/>
                </a:solidFill>
              </a:rPr>
              <a:t>:</a:t>
            </a:r>
            <a:br>
              <a:rPr lang="en-US" sz="2600" b="1" dirty="0">
                <a:solidFill>
                  <a:srgbClr val="C00000"/>
                </a:solidFill>
              </a:rPr>
            </a:br>
            <a:r>
              <a:rPr lang="en-US" sz="2600" dirty="0"/>
              <a:t>Una </a:t>
            </a:r>
            <a:r>
              <a:rPr lang="en-US" sz="2600" dirty="0" err="1"/>
              <a:t>m</a:t>
            </a:r>
            <a:r>
              <a:rPr lang="en-US" sz="2600" dirty="0" err="1" smtClean="0"/>
              <a:t>ujer</a:t>
            </a:r>
            <a:r>
              <a:rPr lang="en-US" sz="2600" dirty="0" smtClean="0"/>
              <a:t> </a:t>
            </a:r>
            <a:r>
              <a:rPr lang="en-US" sz="2600" dirty="0" err="1" smtClean="0"/>
              <a:t>casada</a:t>
            </a:r>
            <a:r>
              <a:rPr lang="en-US" sz="2600" dirty="0" smtClean="0"/>
              <a:t> </a:t>
            </a:r>
            <a:r>
              <a:rPr lang="en-US" sz="2600" dirty="0"/>
              <a:t>c</a:t>
            </a:r>
            <a:r>
              <a:rPr lang="en-US" sz="2600" dirty="0" smtClean="0"/>
              <a:t>on </a:t>
            </a:r>
            <a:r>
              <a:rPr lang="en-US" sz="2600" dirty="0"/>
              <a:t>7 </a:t>
            </a:r>
            <a:r>
              <a:rPr lang="en-US" sz="2600" dirty="0" err="1" smtClean="0"/>
              <a:t>hermanos</a:t>
            </a:r>
            <a:r>
              <a:rPr lang="en-US" sz="2600" dirty="0" smtClean="0"/>
              <a:t> </a:t>
            </a:r>
            <a:r>
              <a:rPr lang="en-US" sz="2600" dirty="0"/>
              <a:t>(20:29-32)</a:t>
            </a:r>
            <a:br>
              <a:rPr lang="en-US" sz="2600" dirty="0"/>
            </a:br>
            <a:endParaRPr lang="en-US" sz="1000" dirty="0"/>
          </a:p>
          <a:p>
            <a:pPr marL="0" indent="0" algn="ctr" rtl="0">
              <a:buNone/>
            </a:pPr>
            <a:r>
              <a:rPr lang="en-US" sz="2600" b="1" dirty="0">
                <a:solidFill>
                  <a:srgbClr val="C00000"/>
                </a:solidFill>
              </a:rPr>
              <a:t>Su pregunta:</a:t>
            </a:r>
            <a:br>
              <a:rPr lang="en-US" sz="2600" b="1" dirty="0">
                <a:solidFill>
                  <a:srgbClr val="C00000"/>
                </a:solidFill>
              </a:rPr>
            </a:br>
            <a:r>
              <a:rPr lang="en-US" sz="2600" dirty="0"/>
              <a:t>“En la resurrección…” (20:33)</a:t>
            </a:r>
          </a:p>
        </p:txBody>
      </p:sp>
    </p:spTree>
    <p:extLst>
      <p:ext uri="{BB962C8B-B14F-4D97-AF65-F5344CB8AC3E}">
        <p14:creationId xmlns:p14="http://schemas.microsoft.com/office/powerpoint/2010/main" val="243004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471ABA-3086-8F49-B47F-F872FD5021CA}"/>
              </a:ext>
            </a:extLst>
          </p:cNvPr>
          <p:cNvSpPr>
            <a:spLocks noGrp="1"/>
          </p:cNvSpPr>
          <p:nvPr>
            <p:ph type="title"/>
          </p:nvPr>
        </p:nvSpPr>
        <p:spPr>
          <a:xfrm>
            <a:off x="628650" y="978040"/>
            <a:ext cx="7886700" cy="2358718"/>
          </a:xfrm>
        </p:spPr>
        <p:txBody>
          <a:bodyPr>
            <a:normAutofit/>
          </a:bodyPr>
          <a:lstStyle/>
          <a:p>
            <a:pPr algn="ctr" rtl="0"/>
            <a:r>
              <a:rPr lang="en-US" sz="3200" b="1" i="1" dirty="0">
                <a:latin typeface="+mn-lt"/>
              </a:rPr>
              <a:t>Cuando tengo preguntas,</a:t>
            </a:r>
            <a:r>
              <a:rPr lang="en-US" sz="3600" dirty="0">
                <a:latin typeface="+mn-lt"/>
              </a:rPr>
              <a:t/>
            </a:r>
            <a:br>
              <a:rPr lang="en-US" sz="3600" dirty="0">
                <a:latin typeface="+mn-lt"/>
              </a:rPr>
            </a:br>
            <a:r>
              <a:rPr lang="en-US" sz="4400" dirty="0">
                <a:solidFill>
                  <a:srgbClr val="C00000"/>
                </a:solidFill>
              </a:rPr>
              <a:t>Jesús tiene respuestas que superan con creces mis expectativas.</a:t>
            </a:r>
            <a:endParaRPr lang="en-US" sz="3600" dirty="0">
              <a:solidFill>
                <a:srgbClr val="C00000"/>
              </a:solidFill>
            </a:endParaRPr>
          </a:p>
        </p:txBody>
      </p:sp>
      <p:sp>
        <p:nvSpPr>
          <p:cNvPr id="3" name="Content Placeholder 2">
            <a:extLst>
              <a:ext uri="{FF2B5EF4-FFF2-40B4-BE49-F238E27FC236}">
                <a16:creationId xmlns:a16="http://schemas.microsoft.com/office/drawing/2014/main" xmlns="" id="{F26653EF-BD3D-3848-8540-C1548B234C4C}"/>
              </a:ext>
            </a:extLst>
          </p:cNvPr>
          <p:cNvSpPr>
            <a:spLocks noGrp="1"/>
          </p:cNvSpPr>
          <p:nvPr>
            <p:ph idx="1"/>
          </p:nvPr>
        </p:nvSpPr>
        <p:spPr>
          <a:xfrm>
            <a:off x="628650" y="3481137"/>
            <a:ext cx="7886700" cy="1909010"/>
          </a:xfrm>
        </p:spPr>
        <p:txBody>
          <a:bodyPr>
            <a:normAutofit/>
          </a:bodyPr>
          <a:lstStyle/>
          <a:p>
            <a:pPr algn="l" rtl="0"/>
            <a:r>
              <a:rPr lang="en-US" sz="2400" dirty="0"/>
              <a:t>Él revela mis suposiciones falsas. (20:34-35)</a:t>
            </a:r>
          </a:p>
          <a:p>
            <a:pPr algn="l" rtl="0"/>
            <a:r>
              <a:rPr lang="en-US" sz="2400" dirty="0" err="1"/>
              <a:t>Él</a:t>
            </a:r>
            <a:r>
              <a:rPr lang="en-US" sz="2400" dirty="0"/>
              <a:t> </a:t>
            </a:r>
            <a:r>
              <a:rPr lang="en-US" sz="2400" dirty="0" err="1" smtClean="0"/>
              <a:t>expande</a:t>
            </a:r>
            <a:r>
              <a:rPr lang="en-US" sz="2400" dirty="0" smtClean="0"/>
              <a:t> </a:t>
            </a:r>
            <a:r>
              <a:rPr lang="en-US" sz="2400" dirty="0"/>
              <a:t>m</a:t>
            </a:r>
            <a:r>
              <a:rPr lang="en-US" sz="2400" dirty="0" smtClean="0"/>
              <a:t>i </a:t>
            </a:r>
            <a:r>
              <a:rPr lang="en-US" sz="2400" dirty="0" err="1"/>
              <a:t>e</a:t>
            </a:r>
            <a:r>
              <a:rPr lang="en-US" sz="2400" dirty="0" err="1" smtClean="0"/>
              <a:t>ntendimiento</a:t>
            </a:r>
            <a:r>
              <a:rPr lang="en-US" sz="2400" dirty="0"/>
              <a:t>. (20:36)</a:t>
            </a:r>
          </a:p>
          <a:p>
            <a:pPr algn="l" rtl="0"/>
            <a:r>
              <a:rPr lang="en-US" sz="2400" dirty="0" err="1"/>
              <a:t>Él</a:t>
            </a:r>
            <a:r>
              <a:rPr lang="en-US" sz="2400" dirty="0"/>
              <a:t> </a:t>
            </a:r>
            <a:r>
              <a:rPr lang="en-US" sz="2400" dirty="0" err="1" smtClean="0"/>
              <a:t>cuestiona</a:t>
            </a:r>
            <a:r>
              <a:rPr lang="en-US" sz="2400" dirty="0" smtClean="0"/>
              <a:t> </a:t>
            </a:r>
            <a:r>
              <a:rPr lang="en-US" sz="2400" dirty="0"/>
              <a:t>mis prejuicios. (“ángeles” 20:36)</a:t>
            </a:r>
          </a:p>
          <a:p>
            <a:pPr algn="l" rtl="0"/>
            <a:r>
              <a:rPr lang="en-US" sz="2400" dirty="0"/>
              <a:t>El </a:t>
            </a:r>
            <a:r>
              <a:rPr lang="en-US" sz="2400" dirty="0" err="1"/>
              <a:t>r</a:t>
            </a:r>
            <a:r>
              <a:rPr lang="en-US" sz="2400" dirty="0" err="1" smtClean="0"/>
              <a:t>esuelve</a:t>
            </a:r>
            <a:r>
              <a:rPr lang="en-US" sz="2400" dirty="0" smtClean="0"/>
              <a:t> </a:t>
            </a:r>
            <a:r>
              <a:rPr lang="en-US" sz="2400" dirty="0"/>
              <a:t>m</a:t>
            </a:r>
            <a:r>
              <a:rPr lang="en-US" sz="2400" dirty="0" smtClean="0"/>
              <a:t>i </a:t>
            </a:r>
            <a:r>
              <a:rPr lang="en-US" sz="2400" dirty="0" err="1" smtClean="0"/>
              <a:t>conflicto</a:t>
            </a:r>
            <a:r>
              <a:rPr lang="en-US" sz="2400" dirty="0"/>
              <a:t>. (20:39)</a:t>
            </a:r>
          </a:p>
        </p:txBody>
      </p:sp>
    </p:spTree>
    <p:extLst>
      <p:ext uri="{BB962C8B-B14F-4D97-AF65-F5344CB8AC3E}">
        <p14:creationId xmlns:p14="http://schemas.microsoft.com/office/powerpoint/2010/main" val="501655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471ABA-3086-8F49-B47F-F872FD5021CA}"/>
              </a:ext>
            </a:extLst>
          </p:cNvPr>
          <p:cNvSpPr>
            <a:spLocks noGrp="1"/>
          </p:cNvSpPr>
          <p:nvPr>
            <p:ph type="title"/>
          </p:nvPr>
        </p:nvSpPr>
        <p:spPr>
          <a:xfrm>
            <a:off x="628650" y="978040"/>
            <a:ext cx="7886700" cy="2358718"/>
          </a:xfrm>
        </p:spPr>
        <p:txBody>
          <a:bodyPr>
            <a:normAutofit/>
          </a:bodyPr>
          <a:lstStyle/>
          <a:p>
            <a:pPr algn="ctr" rtl="0"/>
            <a:r>
              <a:rPr lang="en-US" sz="3200" b="1" i="1" dirty="0">
                <a:latin typeface="+mn-lt"/>
              </a:rPr>
              <a:t>Cuando las ideas parecen irrazonables,</a:t>
            </a:r>
            <a:r>
              <a:rPr lang="en-US" sz="3600" dirty="0">
                <a:latin typeface="+mn-lt"/>
              </a:rPr>
              <a:t/>
            </a:r>
            <a:br>
              <a:rPr lang="en-US" sz="3600" dirty="0">
                <a:latin typeface="+mn-lt"/>
              </a:rPr>
            </a:br>
            <a:r>
              <a:rPr lang="en-US" sz="4400" dirty="0">
                <a:solidFill>
                  <a:srgbClr val="C00000"/>
                </a:solidFill>
              </a:rPr>
              <a:t>Jesús es demasiado increíble</a:t>
            </a:r>
            <a:br>
              <a:rPr lang="en-US" sz="4400" dirty="0">
                <a:solidFill>
                  <a:srgbClr val="C00000"/>
                </a:solidFill>
              </a:rPr>
            </a:br>
            <a:r>
              <a:rPr lang="en-US" sz="4400" dirty="0" smtClean="0">
                <a:solidFill>
                  <a:srgbClr val="C00000"/>
                </a:solidFill>
              </a:rPr>
              <a:t>para </a:t>
            </a:r>
            <a:r>
              <a:rPr lang="en-US" sz="4400" dirty="0">
                <a:solidFill>
                  <a:srgbClr val="C00000"/>
                </a:solidFill>
              </a:rPr>
              <a:t>ser ignorado.</a:t>
            </a:r>
            <a:endParaRPr lang="en-US" sz="3600" dirty="0">
              <a:solidFill>
                <a:srgbClr val="C00000"/>
              </a:solidFill>
            </a:endParaRPr>
          </a:p>
        </p:txBody>
      </p:sp>
      <p:sp>
        <p:nvSpPr>
          <p:cNvPr id="3" name="Content Placeholder 2">
            <a:extLst>
              <a:ext uri="{FF2B5EF4-FFF2-40B4-BE49-F238E27FC236}">
                <a16:creationId xmlns:a16="http://schemas.microsoft.com/office/drawing/2014/main" xmlns="" id="{F26653EF-BD3D-3848-8540-C1548B234C4C}"/>
              </a:ext>
            </a:extLst>
          </p:cNvPr>
          <p:cNvSpPr>
            <a:spLocks noGrp="1"/>
          </p:cNvSpPr>
          <p:nvPr>
            <p:ph idx="1"/>
          </p:nvPr>
        </p:nvSpPr>
        <p:spPr>
          <a:xfrm>
            <a:off x="628650" y="3481137"/>
            <a:ext cx="7886700" cy="1925052"/>
          </a:xfrm>
        </p:spPr>
        <p:txBody>
          <a:bodyPr>
            <a:normAutofit/>
          </a:bodyPr>
          <a:lstStyle/>
          <a:p>
            <a:pPr marL="0" indent="0" algn="ctr">
              <a:buNone/>
            </a:pPr>
            <a:r>
              <a:rPr lang="en-US" sz="2400" dirty="0" smtClean="0"/>
              <a:t>“</a:t>
            </a:r>
            <a:r>
              <a:rPr lang="es-ES" sz="2400" dirty="0"/>
              <a:t>Y enseñaba cada día en el templo; mas los príncipes de los sacerdotes, y los escribas, y los principales del pueblo procuraban </a:t>
            </a:r>
            <a:r>
              <a:rPr lang="es-ES" sz="2400" dirty="0" smtClean="0"/>
              <a:t>matarle.</a:t>
            </a:r>
            <a:r>
              <a:rPr lang="es-ES" sz="2400" dirty="0"/>
              <a:t>  Y no hallaban qué hacerle, porque todo el pueblo estaba suspenso oyéndole</a:t>
            </a:r>
            <a:r>
              <a:rPr lang="en-US" sz="2400" dirty="0" smtClean="0"/>
              <a:t>.” </a:t>
            </a:r>
            <a:r>
              <a:rPr lang="en-US" sz="2400" dirty="0"/>
              <a:t>(19:47-48)</a:t>
            </a:r>
          </a:p>
        </p:txBody>
      </p:sp>
    </p:spTree>
    <p:extLst>
      <p:ext uri="{BB962C8B-B14F-4D97-AF65-F5344CB8AC3E}">
        <p14:creationId xmlns:p14="http://schemas.microsoft.com/office/powerpoint/2010/main" val="85702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471ABA-3086-8F49-B47F-F872FD5021CA}"/>
              </a:ext>
            </a:extLst>
          </p:cNvPr>
          <p:cNvSpPr>
            <a:spLocks noGrp="1"/>
          </p:cNvSpPr>
          <p:nvPr>
            <p:ph type="title"/>
          </p:nvPr>
        </p:nvSpPr>
        <p:spPr>
          <a:xfrm>
            <a:off x="628650" y="978040"/>
            <a:ext cx="7886700" cy="2358718"/>
          </a:xfrm>
        </p:spPr>
        <p:txBody>
          <a:bodyPr>
            <a:normAutofit/>
          </a:bodyPr>
          <a:lstStyle/>
          <a:p>
            <a:pPr algn="ctr" rtl="0"/>
            <a:r>
              <a:rPr lang="en-US" sz="3200" b="1" i="1" dirty="0">
                <a:latin typeface="+mn-lt"/>
              </a:rPr>
              <a:t>Cuando </a:t>
            </a:r>
            <a:r>
              <a:rPr lang="en-US" sz="3200" b="1" i="1" dirty="0" err="1">
                <a:latin typeface="+mn-lt"/>
              </a:rPr>
              <a:t>otros</a:t>
            </a:r>
            <a:r>
              <a:rPr lang="en-US" sz="3200" b="1" i="1" dirty="0">
                <a:latin typeface="+mn-lt"/>
              </a:rPr>
              <a:t> </a:t>
            </a:r>
            <a:r>
              <a:rPr lang="en-US" sz="3200" b="1" i="1" dirty="0" err="1" smtClean="0">
                <a:latin typeface="+mn-lt"/>
              </a:rPr>
              <a:t>cuestionan</a:t>
            </a:r>
            <a:r>
              <a:rPr lang="en-US" sz="3200" b="1" i="1" dirty="0" smtClean="0">
                <a:latin typeface="+mn-lt"/>
              </a:rPr>
              <a:t> </a:t>
            </a:r>
            <a:r>
              <a:rPr lang="en-US" sz="3200" b="1" i="1" dirty="0">
                <a:latin typeface="+mn-lt"/>
              </a:rPr>
              <a:t>mi fe,</a:t>
            </a:r>
            <a:r>
              <a:rPr lang="en-US" sz="3600" dirty="0">
                <a:latin typeface="+mn-lt"/>
              </a:rPr>
              <a:t/>
            </a:r>
            <a:br>
              <a:rPr lang="en-US" sz="3600" dirty="0">
                <a:latin typeface="+mn-lt"/>
              </a:rPr>
            </a:br>
            <a:r>
              <a:rPr lang="en-US" sz="4400" dirty="0">
                <a:solidFill>
                  <a:srgbClr val="C00000"/>
                </a:solidFill>
              </a:rPr>
              <a:t>Jesús me muestra cómo responder con convicción.</a:t>
            </a:r>
            <a:endParaRPr lang="en-US" sz="3600" dirty="0">
              <a:solidFill>
                <a:srgbClr val="C00000"/>
              </a:solidFill>
            </a:endParaRPr>
          </a:p>
        </p:txBody>
      </p:sp>
      <p:sp>
        <p:nvSpPr>
          <p:cNvPr id="3" name="Content Placeholder 2">
            <a:extLst>
              <a:ext uri="{FF2B5EF4-FFF2-40B4-BE49-F238E27FC236}">
                <a16:creationId xmlns:a16="http://schemas.microsoft.com/office/drawing/2014/main" xmlns="" id="{F26653EF-BD3D-3848-8540-C1548B234C4C}"/>
              </a:ext>
            </a:extLst>
          </p:cNvPr>
          <p:cNvSpPr>
            <a:spLocks noGrp="1"/>
          </p:cNvSpPr>
          <p:nvPr>
            <p:ph idx="1"/>
          </p:nvPr>
        </p:nvSpPr>
        <p:spPr>
          <a:xfrm>
            <a:off x="628650" y="3481137"/>
            <a:ext cx="8178466" cy="1909010"/>
          </a:xfrm>
        </p:spPr>
        <p:txBody>
          <a:bodyPr>
            <a:normAutofit lnSpcReduction="10000"/>
          </a:bodyPr>
          <a:lstStyle/>
          <a:p>
            <a:pPr algn="l" rtl="0"/>
            <a:r>
              <a:rPr lang="en-US" sz="2400" dirty="0" smtClean="0"/>
              <a:t>“</a:t>
            </a:r>
            <a:r>
              <a:rPr lang="en-US" sz="2400" dirty="0" err="1" smtClean="0"/>
              <a:t>Aun</a:t>
            </a:r>
            <a:r>
              <a:rPr lang="en-US" sz="2400" dirty="0" smtClean="0"/>
              <a:t> </a:t>
            </a:r>
            <a:r>
              <a:rPr lang="en-US" sz="2400" dirty="0"/>
              <a:t>Moisés…” Jesús responde desde una autoridad compartida.</a:t>
            </a:r>
          </a:p>
          <a:p>
            <a:pPr algn="l" rtl="0"/>
            <a:r>
              <a:rPr lang="en-US" sz="2400" dirty="0"/>
              <a:t>“la zarza…” Jesús ha leído y estudiado bien.</a:t>
            </a:r>
          </a:p>
          <a:p>
            <a:pPr algn="l" rtl="0"/>
            <a:r>
              <a:rPr lang="en-US" sz="2400" dirty="0"/>
              <a:t>“Dios de Abraham…Isaac…Jacob” Jesús señala detalles clave.</a:t>
            </a:r>
          </a:p>
          <a:p>
            <a:pPr algn="l" rtl="0"/>
            <a:r>
              <a:rPr lang="en-US" sz="2400" dirty="0"/>
              <a:t>“Dios…de los vivos” Jesús se conecta con la naturaleza de Dios.</a:t>
            </a:r>
          </a:p>
          <a:p>
            <a:pPr algn="l" rtl="0"/>
            <a:endParaRPr lang="en-US" sz="2400" dirty="0"/>
          </a:p>
        </p:txBody>
      </p:sp>
    </p:spTree>
    <p:extLst>
      <p:ext uri="{BB962C8B-B14F-4D97-AF65-F5344CB8AC3E}">
        <p14:creationId xmlns:p14="http://schemas.microsoft.com/office/powerpoint/2010/main" val="5122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471ABA-3086-8F49-B47F-F872FD5021CA}"/>
              </a:ext>
            </a:extLst>
          </p:cNvPr>
          <p:cNvSpPr>
            <a:spLocks noGrp="1"/>
          </p:cNvSpPr>
          <p:nvPr>
            <p:ph type="title"/>
          </p:nvPr>
        </p:nvSpPr>
        <p:spPr>
          <a:xfrm>
            <a:off x="628650" y="978040"/>
            <a:ext cx="7886700" cy="2358718"/>
          </a:xfrm>
        </p:spPr>
        <p:txBody>
          <a:bodyPr>
            <a:normAutofit/>
          </a:bodyPr>
          <a:lstStyle/>
          <a:p>
            <a:pPr algn="ctr" rtl="0"/>
            <a:r>
              <a:rPr lang="en-US" sz="3200" b="1" i="1" dirty="0">
                <a:latin typeface="+mn-lt"/>
              </a:rPr>
              <a:t>Cuando lo escuchamos,</a:t>
            </a:r>
            <a:r>
              <a:rPr lang="en-US" sz="3600" dirty="0">
                <a:latin typeface="+mn-lt"/>
              </a:rPr>
              <a:t/>
            </a:r>
            <a:br>
              <a:rPr lang="en-US" sz="3600" dirty="0">
                <a:latin typeface="+mn-lt"/>
              </a:rPr>
            </a:br>
            <a:r>
              <a:rPr lang="en-US" sz="4400" dirty="0">
                <a:solidFill>
                  <a:srgbClr val="C00000"/>
                </a:solidFill>
              </a:rPr>
              <a:t>Jesús nos enseña lo que es</a:t>
            </a:r>
            <a:br>
              <a:rPr lang="en-US" sz="4400" dirty="0">
                <a:solidFill>
                  <a:srgbClr val="C00000"/>
                </a:solidFill>
              </a:rPr>
            </a:br>
            <a:r>
              <a:rPr lang="en-US" sz="4400" dirty="0" err="1" smtClean="0">
                <a:solidFill>
                  <a:srgbClr val="C00000"/>
                </a:solidFill>
              </a:rPr>
              <a:t>en</a:t>
            </a:r>
            <a:r>
              <a:rPr lang="en-US" sz="4400" dirty="0" smtClean="0">
                <a:solidFill>
                  <a:srgbClr val="C00000"/>
                </a:solidFill>
              </a:rPr>
              <a:t> </a:t>
            </a:r>
            <a:r>
              <a:rPr lang="en-US" sz="4400" dirty="0">
                <a:solidFill>
                  <a:srgbClr val="C00000"/>
                </a:solidFill>
              </a:rPr>
              <a:t>realidad irrazonable.</a:t>
            </a:r>
            <a:endParaRPr lang="en-US" sz="3600" dirty="0">
              <a:solidFill>
                <a:srgbClr val="C00000"/>
              </a:solidFill>
            </a:endParaRPr>
          </a:p>
        </p:txBody>
      </p:sp>
      <p:sp>
        <p:nvSpPr>
          <p:cNvPr id="3" name="Content Placeholder 2">
            <a:extLst>
              <a:ext uri="{FF2B5EF4-FFF2-40B4-BE49-F238E27FC236}">
                <a16:creationId xmlns:a16="http://schemas.microsoft.com/office/drawing/2014/main" xmlns="" id="{F26653EF-BD3D-3848-8540-C1548B234C4C}"/>
              </a:ext>
            </a:extLst>
          </p:cNvPr>
          <p:cNvSpPr>
            <a:spLocks noGrp="1"/>
          </p:cNvSpPr>
          <p:nvPr>
            <p:ph idx="1"/>
          </p:nvPr>
        </p:nvSpPr>
        <p:spPr>
          <a:xfrm>
            <a:off x="628649" y="3481137"/>
            <a:ext cx="8258677" cy="1909010"/>
          </a:xfrm>
        </p:spPr>
        <p:txBody>
          <a:bodyPr>
            <a:normAutofit/>
          </a:bodyPr>
          <a:lstStyle/>
          <a:p>
            <a:pPr algn="l" rtl="0"/>
            <a:r>
              <a:rPr lang="en-US" sz="2400" dirty="0"/>
              <a:t>Es IRRAZONABLE </a:t>
            </a:r>
            <a:r>
              <a:rPr lang="en-US" sz="2400" dirty="0" err="1" smtClean="0"/>
              <a:t>rechazar</a:t>
            </a:r>
            <a:r>
              <a:rPr lang="en-US" sz="2400" dirty="0" smtClean="0"/>
              <a:t> </a:t>
            </a:r>
            <a:r>
              <a:rPr lang="en-US" sz="2400" dirty="0"/>
              <a:t>a </a:t>
            </a:r>
            <a:r>
              <a:rPr lang="en-US" sz="2400" dirty="0" err="1" smtClean="0"/>
              <a:t>nuestro</a:t>
            </a:r>
            <a:r>
              <a:rPr lang="en-US" sz="2400" dirty="0" smtClean="0"/>
              <a:t> </a:t>
            </a:r>
            <a:r>
              <a:rPr lang="en-US" sz="2400" dirty="0"/>
              <a:t>a</a:t>
            </a:r>
            <a:r>
              <a:rPr lang="en-US" sz="2400" dirty="0" smtClean="0"/>
              <a:t>moroso </a:t>
            </a:r>
            <a:r>
              <a:rPr lang="en-US" sz="2400" dirty="0"/>
              <a:t>Señor. (40-44)</a:t>
            </a:r>
          </a:p>
          <a:p>
            <a:pPr algn="l" rtl="0"/>
            <a:r>
              <a:rPr lang="en-US" sz="2400" dirty="0" err="1" smtClean="0"/>
              <a:t>Es</a:t>
            </a:r>
            <a:r>
              <a:rPr lang="en-US" sz="2400" dirty="0" smtClean="0"/>
              <a:t> IR</a:t>
            </a:r>
            <a:r>
              <a:rPr lang="en-US" sz="2400" dirty="0" smtClean="0"/>
              <a:t>RAZONABLE </a:t>
            </a:r>
            <a:r>
              <a:rPr lang="en-US" sz="2400" dirty="0"/>
              <a:t>seguir a expertos arrogantes. (45-46)</a:t>
            </a:r>
          </a:p>
          <a:p>
            <a:pPr algn="l" rtl="0"/>
            <a:r>
              <a:rPr lang="en-US" sz="2400" dirty="0"/>
              <a:t>Es IRRAZONABLE vivir para la riqueza y la popularidad. (47)</a:t>
            </a:r>
          </a:p>
          <a:p>
            <a:pPr algn="l" rtl="0"/>
            <a:r>
              <a:rPr lang="en-US" sz="2400" dirty="0" err="1" smtClean="0"/>
              <a:t>Es</a:t>
            </a:r>
            <a:r>
              <a:rPr lang="en-US" sz="2400" dirty="0" smtClean="0"/>
              <a:t> IR</a:t>
            </a:r>
            <a:r>
              <a:rPr lang="en-US" sz="2400" dirty="0" smtClean="0"/>
              <a:t>RAZONABLE </a:t>
            </a:r>
            <a:r>
              <a:rPr lang="en-US" sz="2400" dirty="0"/>
              <a:t>no estar preparado para el futuro. (35-38)</a:t>
            </a:r>
          </a:p>
        </p:txBody>
      </p:sp>
    </p:spTree>
    <p:extLst>
      <p:ext uri="{BB962C8B-B14F-4D97-AF65-F5344CB8AC3E}">
        <p14:creationId xmlns:p14="http://schemas.microsoft.com/office/powerpoint/2010/main" val="5380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2D38CE-B426-094D-81A5-BA150577EE5A}"/>
              </a:ext>
            </a:extLst>
          </p:cNvPr>
          <p:cNvSpPr>
            <a:spLocks noGrp="1"/>
          </p:cNvSpPr>
          <p:nvPr>
            <p:ph type="ctrTitle"/>
          </p:nvPr>
        </p:nvSpPr>
        <p:spPr/>
        <p:txBody>
          <a:bodyPr/>
          <a:lstStyle/>
          <a:p>
            <a:pPr algn="l" rtl="0"/>
            <a:r>
              <a:rPr lang="en-US" dirty="0"/>
              <a:t>Irrazonable</a:t>
            </a:r>
            <a:br>
              <a:rPr lang="en-US" dirty="0"/>
            </a:br>
            <a:r>
              <a:rPr lang="en-US" dirty="0" err="1"/>
              <a:t>Increíble</a:t>
            </a:r>
            <a:endParaRPr lang="en-US" dirty="0"/>
          </a:p>
        </p:txBody>
      </p:sp>
      <p:sp>
        <p:nvSpPr>
          <p:cNvPr id="3" name="Subtitle 2">
            <a:extLst>
              <a:ext uri="{FF2B5EF4-FFF2-40B4-BE49-F238E27FC236}">
                <a16:creationId xmlns:a16="http://schemas.microsoft.com/office/drawing/2014/main" xmlns="" id="{DB1B49AE-E908-2F45-945D-B6D05DEA417A}"/>
              </a:ext>
            </a:extLst>
          </p:cNvPr>
          <p:cNvSpPr>
            <a:spLocks noGrp="1"/>
          </p:cNvSpPr>
          <p:nvPr>
            <p:ph type="subTitle" idx="1"/>
          </p:nvPr>
        </p:nvSpPr>
        <p:spPr/>
        <p:txBody>
          <a:bodyPr/>
          <a:lstStyle/>
          <a:p>
            <a:pPr algn="l" rtl="0"/>
            <a:endParaRPr lang="en-US"/>
          </a:p>
        </p:txBody>
      </p:sp>
      <p:pic>
        <p:nvPicPr>
          <p:cNvPr id="7" name="Picture 6">
            <a:extLst>
              <a:ext uri="{FF2B5EF4-FFF2-40B4-BE49-F238E27FC236}">
                <a16:creationId xmlns:a16="http://schemas.microsoft.com/office/drawing/2014/main" xmlns="" id="{18FDE8AD-7E66-8242-8AE7-1406719842FF}"/>
              </a:ext>
            </a:extLst>
          </p:cNvPr>
          <p:cNvPicPr>
            <a:picLocks noChangeAspect="1"/>
          </p:cNvPicPr>
          <p:nvPr/>
        </p:nvPicPr>
        <p:blipFill>
          <a:blip r:embed="rId3"/>
          <a:stretch>
            <a:fillRect/>
          </a:stretch>
        </p:blipFill>
        <p:spPr>
          <a:xfrm>
            <a:off x="0" y="0"/>
            <a:ext cx="9144000" cy="5715000"/>
          </a:xfrm>
          <a:prstGeom prst="rect">
            <a:avLst/>
          </a:prstGeom>
        </p:spPr>
      </p:pic>
      <p:sp>
        <p:nvSpPr>
          <p:cNvPr id="4" name="TextBox 3"/>
          <p:cNvSpPr txBox="1"/>
          <p:nvPr/>
        </p:nvSpPr>
        <p:spPr>
          <a:xfrm>
            <a:off x="2585545" y="2263034"/>
            <a:ext cx="3867807" cy="738664"/>
          </a:xfrm>
          <a:prstGeom prst="rect">
            <a:avLst/>
          </a:prstGeom>
          <a:solidFill>
            <a:schemeClr val="bg2"/>
          </a:solidFill>
        </p:spPr>
        <p:txBody>
          <a:bodyPr wrap="square" rtlCol="0">
            <a:spAutoFit/>
          </a:bodyPr>
          <a:lstStyle/>
          <a:p>
            <a:r>
              <a:rPr lang="es-ES" sz="4200" b="1" dirty="0" smtClean="0"/>
              <a:t>¿</a:t>
            </a:r>
            <a:r>
              <a:rPr lang="es-ES" sz="4200" b="1" dirty="0" smtClean="0">
                <a:solidFill>
                  <a:srgbClr val="FF0000"/>
                </a:solidFill>
              </a:rPr>
              <a:t>IR</a:t>
            </a:r>
            <a:r>
              <a:rPr lang="es-ES" sz="4200" b="1" dirty="0" smtClean="0"/>
              <a:t>RAZONABLE?</a:t>
            </a:r>
            <a:endParaRPr lang="en-US" sz="4200" b="1" dirty="0"/>
          </a:p>
        </p:txBody>
      </p:sp>
      <p:sp>
        <p:nvSpPr>
          <p:cNvPr id="8" name="TextBox 7"/>
          <p:cNvSpPr txBox="1"/>
          <p:nvPr/>
        </p:nvSpPr>
        <p:spPr>
          <a:xfrm>
            <a:off x="3351486" y="3001698"/>
            <a:ext cx="2448911" cy="523220"/>
          </a:xfrm>
          <a:prstGeom prst="rect">
            <a:avLst/>
          </a:prstGeom>
          <a:solidFill>
            <a:schemeClr val="tx1"/>
          </a:solidFill>
        </p:spPr>
        <p:txBody>
          <a:bodyPr wrap="square" rtlCol="0">
            <a:spAutoFit/>
          </a:bodyPr>
          <a:lstStyle/>
          <a:p>
            <a:r>
              <a:rPr lang="es-ES" sz="2800" dirty="0" smtClean="0">
                <a:solidFill>
                  <a:schemeClr val="bg1"/>
                </a:solidFill>
                <a:latin typeface="Arial Narrow" panose="020B0606020202030204" pitchFamily="34" charset="0"/>
              </a:rPr>
              <a:t>LUCAS 20:27-47</a:t>
            </a:r>
            <a:endParaRPr lang="en-US" sz="28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67601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232</TotalTime>
  <Words>1224</Words>
  <Application>Microsoft Office PowerPoint</Application>
  <PresentationFormat>On-screen Show (16:10)</PresentationFormat>
  <Paragraphs>118</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Narrow</vt:lpstr>
      <vt:lpstr>Calibri</vt:lpstr>
      <vt:lpstr>Calibri Light</vt:lpstr>
      <vt:lpstr>Office Theme</vt:lpstr>
      <vt:lpstr>Irrazonable Increíble</vt:lpstr>
      <vt:lpstr>PowerPoint Presentation</vt:lpstr>
      <vt:lpstr>El reto de los saduceos a la teología de Jesús</vt:lpstr>
      <vt:lpstr>Cuando tengo preguntas, Jesús tiene respuestas que superan con creces mis expectativas.</vt:lpstr>
      <vt:lpstr>Cuando las ideas parecen irrazonables, Jesús es demasiado increíble para ser ignorado.</vt:lpstr>
      <vt:lpstr>Cuando otros cuestionan mi fe, Jesús me muestra cómo responder con convicción.</vt:lpstr>
      <vt:lpstr>Cuando lo escuchamos, Jesús nos enseña lo que es en realidad irrazonable.</vt:lpstr>
      <vt:lpstr>Irrazonable Increíble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UNreasonable</dc:title>
  <dc:creator>Phillip Shumake</dc:creator>
  <cp:lastModifiedBy>Esther Eubanks</cp:lastModifiedBy>
  <cp:revision>48</cp:revision>
  <dcterms:created xsi:type="dcterms:W3CDTF">2022-11-14T21:53:47Z</dcterms:created>
  <dcterms:modified xsi:type="dcterms:W3CDTF">2022-11-19T02:22:13Z</dcterms:modified>
</cp:coreProperties>
</file>