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4" r:id="rId3"/>
    <p:sldId id="315" r:id="rId4"/>
    <p:sldId id="261" r:id="rId5"/>
    <p:sldId id="267" r:id="rId6"/>
    <p:sldId id="310" r:id="rId7"/>
    <p:sldId id="308" r:id="rId8"/>
    <p:sldId id="316" r:id="rId9"/>
    <p:sldId id="262" r:id="rId10"/>
    <p:sldId id="264" r:id="rId11"/>
    <p:sldId id="309" r:id="rId12"/>
    <p:sldId id="311" r:id="rId13"/>
    <p:sldId id="268" r:id="rId14"/>
    <p:sldId id="312" r:id="rId15"/>
    <p:sldId id="270" r:id="rId16"/>
    <p:sldId id="271" r:id="rId17"/>
    <p:sldId id="269" r:id="rId18"/>
    <p:sldId id="272" r:id="rId19"/>
    <p:sldId id="273" r:id="rId20"/>
    <p:sldId id="275" r:id="rId21"/>
    <p:sldId id="313" r:id="rId22"/>
    <p:sldId id="302" r:id="rId2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590" autoAdjust="0"/>
  </p:normalViewPr>
  <p:slideViewPr>
    <p:cSldViewPr>
      <p:cViewPr>
        <p:scale>
          <a:sx n="50" d="100"/>
          <a:sy n="50" d="100"/>
        </p:scale>
        <p:origin x="116" y="532"/>
      </p:cViewPr>
      <p:guideLst>
        <p:guide orient="horz" pos="1800"/>
        <p:guide pos="2880"/>
      </p:guideLst>
    </p:cSldViewPr>
  </p:slideViewPr>
  <p:notesTextViewPr>
    <p:cViewPr>
      <p:scale>
        <a:sx n="1" d="1"/>
        <a:sy n="1" d="1"/>
      </p:scale>
      <p:origin x="0" y="0"/>
    </p:cViewPr>
  </p:notesTextViewPr>
  <p:sorterViewPr>
    <p:cViewPr>
      <p:scale>
        <a:sx n="100" d="100"/>
        <a:sy n="100" d="100"/>
      </p:scale>
      <p:origin x="0" y="3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53211-3269-4653-A9D4-496423B59674}" type="datetimeFigureOut">
              <a:rPr lang="en-US" smtClean="0"/>
              <a:t>12/29/2022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98D17-000B-4D7C-8BA3-435A73CF6399}" type="slidenum">
              <a:rPr lang="en-US" smtClean="0"/>
              <a:t>‹#›</a:t>
            </a:fld>
            <a:endParaRPr lang="en-US"/>
          </a:p>
        </p:txBody>
      </p:sp>
    </p:spTree>
    <p:extLst>
      <p:ext uri="{BB962C8B-B14F-4D97-AF65-F5344CB8AC3E}">
        <p14:creationId xmlns:p14="http://schemas.microsoft.com/office/powerpoint/2010/main" val="242787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algn="l" rtl="0"/>
            <a:fld id="{24498D17-000B-4D7C-8BA3-435A73CF6399}" type="slidenum">
              <a:rPr lang="en-US" smtClean="0"/>
              <a:t>3</a:t>
            </a:fld>
            <a:endParaRPr lang="en-US"/>
          </a:p>
        </p:txBody>
      </p:sp>
    </p:spTree>
    <p:extLst>
      <p:ext uri="{BB962C8B-B14F-4D97-AF65-F5344CB8AC3E}">
        <p14:creationId xmlns:p14="http://schemas.microsoft.com/office/powerpoint/2010/main" val="346761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685800" y="685800"/>
            <a:ext cx="5486400" cy="3429000"/>
          </a:xfrm>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r>
              <a:rPr lang="en-US" dirty="0" smtClean="0"/>
              <a:t>tb11200546p</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7AD2F35A-9A0C-4637-AA79-42ED1D126F61}" type="slidenum">
              <a:rPr lang="en-US"/>
              <a:pPr algn="l" rtl="0" fontAlgn="base">
                <a:spcBef>
                  <a:spcPct val="0"/>
                </a:spcBef>
                <a:spcAft>
                  <a:spcPct val="0"/>
                </a:spcAft>
              </a:pPr>
              <a:t>18</a:t>
            </a:fld>
            <a:endParaRPr lang="en-US"/>
          </a:p>
        </p:txBody>
      </p:sp>
    </p:spTree>
    <p:extLst>
      <p:ext uri="{BB962C8B-B14F-4D97-AF65-F5344CB8AC3E}">
        <p14:creationId xmlns:p14="http://schemas.microsoft.com/office/powerpoint/2010/main" val="84859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685800" y="685800"/>
            <a:ext cx="5486400" cy="3429000"/>
          </a:xfrm>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r>
              <a:rPr lang="en-US" dirty="0" smtClean="0"/>
              <a:t>tb11200546p</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7AD2F35A-9A0C-4637-AA79-42ED1D126F61}" type="slidenum">
              <a:rPr lang="en-US"/>
              <a:pPr algn="l" rtl="0" fontAlgn="base">
                <a:spcBef>
                  <a:spcPct val="0"/>
                </a:spcBef>
                <a:spcAft>
                  <a:spcPct val="0"/>
                </a:spcAft>
              </a:pPr>
              <a:t>19</a:t>
            </a:fld>
            <a:endParaRPr lang="en-US"/>
          </a:p>
        </p:txBody>
      </p:sp>
    </p:spTree>
    <p:extLst>
      <p:ext uri="{BB962C8B-B14F-4D97-AF65-F5344CB8AC3E}">
        <p14:creationId xmlns:p14="http://schemas.microsoft.com/office/powerpoint/2010/main" val="202280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pPr algn="l" rtl="0"/>
            <a:r>
              <a:rPr lang="en-US" dirty="0">
                <a:latin typeface="Times New Roman" pitchFamily="18" charset="0"/>
                <a:cs typeface="Times New Roman" pitchFamily="18" charset="0"/>
              </a:rPr>
              <a:t>Este mapa pretende ayudar a los usuarios a localizar los lugares que aparecen en las fotografías de esta presentación. Por lo tanto, el mapa no representa ni etiqueta todas las características geográficas, y los sitios son una mezcla de nombres de lugares antiguos y modernos.</a:t>
            </a:r>
          </a:p>
        </p:txBody>
      </p:sp>
      <p:sp>
        <p:nvSpPr>
          <p:cNvPr id="4" name="Slide Number Placeholder 3"/>
          <p:cNvSpPr>
            <a:spLocks noGrp="1"/>
          </p:cNvSpPr>
          <p:nvPr>
            <p:ph type="sldNum" sz="quarter" idx="10"/>
          </p:nvPr>
        </p:nvSpPr>
        <p:spPr/>
        <p:txBody>
          <a:bodyPr/>
          <a:lstStyle/>
          <a:p>
            <a:fld id="{07005601-BA95-C74F-BE6B-25DF91C8849E}" type="slidenum">
              <a:rPr lang="en-US" smtClean="0">
                <a:solidFill>
                  <a:prstClr val="black"/>
                </a:solidFill>
              </a:rPr>
              <a:pPr algn="l" rtl="0"/>
              <a:t>20</a:t>
            </a:fld>
            <a:endParaRPr lang="en-US">
              <a:solidFill>
                <a:prstClr val="black"/>
              </a:solidFill>
            </a:endParaRPr>
          </a:p>
        </p:txBody>
      </p:sp>
    </p:spTree>
    <p:extLst>
      <p:ext uri="{BB962C8B-B14F-4D97-AF65-F5344CB8AC3E}">
        <p14:creationId xmlns:p14="http://schemas.microsoft.com/office/powerpoint/2010/main" val="26382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06757A-1FDF-4EDE-9D20-01203C8212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14003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6757A-1FDF-4EDE-9D20-01203C8212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178438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6757A-1FDF-4EDE-9D20-01203C8212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169452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6757A-1FDF-4EDE-9D20-01203C8212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213759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6757A-1FDF-4EDE-9D20-01203C8212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40870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06757A-1FDF-4EDE-9D20-01203C8212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303386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06757A-1FDF-4EDE-9D20-01203C8212B2}"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42028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06757A-1FDF-4EDE-9D20-01203C8212B2}"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408109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6757A-1FDF-4EDE-9D20-01203C8212B2}" type="datetimeFigureOut">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75663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6757A-1FDF-4EDE-9D20-01203C8212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305750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6757A-1FDF-4EDE-9D20-01203C8212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6BE32-F968-4EB8-8DEB-8CF436FA680C}" type="slidenum">
              <a:rPr lang="en-US" smtClean="0"/>
              <a:t>‹#›</a:t>
            </a:fld>
            <a:endParaRPr lang="en-US"/>
          </a:p>
        </p:txBody>
      </p:sp>
    </p:spTree>
    <p:extLst>
      <p:ext uri="{BB962C8B-B14F-4D97-AF65-F5344CB8AC3E}">
        <p14:creationId xmlns:p14="http://schemas.microsoft.com/office/powerpoint/2010/main" val="259761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206757A-1FDF-4EDE-9D20-01203C8212B2}" type="datetimeFigureOut">
              <a:rPr lang="en-US" smtClean="0"/>
              <a:t>12/29/2022</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796BE32-F968-4EB8-8DEB-8CF436FA680C}" type="slidenum">
              <a:rPr lang="en-US" smtClean="0"/>
              <a:t>‹#›</a:t>
            </a:fld>
            <a:endParaRPr lang="en-US"/>
          </a:p>
        </p:txBody>
      </p:sp>
    </p:spTree>
    <p:extLst>
      <p:ext uri="{BB962C8B-B14F-4D97-AF65-F5344CB8AC3E}">
        <p14:creationId xmlns:p14="http://schemas.microsoft.com/office/powerpoint/2010/main" val="31611966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n-US" b="1" dirty="0" smtClean="0"/>
              <a:t>El naufragio de Pablo</a:t>
            </a:r>
            <a:endParaRPr lang="en-US" b="1" dirty="0"/>
          </a:p>
        </p:txBody>
      </p:sp>
      <p:sp>
        <p:nvSpPr>
          <p:cNvPr id="3" name="Subtitle 2"/>
          <p:cNvSpPr>
            <a:spLocks noGrp="1"/>
          </p:cNvSpPr>
          <p:nvPr>
            <p:ph type="subTitle" idx="1"/>
          </p:nvPr>
        </p:nvSpPr>
        <p:spPr/>
        <p:txBody>
          <a:bodyPr/>
          <a:lstStyle/>
          <a:p>
            <a:pPr rtl="0"/>
            <a:r>
              <a:rPr lang="en-US" dirty="0" smtClean="0"/>
              <a:t>Hechos 27</a:t>
            </a:r>
            <a:endParaRPr lang="en-US" dirty="0"/>
          </a:p>
        </p:txBody>
      </p:sp>
    </p:spTree>
    <p:extLst>
      <p:ext uri="{BB962C8B-B14F-4D97-AF65-F5344CB8AC3E}">
        <p14:creationId xmlns:p14="http://schemas.microsoft.com/office/powerpoint/2010/main" val="287783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ship at sea Stock Photo - 11380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
            <a:ext cx="9144000" cy="5658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19100"/>
            <a:ext cx="7696200" cy="5262979"/>
          </a:xfrm>
          <a:prstGeom prst="rect">
            <a:avLst/>
          </a:prstGeom>
          <a:solidFill>
            <a:schemeClr val="tx2">
              <a:alpha val="76000"/>
            </a:schemeClr>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			 </a:t>
            </a:r>
            <a:r>
              <a:rPr lang="es-ES" sz="2800" b="1" dirty="0" smtClean="0">
                <a:solidFill>
                  <a:schemeClr val="bg1"/>
                </a:solidFill>
              </a:rPr>
              <a:t>Después </a:t>
            </a:r>
            <a:r>
              <a:rPr lang="es-ES" sz="2800" b="1" dirty="0">
                <a:solidFill>
                  <a:schemeClr val="bg1"/>
                </a:solidFill>
              </a:rPr>
              <a:t>que lo alzaron, usaron amarras para sujetar la nave. Temiendo encallar en los bancos de Sirte, echaron el ancla flotante y se abandonaron a la deriva.  18  Al día siguiente, mientras éramos sacudidos furiosamente por la tormenta, comenzaron a arrojar la carga.  19  Al tercer día, con sus propias manos arrojaron al mar los aparejos de la nave.  20  Como ni el sol ni las estrellas aparecieron por muchos días, y una tempestad no pequeña se abatía sobre nosotros, desde entonces fuimos abandonando toda esperanza de salvarnos.</a:t>
            </a:r>
            <a:endParaRPr lang="en-US" sz="2800" b="1" dirty="0">
              <a:solidFill>
                <a:schemeClr val="bg1"/>
              </a:solidFill>
            </a:endParaRPr>
          </a:p>
        </p:txBody>
      </p:sp>
      <p:cxnSp>
        <p:nvCxnSpPr>
          <p:cNvPr id="4" name="Straight Connector 3"/>
          <p:cNvCxnSpPr/>
          <p:nvPr/>
        </p:nvCxnSpPr>
        <p:spPr>
          <a:xfrm>
            <a:off x="914400" y="1333500"/>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2171700"/>
            <a:ext cx="396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362200" y="3050589"/>
            <a:ext cx="4419600" cy="13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1200" y="34671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6800" y="384810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4400" y="4305300"/>
            <a:ext cx="548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5143500"/>
            <a:ext cx="6210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5656679"/>
            <a:ext cx="3200400"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05826"/>
            <a:ext cx="3200400" cy="523220"/>
          </a:xfrm>
          <a:prstGeom prst="rect">
            <a:avLst/>
          </a:prstGeom>
          <a:noFill/>
        </p:spPr>
        <p:txBody>
          <a:bodyPr wrap="square" rtlCol="0">
            <a:spAutoFit/>
          </a:bodyPr>
          <a:lstStyle/>
          <a:p>
            <a:pPr algn="l" rtl="0"/>
            <a:r>
              <a:rPr lang="en-US" sz="2800" b="1" dirty="0" smtClean="0">
                <a:solidFill>
                  <a:srgbClr val="FFFF00"/>
                </a:solidFill>
                <a:effectLst>
                  <a:outerShdw blurRad="38100" dist="38100" dir="2700000" algn="tl">
                    <a:srgbClr val="000000">
                      <a:alpha val="43137"/>
                    </a:srgbClr>
                  </a:outerShdw>
                </a:effectLst>
              </a:rPr>
              <a:t>Hechos 27:17-20</a:t>
            </a:r>
            <a:endParaRPr lang="en-US" sz="2800" b="1" dirty="0">
              <a:solidFill>
                <a:srgbClr val="FFFF00"/>
              </a:solidFill>
              <a:effectLst>
                <a:outerShdw blurRad="38100" dist="38100" dir="2700000" algn="tl">
                  <a:srgbClr val="000000">
                    <a:alpha val="43137"/>
                  </a:srgbClr>
                </a:outerShdw>
              </a:effectLst>
            </a:endParaRPr>
          </a:p>
        </p:txBody>
      </p:sp>
      <p:cxnSp>
        <p:nvCxnSpPr>
          <p:cNvPr id="16" name="Straight Connector 15"/>
          <p:cNvCxnSpPr/>
          <p:nvPr/>
        </p:nvCxnSpPr>
        <p:spPr>
          <a:xfrm>
            <a:off x="4191000" y="1790700"/>
            <a:ext cx="396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84810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3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b="1" dirty="0" smtClean="0">
                <a:solidFill>
                  <a:srgbClr val="FFFF00"/>
                </a:solidFill>
                <a:effectLst>
                  <a:outerShdw blurRad="38100" dist="38100" dir="2700000" algn="tl">
                    <a:srgbClr val="000000">
                      <a:alpha val="43137"/>
                    </a:srgbClr>
                  </a:outerShdw>
                </a:effectLst>
              </a:rPr>
              <a:t>Lección 1</a:t>
            </a:r>
            <a:endParaRPr lang="en-US"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flipH="1">
            <a:off x="914400" y="1252597"/>
            <a:ext cx="7620000" cy="2062103"/>
          </a:xfrm>
          <a:prstGeom prst="rect">
            <a:avLst/>
          </a:prstGeom>
          <a:noFill/>
        </p:spPr>
        <p:txBody>
          <a:bodyPr wrap="square" rtlCol="0">
            <a:spAutoFit/>
          </a:bodyPr>
          <a:lstStyle/>
          <a:p>
            <a:pPr algn="ctr" rtl="0"/>
            <a:r>
              <a:rPr lang="en-US" sz="3200" dirty="0" smtClean="0"/>
              <a:t>¡De</a:t>
            </a:r>
            <a:r>
              <a:rPr lang="en-US" sz="3200" dirty="0" smtClean="0"/>
              <a:t> </a:t>
            </a:r>
            <a:r>
              <a:rPr lang="en-US" sz="3200" dirty="0" err="1" smtClean="0"/>
              <a:t>los</a:t>
            </a:r>
            <a:r>
              <a:rPr lang="en-US" sz="3200" dirty="0" smtClean="0"/>
              <a:t> </a:t>
            </a:r>
            <a:r>
              <a:rPr lang="en-US" sz="3200" dirty="0" err="1" smtClean="0"/>
              <a:t>profesionales</a:t>
            </a:r>
            <a:r>
              <a:rPr lang="en-US" sz="3200" dirty="0" smtClean="0"/>
              <a:t>,</a:t>
            </a:r>
            <a:endParaRPr lang="en-US" sz="3200" dirty="0" smtClean="0"/>
          </a:p>
          <a:p>
            <a:pPr algn="ctr" rtl="0"/>
            <a:r>
              <a:rPr lang="en-US" sz="3200" dirty="0" err="1"/>
              <a:t>l</a:t>
            </a:r>
            <a:r>
              <a:rPr lang="en-US" sz="3200" dirty="0" err="1" smtClean="0"/>
              <a:t>os</a:t>
            </a:r>
            <a:r>
              <a:rPr lang="en-US" sz="3200" dirty="0" smtClean="0"/>
              <a:t> </a:t>
            </a:r>
            <a:r>
              <a:rPr lang="en-US" sz="3200" dirty="0" err="1" smtClean="0"/>
              <a:t>exitosos</a:t>
            </a:r>
            <a:r>
              <a:rPr lang="en-US" sz="3200" dirty="0" smtClean="0"/>
              <a:t>,</a:t>
            </a:r>
            <a:endParaRPr lang="en-US" sz="3200" dirty="0" smtClean="0"/>
          </a:p>
          <a:p>
            <a:pPr algn="ctr" rtl="0"/>
            <a:r>
              <a:rPr lang="en-US" sz="3200" dirty="0" err="1"/>
              <a:t>l</a:t>
            </a:r>
            <a:r>
              <a:rPr lang="en-US" sz="3200" dirty="0" err="1" smtClean="0"/>
              <a:t>os</a:t>
            </a:r>
            <a:r>
              <a:rPr lang="en-US" sz="3200" dirty="0" smtClean="0"/>
              <a:t> </a:t>
            </a:r>
            <a:r>
              <a:rPr lang="en-US" sz="3200" dirty="0" err="1" smtClean="0"/>
              <a:t>e</a:t>
            </a:r>
            <a:r>
              <a:rPr lang="en-US" sz="3200" dirty="0" err="1" smtClean="0"/>
              <a:t>ducados</a:t>
            </a:r>
            <a:r>
              <a:rPr lang="en-US" sz="3200" dirty="0" smtClean="0"/>
              <a:t>,</a:t>
            </a:r>
            <a:endParaRPr lang="en-US" sz="3200" dirty="0" smtClean="0"/>
          </a:p>
          <a:p>
            <a:pPr algn="ctr" rtl="0"/>
            <a:r>
              <a:rPr lang="en-US" sz="3200" dirty="0" smtClean="0"/>
              <a:t>la </a:t>
            </a:r>
            <a:r>
              <a:rPr lang="en-US" sz="3200" dirty="0" err="1" smtClean="0"/>
              <a:t>mayoría</a:t>
            </a:r>
            <a:r>
              <a:rPr lang="en-US" sz="3200" dirty="0" smtClean="0"/>
              <a:t> n</a:t>
            </a:r>
            <a:r>
              <a:rPr lang="en-US" sz="3200" dirty="0" smtClean="0"/>
              <a:t>o </a:t>
            </a:r>
            <a:r>
              <a:rPr lang="en-US" sz="3200" dirty="0" smtClean="0"/>
              <a:t>siempre se </a:t>
            </a:r>
            <a:r>
              <a:rPr lang="en-US" sz="3200" dirty="0" err="1" smtClean="0"/>
              <a:t>puede</a:t>
            </a:r>
            <a:r>
              <a:rPr lang="en-US" sz="3200" dirty="0" smtClean="0"/>
              <a:t> </a:t>
            </a:r>
            <a:r>
              <a:rPr lang="en-US" sz="3200" dirty="0" err="1" smtClean="0"/>
              <a:t>confiar</a:t>
            </a:r>
            <a:r>
              <a:rPr lang="en-US" sz="3200" dirty="0" smtClean="0"/>
              <a:t>!</a:t>
            </a:r>
            <a:endParaRPr lang="en-US" sz="3200" dirty="0"/>
          </a:p>
        </p:txBody>
      </p:sp>
      <p:sp>
        <p:nvSpPr>
          <p:cNvPr id="9" name="TextBox 8"/>
          <p:cNvSpPr txBox="1"/>
          <p:nvPr/>
        </p:nvSpPr>
        <p:spPr>
          <a:xfrm>
            <a:off x="1219200" y="3314700"/>
            <a:ext cx="7010400" cy="1077218"/>
          </a:xfrm>
          <a:prstGeom prst="rect">
            <a:avLst/>
          </a:prstGeom>
          <a:noFill/>
        </p:spPr>
        <p:txBody>
          <a:bodyPr wrap="square" rtlCol="0">
            <a:spAutoFit/>
          </a:bodyPr>
          <a:lstStyle/>
          <a:p>
            <a:pPr algn="ctr" rtl="0"/>
            <a:r>
              <a:rPr lang="en-US" sz="3200" dirty="0" smtClean="0"/>
              <a:t>Especialmente cuando nos están diciendo lo que queremos oír.</a:t>
            </a:r>
            <a:endParaRPr lang="en-US" sz="3200" dirty="0"/>
          </a:p>
        </p:txBody>
      </p:sp>
      <p:sp>
        <p:nvSpPr>
          <p:cNvPr id="10" name="TextBox 9"/>
          <p:cNvSpPr txBox="1"/>
          <p:nvPr/>
        </p:nvSpPr>
        <p:spPr>
          <a:xfrm>
            <a:off x="1219200" y="4391918"/>
            <a:ext cx="7010400" cy="1200329"/>
          </a:xfrm>
          <a:prstGeom prst="rect">
            <a:avLst/>
          </a:prstGeom>
          <a:noFill/>
        </p:spPr>
        <p:txBody>
          <a:bodyPr wrap="square" rtlCol="0">
            <a:spAutoFit/>
          </a:bodyPr>
          <a:lstStyle/>
          <a:p>
            <a:pPr algn="ctr" rtl="0"/>
            <a:r>
              <a:rPr lang="en-US" sz="3600" b="1" dirty="0" smtClean="0"/>
              <a:t>No </a:t>
            </a:r>
            <a:r>
              <a:rPr lang="en-US" sz="3600" b="1" dirty="0" smtClean="0"/>
              <a:t>ignore </a:t>
            </a:r>
            <a:r>
              <a:rPr lang="en-US" sz="3600" b="1" dirty="0" smtClean="0"/>
              <a:t>los consejos de los que “temen al Señor”</a:t>
            </a:r>
            <a:endParaRPr lang="en-US" sz="3600" b="1" dirty="0"/>
          </a:p>
        </p:txBody>
      </p:sp>
    </p:spTree>
    <p:extLst>
      <p:ext uri="{BB962C8B-B14F-4D97-AF65-F5344CB8AC3E}">
        <p14:creationId xmlns:p14="http://schemas.microsoft.com/office/powerpoint/2010/main" val="20012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b="1" dirty="0" smtClean="0">
                <a:solidFill>
                  <a:srgbClr val="FFFF00"/>
                </a:solidFill>
                <a:effectLst>
                  <a:outerShdw blurRad="38100" dist="38100" dir="2700000" algn="tl">
                    <a:srgbClr val="000000">
                      <a:alpha val="43137"/>
                    </a:srgbClr>
                  </a:outerShdw>
                </a:effectLst>
              </a:rPr>
              <a:t>Lección 2</a:t>
            </a:r>
            <a:endParaRPr lang="en-US"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143000" y="1638300"/>
            <a:ext cx="7010400" cy="2123658"/>
          </a:xfrm>
          <a:prstGeom prst="rect">
            <a:avLst/>
          </a:prstGeom>
          <a:noFill/>
        </p:spPr>
        <p:txBody>
          <a:bodyPr wrap="square" rtlCol="0">
            <a:spAutoFit/>
          </a:bodyPr>
          <a:lstStyle/>
          <a:p>
            <a:pPr algn="ctr" rtl="0"/>
            <a:r>
              <a:rPr lang="en-US" sz="4400" dirty="0" smtClean="0"/>
              <a:t>Cuando los hombres no tienen remedio usando sus </a:t>
            </a:r>
            <a:r>
              <a:rPr lang="en-US" sz="4400" dirty="0" err="1" smtClean="0"/>
              <a:t>propios</a:t>
            </a:r>
            <a:r>
              <a:rPr lang="en-US" sz="4400" dirty="0" smtClean="0"/>
              <a:t> </a:t>
            </a:r>
            <a:r>
              <a:rPr lang="en-US" sz="4400" dirty="0" err="1" smtClean="0"/>
              <a:t>recursos</a:t>
            </a:r>
            <a:r>
              <a:rPr lang="en-US" sz="4400" dirty="0" smtClean="0"/>
              <a:t>,</a:t>
            </a:r>
            <a:endParaRPr lang="en-US" sz="4400" dirty="0" smtClean="0"/>
          </a:p>
        </p:txBody>
      </p:sp>
      <p:sp>
        <p:nvSpPr>
          <p:cNvPr id="3" name="TextBox 2"/>
          <p:cNvSpPr txBox="1"/>
          <p:nvPr/>
        </p:nvSpPr>
        <p:spPr>
          <a:xfrm>
            <a:off x="-1219200" y="3739316"/>
            <a:ext cx="11582400" cy="2031325"/>
          </a:xfrm>
          <a:prstGeom prst="rect">
            <a:avLst/>
          </a:prstGeom>
          <a:noFill/>
        </p:spPr>
        <p:txBody>
          <a:bodyPr wrap="square" rtlCol="0">
            <a:spAutoFit/>
          </a:bodyPr>
          <a:lstStyle/>
          <a:p>
            <a:pPr algn="ctr" rtl="0"/>
            <a:r>
              <a:rPr lang="en-US" sz="5400" dirty="0"/>
              <a:t>Dios todavía </a:t>
            </a:r>
            <a:r>
              <a:rPr lang="en-US" sz="5400" dirty="0" err="1"/>
              <a:t>puede</a:t>
            </a:r>
            <a:r>
              <a:rPr lang="en-US" sz="5400" dirty="0"/>
              <a:t> </a:t>
            </a:r>
            <a:r>
              <a:rPr lang="en-US" sz="5400" dirty="0" err="1" smtClean="0"/>
              <a:t>proveer</a:t>
            </a:r>
            <a:r>
              <a:rPr lang="en-US" sz="5400" dirty="0" smtClean="0"/>
              <a:t/>
            </a:r>
            <a:br>
              <a:rPr lang="en-US" sz="5400" dirty="0" smtClean="0"/>
            </a:br>
            <a:r>
              <a:rPr lang="en-US" sz="5400" dirty="0" err="1" smtClean="0"/>
              <a:t>esperanza</a:t>
            </a:r>
            <a:r>
              <a:rPr lang="en-US" sz="5400" dirty="0" smtClean="0"/>
              <a:t>.</a:t>
            </a:r>
            <a:endParaRPr lang="en-US" sz="5400" dirty="0"/>
          </a:p>
          <a:p>
            <a:pPr algn="l" rtl="0"/>
            <a:endParaRPr lang="en-US" dirty="0"/>
          </a:p>
        </p:txBody>
      </p:sp>
    </p:spTree>
    <p:extLst>
      <p:ext uri="{BB962C8B-B14F-4D97-AF65-F5344CB8AC3E}">
        <p14:creationId xmlns:p14="http://schemas.microsoft.com/office/powerpoint/2010/main" val="9951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ship at sea Stock Photo - 11380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753100"/>
          </a:xfrm>
          <a:prstGeom prst="rect">
            <a:avLst/>
          </a:prstGeom>
          <a:solidFill>
            <a:schemeClr val="tx1"/>
          </a:solidFill>
          <a:extLst/>
        </p:spPr>
      </p:pic>
      <p:sp>
        <p:nvSpPr>
          <p:cNvPr id="3" name="TextBox 2"/>
          <p:cNvSpPr txBox="1"/>
          <p:nvPr/>
        </p:nvSpPr>
        <p:spPr>
          <a:xfrm>
            <a:off x="304800" y="114301"/>
            <a:ext cx="8610600" cy="5693866"/>
          </a:xfrm>
          <a:prstGeom prst="rect">
            <a:avLst/>
          </a:prstGeom>
          <a:solidFill>
            <a:schemeClr val="tx2">
              <a:alpha val="97000"/>
            </a:schemeClr>
          </a:solidFill>
        </p:spPr>
        <p:txBody>
          <a:bodyPr wrap="square" rtlCol="0">
            <a:spAutoFit/>
          </a:bodyPr>
          <a:lstStyle/>
          <a:p>
            <a:r>
              <a:rPr lang="en-US" sz="2800" b="1" baseline="30000" dirty="0" smtClean="0">
                <a:solidFill>
                  <a:srgbClr val="FFFF00"/>
                </a:solidFill>
                <a:effectLst>
                  <a:outerShdw blurRad="38100" dist="38100" dir="2700000" algn="tl">
                    <a:srgbClr val="000000">
                      <a:alpha val="43137"/>
                    </a:srgbClr>
                  </a:outerShdw>
                </a:effectLst>
              </a:rPr>
              <a:t>27:21</a:t>
            </a:r>
            <a:r>
              <a:rPr lang="en-US" sz="2800" b="1" baseline="30000" dirty="0" smtClean="0">
                <a:solidFill>
                  <a:schemeClr val="bg1"/>
                </a:solidFill>
              </a:rPr>
              <a:t> </a:t>
            </a:r>
            <a:r>
              <a:rPr lang="es-ES" sz="2800" b="1" dirty="0" smtClean="0">
                <a:solidFill>
                  <a:schemeClr val="bg1"/>
                </a:solidFill>
              </a:rPr>
              <a:t>Cuando </a:t>
            </a:r>
            <a:r>
              <a:rPr lang="es-ES" sz="2800" b="1" dirty="0">
                <a:solidFill>
                  <a:schemeClr val="bg1"/>
                </a:solidFill>
              </a:rPr>
              <a:t>habían pasado muchos días sin comer, Pablo se puso en pie en medio de ellos y dijo: «Amigos, debían haberme hecho caso y no haber salido de Creta, evitando así este perjuicio y pérdida.  22  Pero ahora los exhorto a tener buen ánimo, porque no habrá pérdida de vida entre ustedes, sino solo del barco.  23  »Porque esta noche estuvo en mi presencia un ángel del Dios de quien soy y a quien sirvo,  24  diciendo: “No temas, Pablo; has de comparecer ante César; pero ahora, Dios te ha concedido todos los que navegan contigo”.  25  Por tanto, tengan buen ánimo amigos, porque yo confío en Dios, que acontecerá exactamente como se me dijo.  26  Pero tenemos que encallar en alguna isla».</a:t>
            </a:r>
            <a:endParaRPr lang="en-US" sz="2800" b="1" dirty="0">
              <a:solidFill>
                <a:schemeClr val="bg1"/>
              </a:solidFill>
            </a:endParaRPr>
          </a:p>
        </p:txBody>
      </p:sp>
      <p:cxnSp>
        <p:nvCxnSpPr>
          <p:cNvPr id="14" name="Straight Connector 13"/>
          <p:cNvCxnSpPr/>
          <p:nvPr/>
        </p:nvCxnSpPr>
        <p:spPr>
          <a:xfrm>
            <a:off x="6477000" y="10287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1409700"/>
            <a:ext cx="685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05000" y="2286000"/>
            <a:ext cx="6248400"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81000" y="2705100"/>
            <a:ext cx="5867400" cy="12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76800" y="354330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4000500"/>
            <a:ext cx="51816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96200" y="3990623"/>
            <a:ext cx="1068213" cy="98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55789" y="4381500"/>
            <a:ext cx="6402211" cy="15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b="1" dirty="0" smtClean="0">
                <a:solidFill>
                  <a:srgbClr val="FFFF00"/>
                </a:solidFill>
                <a:effectLst>
                  <a:outerShdw blurRad="38100" dist="38100" dir="2700000" algn="tl">
                    <a:srgbClr val="000000">
                      <a:alpha val="43137"/>
                    </a:srgbClr>
                  </a:outerShdw>
                </a:effectLst>
              </a:rPr>
              <a:t>Lección 3</a:t>
            </a:r>
            <a:endParaRPr lang="en-US"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143000" y="1598743"/>
            <a:ext cx="7010400" cy="2123658"/>
          </a:xfrm>
          <a:prstGeom prst="rect">
            <a:avLst/>
          </a:prstGeom>
          <a:noFill/>
        </p:spPr>
        <p:txBody>
          <a:bodyPr wrap="square" rtlCol="0">
            <a:spAutoFit/>
          </a:bodyPr>
          <a:lstStyle/>
          <a:p>
            <a:pPr algn="ctr" rtl="0"/>
            <a:r>
              <a:rPr lang="en-US" sz="4400" dirty="0" smtClean="0"/>
              <a:t>Incluso cuando Dios ha prometido la salvación, Él espera algo de nosotros.</a:t>
            </a:r>
            <a:endParaRPr lang="en-US" sz="4400" dirty="0"/>
          </a:p>
        </p:txBody>
      </p:sp>
    </p:spTree>
    <p:extLst>
      <p:ext uri="{BB962C8B-B14F-4D97-AF65-F5344CB8AC3E}">
        <p14:creationId xmlns:p14="http://schemas.microsoft.com/office/powerpoint/2010/main" val="2279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ship at sea Stock Photo - 11380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753100"/>
          </a:xfrm>
          <a:prstGeom prst="rect">
            <a:avLst/>
          </a:prstGeom>
          <a:solidFill>
            <a:schemeClr val="tx1">
              <a:lumMod val="65000"/>
              <a:alpha val="97000"/>
            </a:schemeClr>
          </a:solidFill>
          <a:extLst/>
        </p:spPr>
      </p:pic>
      <p:sp>
        <p:nvSpPr>
          <p:cNvPr id="13" name="TextBox 12"/>
          <p:cNvSpPr txBox="1"/>
          <p:nvPr/>
        </p:nvSpPr>
        <p:spPr>
          <a:xfrm>
            <a:off x="152400" y="278398"/>
            <a:ext cx="8763000" cy="5478423"/>
          </a:xfrm>
          <a:prstGeom prst="rect">
            <a:avLst/>
          </a:prstGeom>
          <a:solidFill>
            <a:schemeClr val="tx1">
              <a:alpha val="97000"/>
            </a:schemeClr>
          </a:solidFill>
        </p:spPr>
        <p:txBody>
          <a:bodyPr wrap="square" rtlCol="0">
            <a:spAutoFit/>
          </a:bodyPr>
          <a:lstStyle/>
          <a:p>
            <a:r>
              <a:rPr lang="en-US" sz="2500" b="1" baseline="30000" dirty="0" smtClean="0">
                <a:solidFill>
                  <a:schemeClr val="bg1"/>
                </a:solidFill>
              </a:rPr>
              <a:t> </a:t>
            </a:r>
            <a:r>
              <a:rPr lang="en-US" sz="2500" b="1" baseline="30000" dirty="0" smtClean="0">
                <a:solidFill>
                  <a:schemeClr val="bg1"/>
                </a:solidFill>
              </a:rPr>
              <a:t>			</a:t>
            </a:r>
            <a:r>
              <a:rPr lang="es-ES" sz="2500" b="1" dirty="0" smtClean="0">
                <a:solidFill>
                  <a:schemeClr val="bg1"/>
                </a:solidFill>
              </a:rPr>
              <a:t>Llegada </a:t>
            </a:r>
            <a:r>
              <a:rPr lang="es-ES" sz="2500" b="1" dirty="0">
                <a:solidFill>
                  <a:schemeClr val="bg1"/>
                </a:solidFill>
              </a:rPr>
              <a:t>la decimocuarta noche, mientras éramos llevados a la deriva en el Mar Adriático, a eso de la medianoche los marineros presentían que se estaban acercando a tierra.  28  Echaron la sonda y hallaron que había 20 brazas (36 metros) de profundidad. Pasando un poco más adelante volvieron a echar la sonda y hallaron 15 brazas (27 metros).  29  Temiendo que en algún lugar fuéramos a dar contra los escollos, echaron cuatro anclas por la popa y ansiaban que amaneciera.  30  Como los marineros trataban de escapar de la nave y habían bajado el bote salvavidas al mar, bajo pretexto de que se proponían echar las anclas desde la proa,  31  Pablo dijo al centurión y a los soldados: «Si estos no permanecen en la nave, ustedes no podrán salvarse».  32  Entonces los soldados cortaron las amarras del bote y dejaron que se perdiera.</a:t>
            </a:r>
            <a:endParaRPr lang="en-US" sz="2500" b="1" dirty="0">
              <a:solidFill>
                <a:schemeClr val="bg1"/>
              </a:solidFill>
            </a:endParaRPr>
          </a:p>
        </p:txBody>
      </p:sp>
      <p:sp>
        <p:nvSpPr>
          <p:cNvPr id="15" name="TextBox 14"/>
          <p:cNvSpPr txBox="1"/>
          <p:nvPr/>
        </p:nvSpPr>
        <p:spPr>
          <a:xfrm>
            <a:off x="228600" y="261358"/>
            <a:ext cx="2743200" cy="523220"/>
          </a:xfrm>
          <a:prstGeom prst="rect">
            <a:avLst/>
          </a:prstGeom>
          <a:noFill/>
        </p:spPr>
        <p:txBody>
          <a:bodyPr wrap="square" rtlCol="0">
            <a:spAutoFit/>
          </a:bodyPr>
          <a:lstStyle/>
          <a:p>
            <a:pPr algn="l" rtl="0"/>
            <a:r>
              <a:rPr lang="en-US" sz="2800" b="1" dirty="0" smtClean="0">
                <a:solidFill>
                  <a:srgbClr val="FFFF00"/>
                </a:solidFill>
                <a:effectLst>
                  <a:outerShdw blurRad="38100" dist="38100" dir="2700000" algn="tl">
                    <a:srgbClr val="000000">
                      <a:alpha val="43137"/>
                    </a:srgbClr>
                  </a:outerShdw>
                </a:effectLst>
              </a:rPr>
              <a:t>Hechos 27:27-32</a:t>
            </a:r>
            <a:endParaRPr lang="en-US" sz="2800" b="1" dirty="0">
              <a:solidFill>
                <a:srgbClr val="FFFF00"/>
              </a:solidFill>
              <a:effectLst>
                <a:outerShdw blurRad="38100" dist="38100" dir="2700000" algn="tl">
                  <a:srgbClr val="000000">
                    <a:alpha val="43137"/>
                  </a:srgbClr>
                </a:outerShdw>
              </a:effectLst>
            </a:endParaRPr>
          </a:p>
        </p:txBody>
      </p:sp>
      <p:cxnSp>
        <p:nvCxnSpPr>
          <p:cNvPr id="24" name="Straight Connector 23"/>
          <p:cNvCxnSpPr/>
          <p:nvPr/>
        </p:nvCxnSpPr>
        <p:spPr>
          <a:xfrm flipV="1">
            <a:off x="762000" y="3733801"/>
            <a:ext cx="6553200" cy="38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97789" y="4533900"/>
            <a:ext cx="1627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5533" y="4914900"/>
            <a:ext cx="8288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5533" y="5295900"/>
            <a:ext cx="37930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2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ship at sea Stock Photo - 11380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753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2400" y="38100"/>
            <a:ext cx="8763000" cy="5693866"/>
          </a:xfrm>
          <a:prstGeom prst="rect">
            <a:avLst/>
          </a:prstGeom>
          <a:solidFill>
            <a:schemeClr val="tx1">
              <a:alpha val="97000"/>
            </a:schemeClr>
          </a:solidFill>
          <a:ln>
            <a:solidFill>
              <a:schemeClr val="tx1"/>
            </a:solidFill>
          </a:ln>
        </p:spPr>
        <p:txBody>
          <a:bodyPr wrap="square" rtlCol="0">
            <a:spAutoFit/>
          </a:bodyPr>
          <a:lstStyle/>
          <a:p>
            <a:r>
              <a:rPr lang="en-US" sz="2500" b="1" baseline="30000" dirty="0" smtClean="0">
                <a:solidFill>
                  <a:schemeClr val="bg1"/>
                </a:solidFill>
              </a:rPr>
              <a:t> </a:t>
            </a:r>
            <a:r>
              <a:rPr lang="en-US" sz="2500" b="1" baseline="30000" dirty="0" smtClean="0">
                <a:solidFill>
                  <a:schemeClr val="bg1"/>
                </a:solidFill>
              </a:rPr>
              <a:t>			</a:t>
            </a:r>
            <a:r>
              <a:rPr lang="en-US" sz="2800" b="1" baseline="30000" dirty="0" smtClean="0">
                <a:solidFill>
                  <a:schemeClr val="bg1"/>
                </a:solidFill>
              </a:rPr>
              <a:t>33</a:t>
            </a:r>
            <a:r>
              <a:rPr lang="es-ES" sz="2800" b="1" dirty="0" smtClean="0">
                <a:solidFill>
                  <a:schemeClr val="bg1"/>
                </a:solidFill>
              </a:rPr>
              <a:t> </a:t>
            </a:r>
            <a:r>
              <a:rPr lang="es-ES" sz="2800" b="1" dirty="0">
                <a:solidFill>
                  <a:schemeClr val="bg1"/>
                </a:solidFill>
              </a:rPr>
              <a:t>Cuando estaba a punto de amanecer, Pablo exhortaba a todos a que tomaran alimento, diciendo: «Hace ya catorce días que, velando continuamente, están en ayunas, sin tomar ningún alimento.  34  Por eso les aconsejo que tomen alimento, porque esto es necesario para sobrevivir. Porque ni un solo cabello de la cabeza de ninguno de ustedes perecerá».  35  Habiendo dicho esto, Pablo tomó pan y dio gracias a Dios en presencia de todos; y partiéndolo, comenzó a comer.  36  Entonces todos, teniendo ya buen ánimo, tomaron también alimento.  37  En total éramos en la nave 276 personas.  38  Una vez saciados, aligeraron la nave arrojando el trigo al mar.</a:t>
            </a:r>
            <a:endParaRPr lang="en-US" sz="2500" b="1" dirty="0">
              <a:solidFill>
                <a:schemeClr val="bg1"/>
              </a:solidFill>
            </a:endParaRPr>
          </a:p>
        </p:txBody>
      </p:sp>
      <p:sp>
        <p:nvSpPr>
          <p:cNvPr id="15" name="TextBox 14"/>
          <p:cNvSpPr txBox="1"/>
          <p:nvPr/>
        </p:nvSpPr>
        <p:spPr>
          <a:xfrm>
            <a:off x="228600" y="114300"/>
            <a:ext cx="2743200" cy="523220"/>
          </a:xfrm>
          <a:prstGeom prst="rect">
            <a:avLst/>
          </a:prstGeom>
          <a:noFill/>
        </p:spPr>
        <p:txBody>
          <a:bodyPr wrap="square" rtlCol="0">
            <a:spAutoFit/>
          </a:bodyPr>
          <a:lstStyle/>
          <a:p>
            <a:pPr algn="l" rtl="0"/>
            <a:r>
              <a:rPr lang="en-US" sz="2800" b="1" dirty="0" err="1" smtClean="0">
                <a:solidFill>
                  <a:schemeClr val="accent6"/>
                </a:solidFill>
                <a:effectLst>
                  <a:outerShdw blurRad="38100" dist="38100" dir="2700000" algn="tl">
                    <a:srgbClr val="000000">
                      <a:alpha val="43137"/>
                    </a:srgbClr>
                  </a:outerShdw>
                </a:effectLst>
              </a:rPr>
              <a:t>Hechos</a:t>
            </a:r>
            <a:r>
              <a:rPr lang="en-US" sz="2800" b="1" dirty="0" smtClean="0">
                <a:solidFill>
                  <a:schemeClr val="accent6"/>
                </a:solidFill>
                <a:effectLst>
                  <a:outerShdw blurRad="38100" dist="38100" dir="2700000" algn="tl">
                    <a:srgbClr val="000000">
                      <a:alpha val="43137"/>
                    </a:srgbClr>
                  </a:outerShdw>
                </a:effectLst>
              </a:rPr>
              <a:t> </a:t>
            </a:r>
            <a:r>
              <a:rPr lang="en-US" sz="2800" b="1" dirty="0" smtClean="0">
                <a:solidFill>
                  <a:schemeClr val="accent6"/>
                </a:solidFill>
                <a:effectLst>
                  <a:outerShdw blurRad="38100" dist="38100" dir="2700000" algn="tl">
                    <a:srgbClr val="000000">
                      <a:alpha val="43137"/>
                    </a:srgbClr>
                  </a:outerShdw>
                </a:effectLst>
              </a:rPr>
              <a:t>27:33-38</a:t>
            </a:r>
            <a:endParaRPr lang="en-US" sz="2800" b="1" dirty="0">
              <a:solidFill>
                <a:schemeClr val="accent6"/>
              </a:solidFill>
              <a:effectLst>
                <a:outerShdw blurRad="38100" dist="38100" dir="2700000" algn="tl">
                  <a:srgbClr val="000000">
                    <a:alpha val="43137"/>
                  </a:srgbClr>
                </a:outerShdw>
              </a:effectLst>
            </a:endParaRPr>
          </a:p>
        </p:txBody>
      </p:sp>
      <p:cxnSp>
        <p:nvCxnSpPr>
          <p:cNvPr id="18" name="Straight Connector 17"/>
          <p:cNvCxnSpPr/>
          <p:nvPr/>
        </p:nvCxnSpPr>
        <p:spPr>
          <a:xfrm>
            <a:off x="3632202" y="2247900"/>
            <a:ext cx="47497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2536" y="2628900"/>
            <a:ext cx="5926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5535" y="5600700"/>
            <a:ext cx="4707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48200" y="5219700"/>
            <a:ext cx="403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6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85" y="1"/>
            <a:ext cx="8585201" cy="643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85" y="3232151"/>
            <a:ext cx="7391400" cy="2308324"/>
          </a:xfrm>
          <a:prstGeom prst="rect">
            <a:avLst/>
          </a:prstGeom>
          <a:noFill/>
        </p:spPr>
        <p:txBody>
          <a:bodyPr wrap="square" rtlCol="0">
            <a:spAutoFit/>
          </a:bodyPr>
          <a:lstStyle/>
          <a:p>
            <a:r>
              <a:rPr lang="en-US" sz="2400" b="1" baseline="30000" dirty="0" smtClean="0">
                <a:effectLst>
                  <a:outerShdw blurRad="38100" dist="38100" dir="2700000" algn="tl">
                    <a:srgbClr val="000000">
                      <a:alpha val="43137"/>
                    </a:srgbClr>
                  </a:outerShdw>
                </a:effectLst>
              </a:rPr>
              <a:t>39</a:t>
            </a:r>
            <a:r>
              <a:rPr lang="es-ES" sz="2400" b="1" dirty="0" smtClean="0">
                <a:effectLst>
                  <a:outerShdw blurRad="38100" dist="38100" dir="2700000" algn="tl">
                    <a:srgbClr val="000000">
                      <a:alpha val="43137"/>
                    </a:srgbClr>
                  </a:outerShdw>
                </a:effectLst>
              </a:rPr>
              <a:t>Cuando </a:t>
            </a:r>
            <a:r>
              <a:rPr lang="es-ES" sz="2400" b="1" dirty="0">
                <a:effectLst>
                  <a:outerShdw blurRad="38100" dist="38100" dir="2700000" algn="tl">
                    <a:srgbClr val="000000">
                      <a:alpha val="43137"/>
                    </a:srgbClr>
                  </a:outerShdw>
                </a:effectLst>
              </a:rPr>
              <a:t>se hizo de día, no reconocían la tierra, pero podían distinguir una bahía que tenía playa, y decidieron lanzar la nave hacia ella, si les era posible. </a:t>
            </a:r>
            <a:r>
              <a:rPr lang="es-ES" sz="2400" b="1" dirty="0" smtClean="0">
                <a:effectLst>
                  <a:outerShdw blurRad="38100" dist="38100" dir="2700000" algn="tl">
                    <a:srgbClr val="000000">
                      <a:alpha val="43137"/>
                    </a:srgbClr>
                  </a:outerShdw>
                </a:effectLst>
              </a:rPr>
              <a:t>40</a:t>
            </a:r>
            <a:r>
              <a:rPr lang="es-ES" sz="2400" b="1" dirty="0">
                <a:effectLst>
                  <a:outerShdw blurRad="38100" dist="38100" dir="2700000" algn="tl">
                    <a:srgbClr val="000000">
                      <a:alpha val="43137"/>
                    </a:srgbClr>
                  </a:outerShdw>
                </a:effectLst>
              </a:rPr>
              <a:t>  Cortando las anclas, las dejaron en el mar, aflojando al mismo tiempo las amarras de los timones. Izando la vela de proa al viento, se dirigieron hacia la playa. </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4953000" y="2324100"/>
            <a:ext cx="2743200" cy="369332"/>
          </a:xfrm>
          <a:prstGeom prst="rect">
            <a:avLst/>
          </a:prstGeom>
          <a:noFill/>
        </p:spPr>
        <p:txBody>
          <a:bodyPr wrap="square" rtlCol="0">
            <a:spAutoFit/>
          </a:bodyPr>
          <a:lstStyle/>
          <a:p>
            <a:pPr algn="l" rtl="0"/>
            <a:r>
              <a:rPr lang="en-US" dirty="0" smtClean="0"/>
              <a:t>“</a:t>
            </a:r>
            <a:r>
              <a:rPr lang="en-US" dirty="0" smtClean="0"/>
              <a:t>La</a:t>
            </a:r>
            <a:r>
              <a:rPr lang="en-US" dirty="0" smtClean="0"/>
              <a:t> </a:t>
            </a:r>
            <a:r>
              <a:rPr lang="en-US" dirty="0" smtClean="0"/>
              <a:t>Bahía </a:t>
            </a:r>
            <a:r>
              <a:rPr lang="en-US" dirty="0" smtClean="0"/>
              <a:t>de San Pablo”</a:t>
            </a:r>
            <a:endParaRPr lang="en-US" dirty="0"/>
          </a:p>
        </p:txBody>
      </p:sp>
    </p:spTree>
    <p:extLst>
      <p:ext uri="{BB962C8B-B14F-4D97-AF65-F5344CB8AC3E}">
        <p14:creationId xmlns:p14="http://schemas.microsoft.com/office/powerpoint/2010/main" val="24090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Malta St Paul's Bay from south panorama, tb11200546p"/>
          <p:cNvPicPr>
            <a:picLocks noRot="1" noChangeAspect="1" noMove="1" noResize="1"/>
          </p:cNvPicPr>
          <p:nvPr isPhoto="1"/>
        </p:nvPicPr>
        <p:blipFill>
          <a:blip r:embed="rId3" cstate="print"/>
          <a:srcRect/>
          <a:stretch>
            <a:fillRect/>
          </a:stretch>
        </p:blipFill>
        <p:spPr bwMode="auto">
          <a:xfrm>
            <a:off x="-2286000" y="-38100"/>
            <a:ext cx="13716000" cy="3977406"/>
          </a:xfrm>
          <a:prstGeom prst="rect">
            <a:avLst/>
          </a:prstGeom>
          <a:noFill/>
          <a:ln w="9525">
            <a:noFill/>
            <a:miter lim="800000"/>
            <a:headEnd/>
            <a:tailEnd/>
          </a:ln>
        </p:spPr>
      </p:pic>
      <p:sp>
        <p:nvSpPr>
          <p:cNvPr id="2" name="TextBox 1"/>
          <p:cNvSpPr txBox="1"/>
          <p:nvPr/>
        </p:nvSpPr>
        <p:spPr>
          <a:xfrm>
            <a:off x="304800" y="3924300"/>
            <a:ext cx="8382000" cy="1815882"/>
          </a:xfrm>
          <a:prstGeom prst="rect">
            <a:avLst/>
          </a:prstGeom>
          <a:noFill/>
        </p:spPr>
        <p:txBody>
          <a:bodyPr wrap="square" rtlCol="0">
            <a:spAutoFit/>
          </a:bodyPr>
          <a:lstStyle/>
          <a:p>
            <a:r>
              <a:rPr lang="en-US" sz="2800" baseline="30000" dirty="0" smtClean="0"/>
              <a:t>41</a:t>
            </a:r>
            <a:r>
              <a:rPr lang="es-ES" sz="2800" dirty="0" smtClean="0"/>
              <a:t>Pero </a:t>
            </a:r>
            <a:r>
              <a:rPr lang="es-ES" sz="2800" dirty="0"/>
              <a:t>chocando contra un escollo donde se encuentran dos corrientes, encallaron la nave; la proa se clavó y quedó inmóvil, pero la popa se rompía por la fuerza de las olas. </a:t>
            </a:r>
            <a:endParaRPr lang="en-US" sz="2800" dirty="0"/>
          </a:p>
        </p:txBody>
      </p:sp>
    </p:spTree>
    <p:extLst>
      <p:ext uri="{BB962C8B-B14F-4D97-AF65-F5344CB8AC3E}">
        <p14:creationId xmlns:p14="http://schemas.microsoft.com/office/powerpoint/2010/main" val="43462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Malta St Paul's Bay from south panorama, tb11200546p"/>
          <p:cNvPicPr>
            <a:picLocks noRot="1" noChangeAspect="1" noMove="1" noResize="1"/>
          </p:cNvPicPr>
          <p:nvPr isPhoto="1"/>
        </p:nvPicPr>
        <p:blipFill>
          <a:blip r:embed="rId3" cstate="print"/>
          <a:srcRect/>
          <a:stretch>
            <a:fillRect/>
          </a:stretch>
        </p:blipFill>
        <p:spPr bwMode="auto">
          <a:xfrm>
            <a:off x="-2286000" y="-38100"/>
            <a:ext cx="13716000" cy="3977406"/>
          </a:xfrm>
          <a:prstGeom prst="rect">
            <a:avLst/>
          </a:prstGeom>
          <a:noFill/>
          <a:ln w="9525">
            <a:noFill/>
            <a:miter lim="800000"/>
            <a:headEnd/>
            <a:tailEnd/>
          </a:ln>
        </p:spPr>
      </p:pic>
      <p:sp>
        <p:nvSpPr>
          <p:cNvPr id="3" name="TextBox 2"/>
          <p:cNvSpPr txBox="1"/>
          <p:nvPr/>
        </p:nvSpPr>
        <p:spPr>
          <a:xfrm>
            <a:off x="0" y="3390900"/>
            <a:ext cx="9144000" cy="2308324"/>
          </a:xfrm>
          <a:prstGeom prst="rect">
            <a:avLst/>
          </a:prstGeom>
          <a:solidFill>
            <a:schemeClr val="bg1"/>
          </a:solidFill>
        </p:spPr>
        <p:txBody>
          <a:bodyPr wrap="square" rtlCol="0">
            <a:spAutoFit/>
          </a:bodyPr>
          <a:lstStyle/>
          <a:p>
            <a:r>
              <a:rPr lang="en-US" sz="2400" baseline="30000" dirty="0" smtClean="0"/>
              <a:t>42</a:t>
            </a:r>
            <a:r>
              <a:rPr lang="es-ES" sz="2400" dirty="0" smtClean="0"/>
              <a:t>El </a:t>
            </a:r>
            <a:r>
              <a:rPr lang="es-ES" sz="2400" dirty="0"/>
              <a:t>plan de los soldados era matar a los presos, para que ninguno de ellos escapara a </a:t>
            </a:r>
            <a:r>
              <a:rPr lang="es-ES" sz="2400" dirty="0" smtClean="0"/>
              <a:t>nado. 43</a:t>
            </a:r>
            <a:r>
              <a:rPr lang="es-ES" sz="2400" dirty="0"/>
              <a:t>  Pero el centurión, queriendo salvar a Pablo, impidió su propósito, y ordenó que los que pudieran nadar se arrojaran primero por la borda y llegaran a tierra, </a:t>
            </a:r>
            <a:r>
              <a:rPr lang="es-ES" sz="2400" dirty="0" smtClean="0"/>
              <a:t>44</a:t>
            </a:r>
            <a:r>
              <a:rPr lang="es-ES" sz="2400" dirty="0"/>
              <a:t>  y que los demás siguieran, algunos en tablones, y otros en diferentes objetos de la nave. Y así sucedió que todos llegaron salvos a tierra. </a:t>
            </a:r>
            <a:endParaRPr lang="en-US" sz="2400" dirty="0"/>
          </a:p>
        </p:txBody>
      </p:sp>
      <p:cxnSp>
        <p:nvCxnSpPr>
          <p:cNvPr id="5" name="Straight Connector 4"/>
          <p:cNvCxnSpPr/>
          <p:nvPr/>
        </p:nvCxnSpPr>
        <p:spPr>
          <a:xfrm>
            <a:off x="342900" y="3771900"/>
            <a:ext cx="556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4152900"/>
            <a:ext cx="521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6200" y="52959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560070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en-US"/>
          </a:p>
        </p:txBody>
      </p:sp>
      <p:sp>
        <p:nvSpPr>
          <p:cNvPr id="3" name="Content Placeholder 2"/>
          <p:cNvSpPr>
            <a:spLocks noGrp="1"/>
          </p:cNvSpPr>
          <p:nvPr>
            <p:ph idx="1"/>
          </p:nvPr>
        </p:nvSpPr>
        <p:spPr/>
        <p:txBody>
          <a:bodyPr/>
          <a:lstStyle/>
          <a:p>
            <a:pPr algn="l" rtl="0"/>
            <a:endParaRPr lang="en-US"/>
          </a:p>
        </p:txBody>
      </p:sp>
      <p:pic>
        <p:nvPicPr>
          <p:cNvPr id="1026" name="Picture 2" descr="E:\Acts\NT-Acts-Misc\Caesarea\Caesarea-Th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6" y="7422"/>
            <a:ext cx="9036132"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414098"/>
            <a:ext cx="9072748" cy="2308324"/>
          </a:xfrm>
          <a:prstGeom prst="rect">
            <a:avLst/>
          </a:prstGeom>
          <a:noFill/>
        </p:spPr>
        <p:txBody>
          <a:bodyPr wrap="square" rtlCol="0">
            <a:spAutoFit/>
          </a:bodyPr>
          <a:lstStyle/>
          <a:p>
            <a:r>
              <a:rPr lang="es-ES" sz="2400" b="1" dirty="0" smtClean="0">
                <a:solidFill>
                  <a:schemeClr val="bg1"/>
                </a:solidFill>
              </a:rPr>
              <a:t>Cuando </a:t>
            </a:r>
            <a:r>
              <a:rPr lang="es-ES" sz="2400" b="1" dirty="0">
                <a:solidFill>
                  <a:schemeClr val="bg1"/>
                </a:solidFill>
              </a:rPr>
              <a:t>se decidió que deberíamos embarcarnos para Italia, fueron entregados Pablo y algunos otros presos a un centurión de la compañía Augusta, llamado Julio.  2  Embarcándonos en una nave </a:t>
            </a:r>
            <a:r>
              <a:rPr lang="es-ES" sz="2400" b="1" dirty="0" err="1">
                <a:solidFill>
                  <a:schemeClr val="bg1"/>
                </a:solidFill>
              </a:rPr>
              <a:t>Adramitena</a:t>
            </a:r>
            <a:r>
              <a:rPr lang="es-ES" sz="2400" b="1" dirty="0">
                <a:solidFill>
                  <a:schemeClr val="bg1"/>
                </a:solidFill>
              </a:rPr>
              <a:t> que estaba para salir hacia las regiones de la costa de Asia, nos hicimos a la mar acompañados por Aristarco, un macedonio de Tesalónica.</a:t>
            </a:r>
            <a:endParaRPr lang="en-US" sz="2400" b="1" dirty="0">
              <a:solidFill>
                <a:schemeClr val="bg1"/>
              </a:solidFill>
            </a:endParaRPr>
          </a:p>
        </p:txBody>
      </p:sp>
      <p:cxnSp>
        <p:nvCxnSpPr>
          <p:cNvPr id="8" name="Straight Connector 7"/>
          <p:cNvCxnSpPr/>
          <p:nvPr/>
        </p:nvCxnSpPr>
        <p:spPr>
          <a:xfrm flipV="1">
            <a:off x="152400" y="4568260"/>
            <a:ext cx="4191000" cy="18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4229100"/>
            <a:ext cx="2286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0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lta Map, PLBL 14.jpg"/>
          <p:cNvPicPr>
            <a:picLocks noChangeAspect="1"/>
          </p:cNvPicPr>
          <p:nvPr/>
        </p:nvPicPr>
        <p:blipFill>
          <a:blip r:embed="rId3"/>
          <a:stretch>
            <a:fillRect/>
          </a:stretch>
        </p:blipFill>
        <p:spPr>
          <a:xfrm>
            <a:off x="0" y="0"/>
            <a:ext cx="9144000" cy="5715000"/>
          </a:xfrm>
          <a:prstGeom prst="rect">
            <a:avLst/>
          </a:prstGeom>
        </p:spPr>
      </p:pic>
      <p:sp>
        <p:nvSpPr>
          <p:cNvPr id="5" name="TextBox 4"/>
          <p:cNvSpPr txBox="1"/>
          <p:nvPr/>
        </p:nvSpPr>
        <p:spPr>
          <a:xfrm>
            <a:off x="24067" y="5295900"/>
            <a:ext cx="3017044" cy="369332"/>
          </a:xfrm>
          <a:prstGeom prst="rect">
            <a:avLst/>
          </a:prstGeom>
          <a:noFill/>
        </p:spPr>
        <p:txBody>
          <a:bodyPr wrap="none" rtlCol="0">
            <a:spAutoFit/>
          </a:bodyPr>
          <a:lstStyle/>
          <a:p>
            <a:pPr algn="l" defTabSz="457200" rtl="0" fontAlgn="auto">
              <a:spcBef>
                <a:spcPts val="0"/>
              </a:spcBef>
              <a:spcAft>
                <a:spcPts val="0"/>
              </a:spcAft>
            </a:pPr>
            <a:r>
              <a:rPr lang="en-US" i="1" dirty="0" smtClean="0">
                <a:solidFill>
                  <a:prstClr val="white"/>
                </a:solidFill>
                <a:effectLst>
                  <a:glow rad="63500">
                    <a:prstClr val="black">
                      <a:alpha val="75000"/>
                    </a:prstClr>
                  </a:glow>
                </a:effectLst>
                <a:latin typeface="Calibri"/>
                <a:cs typeface="+mn-cs"/>
              </a:rPr>
              <a:t>Biblioteca pictórica vol. 14: malta</a:t>
            </a:r>
          </a:p>
        </p:txBody>
      </p:sp>
      <p:sp>
        <p:nvSpPr>
          <p:cNvPr id="7" name="5-Point Star 6"/>
          <p:cNvSpPr/>
          <p:nvPr/>
        </p:nvSpPr>
        <p:spPr>
          <a:xfrm>
            <a:off x="5047264" y="1821573"/>
            <a:ext cx="152400" cy="1270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a:p>
        </p:txBody>
      </p:sp>
      <p:sp>
        <p:nvSpPr>
          <p:cNvPr id="8" name="5-Point Star 7"/>
          <p:cNvSpPr/>
          <p:nvPr/>
        </p:nvSpPr>
        <p:spPr>
          <a:xfrm>
            <a:off x="5320396" y="1475209"/>
            <a:ext cx="152400" cy="1270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a:p>
        </p:txBody>
      </p:sp>
      <p:sp>
        <p:nvSpPr>
          <p:cNvPr id="9" name="5-Point Star 8"/>
          <p:cNvSpPr/>
          <p:nvPr/>
        </p:nvSpPr>
        <p:spPr>
          <a:xfrm>
            <a:off x="5712281" y="1801781"/>
            <a:ext cx="152400" cy="127000"/>
          </a:xfrm>
          <a:prstGeom prst="star5">
            <a:avLst/>
          </a:prstGeom>
          <a:solidFill>
            <a:srgbClr val="FF0000"/>
          </a:solidFill>
          <a:effectLst>
            <a:glow rad="12700">
              <a:schemeClr val="tx1">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a:p>
        </p:txBody>
      </p:sp>
      <p:sp>
        <p:nvSpPr>
          <p:cNvPr id="3" name="TextBox 2"/>
          <p:cNvSpPr txBox="1"/>
          <p:nvPr/>
        </p:nvSpPr>
        <p:spPr>
          <a:xfrm>
            <a:off x="3886200" y="38101"/>
            <a:ext cx="4876800" cy="1384995"/>
          </a:xfrm>
          <a:prstGeom prst="rect">
            <a:avLst/>
          </a:prstGeom>
          <a:noFill/>
        </p:spPr>
        <p:txBody>
          <a:bodyPr wrap="square" rtlCol="0">
            <a:spAutoFit/>
          </a:bodyPr>
          <a:lstStyle/>
          <a:p>
            <a:r>
              <a:rPr lang="en-US" sz="2800" dirty="0" err="1" smtClean="0"/>
              <a:t>Hechos</a:t>
            </a:r>
            <a:r>
              <a:rPr lang="en-US" sz="2800" dirty="0" smtClean="0"/>
              <a:t> </a:t>
            </a:r>
            <a:r>
              <a:rPr lang="en-US" sz="2800" dirty="0" smtClean="0"/>
              <a:t>28:1 </a:t>
            </a:r>
            <a:r>
              <a:rPr lang="es-ES" sz="2800" dirty="0"/>
              <a:t>Una vez que ellos estaban a salvo, nos enteramos de que la isla se llamaba Malta. </a:t>
            </a:r>
            <a:endParaRPr lang="en-US" sz="2800" dirty="0"/>
          </a:p>
        </p:txBody>
      </p:sp>
      <p:sp>
        <p:nvSpPr>
          <p:cNvPr id="4" name="Oval 3"/>
          <p:cNvSpPr/>
          <p:nvPr/>
        </p:nvSpPr>
        <p:spPr>
          <a:xfrm rot="20440715">
            <a:off x="4125364" y="1891705"/>
            <a:ext cx="1281796" cy="34632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5650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b="1" dirty="0" smtClean="0">
                <a:solidFill>
                  <a:srgbClr val="FFFF00"/>
                </a:solidFill>
                <a:effectLst>
                  <a:outerShdw blurRad="38100" dist="38100" dir="2700000" algn="tl">
                    <a:srgbClr val="000000">
                      <a:alpha val="43137"/>
                    </a:srgbClr>
                  </a:outerShdw>
                </a:effectLst>
              </a:rPr>
              <a:t>Lección 4</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pPr algn="l" rtl="0"/>
            <a:r>
              <a:rPr lang="en-US" dirty="0" smtClean="0"/>
              <a:t>Las malas decisiones SIEMPRE traen consecuencias.</a:t>
            </a:r>
          </a:p>
          <a:p>
            <a:pPr algn="l" rtl="0"/>
            <a:r>
              <a:rPr lang="en-US" dirty="0" smtClean="0"/>
              <a:t>La pérdida final que Pablo predijo fue la pérdida de la vida.</a:t>
            </a:r>
          </a:p>
          <a:p>
            <a:pPr algn="l" rtl="0"/>
            <a:r>
              <a:rPr lang="en-US" dirty="0" smtClean="0"/>
              <a:t>Sus vidas habían sido salvadas por la gracia de Dios.</a:t>
            </a:r>
          </a:p>
          <a:p>
            <a:pPr algn="l" rtl="0"/>
            <a:r>
              <a:rPr lang="en-US" dirty="0" smtClean="0"/>
              <a:t>Pero las otras </a:t>
            </a:r>
            <a:r>
              <a:rPr lang="en-US" dirty="0" err="1" smtClean="0"/>
              <a:t>pérdidas</a:t>
            </a:r>
            <a:r>
              <a:rPr lang="en-US" dirty="0" smtClean="0"/>
              <a:t> </a:t>
            </a:r>
            <a:r>
              <a:rPr lang="en-US" dirty="0" smtClean="0"/>
              <a:t>se </a:t>
            </a:r>
            <a:r>
              <a:rPr lang="en-US" dirty="0" err="1" smtClean="0"/>
              <a:t>sufrieron</a:t>
            </a:r>
            <a:r>
              <a:rPr lang="en-US" dirty="0" smtClean="0"/>
              <a:t> —</a:t>
            </a:r>
            <a:endParaRPr lang="en-US" dirty="0" smtClean="0"/>
          </a:p>
          <a:p>
            <a:pPr marL="0" indent="0" algn="l" rtl="0">
              <a:buNone/>
            </a:pPr>
            <a:r>
              <a:rPr lang="en-US" dirty="0"/>
              <a:t> </a:t>
            </a:r>
            <a:r>
              <a:rPr lang="en-US" dirty="0" err="1" smtClean="0"/>
              <a:t>pérdida</a:t>
            </a:r>
            <a:r>
              <a:rPr lang="en-US" dirty="0" smtClean="0"/>
              <a:t> </a:t>
            </a:r>
            <a:r>
              <a:rPr lang="en-US" dirty="0" smtClean="0"/>
              <a:t>del </a:t>
            </a:r>
            <a:r>
              <a:rPr lang="en-US" dirty="0" err="1" smtClean="0"/>
              <a:t>cargamento</a:t>
            </a:r>
            <a:r>
              <a:rPr lang="en-US" dirty="0" smtClean="0"/>
              <a:t> y </a:t>
            </a:r>
            <a:r>
              <a:rPr lang="en-US" dirty="0" err="1" smtClean="0"/>
              <a:t>pérdida</a:t>
            </a:r>
            <a:r>
              <a:rPr lang="en-US" dirty="0" smtClean="0"/>
              <a:t> </a:t>
            </a:r>
            <a:r>
              <a:rPr lang="en-US" dirty="0" smtClean="0"/>
              <a:t>de la nave.</a:t>
            </a:r>
            <a:endParaRPr lang="en-US" dirty="0" smtClean="0"/>
          </a:p>
          <a:p>
            <a:pPr algn="l" rtl="0"/>
            <a:r>
              <a:rPr lang="en-US" dirty="0" smtClean="0"/>
              <a:t>Si nos arrepentimos cuando pecamos, puede que no perdamos nuestra alma, ¡pero siempre perdemos algo! (Gálatas 6:7-8)</a:t>
            </a:r>
            <a:endParaRPr lang="en-US" dirty="0"/>
          </a:p>
        </p:txBody>
      </p:sp>
      <p:cxnSp>
        <p:nvCxnSpPr>
          <p:cNvPr id="5" name="Straight Connector 4"/>
          <p:cNvCxnSpPr/>
          <p:nvPr/>
        </p:nvCxnSpPr>
        <p:spPr>
          <a:xfrm flipH="1" flipV="1">
            <a:off x="2743200" y="3619500"/>
            <a:ext cx="6096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62200" y="5067300"/>
            <a:ext cx="3886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6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SV maps\1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385" y="29368"/>
            <a:ext cx="8020617" cy="564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9346"/>
            <a:ext cx="5638800" cy="6124754"/>
          </a:xfrm>
          <a:prstGeom prst="rect">
            <a:avLst/>
          </a:prstGeom>
          <a:solidFill>
            <a:schemeClr val="bg1"/>
          </a:solidFill>
        </p:spPr>
        <p:txBody>
          <a:bodyPr wrap="square" rtlCol="0">
            <a:spAutoFit/>
          </a:bodyPr>
          <a:lstStyle/>
          <a:p>
            <a:r>
              <a:rPr lang="en-US" sz="2800" baseline="30000" dirty="0" smtClean="0"/>
              <a:t>			 </a:t>
            </a:r>
            <a:r>
              <a:rPr lang="en-US" sz="2800" dirty="0" smtClean="0"/>
              <a:t> </a:t>
            </a:r>
            <a:r>
              <a:rPr lang="en-US" sz="2800" baseline="30000" dirty="0" smtClean="0"/>
              <a:t>3</a:t>
            </a:r>
            <a:r>
              <a:rPr lang="es-ES" sz="2800" dirty="0" smtClean="0"/>
              <a:t>Al </a:t>
            </a:r>
            <a:r>
              <a:rPr lang="es-ES" sz="2800" dirty="0"/>
              <a:t>día siguiente llegamos a Sidón. Julio trató con benevolencia a Pablo, permitiéndole ir a sus amigos y ser atendido por ellos.  4  De allí partimos y navegamos al amparo de la isla de Chipre, porque los vientos eran contrarios.  5  Después de navegar atravesando el mar frente a las costas de </a:t>
            </a:r>
            <a:r>
              <a:rPr lang="es-ES" sz="2800" dirty="0" err="1"/>
              <a:t>Cilicia</a:t>
            </a:r>
            <a:r>
              <a:rPr lang="es-ES" sz="2800" dirty="0"/>
              <a:t> y de </a:t>
            </a:r>
            <a:r>
              <a:rPr lang="es-ES" sz="2800" dirty="0" err="1"/>
              <a:t>Panfilia</a:t>
            </a:r>
            <a:r>
              <a:rPr lang="es-ES" sz="2800" dirty="0"/>
              <a:t>, llegamos a Mira de Licia.  6  Allí el centurión halló una nave alejandrina que iba para Italia, y nos embarcó en ella.</a:t>
            </a:r>
            <a:endParaRPr lang="en-US" sz="2800" dirty="0" smtClean="0"/>
          </a:p>
          <a:p>
            <a:pPr algn="l" rtl="0"/>
            <a:endParaRPr lang="en-US" sz="2800" dirty="0"/>
          </a:p>
        </p:txBody>
      </p:sp>
      <p:sp>
        <p:nvSpPr>
          <p:cNvPr id="4" name="TextBox 3"/>
          <p:cNvSpPr txBox="1"/>
          <p:nvPr/>
        </p:nvSpPr>
        <p:spPr>
          <a:xfrm>
            <a:off x="228600" y="-38099"/>
            <a:ext cx="2713428" cy="584775"/>
          </a:xfrm>
          <a:prstGeom prst="rect">
            <a:avLst/>
          </a:prstGeom>
          <a:noFill/>
        </p:spPr>
        <p:txBody>
          <a:bodyPr wrap="square" rtlCol="0">
            <a:spAutoFit/>
          </a:bodyPr>
          <a:lstStyle/>
          <a:p>
            <a:pPr algn="l" rtl="0"/>
            <a:r>
              <a:rPr lang="en-US" sz="3200" b="1" dirty="0" smtClean="0">
                <a:solidFill>
                  <a:srgbClr val="FFFF00"/>
                </a:solidFill>
              </a:rPr>
              <a:t>Hechos 27:3-6</a:t>
            </a:r>
            <a:endParaRPr lang="en-US" sz="3200" b="1" dirty="0">
              <a:solidFill>
                <a:srgbClr val="FFFF00"/>
              </a:solidFill>
            </a:endParaRPr>
          </a:p>
        </p:txBody>
      </p:sp>
      <p:sp>
        <p:nvSpPr>
          <p:cNvPr id="5" name="Oval 4"/>
          <p:cNvSpPr/>
          <p:nvPr/>
        </p:nvSpPr>
        <p:spPr>
          <a:xfrm>
            <a:off x="8153400" y="3924300"/>
            <a:ext cx="685800" cy="228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p:cNvCxnSpPr/>
          <p:nvPr/>
        </p:nvCxnSpPr>
        <p:spPr>
          <a:xfrm>
            <a:off x="2057400" y="2628900"/>
            <a:ext cx="307629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5667246"/>
            <a:ext cx="1295400" cy="965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77000" y="2857500"/>
            <a:ext cx="685800" cy="228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5" name="Straight Connector 14"/>
          <p:cNvCxnSpPr/>
          <p:nvPr/>
        </p:nvCxnSpPr>
        <p:spPr>
          <a:xfrm flipV="1">
            <a:off x="358424" y="3071723"/>
            <a:ext cx="4775269" cy="1437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1385" y="4769555"/>
            <a:ext cx="76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010400" y="3314700"/>
            <a:ext cx="1143000" cy="342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0" name="Straight Connector 19"/>
          <p:cNvCxnSpPr/>
          <p:nvPr/>
        </p:nvCxnSpPr>
        <p:spPr>
          <a:xfrm>
            <a:off x="381000" y="5219700"/>
            <a:ext cx="475269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788378" y="4786490"/>
            <a:ext cx="952500" cy="228600"/>
          </a:xfrm>
          <a:prstGeom prst="ellipse">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4" name="Straight Arrow Connector 23"/>
          <p:cNvCxnSpPr>
            <a:stCxn id="22" idx="0"/>
          </p:cNvCxnSpPr>
          <p:nvPr/>
        </p:nvCxnSpPr>
        <p:spPr>
          <a:xfrm flipV="1">
            <a:off x="6264628" y="3086100"/>
            <a:ext cx="364772" cy="17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9686" y="876300"/>
            <a:ext cx="242351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8424" y="3467100"/>
            <a:ext cx="139417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par>
                          <p:cTn id="59" fill="hold">
                            <p:stCondLst>
                              <p:cond delay="1500"/>
                            </p:stCondLst>
                            <p:childTnLst>
                              <p:par>
                                <p:cTn id="60" presetID="22" presetClass="entr" presetSubtype="4"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4" grpId="0" animBg="1"/>
      <p:bldP spid="13"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SV maps\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385" y="29368"/>
            <a:ext cx="8020617" cy="564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0"/>
            <a:ext cx="3962400" cy="6227346"/>
          </a:xfrm>
          <a:prstGeom prst="rect">
            <a:avLst/>
          </a:prstGeom>
          <a:solidFill>
            <a:schemeClr val="bg1"/>
          </a:solidFill>
        </p:spPr>
        <p:txBody>
          <a:bodyPr wrap="square" rtlCol="0">
            <a:spAutoFit/>
          </a:bodyPr>
          <a:lstStyle/>
          <a:p>
            <a:pPr algn="l" rtl="0"/>
            <a:r>
              <a:rPr lang="en-US" sz="2600" baseline="30000" dirty="0" smtClean="0"/>
              <a:t>		</a:t>
            </a:r>
          </a:p>
          <a:p>
            <a:pPr algn="l" rtl="0"/>
            <a:endParaRPr lang="en-US" sz="2600" baseline="30000" dirty="0"/>
          </a:p>
          <a:p>
            <a:r>
              <a:rPr lang="en-US" sz="2600" baseline="30000" dirty="0" smtClean="0"/>
              <a:t>7</a:t>
            </a:r>
            <a:r>
              <a:rPr lang="es-ES" sz="2600" dirty="0" smtClean="0"/>
              <a:t>Después </a:t>
            </a:r>
            <a:r>
              <a:rPr lang="es-ES" sz="2600" dirty="0"/>
              <a:t>de navegar lentamente por muchos días, y de llegar con dificultad frente a </a:t>
            </a:r>
            <a:r>
              <a:rPr lang="es-ES" sz="2600" dirty="0" err="1"/>
              <a:t>Gnido</a:t>
            </a:r>
            <a:r>
              <a:rPr lang="es-ES" sz="2600" dirty="0"/>
              <a:t>, pues el viento no nos permitió avanzar más, navegamos al amparo de la isla de Creta, frente a Salmón. </a:t>
            </a:r>
            <a:r>
              <a:rPr lang="es-ES" sz="2600" dirty="0" smtClean="0"/>
              <a:t>8</a:t>
            </a:r>
            <a:r>
              <a:rPr lang="es-ES" sz="2600" dirty="0"/>
              <a:t>  Costeándola con dificultad, llegamos a un lugar llamado Buenos Puertos, cerca del cual estaba la ciudad de </a:t>
            </a:r>
            <a:r>
              <a:rPr lang="es-ES" sz="2600" dirty="0" err="1"/>
              <a:t>Lasea</a:t>
            </a:r>
            <a:r>
              <a:rPr lang="es-ES" sz="2600" dirty="0"/>
              <a:t>. </a:t>
            </a:r>
            <a:endParaRPr lang="en-US" sz="2600" dirty="0" smtClean="0"/>
          </a:p>
          <a:p>
            <a:pPr algn="l" rtl="0"/>
            <a:endParaRPr lang="en-US" sz="2600" dirty="0"/>
          </a:p>
        </p:txBody>
      </p:sp>
      <p:sp>
        <p:nvSpPr>
          <p:cNvPr id="4" name="TextBox 3"/>
          <p:cNvSpPr txBox="1"/>
          <p:nvPr/>
        </p:nvSpPr>
        <p:spPr>
          <a:xfrm>
            <a:off x="228600" y="38101"/>
            <a:ext cx="2590800" cy="584775"/>
          </a:xfrm>
          <a:prstGeom prst="rect">
            <a:avLst/>
          </a:prstGeom>
          <a:noFill/>
        </p:spPr>
        <p:txBody>
          <a:bodyPr wrap="square" rtlCol="0">
            <a:spAutoFit/>
          </a:bodyPr>
          <a:lstStyle/>
          <a:p>
            <a:pPr algn="l" rtl="0"/>
            <a:r>
              <a:rPr lang="en-US" sz="3200" b="1" dirty="0" smtClean="0">
                <a:solidFill>
                  <a:srgbClr val="FFFF00"/>
                </a:solidFill>
              </a:rPr>
              <a:t>Hechos 27:7-8</a:t>
            </a:r>
            <a:endParaRPr lang="en-US" sz="3200" b="1" dirty="0">
              <a:solidFill>
                <a:srgbClr val="FFFF00"/>
              </a:solidFill>
            </a:endParaRPr>
          </a:p>
        </p:txBody>
      </p:sp>
      <p:cxnSp>
        <p:nvCxnSpPr>
          <p:cNvPr id="5" name="Straight Connector 4"/>
          <p:cNvCxnSpPr/>
          <p:nvPr/>
        </p:nvCxnSpPr>
        <p:spPr>
          <a:xfrm>
            <a:off x="1600200" y="21717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133691" y="2660277"/>
            <a:ext cx="801442" cy="296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8" name="Straight Connector 7"/>
          <p:cNvCxnSpPr/>
          <p:nvPr/>
        </p:nvCxnSpPr>
        <p:spPr>
          <a:xfrm>
            <a:off x="2209800" y="4914900"/>
            <a:ext cx="990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5295900"/>
            <a:ext cx="3048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724400" y="3619500"/>
            <a:ext cx="1066800" cy="4278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4" name="Straight Connector 13"/>
          <p:cNvCxnSpPr/>
          <p:nvPr/>
        </p:nvCxnSpPr>
        <p:spPr>
          <a:xfrm>
            <a:off x="228600" y="5715000"/>
            <a:ext cx="3505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SV maps\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385" y="29368"/>
            <a:ext cx="8020617" cy="564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88" y="4234"/>
            <a:ext cx="9144000" cy="2569934"/>
          </a:xfrm>
          <a:prstGeom prst="rect">
            <a:avLst/>
          </a:prstGeom>
          <a:solidFill>
            <a:schemeClr val="bg1"/>
          </a:solidFill>
        </p:spPr>
        <p:txBody>
          <a:bodyPr wrap="square" rtlCol="0">
            <a:spAutoFit/>
          </a:bodyPr>
          <a:lstStyle/>
          <a:p>
            <a:r>
              <a:rPr lang="en-US" sz="2400" baseline="30000" dirty="0" smtClean="0"/>
              <a:t>			9</a:t>
            </a:r>
            <a:r>
              <a:rPr lang="es-ES" sz="2300" dirty="0" smtClean="0"/>
              <a:t>Cuando </a:t>
            </a:r>
            <a:r>
              <a:rPr lang="es-ES" sz="2300" dirty="0"/>
              <a:t>ya había pasado mucho tiempo y la navegación se había vuelto peligrosa, pues hasta el Ayuno había pasado ya, Pablo los amonestaba,  10  diciéndoles: «Amigos, veo que de seguro este viaje va a ser con perjuicio y graves pérdidas, no solo del cargamento y de la nave, sino también de nuestras vidas».  11  Pero el centurión se persuadió más por lo que fue dicho por el piloto y el capitán del barco, que por lo que Pablo decía.</a:t>
            </a:r>
            <a:endParaRPr lang="en-US" sz="2300" dirty="0"/>
          </a:p>
        </p:txBody>
      </p:sp>
      <p:sp>
        <p:nvSpPr>
          <p:cNvPr id="4" name="TextBox 3"/>
          <p:cNvSpPr txBox="1"/>
          <p:nvPr/>
        </p:nvSpPr>
        <p:spPr>
          <a:xfrm>
            <a:off x="0" y="2580184"/>
            <a:ext cx="4114800" cy="2923877"/>
          </a:xfrm>
          <a:prstGeom prst="rect">
            <a:avLst/>
          </a:prstGeom>
          <a:solidFill>
            <a:schemeClr val="bg1"/>
          </a:solidFill>
        </p:spPr>
        <p:txBody>
          <a:bodyPr wrap="square" rtlCol="0">
            <a:spAutoFit/>
          </a:bodyPr>
          <a:lstStyle/>
          <a:p>
            <a:r>
              <a:rPr lang="en-US" sz="2300" baseline="30000" dirty="0" smtClean="0"/>
              <a:t>12</a:t>
            </a:r>
            <a:r>
              <a:rPr lang="es-ES" sz="2300" dirty="0" smtClean="0"/>
              <a:t>Como </a:t>
            </a:r>
            <a:r>
              <a:rPr lang="es-ES" sz="2300" dirty="0"/>
              <a:t>el puerto no era adecuado para invernar, la mayoría tomó la decisión de hacerse a la mar desde allí, para ver si les era posible arribar a Fenice, un puerto de Creta que mira hacia el nordeste y el sudeste, y pasar el invierno allí. </a:t>
            </a:r>
            <a:endParaRPr lang="en-US" sz="2300" dirty="0"/>
          </a:p>
        </p:txBody>
      </p:sp>
      <p:sp>
        <p:nvSpPr>
          <p:cNvPr id="5" name="TextBox 4"/>
          <p:cNvSpPr txBox="1"/>
          <p:nvPr/>
        </p:nvSpPr>
        <p:spPr>
          <a:xfrm>
            <a:off x="5644" y="-38099"/>
            <a:ext cx="2889956" cy="584775"/>
          </a:xfrm>
          <a:prstGeom prst="rect">
            <a:avLst/>
          </a:prstGeom>
          <a:noFill/>
        </p:spPr>
        <p:txBody>
          <a:bodyPr wrap="square" rtlCol="0">
            <a:spAutoFit/>
          </a:bodyPr>
          <a:lstStyle/>
          <a:p>
            <a:pPr algn="l" rtl="0"/>
            <a:r>
              <a:rPr lang="en-US" sz="3200" b="1" dirty="0" smtClean="0">
                <a:solidFill>
                  <a:srgbClr val="FFFF00"/>
                </a:solidFill>
              </a:rPr>
              <a:t>Hechos 27:9-12</a:t>
            </a:r>
            <a:endParaRPr lang="en-US" sz="3200" b="1" dirty="0">
              <a:solidFill>
                <a:srgbClr val="FFFF00"/>
              </a:solidFill>
            </a:endParaRPr>
          </a:p>
        </p:txBody>
      </p:sp>
      <p:cxnSp>
        <p:nvCxnSpPr>
          <p:cNvPr id="6" name="Straight Connector 5"/>
          <p:cNvCxnSpPr/>
          <p:nvPr/>
        </p:nvCxnSpPr>
        <p:spPr>
          <a:xfrm flipV="1">
            <a:off x="4916242" y="1141351"/>
            <a:ext cx="3922958" cy="2577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288" y="1476684"/>
            <a:ext cx="8827912" cy="1275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288" y="4762500"/>
            <a:ext cx="97098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707467" y="3619500"/>
            <a:ext cx="1066800" cy="4278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Oval 13"/>
          <p:cNvSpPr/>
          <p:nvPr/>
        </p:nvSpPr>
        <p:spPr>
          <a:xfrm>
            <a:off x="4114800" y="3206045"/>
            <a:ext cx="801442" cy="296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5" name="Straight Connector 14"/>
          <p:cNvCxnSpPr/>
          <p:nvPr/>
        </p:nvCxnSpPr>
        <p:spPr>
          <a:xfrm flipV="1">
            <a:off x="47383" y="1792985"/>
            <a:ext cx="4868859" cy="165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err="1" smtClean="0"/>
              <a:t>Opciones</a:t>
            </a:r>
            <a:endParaRPr lang="en-US" b="1" dirty="0"/>
          </a:p>
        </p:txBody>
      </p:sp>
      <p:sp>
        <p:nvSpPr>
          <p:cNvPr id="3" name="Text Placeholder 2"/>
          <p:cNvSpPr>
            <a:spLocks noGrp="1"/>
          </p:cNvSpPr>
          <p:nvPr>
            <p:ph type="body" idx="1"/>
          </p:nvPr>
        </p:nvSpPr>
        <p:spPr>
          <a:xfrm>
            <a:off x="152400" y="1377159"/>
            <a:ext cx="4648200" cy="533135"/>
          </a:xfrm>
        </p:spPr>
        <p:txBody>
          <a:bodyPr>
            <a:noAutofit/>
          </a:bodyPr>
          <a:lstStyle/>
          <a:p>
            <a:pPr algn="ctr" rtl="0"/>
            <a:r>
              <a:rPr lang="en-US" sz="3200" dirty="0" err="1" smtClean="0"/>
              <a:t>Invernar</a:t>
            </a:r>
            <a:r>
              <a:rPr lang="en-US" sz="3200" dirty="0" smtClean="0"/>
              <a:t> </a:t>
            </a:r>
            <a:br>
              <a:rPr lang="en-US" sz="3200" dirty="0" smtClean="0"/>
            </a:br>
            <a:r>
              <a:rPr lang="en-US" sz="3200" dirty="0" err="1" smtClean="0"/>
              <a:t>en</a:t>
            </a:r>
            <a:r>
              <a:rPr lang="en-US" sz="3200" dirty="0" smtClean="0"/>
              <a:t> Buenos </a:t>
            </a:r>
            <a:r>
              <a:rPr lang="en-US" sz="3200" dirty="0" smtClean="0"/>
              <a:t>Puertos</a:t>
            </a:r>
            <a:endParaRPr lang="en-US" sz="3200" dirty="0"/>
          </a:p>
        </p:txBody>
      </p:sp>
      <p:sp>
        <p:nvSpPr>
          <p:cNvPr id="4" name="Content Placeholder 3"/>
          <p:cNvSpPr>
            <a:spLocks noGrp="1"/>
          </p:cNvSpPr>
          <p:nvPr>
            <p:ph sz="half" idx="2"/>
          </p:nvPr>
        </p:nvSpPr>
        <p:spPr>
          <a:xfrm>
            <a:off x="456406" y="1914041"/>
            <a:ext cx="4040188" cy="3292740"/>
          </a:xfrm>
        </p:spPr>
        <p:txBody>
          <a:bodyPr/>
          <a:lstStyle/>
          <a:p>
            <a:pPr algn="l" rtl="0"/>
            <a:r>
              <a:rPr lang="en-US" sz="3200" b="1" dirty="0" smtClean="0"/>
              <a:t>Pablo</a:t>
            </a:r>
          </a:p>
          <a:p>
            <a:pPr algn="l" rtl="0"/>
            <a:r>
              <a:rPr lang="en-US" dirty="0" smtClean="0"/>
              <a:t>Pablo advirtió que irse significaría:</a:t>
            </a:r>
          </a:p>
          <a:p>
            <a:pPr marL="0" indent="0" algn="l" rtl="0">
              <a:buNone/>
            </a:pPr>
            <a:r>
              <a:rPr lang="en-US" dirty="0"/>
              <a:t> </a:t>
            </a:r>
            <a:r>
              <a:rPr lang="en-US" dirty="0" smtClean="0"/>
              <a:t>-- Desastre</a:t>
            </a:r>
          </a:p>
          <a:p>
            <a:pPr marL="0" indent="0" algn="l" rtl="0">
              <a:buNone/>
            </a:pPr>
            <a:r>
              <a:rPr lang="en-US" dirty="0" smtClean="0"/>
              <a:t> -- </a:t>
            </a:r>
            <a:r>
              <a:rPr lang="en-US" dirty="0" err="1" smtClean="0"/>
              <a:t>Pérdida</a:t>
            </a:r>
            <a:r>
              <a:rPr lang="en-US" dirty="0" smtClean="0"/>
              <a:t> </a:t>
            </a:r>
            <a:r>
              <a:rPr lang="en-US" dirty="0" smtClean="0"/>
              <a:t>del </a:t>
            </a:r>
            <a:r>
              <a:rPr lang="en-US" dirty="0" err="1" smtClean="0"/>
              <a:t>cargamento</a:t>
            </a:r>
            <a:endParaRPr lang="en-US" dirty="0" smtClean="0"/>
          </a:p>
          <a:p>
            <a:pPr marL="0" indent="0" algn="l" rtl="0">
              <a:buNone/>
            </a:pPr>
            <a:r>
              <a:rPr lang="en-US" dirty="0"/>
              <a:t> </a:t>
            </a:r>
            <a:r>
              <a:rPr lang="en-US" dirty="0" smtClean="0"/>
              <a:t>-- </a:t>
            </a:r>
            <a:r>
              <a:rPr lang="en-US" dirty="0" err="1" smtClean="0"/>
              <a:t>Pérdida</a:t>
            </a:r>
            <a:r>
              <a:rPr lang="en-US" dirty="0" smtClean="0"/>
              <a:t> </a:t>
            </a:r>
            <a:r>
              <a:rPr lang="en-US" dirty="0" smtClean="0"/>
              <a:t>de la nave</a:t>
            </a:r>
            <a:endParaRPr lang="en-US" dirty="0" smtClean="0"/>
          </a:p>
          <a:p>
            <a:pPr marL="0" indent="0" algn="l" rtl="0">
              <a:buNone/>
            </a:pPr>
            <a:r>
              <a:rPr lang="en-US" dirty="0" smtClean="0"/>
              <a:t> -- </a:t>
            </a:r>
            <a:r>
              <a:rPr lang="en-US" dirty="0" smtClean="0"/>
              <a:t>Pérdida de vidas</a:t>
            </a:r>
            <a:endParaRPr lang="en-US" dirty="0"/>
          </a:p>
        </p:txBody>
      </p:sp>
      <p:sp>
        <p:nvSpPr>
          <p:cNvPr id="5" name="Text Placeholder 4"/>
          <p:cNvSpPr>
            <a:spLocks noGrp="1"/>
          </p:cNvSpPr>
          <p:nvPr>
            <p:ph type="body" sz="quarter" idx="3"/>
          </p:nvPr>
        </p:nvSpPr>
        <p:spPr>
          <a:xfrm>
            <a:off x="4645028" y="1377159"/>
            <a:ext cx="4041775" cy="533135"/>
          </a:xfrm>
        </p:spPr>
        <p:txBody>
          <a:bodyPr>
            <a:noAutofit/>
          </a:bodyPr>
          <a:lstStyle/>
          <a:p>
            <a:pPr algn="ctr" rtl="0"/>
            <a:r>
              <a:rPr lang="en-US" sz="3200" dirty="0" err="1" smtClean="0"/>
              <a:t>Intentar</a:t>
            </a:r>
            <a:r>
              <a:rPr lang="en-US" sz="3200" dirty="0" smtClean="0"/>
              <a:t> </a:t>
            </a:r>
            <a:br>
              <a:rPr lang="en-US" sz="3200" dirty="0" smtClean="0"/>
            </a:br>
            <a:r>
              <a:rPr lang="en-US" sz="3200" dirty="0" err="1" smtClean="0"/>
              <a:t>llegar</a:t>
            </a:r>
            <a:r>
              <a:rPr lang="en-US" sz="3200" dirty="0" smtClean="0"/>
              <a:t> a </a:t>
            </a:r>
            <a:r>
              <a:rPr lang="en-US" sz="3200" dirty="0" err="1" smtClean="0"/>
              <a:t>Fenice</a:t>
            </a:r>
            <a:endParaRPr lang="en-US" sz="3200" dirty="0"/>
          </a:p>
        </p:txBody>
      </p:sp>
      <p:sp>
        <p:nvSpPr>
          <p:cNvPr id="6" name="Content Placeholder 5"/>
          <p:cNvSpPr>
            <a:spLocks noGrp="1"/>
          </p:cNvSpPr>
          <p:nvPr>
            <p:ph sz="quarter" idx="4"/>
          </p:nvPr>
        </p:nvSpPr>
        <p:spPr>
          <a:xfrm>
            <a:off x="4632996" y="1914041"/>
            <a:ext cx="4041775" cy="3292740"/>
          </a:xfrm>
        </p:spPr>
        <p:txBody>
          <a:bodyPr>
            <a:normAutofit/>
          </a:bodyPr>
          <a:lstStyle/>
          <a:p>
            <a:pPr algn="l" rtl="0"/>
            <a:r>
              <a:rPr lang="en-US" sz="3200" b="1" dirty="0" smtClean="0"/>
              <a:t>Buenos </a:t>
            </a:r>
            <a:r>
              <a:rPr lang="en-US" sz="3200" b="1" dirty="0" err="1" smtClean="0"/>
              <a:t>Puertos</a:t>
            </a:r>
            <a:r>
              <a:rPr lang="en-US" sz="3200" b="1" dirty="0" smtClean="0"/>
              <a:t> “no </a:t>
            </a:r>
            <a:r>
              <a:rPr lang="en-US" sz="3200" b="1" dirty="0"/>
              <a:t>era </a:t>
            </a:r>
            <a:r>
              <a:rPr lang="en-US" sz="3200" b="1" dirty="0" err="1" smtClean="0"/>
              <a:t>adecuado</a:t>
            </a:r>
            <a:r>
              <a:rPr lang="en-US" sz="3200" b="1" dirty="0" smtClean="0"/>
              <a:t> para </a:t>
            </a:r>
            <a:r>
              <a:rPr lang="en-US" sz="3200" b="1" dirty="0" err="1" smtClean="0"/>
              <a:t>invernar</a:t>
            </a:r>
            <a:r>
              <a:rPr lang="en-US" sz="3200" b="1" dirty="0" smtClean="0"/>
              <a:t>"</a:t>
            </a:r>
            <a:endParaRPr lang="en-US" sz="3200" b="1" dirty="0" smtClean="0"/>
          </a:p>
          <a:p>
            <a:pPr algn="l" rtl="0"/>
            <a:r>
              <a:rPr lang="en-US" sz="3200" b="1" dirty="0" smtClean="0"/>
              <a:t>Valdría la pena el riesgo.</a:t>
            </a:r>
            <a:endParaRPr lang="en-US" sz="3200" b="1" dirty="0"/>
          </a:p>
        </p:txBody>
      </p:sp>
    </p:spTree>
    <p:extLst>
      <p:ext uri="{BB962C8B-B14F-4D97-AF65-F5344CB8AC3E}">
        <p14:creationId xmlns:p14="http://schemas.microsoft.com/office/powerpoint/2010/main" val="10214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52500"/>
          </a:xfrm>
        </p:spPr>
        <p:txBody>
          <a:bodyPr/>
          <a:lstStyle/>
          <a:p>
            <a:pPr rtl="0"/>
            <a:r>
              <a:rPr lang="en-US" b="1" dirty="0" smtClean="0"/>
              <a:t>Sopesando las opciones</a:t>
            </a:r>
            <a:endParaRPr lang="en-US" b="1" dirty="0"/>
          </a:p>
        </p:txBody>
      </p:sp>
      <p:sp>
        <p:nvSpPr>
          <p:cNvPr id="3" name="Text Placeholder 2"/>
          <p:cNvSpPr>
            <a:spLocks noGrp="1"/>
          </p:cNvSpPr>
          <p:nvPr>
            <p:ph type="body" idx="1"/>
          </p:nvPr>
        </p:nvSpPr>
        <p:spPr/>
        <p:txBody>
          <a:bodyPr>
            <a:noAutofit/>
          </a:bodyPr>
          <a:lstStyle/>
          <a:p>
            <a:pPr algn="ctr" rtl="0"/>
            <a:r>
              <a:rPr lang="en-US" sz="3200" dirty="0" smtClean="0"/>
              <a:t>El consejo de Pablo</a:t>
            </a:r>
            <a:endParaRPr lang="en-US" sz="3200" dirty="0"/>
          </a:p>
        </p:txBody>
      </p:sp>
      <p:sp>
        <p:nvSpPr>
          <p:cNvPr id="4" name="Content Placeholder 3"/>
          <p:cNvSpPr>
            <a:spLocks noGrp="1"/>
          </p:cNvSpPr>
          <p:nvPr>
            <p:ph sz="half" idx="2"/>
          </p:nvPr>
        </p:nvSpPr>
        <p:spPr/>
        <p:txBody>
          <a:bodyPr>
            <a:normAutofit fontScale="92500"/>
          </a:bodyPr>
          <a:lstStyle/>
          <a:p>
            <a:pPr algn="l" rtl="0"/>
            <a:r>
              <a:rPr lang="en-US" dirty="0" smtClean="0"/>
              <a:t>Pablo </a:t>
            </a:r>
            <a:r>
              <a:rPr lang="en-US" dirty="0" smtClean="0"/>
              <a:t>era </a:t>
            </a:r>
            <a:r>
              <a:rPr lang="en-US" dirty="0" err="1" smtClean="0"/>
              <a:t>inspirado</a:t>
            </a:r>
            <a:endParaRPr lang="en-US" dirty="0" smtClean="0"/>
          </a:p>
          <a:p>
            <a:pPr algn="l" rtl="0"/>
            <a:r>
              <a:rPr lang="en-US" dirty="0" smtClean="0"/>
              <a:t>Pablo era </a:t>
            </a:r>
            <a:r>
              <a:rPr lang="en-US" dirty="0" smtClean="0"/>
              <a:t>un hombre </a:t>
            </a:r>
            <a:r>
              <a:rPr lang="en-US" dirty="0" err="1" smtClean="0"/>
              <a:t>anciano</a:t>
            </a:r>
            <a:endParaRPr lang="en-US" dirty="0" smtClean="0"/>
          </a:p>
          <a:p>
            <a:pPr algn="l" rtl="0"/>
            <a:r>
              <a:rPr lang="en-US" dirty="0" smtClean="0"/>
              <a:t>Oportunidades para observar</a:t>
            </a:r>
          </a:p>
          <a:p>
            <a:pPr algn="l" rtl="0"/>
            <a:r>
              <a:rPr lang="en-US" dirty="0" smtClean="0"/>
              <a:t>Experiencia (2 Corintios 11:25)</a:t>
            </a:r>
          </a:p>
          <a:p>
            <a:pPr algn="l" rtl="0"/>
            <a:r>
              <a:rPr lang="en-US" dirty="0" smtClean="0"/>
              <a:t>Tenía estadísticas (</a:t>
            </a:r>
            <a:r>
              <a:rPr lang="en-US" dirty="0" smtClean="0"/>
              <a:t>v. 9</a:t>
            </a:r>
            <a:r>
              <a:rPr lang="en-US" dirty="0" smtClean="0"/>
              <a:t>)</a:t>
            </a:r>
          </a:p>
          <a:p>
            <a:pPr algn="l" rtl="0"/>
            <a:r>
              <a:rPr lang="en-US" dirty="0" smtClean="0"/>
              <a:t>Sabiduría que comenzó con “el temor del Señor” (Proverbios 9:10)</a:t>
            </a:r>
          </a:p>
          <a:p>
            <a:pPr algn="l" rtl="0"/>
            <a:endParaRPr lang="en-US" dirty="0"/>
          </a:p>
        </p:txBody>
      </p:sp>
      <p:sp>
        <p:nvSpPr>
          <p:cNvPr id="5" name="Text Placeholder 4"/>
          <p:cNvSpPr>
            <a:spLocks noGrp="1"/>
          </p:cNvSpPr>
          <p:nvPr>
            <p:ph type="body" sz="quarter" idx="3"/>
          </p:nvPr>
        </p:nvSpPr>
        <p:spPr/>
        <p:txBody>
          <a:bodyPr>
            <a:noAutofit/>
          </a:bodyPr>
          <a:lstStyle/>
          <a:p>
            <a:pPr algn="ctr" rtl="0"/>
            <a:r>
              <a:rPr lang="en-US" sz="3200" dirty="0" smtClean="0"/>
              <a:t>Consejo contrario</a:t>
            </a:r>
            <a:endParaRPr lang="en-US" sz="3200" dirty="0"/>
          </a:p>
        </p:txBody>
      </p:sp>
      <p:sp>
        <p:nvSpPr>
          <p:cNvPr id="6" name="Content Placeholder 5"/>
          <p:cNvSpPr>
            <a:spLocks noGrp="1"/>
          </p:cNvSpPr>
          <p:nvPr>
            <p:ph sz="quarter" idx="4"/>
          </p:nvPr>
        </p:nvSpPr>
        <p:spPr/>
        <p:txBody>
          <a:bodyPr>
            <a:normAutofit/>
          </a:bodyPr>
          <a:lstStyle/>
          <a:p>
            <a:pPr algn="l" rtl="0"/>
            <a:r>
              <a:rPr lang="en-US" dirty="0" err="1" smtClean="0"/>
              <a:t>Piloto</a:t>
            </a:r>
            <a:r>
              <a:rPr lang="en-US" dirty="0" smtClean="0"/>
              <a:t> </a:t>
            </a:r>
            <a:r>
              <a:rPr lang="en-US" dirty="0" smtClean="0"/>
              <a:t>(profesional)</a:t>
            </a:r>
          </a:p>
          <a:p>
            <a:pPr algn="l" rtl="0"/>
            <a:r>
              <a:rPr lang="en-US" dirty="0" err="1" smtClean="0"/>
              <a:t>Capit</a:t>
            </a:r>
            <a:r>
              <a:rPr lang="es-ES" dirty="0" err="1" smtClean="0"/>
              <a:t>án</a:t>
            </a:r>
            <a:r>
              <a:rPr lang="en-US" dirty="0" smtClean="0"/>
              <a:t> </a:t>
            </a:r>
            <a:r>
              <a:rPr lang="en-US" dirty="0" smtClean="0"/>
              <a:t>del barco (exitoso)</a:t>
            </a:r>
          </a:p>
          <a:p>
            <a:pPr algn="l" rtl="0"/>
            <a:r>
              <a:rPr lang="en-US" dirty="0" err="1" smtClean="0"/>
              <a:t>Marineros</a:t>
            </a:r>
            <a:r>
              <a:rPr lang="en-US" dirty="0" smtClean="0"/>
              <a:t> </a:t>
            </a:r>
            <a:r>
              <a:rPr lang="en-US" dirty="0" smtClean="0"/>
              <a:t>(</a:t>
            </a:r>
            <a:r>
              <a:rPr lang="en-US" dirty="0" err="1" smtClean="0"/>
              <a:t>educados</a:t>
            </a:r>
            <a:r>
              <a:rPr lang="en-US" dirty="0" smtClean="0"/>
              <a:t>)</a:t>
            </a:r>
            <a:endParaRPr lang="en-US" dirty="0" smtClean="0"/>
          </a:p>
          <a:p>
            <a:pPr algn="l" rtl="0"/>
            <a:r>
              <a:rPr lang="en-US" dirty="0" smtClean="0"/>
              <a:t>La </a:t>
            </a:r>
            <a:r>
              <a:rPr lang="en-US" u="sng" dirty="0" err="1"/>
              <a:t>m</a:t>
            </a:r>
            <a:r>
              <a:rPr lang="en-US" u="sng" dirty="0" err="1" smtClean="0"/>
              <a:t>ayoría</a:t>
            </a:r>
            <a:r>
              <a:rPr lang="en-US" u="sng" dirty="0" smtClean="0"/>
              <a:t> </a:t>
            </a:r>
            <a:r>
              <a:rPr lang="en-US" dirty="0" err="1" smtClean="0"/>
              <a:t>aconsejó</a:t>
            </a:r>
            <a:r>
              <a:rPr lang="en-US" dirty="0" smtClean="0"/>
              <a:t> </a:t>
            </a:r>
            <a:r>
              <a:rPr lang="en-US" dirty="0" smtClean="0"/>
              <a:t>tratar de llegar a </a:t>
            </a:r>
            <a:r>
              <a:rPr lang="en-US" dirty="0" err="1" smtClean="0"/>
              <a:t>Fenice</a:t>
            </a:r>
            <a:r>
              <a:rPr lang="en-US" dirty="0" smtClean="0"/>
              <a:t>.</a:t>
            </a:r>
            <a:endParaRPr lang="en-US" dirty="0" smtClean="0"/>
          </a:p>
          <a:p>
            <a:r>
              <a:rPr lang="en-US" dirty="0" smtClean="0"/>
              <a:t>Todos preferían pasar el invierno </a:t>
            </a:r>
            <a:r>
              <a:rPr lang="en-US" dirty="0" err="1" smtClean="0"/>
              <a:t>en</a:t>
            </a:r>
            <a:r>
              <a:rPr lang="en-US" dirty="0" smtClean="0"/>
              <a:t> </a:t>
            </a:r>
            <a:r>
              <a:rPr lang="en-US" dirty="0" err="1"/>
              <a:t>Fenice</a:t>
            </a:r>
            <a:r>
              <a:rPr lang="en-US" dirty="0"/>
              <a:t>.</a:t>
            </a:r>
            <a:endParaRPr lang="en-US" dirty="0" smtClean="0"/>
          </a:p>
          <a:p>
            <a:pPr algn="l" rtl="0"/>
            <a:endParaRPr lang="en-US" dirty="0" smtClean="0"/>
          </a:p>
          <a:p>
            <a:pPr algn="l" rtl="0"/>
            <a:endParaRPr lang="en-US" dirty="0"/>
          </a:p>
        </p:txBody>
      </p:sp>
      <p:cxnSp>
        <p:nvCxnSpPr>
          <p:cNvPr id="8" name="Straight Connector 7"/>
          <p:cNvCxnSpPr/>
          <p:nvPr/>
        </p:nvCxnSpPr>
        <p:spPr>
          <a:xfrm>
            <a:off x="838200" y="22479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0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left)">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left)">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wipe(left)">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5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wipe(left)">
                                      <p:cBhvr>
                                        <p:cTn id="65" dur="500"/>
                                        <p:tgtEl>
                                          <p:spTgt spid="6">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wipe(left)">
                                      <p:cBhvr>
                                        <p:cTn id="7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095500"/>
            <a:ext cx="7772400" cy="1225021"/>
          </a:xfrm>
        </p:spPr>
        <p:txBody>
          <a:bodyPr>
            <a:noAutofit/>
          </a:bodyPr>
          <a:lstStyle/>
          <a:p>
            <a:pPr algn="l"/>
            <a:r>
              <a:rPr lang="en-US" sz="3600" dirty="0" smtClean="0"/>
              <a:t>“P</a:t>
            </a:r>
            <a:r>
              <a:rPr lang="es-ES" sz="3600" dirty="0" smtClean="0"/>
              <a:t>ero </a:t>
            </a:r>
            <a:r>
              <a:rPr lang="es-ES" sz="3600" dirty="0"/>
              <a:t>el centurión se persuadió más por lo que fue dicho por el piloto y el capitán del barco, que por lo que Pablo </a:t>
            </a:r>
            <a:r>
              <a:rPr lang="es-ES" sz="3600" dirty="0" smtClean="0"/>
              <a:t>decía</a:t>
            </a:r>
            <a:r>
              <a:rPr lang="en-US" sz="3600" dirty="0" smtClean="0"/>
              <a:t>”</a:t>
            </a:r>
            <a:r>
              <a:rPr lang="en-US" sz="3600" dirty="0"/>
              <a:t/>
            </a:r>
            <a:br>
              <a:rPr lang="en-US" sz="3600" dirty="0"/>
            </a:br>
            <a:endParaRPr lang="en-US" sz="3600" dirty="0"/>
          </a:p>
        </p:txBody>
      </p:sp>
    </p:spTree>
    <p:extLst>
      <p:ext uri="{BB962C8B-B14F-4D97-AF65-F5344CB8AC3E}">
        <p14:creationId xmlns:p14="http://schemas.microsoft.com/office/powerpoint/2010/main" val="29733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ESV maps\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385" y="29368"/>
            <a:ext cx="8020617" cy="564753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4114800" y="3206045"/>
            <a:ext cx="801442" cy="296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p:cNvSpPr/>
          <p:nvPr/>
        </p:nvSpPr>
        <p:spPr>
          <a:xfrm>
            <a:off x="0" y="44590"/>
            <a:ext cx="4114800" cy="5755422"/>
          </a:xfrm>
          <a:prstGeom prst="rect">
            <a:avLst/>
          </a:prstGeom>
          <a:solidFill>
            <a:schemeClr val="bg1"/>
          </a:solidFill>
        </p:spPr>
        <p:txBody>
          <a:bodyPr wrap="square">
            <a:spAutoFit/>
          </a:bodyPr>
          <a:lstStyle/>
          <a:p>
            <a:r>
              <a:rPr lang="en-US" sz="2400" dirty="0" smtClean="0"/>
              <a:t>			</a:t>
            </a:r>
            <a:r>
              <a:rPr lang="es-ES" sz="2150" dirty="0" smtClean="0"/>
              <a:t>Cuando </a:t>
            </a:r>
            <a:r>
              <a:rPr lang="es-ES" sz="2150" dirty="0"/>
              <a:t>comenzó a soplar un moderado viento del sur, creyendo que habían logrado su propósito, levaron anclas y navegaban costeando a Creta.  14  Pero no mucho después, desde tierra comenzó a soplar un viento huracanado que se llama </a:t>
            </a:r>
            <a:r>
              <a:rPr lang="es-ES" sz="2150" dirty="0" err="1"/>
              <a:t>Euroclidón</a:t>
            </a:r>
            <a:r>
              <a:rPr lang="es-ES" sz="2150" dirty="0"/>
              <a:t>,  15  y siendo azotada la nave, y no pudiendo hacer frente al viento nos abandonamos a él y nos dejamos llevar a la deriva.  16  Navegando al amparo de una pequeña isla llamada </a:t>
            </a:r>
            <a:r>
              <a:rPr lang="es-ES" sz="2150" dirty="0" err="1"/>
              <a:t>Clauda</a:t>
            </a:r>
            <a:r>
              <a:rPr lang="es-ES" sz="2150" dirty="0"/>
              <a:t>, con mucha dificultad pudimos sujetar el bote salvavidas.</a:t>
            </a:r>
            <a:endParaRPr lang="en-US" sz="2150" dirty="0"/>
          </a:p>
        </p:txBody>
      </p:sp>
      <p:sp>
        <p:nvSpPr>
          <p:cNvPr id="17" name="TextBox 16"/>
          <p:cNvSpPr txBox="1"/>
          <p:nvPr/>
        </p:nvSpPr>
        <p:spPr>
          <a:xfrm>
            <a:off x="0" y="-13274"/>
            <a:ext cx="3505200" cy="523220"/>
          </a:xfrm>
          <a:prstGeom prst="rect">
            <a:avLst/>
          </a:prstGeom>
          <a:noFill/>
        </p:spPr>
        <p:txBody>
          <a:bodyPr wrap="square" rtlCol="0">
            <a:spAutoFit/>
          </a:bodyPr>
          <a:lstStyle/>
          <a:p>
            <a:pPr algn="l" rtl="0"/>
            <a:r>
              <a:rPr lang="en-US" sz="2800" b="1" dirty="0" smtClean="0">
                <a:solidFill>
                  <a:srgbClr val="FFFF00"/>
                </a:solidFill>
              </a:rPr>
              <a:t>Hechos 27:13-16</a:t>
            </a:r>
            <a:endParaRPr lang="en-US" sz="2800" b="1" dirty="0">
              <a:solidFill>
                <a:srgbClr val="FFFF00"/>
              </a:solidFill>
            </a:endParaRPr>
          </a:p>
        </p:txBody>
      </p:sp>
      <p:sp>
        <p:nvSpPr>
          <p:cNvPr id="18" name="Down Arrow 17"/>
          <p:cNvSpPr/>
          <p:nvPr/>
        </p:nvSpPr>
        <p:spPr>
          <a:xfrm rot="1497206">
            <a:off x="4939961" y="814125"/>
            <a:ext cx="951158" cy="2773853"/>
          </a:xfrm>
          <a:prstGeom prst="downArrow">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9" name="Straight Connector 18"/>
          <p:cNvCxnSpPr/>
          <p:nvPr/>
        </p:nvCxnSpPr>
        <p:spPr>
          <a:xfrm>
            <a:off x="76200" y="2781300"/>
            <a:ext cx="31623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 y="30861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5067300"/>
            <a:ext cx="3657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114800" y="3671967"/>
            <a:ext cx="801442" cy="2965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9" name="Straight Arrow Connector 28"/>
          <p:cNvCxnSpPr/>
          <p:nvPr/>
        </p:nvCxnSpPr>
        <p:spPr>
          <a:xfrm flipV="1">
            <a:off x="4515521" y="3541846"/>
            <a:ext cx="200394" cy="158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rot="17866495">
            <a:off x="3915540" y="3968538"/>
            <a:ext cx="1018891" cy="3367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5" name="Straight Connector 4"/>
          <p:cNvCxnSpPr/>
          <p:nvPr/>
        </p:nvCxnSpPr>
        <p:spPr>
          <a:xfrm>
            <a:off x="1371600" y="800100"/>
            <a:ext cx="213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0896" y="5372100"/>
            <a:ext cx="355670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896" y="5676901"/>
            <a:ext cx="1956504"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0896" y="1104900"/>
            <a:ext cx="149930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896" y="3390900"/>
            <a:ext cx="119450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1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763</Words>
  <Application>Microsoft Office PowerPoint</Application>
  <PresentationFormat>On-screen Show (16:10)</PresentationFormat>
  <Paragraphs>79</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El naufragio de Pablo</vt:lpstr>
      <vt:lpstr>PowerPoint Presentation</vt:lpstr>
      <vt:lpstr>PowerPoint Presentation</vt:lpstr>
      <vt:lpstr>PowerPoint Presentation</vt:lpstr>
      <vt:lpstr>PowerPoint Presentation</vt:lpstr>
      <vt:lpstr>Opciones</vt:lpstr>
      <vt:lpstr>Sopesando las opciones</vt:lpstr>
      <vt:lpstr>“Pero el centurión se persuadió más por lo que fue dicho por el piloto y el capitán del barco, que por lo que Pablo decía” </vt:lpstr>
      <vt:lpstr>PowerPoint Presentation</vt:lpstr>
      <vt:lpstr>PowerPoint Presentation</vt:lpstr>
      <vt:lpstr>Lección 1</vt:lpstr>
      <vt:lpstr>Lección 2</vt:lpstr>
      <vt:lpstr>PowerPoint Presentation</vt:lpstr>
      <vt:lpstr>Lección 3</vt:lpstr>
      <vt:lpstr>PowerPoint Presentation</vt:lpstr>
      <vt:lpstr>PowerPoint Presentation</vt:lpstr>
      <vt:lpstr>PowerPoint Presentation</vt:lpstr>
      <vt:lpstr>PowerPoint Presentation</vt:lpstr>
      <vt:lpstr>PowerPoint Presentation</vt:lpstr>
      <vt:lpstr>PowerPoint Presentation</vt:lpstr>
      <vt:lpstr>Lección 4</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Sewell</dc:creator>
  <cp:lastModifiedBy>Esther Eubanks</cp:lastModifiedBy>
  <cp:revision>115</cp:revision>
  <dcterms:created xsi:type="dcterms:W3CDTF">2013-12-05T14:09:52Z</dcterms:created>
  <dcterms:modified xsi:type="dcterms:W3CDTF">2022-12-29T19:51:56Z</dcterms:modified>
</cp:coreProperties>
</file>