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91" r:id="rId2"/>
    <p:sldId id="316" r:id="rId3"/>
    <p:sldId id="300" r:id="rId4"/>
    <p:sldId id="320" r:id="rId5"/>
    <p:sldId id="331" r:id="rId6"/>
    <p:sldId id="322" r:id="rId7"/>
    <p:sldId id="323" r:id="rId8"/>
    <p:sldId id="328" r:id="rId9"/>
    <p:sldId id="318" r:id="rId10"/>
    <p:sldId id="324" r:id="rId11"/>
    <p:sldId id="325" r:id="rId12"/>
    <p:sldId id="327" r:id="rId13"/>
    <p:sldId id="326" r:id="rId14"/>
    <p:sldId id="330" r:id="rId15"/>
    <p:sldId id="311"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65B"/>
    <a:srgbClr val="E8A953"/>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5"/>
    <p:restoredTop sz="78227"/>
  </p:normalViewPr>
  <p:slideViewPr>
    <p:cSldViewPr snapToGrid="0" snapToObjects="1">
      <p:cViewPr varScale="1">
        <p:scale>
          <a:sx n="50" d="100"/>
          <a:sy n="50" d="100"/>
        </p:scale>
        <p:origin x="52" y="292"/>
      </p:cViewPr>
      <p:guideLst/>
    </p:cSldViewPr>
  </p:slideViewPr>
  <p:notesTextViewPr>
    <p:cViewPr>
      <p:scale>
        <a:sx n="1" d="1"/>
        <a:sy n="1" d="1"/>
      </p:scale>
      <p:origin x="0" y="0"/>
    </p:cViewPr>
  </p:notesTextViewPr>
  <p:notesViewPr>
    <p:cSldViewPr snapToGrid="0" snapToObjects="1">
      <p:cViewPr varScale="1">
        <p:scale>
          <a:sx n="75" d="100"/>
          <a:sy n="75" d="100"/>
        </p:scale>
        <p:origin x="32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1/15/2023</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7067" y="3544888"/>
            <a:ext cx="6417733" cy="539591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98356" y="688182"/>
            <a:ext cx="959644"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Así que Ser un recipiente para el HONOR describe 3 cualidades...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algn="l" rtl="0"/>
            <a:r>
              <a:rPr lang="en-US" sz="1600" dirty="0"/>
              <a:t>Honor en nuestra Influencia (lo cual requirió resistencia).</a:t>
            </a:r>
          </a:p>
          <a:p>
            <a:pPr algn="l" rtl="0"/>
            <a:r>
              <a:rPr lang="en-US" sz="1600" dirty="0"/>
              <a:t>Honor en nuestro carácter (que requiere ser limpiado).</a:t>
            </a:r>
          </a:p>
          <a:p>
            <a:pPr algn="l" rtl="0"/>
            <a:r>
              <a:rPr lang="en-US" sz="1600" dirty="0"/>
              <a:t>Honor en nuestro Servicio (que requiere ser apartado o dedicado).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a:t>
            </a:fld>
            <a:endParaRPr lang="en-US"/>
          </a:p>
        </p:txBody>
      </p:sp>
    </p:spTree>
    <p:extLst>
      <p:ext uri="{BB962C8B-B14F-4D97-AF65-F5344CB8AC3E}">
        <p14:creationId xmlns:p14="http://schemas.microsoft.com/office/powerpoint/2010/main" val="20686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“Cuidado con los falsos profetas, que vienen a vosotros</a:t>
            </a:r>
            <a:r>
              <a:rPr lang="en-US" sz="1200" b="1" i="0" kern="1200" dirty="0">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oveja</a:t>
            </a:r>
            <a:r>
              <a:rPr lang="en-US" sz="1200" b="0" i="0" kern="1200" dirty="0">
                <a:solidFill>
                  <a:schemeClr val="tx1"/>
                </a:solidFill>
                <a:effectLst/>
                <a:latin typeface="+mn-lt"/>
                <a:ea typeface="+mn-ea"/>
                <a:cs typeface="+mn-cs"/>
              </a:rPr>
              <a:t>'s</a:t>
            </a:r>
            <a:r>
              <a:rPr lang="en-US" sz="1200" b="1" i="0" kern="1200" dirty="0">
                <a:solidFill>
                  <a:schemeClr val="tx1"/>
                </a:solidFill>
                <a:effectLst/>
                <a:latin typeface="+mn-lt"/>
                <a:ea typeface="+mn-ea"/>
                <a:cs typeface="+mn-cs"/>
              </a:rPr>
              <a:t>ropa</a:t>
            </a:r>
            <a:r>
              <a:rPr lang="en-US" sz="1200" b="0" i="0" kern="1200" dirty="0">
                <a:solidFill>
                  <a:schemeClr val="tx1"/>
                </a:solidFill>
                <a:effectLst/>
                <a:latin typeface="+mn-lt"/>
                <a:ea typeface="+mn-ea"/>
                <a:cs typeface="+mn-cs"/>
              </a:rPr>
              <a:t>, pero</a:t>
            </a:r>
            <a:r>
              <a:rPr lang="en-US" sz="1200" b="1" i="0" kern="1200" dirty="0">
                <a:solidFill>
                  <a:schemeClr val="tx1"/>
                </a:solidFill>
                <a:effectLst/>
                <a:latin typeface="+mn-lt"/>
                <a:ea typeface="+mn-ea"/>
                <a:cs typeface="+mn-cs"/>
              </a:rPr>
              <a:t>en</a:t>
            </a:r>
            <a:r>
              <a:rPr lang="en-US" sz="1200" b="0" i="0" kern="1200" dirty="0">
                <a:solidFill>
                  <a:schemeClr val="tx1"/>
                </a:solidFill>
                <a:effectLst/>
                <a:latin typeface="+mn-lt"/>
                <a:ea typeface="+mn-ea"/>
                <a:cs typeface="+mn-cs"/>
              </a:rPr>
              <a:t>wardly son hambrientos</a:t>
            </a:r>
            <a:r>
              <a:rPr lang="en-US" sz="1200" b="1" i="0" kern="1200" dirty="0">
                <a:solidFill>
                  <a:schemeClr val="tx1"/>
                </a:solidFill>
                <a:effectLst/>
                <a:latin typeface="+mn-lt"/>
                <a:ea typeface="+mn-ea"/>
                <a:cs typeface="+mn-cs"/>
              </a:rPr>
              <a:t>Lobos</a:t>
            </a:r>
            <a:r>
              <a:rPr lang="en-US" sz="1200" b="0" i="0" kern="1200" dirty="0">
                <a:solidFill>
                  <a:schemeClr val="tx1"/>
                </a:solidFill>
                <a:effectLst/>
                <a:latin typeface="+mn-lt"/>
                <a:ea typeface="+mn-ea"/>
                <a:cs typeface="+mn-cs"/>
              </a:rPr>
              <a:t>.</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Mate. 7:15 – si fue lo suficientemente importante para que JESÚS lo incluyera en el sermón del Monte, y para que Pablo le advirtiera a Timoteo – ¡entonces es algo que realmente debemos tomar en serio!</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Las personas que se llaman a sí mismas cristianas pero que se han rendido a estilos de vida pecaminosos no nos van a ayudar.</a:t>
            </a:r>
          </a:p>
          <a:p>
            <a:pPr algn="l" rtl="0"/>
            <a:r>
              <a:rPr lang="en-US" sz="1200" b="0" i="0" kern="1200" dirty="0">
                <a:solidFill>
                  <a:schemeClr val="tx1"/>
                </a:solidFill>
                <a:effectLst/>
                <a:latin typeface="+mn-lt"/>
                <a:ea typeface="+mn-ea"/>
                <a:cs typeface="+mn-cs"/>
              </a:rPr>
              <a:t>Debemos estar en guardia contra los lobos con piel de oveja.</a:t>
            </a:r>
            <a:endParaRPr lang="en-US" sz="1800" dirty="0"/>
          </a:p>
          <a:p>
            <a:pPr algn="l" rtl="0"/>
            <a:endParaRPr lang="en-US" sz="18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10</a:t>
            </a:fld>
            <a:endParaRPr lang="en-US"/>
          </a:p>
        </p:txBody>
      </p:sp>
    </p:spTree>
    <p:extLst>
      <p:ext uri="{BB962C8B-B14F-4D97-AF65-F5344CB8AC3E}">
        <p14:creationId xmlns:p14="http://schemas.microsoft.com/office/powerpoint/2010/main" val="30751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lvl="1" algn="l" rtl="0"/>
            <a:endParaRPr lang="en-US" sz="2100" dirty="0"/>
          </a:p>
          <a:p>
            <a:pPr algn="l" rtl="0"/>
            <a:r>
              <a:rPr lang="en-US" sz="2400" dirty="0"/>
              <a:t>Eventualmente, su estupidez se volverá clara para todos.</a:t>
            </a:r>
          </a:p>
          <a:p>
            <a:pPr lvl="1" algn="l" rtl="0"/>
            <a:r>
              <a:rPr lang="en-US" sz="2100" dirty="0"/>
              <a:t>2 Timoteo 3:9</a:t>
            </a:r>
            <a:endParaRPr lang="en-US" sz="2400" dirty="0"/>
          </a:p>
          <a:p>
            <a:pPr algn="l" rtl="0"/>
            <a:endParaRPr lang="en-US" sz="18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11</a:t>
            </a:fld>
            <a:endParaRPr lang="en-US"/>
          </a:p>
        </p:txBody>
      </p:sp>
    </p:spTree>
    <p:extLst>
      <p:ext uri="{BB962C8B-B14F-4D97-AF65-F5344CB8AC3E}">
        <p14:creationId xmlns:p14="http://schemas.microsoft.com/office/powerpoint/2010/main" val="334178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800" dirty="0"/>
              <a:t>Recuerde Hechos 19:19: ¡esta ciudad tiene fama de paganismo, brujería e idolatría! (No estoy hablando de cuentos de hadas, ¡estoy hablando de volverse a lo demoníaco! 1 Tim. 4: 1 "espíritus engañadores y doctrinas de demonios").</a:t>
            </a:r>
          </a:p>
          <a:p>
            <a:pPr algn="l" rtl="0"/>
            <a:endParaRPr lang="en-US" sz="1800" dirty="0"/>
          </a:p>
          <a:p>
            <a:pPr algn="l" rtl="0"/>
            <a:r>
              <a:rPr lang="en-US" sz="1800" dirty="0"/>
              <a:t>Y en Hechos 19:25 vemos cuán lucrativo fue todo el asunto. EN los EE. UU. en 2020 –</a:t>
            </a:r>
            <a:r>
              <a:rPr lang="en-US" sz="1200" b="0" i="0" kern="1200" dirty="0">
                <a:solidFill>
                  <a:schemeClr val="tx1"/>
                </a:solidFill>
                <a:effectLst/>
                <a:latin typeface="+mn-lt"/>
                <a:ea typeface="+mn-ea"/>
                <a:cs typeface="+mn-cs"/>
              </a:rPr>
              <a:t>La industria de medios y entretenimiento (M&amp;E) de EE. UU. es la más grande del mundo con $ 660 mil millones (del mercado global de $ 2 billones), ¡y ese fue un año negativo!</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Cuando hay tanta influencia y tanto dinero, estos “mitos” se convierten en un gran problema.</a:t>
            </a:r>
            <a:endParaRPr lang="en-US" sz="1800" dirty="0"/>
          </a:p>
          <a:p>
            <a:pPr algn="l" rtl="0"/>
            <a:endParaRPr lang="en-US" sz="1800" dirty="0"/>
          </a:p>
          <a:p>
            <a:pPr algn="l" rtl="0"/>
            <a:r>
              <a:rPr lang="en-US" sz="1800" dirty="0"/>
              <a:t>NO todo lo disponible es adecuado.</a:t>
            </a:r>
          </a:p>
          <a:p>
            <a:pPr algn="l" rtl="0"/>
            <a:endParaRPr lang="en-US" sz="1800" dirty="0"/>
          </a:p>
          <a:p>
            <a:pPr algn="l" rtl="0"/>
            <a:r>
              <a:rPr lang="en-US" sz="1800" dirty="0"/>
              <a:t>NO todo lo que dice ser adecuado es realmente apropiado.</a:t>
            </a:r>
          </a:p>
          <a:p>
            <a:pPr algn="l" rtl="0"/>
            <a:endParaRPr lang="en-US" sz="1800" dirty="0"/>
          </a:p>
          <a:p>
            <a:pPr algn="l" rtl="0"/>
            <a:r>
              <a:rPr lang="en-US" sz="1800" dirty="0"/>
              <a:t>Cuando los padres determinan: Ya es suficiente y no ven todas las películas de todos los estudios, aparece. Y lo hemos visto dos veces en el último año. ¡BUENO!</a:t>
            </a:r>
          </a:p>
          <a:p>
            <a:pPr algn="l" rtl="0"/>
            <a:endParaRPr lang="en-US" sz="1800" dirty="0"/>
          </a:p>
          <a:p>
            <a:pPr algn="l" rtl="0"/>
            <a:r>
              <a:rPr lang="en-US" sz="1800" dirty="0"/>
              <a:t>la mayoría de los 10 mejores juegos de XBOX están clasificados (M) para adultos mayores de 17 años.</a:t>
            </a:r>
          </a:p>
          <a:p>
            <a:pPr algn="l" rtl="0"/>
            <a:endParaRPr lang="en-US" sz="1800" dirty="0"/>
          </a:p>
          <a:p>
            <a:pPr algn="l" rtl="0"/>
            <a:r>
              <a:rPr lang="en-US" sz="1800" dirty="0"/>
              <a:t>¡Es tan importante que enseñemos a nuestros jóvenes a elegir sabiamente!</a:t>
            </a:r>
          </a:p>
          <a:p>
            <a:pPr algn="l" rtl="0"/>
            <a:endParaRPr lang="en-US" sz="1800" dirty="0"/>
          </a:p>
          <a:p>
            <a:pPr algn="l" rtl="0"/>
            <a:endParaRPr lang="en-US" sz="1800" dirty="0"/>
          </a:p>
          <a:p>
            <a:pPr algn="l" rtl="0"/>
            <a:r>
              <a:rPr lang="en-US" sz="1800" dirty="0"/>
              <a:t>Padres: Vuestra responsabilidad es instruir y examinar. Les ha dicho lo que está bien en sus teléfonos, pero debe tener CADA contraseña y revisar CADA cuenta con regularidad.</a:t>
            </a:r>
          </a:p>
          <a:p>
            <a:pPr algn="l" rtl="0"/>
            <a:endParaRPr lang="en-US" sz="1800" dirty="0"/>
          </a:p>
          <a:p>
            <a:pPr algn="l" rtl="0"/>
            <a:r>
              <a:rPr lang="en-US" sz="2400" dirty="0"/>
              <a:t>¡Satanás está buscando convertirnos en los próximos Demas!</a:t>
            </a:r>
          </a:p>
          <a:p>
            <a:pPr lvl="1" algn="l" rtl="0"/>
            <a:r>
              <a:rPr lang="en-US" sz="2100" dirty="0"/>
              <a:t>2 Timoteo 4:10</a:t>
            </a:r>
            <a:endParaRPr lang="en-US" sz="2400" dirty="0"/>
          </a:p>
          <a:p>
            <a:pPr algn="l" rtl="0"/>
            <a:endParaRPr lang="en-US" sz="1800" dirty="0"/>
          </a:p>
          <a:p>
            <a:pPr algn="l" rtl="0"/>
            <a:endParaRPr lang="en-US" sz="18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12</a:t>
            </a:fld>
            <a:endParaRPr lang="en-US"/>
          </a:p>
        </p:txBody>
      </p:sp>
    </p:spTree>
    <p:extLst>
      <p:ext uri="{BB962C8B-B14F-4D97-AF65-F5344CB8AC3E}">
        <p14:creationId xmlns:p14="http://schemas.microsoft.com/office/powerpoint/2010/main" val="201102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800" dirty="0"/>
              <a:t>Hasta ahora hemos analizado personas y grupos de personas... este es diferente, porque aquí es cuando somos nuestro peor enemigo...</a:t>
            </a:r>
          </a:p>
          <a:p>
            <a:pPr algn="l" rtl="0"/>
            <a:endParaRPr lang="en-US" sz="1800" dirty="0"/>
          </a:p>
          <a:p>
            <a:pPr algn="l" rtl="0"/>
            <a:r>
              <a:rPr lang="en-US" sz="1800" dirty="0"/>
              <a:t>Por favor no mas.</a:t>
            </a:r>
          </a:p>
          <a:p>
            <a:pPr algn="l" rtl="0"/>
            <a:endParaRPr lang="en-US" sz="1800" dirty="0"/>
          </a:p>
          <a:p>
            <a:pPr algn="l" rtl="0"/>
            <a:r>
              <a:rPr lang="en-US" sz="1800" dirty="0"/>
              <a:t>Por favor, no más mensajes de texto tristes de esposas, cuando descubren que sus esposos se han desmayado.</a:t>
            </a:r>
          </a:p>
          <a:p>
            <a:pPr algn="l" rtl="0"/>
            <a:r>
              <a:rPr lang="en-US" sz="1800" dirty="0"/>
              <a:t>Por favor, no más excusas de "sé cuándo parar, nunca me emborracho".... Hasta que lo hagas.</a:t>
            </a:r>
          </a:p>
          <a:p>
            <a:pPr algn="l" rtl="0"/>
            <a:r>
              <a:rPr lang="en-US" sz="1800" dirty="0"/>
              <a:t>Por favor, no más divorcios y hogares rotos.</a:t>
            </a:r>
          </a:p>
          <a:p>
            <a:pPr algn="l" rtl="0"/>
            <a:r>
              <a:rPr lang="en-US" sz="1800" dirty="0"/>
              <a:t>Por favor, no más culpa y arrepentimiento por la fornicación y el adulterio que ocurrieron cuando estabas intoxicado.</a:t>
            </a:r>
          </a:p>
          <a:p>
            <a:pPr algn="l" rtl="0"/>
            <a:endParaRPr lang="en-US" sz="1800" dirty="0"/>
          </a:p>
          <a:p>
            <a:pPr algn="l" rtl="0"/>
            <a:r>
              <a:rPr lang="en-US" sz="1800" dirty="0"/>
              <a:t>Por favor... Por favor... Evite las influencias impías.</a:t>
            </a:r>
          </a:p>
          <a:p>
            <a:pPr algn="l" rtl="0"/>
            <a:endParaRPr lang="en-US" sz="1800" dirty="0"/>
          </a:p>
          <a:p>
            <a:pPr algn="l" rtl="0"/>
            <a:r>
              <a:rPr lang="en-US" sz="1800" dirty="0"/>
              <a:t>La falta de vivir sobriamente ha sido la fuente número uno de naufragios y tragedias que he presenciado en los últimos 20 años de predicación.</a:t>
            </a:r>
          </a:p>
          <a:p>
            <a:pPr algn="l" rtl="0"/>
            <a:endParaRPr lang="en-US" sz="1800" dirty="0"/>
          </a:p>
          <a:p>
            <a:pPr algn="l" rtl="0"/>
            <a:r>
              <a:rPr lang="en-US" sz="1800" dirty="0"/>
              <a:t>El alcohol no es la respuesta.</a:t>
            </a:r>
          </a:p>
          <a:p>
            <a:pPr algn="l" rtl="0"/>
            <a:r>
              <a:rPr lang="en-US" sz="1800" dirty="0" err="1"/>
              <a:t>Marijauna</a:t>
            </a:r>
            <a:r>
              <a:rPr lang="en-US" sz="1800" dirty="0"/>
              <a:t>no es la respuesta</a:t>
            </a:r>
          </a:p>
          <a:p>
            <a:pPr algn="l" rtl="0"/>
            <a:r>
              <a:rPr lang="en-US" sz="1800" dirty="0"/>
              <a:t>La metanfetamina no es la respuesta.</a:t>
            </a:r>
          </a:p>
          <a:p>
            <a:pPr algn="l" rtl="0"/>
            <a:r>
              <a:rPr lang="en-US" sz="1800" dirty="0"/>
              <a:t>Analgésicos y</a:t>
            </a:r>
            <a:r>
              <a:rPr lang="en-US" sz="1800" dirty="0" err="1"/>
              <a:t>opiáceos</a:t>
            </a:r>
            <a:r>
              <a:rPr lang="en-US" sz="1800" dirty="0"/>
              <a:t>no son la respuesta.</a:t>
            </a:r>
          </a:p>
          <a:p>
            <a:pPr algn="l" rtl="0"/>
            <a:endParaRPr lang="en-US" sz="1800" dirty="0"/>
          </a:p>
          <a:p>
            <a:pPr algn="l" rtl="0"/>
            <a:r>
              <a:rPr lang="en-US" sz="1800" dirty="0"/>
              <a:t>No pongas estas cosas en tu cuerpo.</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13</a:t>
            </a:fld>
            <a:endParaRPr lang="en-US"/>
          </a:p>
        </p:txBody>
      </p:sp>
    </p:spTree>
    <p:extLst>
      <p:ext uri="{BB962C8B-B14F-4D97-AF65-F5344CB8AC3E}">
        <p14:creationId xmlns:p14="http://schemas.microsoft.com/office/powerpoint/2010/main" val="25244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600" dirty="0"/>
              <a:t>Solos, todos sabemos que no somos tan HONORABLES. Todos hemos pecado. Todos hemos tenido momentos de debilidad, impureza y egoísmo.</a:t>
            </a:r>
          </a:p>
          <a:p>
            <a:pPr algn="l" rtl="0"/>
            <a:endParaRPr lang="en-US" sz="1600" dirty="0"/>
          </a:p>
          <a:p>
            <a:pPr algn="l" rtl="0"/>
            <a:r>
              <a:rPr lang="en-US" sz="1600" dirty="0"/>
              <a:t>Pero a diferencia de los que Pablo menciona en el capítulo 1:15 (</a:t>
            </a:r>
            <a:r>
              <a:rPr lang="en-US" sz="1600" dirty="0" err="1"/>
              <a:t>Figelo</a:t>
            </a:r>
            <a:r>
              <a:rPr lang="en-US" sz="1600" dirty="0"/>
              <a:t>y Hermógenes) no nos damos por vencidos. No nos avergonzamos del evangelio y no estamos abandonando al Señor para volver al mundo. Somos un pueblo que conoce nuestras faltas, pero que se REGOCIJA en la gracia de Dios. Encontramos fortaleza al saber que Dios ha hecho sacrificios extremos para ayudarnos a tener éxito y, por lo tanto, dependemos de Su ayuda para seguir adelante. Por Su Gracia, podemos ser vasos de Honor...</a:t>
            </a:r>
          </a:p>
          <a:p>
            <a:pPr algn="l" rtl="0"/>
            <a:endParaRPr lang="en-US" sz="1600" dirty="0"/>
          </a:p>
          <a:p>
            <a:pPr algn="l" rtl="0"/>
            <a:r>
              <a:rPr lang="en-US" sz="1600" dirty="0"/>
              <a:t>Dave señaló que todas las bendiciones que leemos en el libro de 2 Timoteo son el resultado de la gracia de Dios...</a:t>
            </a:r>
          </a:p>
          <a:p>
            <a:pPr algn="l" rtl="0"/>
            <a:endParaRPr lang="en-US" sz="1600" dirty="0"/>
          </a:p>
          <a:p>
            <a:pPr algn="l" rtl="0"/>
            <a:r>
              <a:rPr lang="en-US" sz="1600" dirty="0"/>
              <a:t>Desde las oraciones que Dios escucha y contesta hasta la salvación que tenemos en Jesucristo. La única razón por la que somos Vasijas en la Casa del Maestro es porque Él desea que seamos parte de Su casa.</a:t>
            </a:r>
          </a:p>
          <a:p>
            <a:pPr algn="l" rtl="0"/>
            <a:endParaRPr lang="en-US" sz="1600" dirty="0"/>
          </a:p>
          <a:p>
            <a:pPr algn="l" rtl="0"/>
            <a:r>
              <a:rPr lang="en-US" sz="1600" dirty="0"/>
              <a:t>Conclusión: Convertirse en un Recipiente de Honor no es un acto de nuestra PROPIA fuerza solamente. Hay una mentalidad de que nuestro servicio es una respuesta a la BONDAD AMOROSA y la BONDAD de DIOS.</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14</a:t>
            </a:fld>
            <a:endParaRPr lang="en-US"/>
          </a:p>
        </p:txBody>
      </p:sp>
    </p:spTree>
    <p:extLst>
      <p:ext uri="{BB962C8B-B14F-4D97-AF65-F5344CB8AC3E}">
        <p14:creationId xmlns:p14="http://schemas.microsoft.com/office/powerpoint/2010/main" val="97150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800" dirty="0"/>
              <a:t>¿Qué tipo de embarcación serás?</a:t>
            </a:r>
          </a:p>
          <a:p>
            <a:pPr algn="l" rtl="0"/>
            <a:endParaRPr lang="en-US" sz="1800" dirty="0"/>
          </a:p>
          <a:p>
            <a:pPr algn="l" rtl="0"/>
            <a:r>
              <a:rPr lang="en-US" sz="1800" dirty="0"/>
              <a:t>Aprendimos esta noche que parte de ser un vaso de honra es ser “limpiado”. La única manera de que seamos completamente limpios es en la sangre de Jesús.</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15</a:t>
            </a:fld>
            <a:endParaRPr lang="en-US"/>
          </a:p>
        </p:txBody>
      </p:sp>
    </p:spTree>
    <p:extLst>
      <p:ext uri="{BB962C8B-B14F-4D97-AF65-F5344CB8AC3E}">
        <p14:creationId xmlns:p14="http://schemas.microsoft.com/office/powerpoint/2010/main" val="212728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600" dirty="0"/>
              <a:t>Solos, todos sabemos que no somos tan HONORABLES. Todos hemos pecado. Todos hemos tenido momentos de debilidad, impureza y egoísmo.</a:t>
            </a:r>
          </a:p>
          <a:p>
            <a:pPr algn="l" rtl="0"/>
            <a:endParaRPr lang="en-US" sz="1600" dirty="0"/>
          </a:p>
          <a:p>
            <a:pPr algn="l" rtl="0"/>
            <a:r>
              <a:rPr lang="en-US" sz="1600" dirty="0"/>
              <a:t>Pero a diferencia de los que Pablo menciona en el capítulo 1:15 (</a:t>
            </a:r>
            <a:r>
              <a:rPr lang="en-US" sz="1600" dirty="0" err="1"/>
              <a:t>Figelo</a:t>
            </a:r>
            <a:r>
              <a:rPr lang="en-US" sz="1600" dirty="0"/>
              <a:t>y Hermógenes) no nos damos por vencidos. No nos avergonzamos del evangelio y no estamos abandonando al Señor para volver al mundo. Somos un pueblo que conoce nuestras faltas, pero que se REGOCIJA en la gracia de Dios. Encontramos fortaleza al saber que Dios ha hecho sacrificios extremos para ayudarnos a tener éxito y, por lo tanto, dependemos de Su ayuda para seguir adelante. Por Su Gracia, podemos ser vasos de Honor...</a:t>
            </a:r>
          </a:p>
          <a:p>
            <a:pPr algn="l" rtl="0"/>
            <a:endParaRPr lang="en-US" sz="1600" dirty="0"/>
          </a:p>
          <a:p>
            <a:pPr algn="l" rtl="0"/>
            <a:r>
              <a:rPr lang="en-US" sz="1600" dirty="0"/>
              <a:t>Dave señaló que todas las bendiciones que leemos en el libro de 2 Timoteo son el resultado de la gracia de Dios...</a:t>
            </a:r>
          </a:p>
          <a:p>
            <a:pPr algn="l" rtl="0"/>
            <a:endParaRPr lang="en-US" sz="1600" dirty="0"/>
          </a:p>
          <a:p>
            <a:pPr algn="l" rtl="0"/>
            <a:r>
              <a:rPr lang="en-US" sz="1600" dirty="0"/>
              <a:t>Desde las oraciones que Dios escucha y contesta hasta la salvación que tenemos en Jesucristo. La única razón por la que somos Vasijas en la Casa del Maestro es porque Él desea que seamos parte de Su casa.</a:t>
            </a:r>
          </a:p>
          <a:p>
            <a:pPr algn="l" rtl="0"/>
            <a:endParaRPr lang="en-US" sz="1600" dirty="0"/>
          </a:p>
          <a:p>
            <a:pPr algn="l" rtl="0"/>
            <a:r>
              <a:rPr lang="en-US" sz="1600" dirty="0"/>
              <a:t>Conclusión: Convertirse en un Recipiente de Honor no es un acto de nuestra PROPIA fuerza solamente. Hay una mentalidad de que nuestro servicio es una respuesta a la BONDAD AMOROSA y la BONDAD de DIOS.</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2</a:t>
            </a:fld>
            <a:endParaRPr lang="en-US"/>
          </a:p>
        </p:txBody>
      </p:sp>
    </p:spTree>
    <p:extLst>
      <p:ext uri="{BB962C8B-B14F-4D97-AF65-F5344CB8AC3E}">
        <p14:creationId xmlns:p14="http://schemas.microsoft.com/office/powerpoint/2010/main" val="89830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El libro comienza describiendo las Escrituras como un tesoro y el papel y la importancia de usar bien las Escrituras continúa en los 4 capítulos. (2:2, 2:15, 3:10, 3:14-17, 4:2, 4:3, 4:13)</a:t>
            </a:r>
          </a:p>
          <a:p>
            <a:pPr algn="l" rtl="0"/>
            <a:endParaRPr lang="en-US" sz="2000" dirty="0"/>
          </a:p>
          <a:p>
            <a:pPr algn="l" rtl="0"/>
            <a:r>
              <a:rPr lang="en-US" sz="2000" dirty="0"/>
              <a:t>"Buen depósito" (ESV): como un depósito bancario.</a:t>
            </a:r>
          </a:p>
          <a:p>
            <a:pPr algn="l" rtl="0"/>
            <a:endParaRPr lang="en-US" sz="2000" dirty="0"/>
          </a:p>
          <a:p>
            <a:pPr algn="l" rtl="0"/>
            <a:r>
              <a:rPr lang="en-US" sz="2000" dirty="0"/>
              <a:t>CONSERVAR: Tome una decisión consciente de aferrarse a lo que ha escuchado de quienes lo precedieron. En tu corazón y mente, tienes un resumen sólido y preciso de lo que significa ser. crucificado con Cristo y andando digno.</a:t>
            </a:r>
          </a:p>
          <a:p>
            <a:pPr algn="l" rtl="0"/>
            <a:endParaRPr lang="en-US" sz="2000" dirty="0"/>
          </a:p>
          <a:p>
            <a:pPr algn="l" rtl="0"/>
            <a:r>
              <a:rPr lang="en-US" sz="2000" dirty="0"/>
              <a:t>SONIDO: Saludable – lo que realmente da vida a Jesús. La VERDAD del evangelio. Esas cosas las dice en 2:2 – Timoteo escuchó predicadas públicamente. Lo ha escuchado predicado con fidelidad y precisión muchas veces; no necesita mejorarlo ni cambiarlo. ¡Necesitas predicar la PALABRA DE DIOS!</a:t>
            </a:r>
          </a:p>
          <a:p>
            <a:pPr algn="l" rtl="0"/>
            <a:endParaRPr lang="en-US" sz="2000" dirty="0"/>
          </a:p>
          <a:p>
            <a:pPr algn="l" rtl="0"/>
            <a:r>
              <a:rPr lang="en-US" sz="2000" dirty="0"/>
              <a:t>GUARDA El TESORO – Muchas otras personas lo abandonarán o abusarán de él. No tú, Timoteo. Nosotros no. Veremos su valor y lo mantendremos cerca de nuestros corazones. Esta protección que le damos, no es simplemente probando las palabras según tu opinión personal (me gusta esto, eso me suena bien…) sino probando las palabras por todo lo que el Espíritu ha inspirado y revelado.</a:t>
            </a:r>
          </a:p>
          <a:p>
            <a:pPr algn="l" rtl="0"/>
            <a:endParaRPr lang="en-US" sz="2000" dirty="0"/>
          </a:p>
          <a:p>
            <a:pPr algn="l" rtl="0"/>
            <a:r>
              <a:rPr lang="en-US" sz="2000" dirty="0"/>
              <a:t>Timoteo: pon estas sanas palabras en tu corazón. Manténgalos cerca y queridos, pero no solo las palabras, manténgalos junto con la FE y el AMOR. Doctrina, Fe y Amor que funcionan juntos para señalarnos a JESUCRISTO.</a:t>
            </a:r>
          </a:p>
          <a:p>
            <a:pPr algn="l" rtl="0"/>
            <a:endParaRPr lang="en-US" sz="2000" dirty="0"/>
          </a:p>
          <a:p>
            <a:pPr algn="l" rtl="0"/>
            <a:r>
              <a:rPr lang="en-US" sz="2000" dirty="0"/>
              <a:t>Como estas palabras están en Tu Corazón y en Tu Predicación – también dependes del Espíritu Santo que habita en nosotros –</a:t>
            </a:r>
          </a:p>
          <a:p>
            <a:pPr algn="l" rtl="0"/>
            <a:endParaRPr lang="en-US" sz="2000" dirty="0"/>
          </a:p>
          <a:p>
            <a:pPr algn="l" rtl="0"/>
            <a:r>
              <a:rPr lang="en-US" sz="2000" dirty="0"/>
              <a:t>“A través de” es un canal de acción. (Vemos esto en 2 Timoteo 1:10... "la vida y la inmoralidad" se dan a conocer "por el evangelio".)</a:t>
            </a:r>
          </a:p>
          <a:p>
            <a:pPr algn="l" rtl="0"/>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Como un barco de carga gigante que viaja A TRAVÉS del Canal de Panamá, debemos viajar por el camino dado por el Espíritu Santo.</a:t>
            </a:r>
          </a:p>
          <a:p>
            <a:pPr algn="l" rtl="0"/>
            <a:endParaRPr lang="en-US" sz="2000" dirty="0"/>
          </a:p>
          <a:p>
            <a:pPr algn="l" rtl="0"/>
            <a:endParaRPr lang="en-US" sz="2000" dirty="0"/>
          </a:p>
          <a:p>
            <a:pPr algn="l" rtl="0"/>
            <a:r>
              <a:rPr lang="en-US" sz="2000" dirty="0"/>
              <a:t>Así que Timoteo, pasa por el Espíritu Santo, tus opiniones y preferencias NO son cómo guardar el tesoro. La cultura no guardará el tesoro.</a:t>
            </a:r>
          </a:p>
          <a:p>
            <a:pPr algn="l" rtl="0"/>
            <a:endParaRPr lang="en-US" sz="2000" dirty="0"/>
          </a:p>
          <a:p>
            <a:pPr algn="l" rtl="0"/>
            <a:r>
              <a:rPr lang="en-US" sz="2000" dirty="0"/>
              <a:t>Si quieres guardar bien este tesoro, verifica tus palabras comparándolas con lo que el Espíritu Santo ha revelado.</a:t>
            </a:r>
          </a:p>
          <a:p>
            <a:pPr algn="l" rtl="0"/>
            <a:endParaRPr lang="en-US" sz="2000" dirty="0"/>
          </a:p>
          <a:p>
            <a:pPr algn="l" rtl="0"/>
            <a:r>
              <a:rPr lang="en-US" sz="2000" dirty="0"/>
              <a:t>No lo es…</a:t>
            </a:r>
          </a:p>
          <a:p>
            <a:pPr algn="l" rtl="0"/>
            <a:r>
              <a:rPr lang="en-US" sz="2000" dirty="0"/>
              <a:t>Custodia - a través de tu mejor juicio - el Tesoro.</a:t>
            </a:r>
          </a:p>
          <a:p>
            <a:pPr algn="l" rtl="0"/>
            <a:r>
              <a:rPr lang="en-US" sz="2000" dirty="0"/>
              <a:t>Guarde, a través de las últimas investigaciones académicas, el Tesoro.</a:t>
            </a:r>
          </a:p>
          <a:p>
            <a:pPr algn="l" rtl="0"/>
            <a:r>
              <a:rPr lang="en-US" sz="2000" dirty="0"/>
              <a:t>Custodiar -por mayoría de votos- el Tesoro.</a:t>
            </a:r>
          </a:p>
          <a:p>
            <a:pPr algn="l" rtl="0"/>
            <a:endParaRPr lang="en-US" sz="2000" dirty="0"/>
          </a:p>
          <a:p>
            <a:pPr algn="l" rtl="0"/>
            <a:r>
              <a:rPr lang="en-US" sz="2000" dirty="0"/>
              <a:t>¡Custodiar verdaderamente el tesoro significa honrar al Espíritu que habita dentro de ti y poner atención a lo que Él ha inspirado y confirmado!</a:t>
            </a:r>
          </a:p>
          <a:p>
            <a:pPr algn="l" rtl="0"/>
            <a:endParaRPr lang="en-US" sz="2000" dirty="0"/>
          </a:p>
          <a:p>
            <a:pPr algn="l" rtl="0"/>
            <a:r>
              <a:rPr lang="en-US" sz="2000" dirty="0"/>
              <a:t>LAS PALABRAS SONORAS encuentran su pareja perfecta en FE Y AMOR.</a:t>
            </a:r>
          </a:p>
          <a:p>
            <a:pPr algn="l" rtl="0"/>
            <a:r>
              <a:rPr lang="en-US" sz="2000" dirty="0"/>
              <a:t>GUARDAR EL TESORO encuentra su perfecta asociación en la obra del ESPÍRITU SANTO.</a:t>
            </a:r>
          </a:p>
          <a:p>
            <a:pPr algn="l" rtl="0"/>
            <a:endParaRPr lang="en-US" sz="2000" dirty="0"/>
          </a:p>
          <a:p>
            <a:pPr algn="l" rtl="0"/>
            <a:r>
              <a:rPr lang="en-US" sz="2000" dirty="0"/>
              <a:t>1:10 – El EVANGELIO aclara la VIDA.</a:t>
            </a:r>
          </a:p>
          <a:p>
            <a:pPr algn="l" rtl="0"/>
            <a:r>
              <a:rPr lang="en-US" sz="2000" dirty="0"/>
              <a:t>1:14 – El ESPÍRITU hace bien guardado el TESORO.</a:t>
            </a:r>
          </a:p>
          <a:p>
            <a:pPr algn="l" rtl="0"/>
            <a:endParaRPr lang="en-US" sz="2000" dirty="0"/>
          </a:p>
          <a:p>
            <a:pPr algn="l" rtl="0"/>
            <a:r>
              <a:rPr lang="en-US" sz="2000" dirty="0"/>
              <a:t>ENCOMENDADO: vs. 12 – Pablo encomendó su Alma al Señor. Y se ve a sí mismo ya Timoteo como a quienes se les ha confiado el EVANGELIO.</a:t>
            </a:r>
          </a:p>
          <a:p>
            <a:pPr algn="l" rtl="0"/>
            <a:r>
              <a:rPr lang="en-US" sz="2000" dirty="0"/>
              <a:t>Podemos contar con Dios para cuidar bien de nuestras almas, y Dios puede contar con hombres fieles, que son guiados por el Espíritu Santo, para cuidar bien de Su evangelio.</a:t>
            </a:r>
          </a:p>
          <a:p>
            <a:pPr algn="l" rtl="0"/>
            <a:endParaRPr lang="en-US" sz="2000" dirty="0"/>
          </a:p>
          <a:p>
            <a:pPr algn="l" rtl="0"/>
            <a:endParaRPr lang="en-US" sz="2000" dirty="0"/>
          </a:p>
          <a:p>
            <a:pPr algn="l" rtl="0"/>
            <a:r>
              <a:rPr lang="en-US" sz="2000" dirty="0"/>
              <a:t>¡A Timoteo se le dan estas instrucciones urgentes porque la Palabra de DIOS es un TESORO!</a:t>
            </a:r>
          </a:p>
          <a:p>
            <a:pPr algn="l" rtl="0"/>
            <a:endParaRPr lang="en-US" sz="2000" dirty="0"/>
          </a:p>
          <a:p>
            <a:pPr algn="l" rtl="0"/>
            <a:r>
              <a:rPr lang="en-US" sz="2000" b="0" i="0" kern="1200" dirty="0">
                <a:solidFill>
                  <a:schemeClr val="tx1"/>
                </a:solidFill>
                <a:effectLst/>
                <a:latin typeface="+mn-lt"/>
                <a:ea typeface="+mn-ea"/>
                <a:cs typeface="+mn-cs"/>
              </a:rPr>
              <a:t>Para SABERLO. Y PARA PROTEGERLO… ¿Quién hará eso? – ¿Qué llevaría a una persona a dedicar esa cantidad de tiempo y energía a esta responsabilidad? ¿Para llenar sus corazones y mentes con estas palabras? ¿Para probar todo cuidadosamente para identificar cuándo alguien lo está torciendo o abusando de él?</a:t>
            </a:r>
          </a:p>
          <a:p>
            <a:pPr algn="l" rtl="0"/>
            <a:endParaRPr lang="en-US" sz="2000" b="0" i="0" kern="1200" dirty="0">
              <a:solidFill>
                <a:schemeClr val="tx1"/>
              </a:solidFill>
              <a:effectLst/>
              <a:latin typeface="+mn-lt"/>
              <a:ea typeface="+mn-ea"/>
              <a:cs typeface="+mn-cs"/>
            </a:endParaRPr>
          </a:p>
          <a:p>
            <a:pPr algn="l" rtl="0"/>
            <a:r>
              <a:rPr lang="en-US" sz="2000" b="0" i="0" kern="1200" dirty="0">
                <a:solidFill>
                  <a:schemeClr val="tx1"/>
                </a:solidFill>
                <a:effectLst/>
                <a:latin typeface="+mn-lt"/>
                <a:ea typeface="+mn-ea"/>
                <a:cs typeface="+mn-cs"/>
              </a:rPr>
              <a:t>Creo que sabes la respuesta: las únicas personas que harían todo lo posible por hacer esto son las personas que genuinamente aman a Jesús.</a:t>
            </a:r>
          </a:p>
          <a:p>
            <a:pPr algn="l" rtl="0"/>
            <a:endParaRPr lang="en-US" sz="2000" dirty="0"/>
          </a:p>
          <a:p>
            <a:pPr algn="l" rtl="0"/>
            <a:endParaRPr lang="en-US" sz="2000" dirty="0"/>
          </a:p>
          <a:p>
            <a:pPr algn="l" rtl="0"/>
            <a:r>
              <a:rPr lang="en-US" sz="2000" dirty="0"/>
              <a:t>"has oído hablar de mí"</a:t>
            </a:r>
          </a:p>
          <a:p>
            <a:pPr algn="l" rtl="0"/>
            <a:r>
              <a:rPr lang="en-US" sz="2000" dirty="0"/>
              <a:t>“manejando con precisión la palabra de verdad”</a:t>
            </a:r>
          </a:p>
          <a:p>
            <a:pPr algn="l" rtl="0"/>
            <a:r>
              <a:rPr lang="en-US" sz="2000" dirty="0"/>
              <a:t>“siguieron mi enseñanza…”</a:t>
            </a:r>
          </a:p>
          <a:p>
            <a:pPr algn="l" rtl="0"/>
            <a:r>
              <a:rPr lang="en-US" sz="2000" dirty="0"/>
              <a:t>“Toda la Escritura es inspirada por Dios…”</a:t>
            </a:r>
          </a:p>
          <a:p>
            <a:pPr algn="l" rtl="0"/>
            <a:r>
              <a:rPr lang="en-US" sz="2000" dirty="0"/>
              <a:t>"predicar la palabra"</a:t>
            </a:r>
          </a:p>
          <a:p>
            <a:pPr algn="l" rtl="0"/>
            <a:r>
              <a:rPr lang="en-US" sz="2000" dirty="0"/>
              <a:t>"sana doctrina"</a:t>
            </a:r>
          </a:p>
          <a:p>
            <a:pPr algn="l" rtl="0"/>
            <a:r>
              <a:rPr lang="en-US" sz="2000" dirty="0"/>
              <a:t>“los libros, especialmente los pergaminos” – probablemente las copias personales de las Escrituras de Pablo.</a:t>
            </a:r>
          </a:p>
          <a:p>
            <a:pPr algn="l" rtl="0"/>
            <a:endParaRPr lang="en-US" sz="20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3</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El libro comienza describiendo las Escrituras como un tesoro y el papel y la importancia de usar bien las Escrituras continúa en los 4 capítulos. (2:2, 2:15, 3:10, 3:14-17, 4:2, 4:3, 4:13)</a:t>
            </a:r>
          </a:p>
          <a:p>
            <a:pPr algn="l" rtl="0"/>
            <a:endParaRPr lang="en-US" sz="2000" dirty="0"/>
          </a:p>
          <a:p>
            <a:pPr algn="l" rtl="0"/>
            <a:r>
              <a:rPr lang="en-US" sz="2000" dirty="0"/>
              <a:t>"Buen depósito" (ESV): como un depósito bancario.</a:t>
            </a:r>
          </a:p>
          <a:p>
            <a:pPr algn="l" rtl="0"/>
            <a:endParaRPr lang="en-US" sz="2000" dirty="0"/>
          </a:p>
          <a:p>
            <a:pPr algn="l" rtl="0"/>
            <a:r>
              <a:rPr lang="en-US" sz="2000" dirty="0"/>
              <a:t>CONSERVAR: Tome una decisión consciente de aferrarse a lo que ha escuchado de quienes lo precedieron. En tu corazón y mente, tienes un resumen sólido y preciso de lo que significa ser. crucificado con Cristo y andando digno.</a:t>
            </a:r>
          </a:p>
          <a:p>
            <a:pPr algn="l" rtl="0"/>
            <a:endParaRPr lang="en-US" sz="2000" dirty="0"/>
          </a:p>
          <a:p>
            <a:pPr algn="l" rtl="0"/>
            <a:r>
              <a:rPr lang="en-US" sz="2000" dirty="0"/>
              <a:t>SONIDO: Saludable – lo que realmente da vida a Jesús. La VERDAD del evangelio. Esas cosas las dice en 2:2 – Timoteo escuchó predicadas públicamente. Lo ha escuchado predicado con fidelidad y precisión muchas veces; no necesita mejorarlo ni cambiarlo. ¡Necesitas predicar la PALABRA DE DIOS!</a:t>
            </a:r>
          </a:p>
          <a:p>
            <a:pPr algn="l" rtl="0"/>
            <a:endParaRPr lang="en-US" sz="2000" dirty="0"/>
          </a:p>
          <a:p>
            <a:pPr algn="l" rtl="0"/>
            <a:r>
              <a:rPr lang="en-US" sz="2000" dirty="0"/>
              <a:t>GUARDA El TESORO – Muchas otras personas lo abandonarán o abusarán de él. No tú, Timoteo. Nosotros no. Veremos su valor y lo mantendremos cerca de nuestros corazones. Esta protección que le damos, no es simplemente probando las palabras según tu opinión personal (me gusta esto, eso me suena bien…) sino probando las palabras por todo lo que el Espíritu ha inspirado y revelado.</a:t>
            </a:r>
          </a:p>
          <a:p>
            <a:pPr algn="l" rtl="0"/>
            <a:endParaRPr lang="en-US" sz="2000" dirty="0"/>
          </a:p>
          <a:p>
            <a:pPr algn="l" rtl="0"/>
            <a:r>
              <a:rPr lang="en-US" sz="2000" dirty="0"/>
              <a:t>Timoteo: pon estas sanas palabras en tu corazón. Manténgalos cerca y queridos, pero no solo las palabras, manténgalos junto con la FE y el AMOR. Doctrina, Fe y Amor que funcionan juntos para señalarnos a JESUCRISTO.</a:t>
            </a:r>
          </a:p>
          <a:p>
            <a:pPr algn="l" rtl="0"/>
            <a:endParaRPr lang="en-US" sz="2000" dirty="0"/>
          </a:p>
          <a:p>
            <a:pPr algn="l" rtl="0"/>
            <a:r>
              <a:rPr lang="en-US" sz="2000" dirty="0"/>
              <a:t>Como estas palabras están en Tu Corazón y en Tu Predicación – también dependes del Espíritu Santo que habita en nosotros –</a:t>
            </a:r>
          </a:p>
          <a:p>
            <a:pPr algn="l" rtl="0"/>
            <a:endParaRPr lang="en-US" sz="2000" dirty="0"/>
          </a:p>
          <a:p>
            <a:pPr algn="l" rtl="0"/>
            <a:r>
              <a:rPr lang="en-US" sz="2000" dirty="0"/>
              <a:t>“A través de” es un canal de acción. (Vemos esto en 2 Timoteo 1:10... "la vida y la inmoralidad" se dan a conocer "por el evangelio".)</a:t>
            </a:r>
          </a:p>
          <a:p>
            <a:pPr algn="l" rtl="0"/>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Como un barco de carga gigante que viaja A TRAVÉS del Canal de Panamá, debemos viajar por el camino dado por el Espíritu Santo.</a:t>
            </a:r>
          </a:p>
          <a:p>
            <a:pPr algn="l" rtl="0"/>
            <a:endParaRPr lang="en-US" sz="2000" dirty="0"/>
          </a:p>
          <a:p>
            <a:pPr algn="l" rtl="0"/>
            <a:endParaRPr lang="en-US" sz="2000" dirty="0"/>
          </a:p>
          <a:p>
            <a:pPr algn="l" rtl="0"/>
            <a:r>
              <a:rPr lang="en-US" sz="2000" dirty="0"/>
              <a:t>Así que Timoteo, pasa por el Espíritu Santo, tus opiniones y preferencias NO son cómo guardar el tesoro. La cultura no guardará el tesoro.</a:t>
            </a:r>
          </a:p>
          <a:p>
            <a:pPr algn="l" rtl="0"/>
            <a:endParaRPr lang="en-US" sz="2000" dirty="0"/>
          </a:p>
          <a:p>
            <a:pPr algn="l" rtl="0"/>
            <a:r>
              <a:rPr lang="en-US" sz="2000" dirty="0"/>
              <a:t>Si quieres guardar bien este tesoro, verifica tus palabras comparándolas con lo que el Espíritu Santo ha revelado.</a:t>
            </a:r>
          </a:p>
          <a:p>
            <a:pPr algn="l" rtl="0"/>
            <a:endParaRPr lang="en-US" sz="2000" dirty="0"/>
          </a:p>
          <a:p>
            <a:pPr algn="l" rtl="0"/>
            <a:r>
              <a:rPr lang="en-US" sz="2000" dirty="0"/>
              <a:t>No lo es…</a:t>
            </a:r>
          </a:p>
          <a:p>
            <a:pPr algn="l" rtl="0"/>
            <a:r>
              <a:rPr lang="en-US" sz="2000" dirty="0"/>
              <a:t>Custodia - a través de tu mejor juicio - el Tesoro.</a:t>
            </a:r>
          </a:p>
          <a:p>
            <a:pPr algn="l" rtl="0"/>
            <a:r>
              <a:rPr lang="en-US" sz="2000" dirty="0"/>
              <a:t>Guarde, a través de las últimas investigaciones académicas, el Tesoro.</a:t>
            </a:r>
          </a:p>
          <a:p>
            <a:pPr algn="l" rtl="0"/>
            <a:r>
              <a:rPr lang="en-US" sz="2000" dirty="0"/>
              <a:t>Custodiar -por mayoría de votos- el Tesoro.</a:t>
            </a:r>
          </a:p>
          <a:p>
            <a:pPr algn="l" rtl="0"/>
            <a:endParaRPr lang="en-US" sz="2000" dirty="0"/>
          </a:p>
          <a:p>
            <a:pPr algn="l" rtl="0"/>
            <a:r>
              <a:rPr lang="en-US" sz="2000" dirty="0"/>
              <a:t>¡Custodiar verdaderamente el tesoro significa honrar al Espíritu que habita dentro de ti y poner atención a lo que Él ha inspirado y confirmado!</a:t>
            </a:r>
          </a:p>
          <a:p>
            <a:pPr algn="l" rtl="0"/>
            <a:endParaRPr lang="en-US" sz="2000" dirty="0"/>
          </a:p>
          <a:p>
            <a:pPr algn="l" rtl="0"/>
            <a:r>
              <a:rPr lang="en-US" sz="2000" dirty="0"/>
              <a:t>LAS PALABRAS SONORAS encuentran su pareja perfecta en FE Y AMOR.</a:t>
            </a:r>
          </a:p>
          <a:p>
            <a:pPr algn="l" rtl="0"/>
            <a:r>
              <a:rPr lang="en-US" sz="2000" dirty="0"/>
              <a:t>GUARDAR EL TESORO encuentra su perfecta asociación en la obra del ESPÍRITU SANTO.</a:t>
            </a:r>
          </a:p>
          <a:p>
            <a:pPr algn="l" rtl="0"/>
            <a:endParaRPr lang="en-US" sz="2000" dirty="0"/>
          </a:p>
          <a:p>
            <a:pPr algn="l" rtl="0"/>
            <a:r>
              <a:rPr lang="en-US" sz="2000" dirty="0"/>
              <a:t>1:10 – El EVANGELIO aclara la VIDA.</a:t>
            </a:r>
          </a:p>
          <a:p>
            <a:pPr algn="l" rtl="0"/>
            <a:r>
              <a:rPr lang="en-US" sz="2000" dirty="0"/>
              <a:t>1:14 – El ESPÍRITU hace bien guardado el TESORO.</a:t>
            </a:r>
          </a:p>
          <a:p>
            <a:pPr algn="l" rtl="0"/>
            <a:endParaRPr lang="en-US" sz="2000" dirty="0"/>
          </a:p>
          <a:p>
            <a:pPr algn="l" rtl="0"/>
            <a:r>
              <a:rPr lang="en-US" sz="2000" dirty="0"/>
              <a:t>ENCOMENDADO: vs. 12 – Pablo encomendó su Alma al Señor. Y se ve a sí mismo ya Timoteo como a quienes se les ha confiado el EVANGELIO.</a:t>
            </a:r>
          </a:p>
          <a:p>
            <a:pPr algn="l" rtl="0"/>
            <a:r>
              <a:rPr lang="en-US" sz="2000" dirty="0"/>
              <a:t>Podemos contar con Dios para cuidar bien de nuestras almas, y Dios puede contar con hombres fieles, que son guiados por el Espíritu Santo, para cuidar bien de Su evangelio.</a:t>
            </a:r>
          </a:p>
          <a:p>
            <a:pPr algn="l" rtl="0"/>
            <a:endParaRPr lang="en-US" sz="2000" dirty="0"/>
          </a:p>
          <a:p>
            <a:pPr algn="l" rtl="0"/>
            <a:endParaRPr lang="en-US" sz="2000" dirty="0"/>
          </a:p>
          <a:p>
            <a:pPr algn="l" rtl="0"/>
            <a:r>
              <a:rPr lang="en-US" sz="2000" dirty="0"/>
              <a:t>¡A Timoteo se le dan estas instrucciones urgentes porque la Palabra de DIOS es un TESORO!</a:t>
            </a:r>
          </a:p>
          <a:p>
            <a:pPr algn="l" rtl="0"/>
            <a:endParaRPr lang="en-US" sz="2000" dirty="0"/>
          </a:p>
          <a:p>
            <a:pPr algn="l" rtl="0"/>
            <a:r>
              <a:rPr lang="en-US" sz="2000" b="0" i="0" kern="1200" dirty="0">
                <a:solidFill>
                  <a:schemeClr val="tx1"/>
                </a:solidFill>
                <a:effectLst/>
                <a:latin typeface="+mn-lt"/>
                <a:ea typeface="+mn-ea"/>
                <a:cs typeface="+mn-cs"/>
              </a:rPr>
              <a:t>Para SABERLO. Y PARA PROTEGERLO… ¿Quién hará eso? – ¿Qué llevaría a una persona a dedicar esa cantidad de tiempo y energía a esta responsabilidad? ¿Para llenar sus corazones y mentes con estas palabras? ¿Para probar todo cuidadosamente para identificar cuándo alguien lo está torciendo o abusando de él?</a:t>
            </a:r>
          </a:p>
          <a:p>
            <a:pPr algn="l" rtl="0"/>
            <a:endParaRPr lang="en-US" sz="2000" b="0" i="0" kern="1200" dirty="0">
              <a:solidFill>
                <a:schemeClr val="tx1"/>
              </a:solidFill>
              <a:effectLst/>
              <a:latin typeface="+mn-lt"/>
              <a:ea typeface="+mn-ea"/>
              <a:cs typeface="+mn-cs"/>
            </a:endParaRPr>
          </a:p>
          <a:p>
            <a:pPr algn="l" rtl="0"/>
            <a:r>
              <a:rPr lang="en-US" sz="2000" b="0" i="0" kern="1200" dirty="0">
                <a:solidFill>
                  <a:schemeClr val="tx1"/>
                </a:solidFill>
                <a:effectLst/>
                <a:latin typeface="+mn-lt"/>
                <a:ea typeface="+mn-ea"/>
                <a:cs typeface="+mn-cs"/>
              </a:rPr>
              <a:t>Creo que sabes la respuesta: las únicas personas que harían todo lo posible por hacer esto son las personas que genuinamente aman a Jesús.</a:t>
            </a:r>
          </a:p>
          <a:p>
            <a:pPr algn="l" rtl="0"/>
            <a:endParaRPr lang="en-US" sz="2000" dirty="0"/>
          </a:p>
          <a:p>
            <a:pPr algn="l" rtl="0"/>
            <a:endParaRPr lang="en-US" sz="2000" dirty="0"/>
          </a:p>
          <a:p>
            <a:pPr algn="l" rtl="0"/>
            <a:r>
              <a:rPr lang="en-US" sz="2000" dirty="0"/>
              <a:t>"has oído hablar de mí"</a:t>
            </a:r>
          </a:p>
          <a:p>
            <a:pPr algn="l" rtl="0"/>
            <a:r>
              <a:rPr lang="en-US" sz="2000" dirty="0"/>
              <a:t>“manejando con precisión la palabra de verdad”</a:t>
            </a:r>
          </a:p>
          <a:p>
            <a:pPr algn="l" rtl="0"/>
            <a:r>
              <a:rPr lang="en-US" sz="2000" dirty="0"/>
              <a:t>“siguieron mi enseñanza…”</a:t>
            </a:r>
          </a:p>
          <a:p>
            <a:pPr algn="l" rtl="0"/>
            <a:r>
              <a:rPr lang="en-US" sz="2000" dirty="0"/>
              <a:t>“Toda la Escritura es inspirada por Dios…”</a:t>
            </a:r>
          </a:p>
          <a:p>
            <a:pPr algn="l" rtl="0"/>
            <a:r>
              <a:rPr lang="en-US" sz="2000" dirty="0"/>
              <a:t>"predicar la palabra"</a:t>
            </a:r>
          </a:p>
          <a:p>
            <a:pPr algn="l" rtl="0"/>
            <a:r>
              <a:rPr lang="en-US" sz="2000" dirty="0"/>
              <a:t>"sana doctrina"</a:t>
            </a:r>
          </a:p>
          <a:p>
            <a:pPr algn="l" rtl="0"/>
            <a:r>
              <a:rPr lang="en-US" sz="2000" dirty="0"/>
              <a:t>“los libros, especialmente los pergaminos” – probablemente las copias personales de las Escrituras de Pablo.</a:t>
            </a:r>
          </a:p>
          <a:p>
            <a:pPr algn="l" rtl="0"/>
            <a:endParaRPr lang="en-US" sz="20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4</a:t>
            </a:fld>
            <a:endParaRPr lang="en-US"/>
          </a:p>
        </p:txBody>
      </p:sp>
    </p:spTree>
    <p:extLst>
      <p:ext uri="{BB962C8B-B14F-4D97-AF65-F5344CB8AC3E}">
        <p14:creationId xmlns:p14="http://schemas.microsoft.com/office/powerpoint/2010/main" val="120300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pPr algn="l" rtl="0"/>
            <a:endParaRPr lang="en-US" sz="2000" dirty="0"/>
          </a:p>
        </p:txBody>
      </p:sp>
      <p:sp>
        <p:nvSpPr>
          <p:cNvPr id="4" name="Slide Number Placeholder 3"/>
          <p:cNvSpPr>
            <a:spLocks noGrp="1"/>
          </p:cNvSpPr>
          <p:nvPr>
            <p:ph type="sldNum" sz="quarter" idx="5"/>
          </p:nvPr>
        </p:nvSpPr>
        <p:spPr/>
        <p:txBody>
          <a:bodyPr/>
          <a:lstStyle/>
          <a:p>
            <a:pPr algn="l" rtl="0"/>
            <a:fld id="{3EF295CB-5F1D-7742-AE24-DE14A0BD9B5B}" type="slidenum">
              <a:rPr lang="en-US" smtClean="0"/>
              <a:t>5</a:t>
            </a:fld>
            <a:endParaRPr lang="en-US"/>
          </a:p>
        </p:txBody>
      </p:sp>
    </p:spTree>
    <p:extLst>
      <p:ext uri="{BB962C8B-B14F-4D97-AF65-F5344CB8AC3E}">
        <p14:creationId xmlns:p14="http://schemas.microsoft.com/office/powerpoint/2010/main" val="281023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dirty="0"/>
              <a:t>Este es un sermón por amor. El mensaje de Pablo a Timoteo es del corazón: He visto a demasiadas personas rechazar su fe y sufrir el horrible naufragio de sus vidas.</a:t>
            </a:r>
          </a:p>
          <a:p>
            <a:pPr algn="l" rtl="0"/>
            <a:endParaRPr lang="en-US" dirty="0"/>
          </a:p>
          <a:p>
            <a:pPr algn="l" rtl="0"/>
            <a:r>
              <a:rPr lang="en-US" dirty="0"/>
              <a:t>Recuerda que Éfeso está cerca del mar, y este lenguaje habría sido poderoso y personal.</a:t>
            </a:r>
          </a:p>
          <a:p>
            <a:pPr algn="l" rtl="0"/>
            <a:endParaRPr lang="en-US" dirty="0"/>
          </a:p>
          <a:p>
            <a:pPr algn="l" rtl="0"/>
            <a:r>
              <a:rPr lang="en-US" dirty="0"/>
              <a:t>En cada naufragio hay pérdida.</a:t>
            </a:r>
          </a:p>
          <a:p>
            <a:pPr algn="l" rtl="0"/>
            <a:endParaRPr lang="en-US" dirty="0"/>
          </a:p>
          <a:p>
            <a:pPr algn="l" rtl="0"/>
            <a:r>
              <a:rPr lang="en-US" dirty="0"/>
              <a:t>Pérdida de valor</a:t>
            </a:r>
          </a:p>
          <a:p>
            <a:pPr algn="l" rtl="0"/>
            <a:r>
              <a:rPr lang="en-US" dirty="0"/>
              <a:t>Pérdida de la paz</a:t>
            </a:r>
          </a:p>
          <a:p>
            <a:pPr algn="l" rtl="0"/>
            <a:r>
              <a:rPr lang="en-US" dirty="0"/>
              <a:t>Pérdida del buque</a:t>
            </a:r>
          </a:p>
          <a:p>
            <a:pPr algn="l" rtl="0"/>
            <a:r>
              <a:rPr lang="en-US" dirty="0"/>
              <a:t>&amp; A menudo pérdida de la vida.</a:t>
            </a:r>
          </a:p>
          <a:p>
            <a:pPr algn="l" rtl="0"/>
            <a:endParaRPr lang="en-US" dirty="0"/>
          </a:p>
          <a:p>
            <a:pPr algn="l" rtl="0"/>
            <a:r>
              <a:rPr lang="en-US" dirty="0"/>
              <a:t>Te diré que lo mismo se aplica esta noche. Este no es solo un sermón sobre las LEYES. Es un sermón sobre la PÉRDIDA.</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6</a:t>
            </a:fld>
            <a:endParaRPr lang="en-US"/>
          </a:p>
        </p:txBody>
      </p:sp>
    </p:spTree>
    <p:extLst>
      <p:ext uri="{BB962C8B-B14F-4D97-AF65-F5344CB8AC3E}">
        <p14:creationId xmlns:p14="http://schemas.microsoft.com/office/powerpoint/2010/main" val="37018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dirty="0"/>
              <a:t>#1.) Responsabilidad: Eres el capitán de tu barco. Es su responsabilidad evitar los arrecifes. Pablo menciona específicamente: cosas mundanas y cosas vacías.</a:t>
            </a:r>
          </a:p>
          <a:p>
            <a:pPr algn="l" rtl="0"/>
            <a:endParaRPr lang="en-US" dirty="0"/>
          </a:p>
          <a:p>
            <a:pPr algn="l" rtl="0"/>
            <a:r>
              <a:rPr lang="en-US" dirty="0"/>
              <a:t>#2.) Sí, "charla" y hablar será la lección del próximo mes: refinar mi discurso. Así que voy a evitar el lado de la comunicación de este tema porque volveremos a eso el próximo mes.</a:t>
            </a:r>
          </a:p>
          <a:p>
            <a:pPr algn="l" rtl="0"/>
            <a:endParaRPr lang="en-US" dirty="0"/>
          </a:p>
          <a:p>
            <a:pPr algn="l" rtl="0"/>
            <a:r>
              <a:rPr lang="en-US" dirty="0"/>
              <a:t>#3.) Influencias mundanas y vacías: nunca te quedes quieto. Son activos y se propagan. Jesús advirtió a sus apóstoles de la "levadura" de los fariseos y saduceos, porque su hipocresía, orgullo y justicia propia tenían una gran influencia en todos los que pasaban tiempo con ellos.</a:t>
            </a:r>
          </a:p>
          <a:p>
            <a:pPr algn="l" rtl="0"/>
            <a:endParaRPr lang="en-US" dirty="0"/>
          </a:p>
          <a:p>
            <a:pPr algn="l" rtl="0"/>
            <a:r>
              <a:rPr lang="en-US" dirty="0"/>
              <a:t>Del mismo modo, Pablo le está diciendo a Timoteo: estos males están activos. Se propagan como una enfermedad que pudre, corrompe y mata.</a:t>
            </a:r>
          </a:p>
          <a:p>
            <a:pPr algn="l" rtl="0"/>
            <a:endParaRPr lang="en-US" dirty="0"/>
          </a:p>
          <a:p>
            <a:pPr algn="l" rtl="0"/>
            <a:r>
              <a:rPr lang="en-US" dirty="0"/>
              <a:t>#4.) Pablo menciona a hombres que Timoteo habría conocido. Hombres cuyas vidas naufragadas son evidencia de la VERDADERA PÉRDIDA que trae la mundanalidad.</a:t>
            </a:r>
          </a:p>
          <a:p>
            <a:pPr algn="l" rtl="0"/>
            <a:endParaRPr lang="en-US" dirty="0"/>
          </a:p>
          <a:p>
            <a:pPr algn="l" rtl="0"/>
            <a:r>
              <a:rPr lang="en-US" dirty="0"/>
              <a:t>Así que te estoy apelando... porque tú conoces y yo conozco amigos y familiares cuyas vidas han sido devastadas por el pecado. El pecado que ellos pensaban era "pequeño". El pecado que ellos pensaban estaba “bajo control”.</a:t>
            </a:r>
          </a:p>
          <a:p>
            <a:pPr algn="l" rtl="0"/>
            <a:endParaRPr lang="en-US" dirty="0"/>
          </a:p>
          <a:p>
            <a:pPr algn="l" rtl="0"/>
            <a:r>
              <a:rPr lang="en-US" dirty="0"/>
              <a:t>Pero solo en el divorcio, o en la cárcel, o en rehabilitación, o en el hospital, o en la funeraria… descubrieron demasiado tarde cuán terrible es realmente el pecado.</a:t>
            </a:r>
          </a:p>
          <a:p>
            <a:pPr algn="l" rtl="0"/>
            <a:endParaRPr lang="en-US" dirty="0"/>
          </a:p>
          <a:p>
            <a:pPr algn="l" rtl="0"/>
            <a:r>
              <a:rPr lang="en-US" dirty="0"/>
              <a:t>PABLO ADVIERTE A TIMOTEO POR AMOR, PARA AYUDARLE A EVITAR UNA PÉRDIDA. DEBES EVITAR influencias impías...</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7</a:t>
            </a:fld>
            <a:endParaRPr lang="en-US"/>
          </a:p>
        </p:txBody>
      </p:sp>
    </p:spTree>
    <p:extLst>
      <p:ext uri="{BB962C8B-B14F-4D97-AF65-F5344CB8AC3E}">
        <p14:creationId xmlns:p14="http://schemas.microsoft.com/office/powerpoint/2010/main" val="29196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800" dirty="0"/>
              <a:t>No es solo porque es vulnerable a un naufragio, ¡es porque lo está haciendo muy bien!</a:t>
            </a:r>
          </a:p>
          <a:p>
            <a:pPr algn="l" rtl="0"/>
            <a:endParaRPr lang="en-US" sz="1800" dirty="0"/>
          </a:p>
          <a:p>
            <a:pPr algn="l" rtl="0"/>
            <a:r>
              <a:rPr lang="en-US" sz="1800" dirty="0"/>
              <a:t>Moisés tenía más de 80 años (¡Números que cubren 38 años de historia!)</a:t>
            </a:r>
          </a:p>
          <a:p>
            <a:pPr algn="l" rtl="0"/>
            <a:r>
              <a:rPr lang="en-US" sz="1800" dirty="0"/>
              <a:t>David probablemente tenía 50 años cuando pecó con Betsabé.</a:t>
            </a:r>
          </a:p>
          <a:p>
            <a:pPr algn="l" rtl="0"/>
            <a:r>
              <a:rPr lang="en-US" sz="1800" dirty="0"/>
              <a:t>Timothy tiene poco más de 30 años y recibe esta carta...</a:t>
            </a:r>
          </a:p>
          <a:p>
            <a:pPr algn="l" rtl="0"/>
            <a:endParaRPr lang="en-US" sz="1800" dirty="0"/>
          </a:p>
          <a:p>
            <a:pPr algn="l" rtl="0"/>
            <a:r>
              <a:rPr lang="en-US" sz="1800" dirty="0"/>
              <a:t>Mi punto es: este es un gran sermón para los adolescentes, pero este es un gran tema para que TODOS nosotros lo consideremos con humildad.</a:t>
            </a:r>
          </a:p>
          <a:p>
            <a:pPr algn="l" rtl="0"/>
            <a:endParaRPr lang="en-US" sz="1800" dirty="0"/>
          </a:p>
          <a:p>
            <a:pPr algn="l" rtl="0"/>
            <a:endParaRPr lang="en-US" sz="1800" dirty="0"/>
          </a:p>
          <a:p>
            <a:pPr algn="l" rtl="0"/>
            <a:r>
              <a:rPr lang="en-US" sz="1800" dirty="0"/>
              <a:t>¡A Satanás le encantaría eliminar a TIMOTEO! Él está ayudando a esta iglesia, y con un golpe devastador podría desanimar a Pablo y dividir la iglesia. Por supuesto que tiene un objetivo en la espalda.</a:t>
            </a:r>
          </a:p>
          <a:p>
            <a:pPr algn="l" rtl="0"/>
            <a:endParaRPr lang="en-US" sz="1800" dirty="0"/>
          </a:p>
          <a:p>
            <a:pPr algn="l" rtl="0"/>
            <a:r>
              <a:rPr lang="en-US" sz="1800" dirty="0" err="1"/>
              <a:t>Coré</a:t>
            </a:r>
            <a:r>
              <a:rPr lang="en-US" sz="1800" dirty="0"/>
              <a:t>– Estoy tan calificado como Moisés. Debería tener más, hacer más, recibir más elogios. ¡La gente debería escucharme!</a:t>
            </a:r>
          </a:p>
          <a:p>
            <a:pPr algn="l" rtl="0"/>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Saúl - Saúl tenía 30 años cuando temía que la gente se fuera... 1 Samuel 13:8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Placer mundano: la lujuria de la carne, la lujuria de los ojos, la vanagloria de la vida...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Así que Pablo sabía que era útil para Timoteo y Dios sabía que sería útil para nosotros...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Debemos evitar las influencias impías.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algn="l" rtl="0"/>
            <a:endParaRPr lang="en-US" sz="18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8</a:t>
            </a:fld>
            <a:endParaRPr lang="en-US"/>
          </a:p>
        </p:txBody>
      </p:sp>
    </p:spTree>
    <p:extLst>
      <p:ext uri="{BB962C8B-B14F-4D97-AF65-F5344CB8AC3E}">
        <p14:creationId xmlns:p14="http://schemas.microsoft.com/office/powerpoint/2010/main" val="113963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2400" b="1" dirty="0"/>
              <a:t>Imitar la fe de Lois y Eunice, no</a:t>
            </a:r>
            <a:r>
              <a:rPr lang="en-US" sz="2400" b="1" dirty="0" err="1"/>
              <a:t>Figelo</a:t>
            </a:r>
            <a:r>
              <a:rPr lang="en-US" sz="2400" b="1" dirty="0"/>
              <a:t>y Hermógenes.</a:t>
            </a:r>
          </a:p>
          <a:p>
            <a:pPr lvl="1" algn="l" rtl="0"/>
            <a:r>
              <a:rPr lang="en-US" sz="2100" dirty="0"/>
              <a:t>2 Timoteo 1:5, 15</a:t>
            </a:r>
          </a:p>
          <a:p>
            <a:pPr algn="l" rtl="0"/>
            <a:endParaRPr lang="en-US" sz="1800" dirty="0"/>
          </a:p>
          <a:p>
            <a:pPr algn="l" rtl="0"/>
            <a:endParaRPr lang="en-US" sz="1800"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9</a:t>
            </a:fld>
            <a:endParaRPr lang="en-US"/>
          </a:p>
        </p:txBody>
      </p:sp>
    </p:spTree>
    <p:extLst>
      <p:ext uri="{BB962C8B-B14F-4D97-AF65-F5344CB8AC3E}">
        <p14:creationId xmlns:p14="http://schemas.microsoft.com/office/powerpoint/2010/main" val="366784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1/15/2023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pPr algn="l" rtl="0"/>
            <a:r>
              <a:rPr lang="en-US" dirty="0"/>
              <a:t>Tema 2023</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pPr algn="l" rtl="0"/>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7"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86697"/>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433529" y="1000147"/>
            <a:ext cx="8426450" cy="1158853"/>
          </a:xfrm>
        </p:spPr>
        <p:txBody>
          <a:bodyPr>
            <a:normAutofit fontScale="90000"/>
          </a:bodyPr>
          <a:lstStyle/>
          <a:p>
            <a:pPr algn="ctr" rtl="0"/>
            <a:r>
              <a:rPr lang="en-US" sz="4400" i="1" dirty="0"/>
              <a:t>Evite los líderes religiosos superficiales.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73230" y="2490349"/>
            <a:ext cx="8147050" cy="2910325"/>
          </a:xfrm>
        </p:spPr>
        <p:txBody>
          <a:bodyPr>
            <a:normAutofit lnSpcReduction="10000"/>
          </a:bodyPr>
          <a:lstStyle/>
          <a:p>
            <a:pPr algn="l" rtl="0"/>
            <a:r>
              <a:rPr lang="en-US" sz="2400" dirty="0"/>
              <a:t>Proclaman el nombre de Dios, pero adoran los ídolos de la popularidad y el entretenimiento.</a:t>
            </a:r>
          </a:p>
          <a:p>
            <a:pPr lvl="1" algn="l" rtl="0"/>
            <a:r>
              <a:rPr lang="en-US" sz="2100" dirty="0"/>
              <a:t>2 Timoteo 3:5</a:t>
            </a:r>
          </a:p>
          <a:p>
            <a:pPr algn="l" rtl="0"/>
            <a:r>
              <a:rPr lang="en-US" sz="2400" dirty="0" err="1"/>
              <a:t>Siempre</a:t>
            </a:r>
            <a:r>
              <a:rPr lang="en-US" sz="2400" dirty="0"/>
              <a:t> </a:t>
            </a:r>
            <a:r>
              <a:rPr lang="en-US" sz="2400" dirty="0" err="1" smtClean="0"/>
              <a:t>tenemos</a:t>
            </a:r>
            <a:r>
              <a:rPr lang="en-US" sz="2400" dirty="0" smtClean="0"/>
              <a:t> </a:t>
            </a:r>
            <a:r>
              <a:rPr lang="en-US" sz="2400" dirty="0" smtClean="0"/>
              <a:t>la </a:t>
            </a:r>
            <a:r>
              <a:rPr lang="en-US" sz="2400" dirty="0" err="1" smtClean="0"/>
              <a:t>tentación</a:t>
            </a:r>
            <a:r>
              <a:rPr lang="en-US" sz="2400" dirty="0" smtClean="0"/>
              <a:t> de </a:t>
            </a:r>
            <a:r>
              <a:rPr lang="en-US" sz="2400" dirty="0" err="1" smtClean="0"/>
              <a:t>adorar</a:t>
            </a:r>
            <a:r>
              <a:rPr lang="en-US" sz="2400" dirty="0" smtClean="0"/>
              <a:t> </a:t>
            </a:r>
            <a:r>
              <a:rPr lang="en-US" sz="2400" dirty="0"/>
              <a:t>en los “lugares altos”.</a:t>
            </a:r>
          </a:p>
          <a:p>
            <a:pPr lvl="1" algn="l" rtl="0"/>
            <a:r>
              <a:rPr lang="en-US" sz="2100" dirty="0"/>
              <a:t>Deuteronomio 12:2, 1 Reyes 14:23, Salmo 78:58</a:t>
            </a:r>
          </a:p>
          <a:p>
            <a:pPr algn="l" rtl="0"/>
            <a:r>
              <a:rPr lang="en-US" sz="2400" dirty="0"/>
              <a:t>“Sufre penalidades conmigo…” (2 Timoteo 2:3, 3:12)</a:t>
            </a:r>
          </a:p>
          <a:p>
            <a:pPr lvl="1" algn="l" rtl="0"/>
            <a:r>
              <a:rPr lang="en-US" sz="2100" dirty="0"/>
              <a:t>¡La “justificación de </a:t>
            </a:r>
            <a:r>
              <a:rPr lang="en-US" sz="2100" dirty="0" err="1" smtClean="0"/>
              <a:t>decisiones</a:t>
            </a:r>
            <a:r>
              <a:rPr lang="en-US" sz="2100" dirty="0" smtClean="0"/>
              <a:t> </a:t>
            </a:r>
            <a:r>
              <a:rPr lang="en-US" sz="2100" dirty="0" err="1" smtClean="0"/>
              <a:t>basándose</a:t>
            </a:r>
            <a:r>
              <a:rPr lang="en-US" sz="2100" dirty="0" smtClean="0"/>
              <a:t> </a:t>
            </a:r>
            <a:r>
              <a:rPr lang="en-US" sz="2100" dirty="0"/>
              <a:t>en la felicidad” no es bíblica!</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1910955" y="668797"/>
            <a:ext cx="5471599" cy="954107"/>
            <a:chOff x="2690023" y="692827"/>
            <a:chExt cx="3843338" cy="954107"/>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rtl="0"/>
              <a:r>
                <a:rPr lang="en-US" sz="2800" b="1" i="1" dirty="0">
                  <a:solidFill>
                    <a:schemeClr val="bg1"/>
                  </a:solidFill>
                </a:rPr>
                <a:t>“A mi verdadero hijo en la fe…”</a:t>
              </a:r>
            </a:p>
          </p:txBody>
        </p:sp>
      </p:grpSp>
    </p:spTree>
    <p:extLst>
      <p:ext uri="{BB962C8B-B14F-4D97-AF65-F5344CB8AC3E}">
        <p14:creationId xmlns:p14="http://schemas.microsoft.com/office/powerpoint/2010/main" val="8626318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wipe(left)">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228751"/>
            <a:ext cx="7886700" cy="1158853"/>
          </a:xfrm>
        </p:spPr>
        <p:txBody>
          <a:bodyPr>
            <a:normAutofit fontScale="90000"/>
          </a:bodyPr>
          <a:lstStyle/>
          <a:p>
            <a:pPr algn="ctr" rtl="0"/>
            <a:r>
              <a:rPr lang="en-US" sz="4400" i="1" dirty="0" smtClean="0"/>
              <a:t>Evite </a:t>
            </a:r>
            <a:r>
              <a:rPr lang="en-US" sz="4400" i="1" dirty="0"/>
              <a:t>a los que </a:t>
            </a:r>
            <a:r>
              <a:rPr lang="en-US" sz="4400" i="1" dirty="0" err="1"/>
              <a:t>llaman</a:t>
            </a:r>
            <a:r>
              <a:rPr lang="en-US" sz="4400" i="1" dirty="0"/>
              <a:t> </a:t>
            </a:r>
            <a:r>
              <a:rPr lang="en-US" sz="4400" i="1" dirty="0" smtClean="0"/>
              <a:t>al mal </a:t>
            </a:r>
            <a:r>
              <a:rPr lang="en-US" sz="4400" i="1" dirty="0" err="1" smtClean="0"/>
              <a:t>bien</a:t>
            </a:r>
            <a:r>
              <a:rPr lang="en-US" sz="4400" i="1" dirty="0" smtClean="0"/>
              <a:t>,</a:t>
            </a:r>
            <a:r>
              <a:rPr lang="en-US" sz="4400" i="1" dirty="0"/>
              <a:t/>
            </a:r>
            <a:br>
              <a:rPr lang="en-US" sz="4400" i="1" dirty="0"/>
            </a:br>
            <a:r>
              <a:rPr lang="en-US" sz="4400" i="1" dirty="0" smtClean="0"/>
              <a:t>y a</a:t>
            </a:r>
            <a:r>
              <a:rPr lang="en-US" sz="4400" i="1" dirty="0" smtClean="0"/>
              <a:t>l </a:t>
            </a:r>
            <a:r>
              <a:rPr lang="en-US" sz="4400" i="1" dirty="0" err="1" smtClean="0"/>
              <a:t>bien</a:t>
            </a:r>
            <a:r>
              <a:rPr lang="en-US" sz="4400" i="1" dirty="0" smtClean="0"/>
              <a:t> mal</a:t>
            </a:r>
            <a:r>
              <a:rPr lang="en-US" sz="4400" i="1" dirty="0"/>
              <a:t>.</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73230" y="2490350"/>
            <a:ext cx="8147050" cy="3010338"/>
          </a:xfrm>
        </p:spPr>
        <p:txBody>
          <a:bodyPr>
            <a:normAutofit/>
          </a:bodyPr>
          <a:lstStyle/>
          <a:p>
            <a:r>
              <a:rPr lang="en-US" sz="2400" dirty="0" smtClean="0"/>
              <a:t>“</a:t>
            </a:r>
            <a:r>
              <a:rPr lang="es-ES" sz="2400" dirty="0"/>
              <a:t>¡Ay de los que llaman al mal bien y al bien mal, Que tienen las tinieblas por luz y la luz por tinieblas, Que tienen lo amargo por dulce y lo dulce por amargo</a:t>
            </a:r>
            <a:r>
              <a:rPr lang="es-ES" sz="2400" dirty="0" smtClean="0"/>
              <a:t>!</a:t>
            </a:r>
            <a:r>
              <a:rPr lang="en-US" sz="2400" dirty="0" smtClean="0"/>
              <a:t>” </a:t>
            </a:r>
            <a:r>
              <a:rPr lang="en-US" sz="2400" dirty="0"/>
              <a:t>(Isaías 5:20)</a:t>
            </a:r>
            <a:br>
              <a:rPr lang="en-US" sz="2400" dirty="0"/>
            </a:br>
            <a:endParaRPr lang="en-US" sz="2400" dirty="0"/>
          </a:p>
          <a:p>
            <a:pPr algn="l" rtl="0"/>
            <a:r>
              <a:rPr lang="en-US" sz="2400" dirty="0"/>
              <a:t>“</a:t>
            </a:r>
            <a:r>
              <a:rPr lang="en-US" sz="2400" dirty="0" smtClean="0"/>
              <a:t>Janes y </a:t>
            </a:r>
            <a:r>
              <a:rPr lang="en-US" sz="2400" dirty="0" err="1" smtClean="0"/>
              <a:t>Jambres</a:t>
            </a:r>
            <a:r>
              <a:rPr lang="en-US" sz="2400" dirty="0"/>
              <a:t>” </a:t>
            </a:r>
            <a:r>
              <a:rPr lang="en-US" sz="2400" dirty="0" err="1" smtClean="0"/>
              <a:t>representan</a:t>
            </a:r>
            <a:r>
              <a:rPr lang="en-US" sz="2400" dirty="0" smtClean="0"/>
              <a:t> </a:t>
            </a:r>
            <a:r>
              <a:rPr lang="en-US" sz="2400" dirty="0"/>
              <a:t>a los acróbatas culturales que ocupan posiciones o </a:t>
            </a:r>
            <a:r>
              <a:rPr lang="en-US" sz="2400" dirty="0" err="1" smtClean="0"/>
              <a:t>tienen</a:t>
            </a:r>
            <a:r>
              <a:rPr lang="en-US" sz="2400" dirty="0" smtClean="0"/>
              <a:t> </a:t>
            </a:r>
            <a:r>
              <a:rPr lang="en-US" sz="2400" dirty="0" err="1" smtClean="0"/>
              <a:t>credenciales</a:t>
            </a:r>
            <a:r>
              <a:rPr lang="en-US" sz="2400" dirty="0" smtClean="0"/>
              <a:t> </a:t>
            </a:r>
            <a:r>
              <a:rPr lang="en-US" sz="2400" dirty="0"/>
              <a:t>impresionantes, pero se oponen persuasivamente a la verdad.</a:t>
            </a:r>
          </a:p>
          <a:p>
            <a:pPr lvl="1" algn="l" rtl="0"/>
            <a:r>
              <a:rPr lang="en-US" sz="2100" dirty="0"/>
              <a:t>2 Timoteo 3:8-9</a:t>
            </a:r>
            <a:endParaRPr lang="en-US" sz="24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1910955" y="668797"/>
            <a:ext cx="5471599" cy="954107"/>
            <a:chOff x="2690023" y="692827"/>
            <a:chExt cx="3843338" cy="954107"/>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rtl="0"/>
              <a:r>
                <a:rPr lang="en-US" sz="2800" b="1" i="1" dirty="0">
                  <a:solidFill>
                    <a:schemeClr val="bg1"/>
                  </a:solidFill>
                </a:rPr>
                <a:t>“A mi verdadero hijo en la fe…”</a:t>
              </a:r>
            </a:p>
          </p:txBody>
        </p:sp>
      </p:grpSp>
    </p:spTree>
    <p:extLst>
      <p:ext uri="{BB962C8B-B14F-4D97-AF65-F5344CB8AC3E}">
        <p14:creationId xmlns:p14="http://schemas.microsoft.com/office/powerpoint/2010/main" val="101260525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00147"/>
            <a:ext cx="7886700" cy="1158853"/>
          </a:xfrm>
        </p:spPr>
        <p:txBody>
          <a:bodyPr>
            <a:normAutofit/>
          </a:bodyPr>
          <a:lstStyle/>
          <a:p>
            <a:pPr algn="ctr" rtl="0"/>
            <a:r>
              <a:rPr lang="en-US" sz="4400" i="1" dirty="0"/>
              <a:t>Evite los mitos impíos.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30365" y="2490350"/>
            <a:ext cx="8327883" cy="2730500"/>
          </a:xfrm>
        </p:spPr>
        <p:txBody>
          <a:bodyPr>
            <a:normAutofit/>
          </a:bodyPr>
          <a:lstStyle/>
          <a:p>
            <a:pPr marL="0" indent="0" algn="ctr">
              <a:buNone/>
            </a:pPr>
            <a:r>
              <a:rPr lang="en-US" sz="2400" i="1" dirty="0" smtClean="0">
                <a:solidFill>
                  <a:srgbClr val="FBB65B"/>
                </a:solidFill>
              </a:rPr>
              <a:t>“</a:t>
            </a:r>
            <a:r>
              <a:rPr lang="es-ES" sz="2400" i="1" dirty="0">
                <a:solidFill>
                  <a:srgbClr val="FBB65B"/>
                </a:solidFill>
              </a:rPr>
              <a:t>teniendo comezón de </a:t>
            </a:r>
            <a:r>
              <a:rPr lang="es-ES" sz="2400" i="1" dirty="0" smtClean="0">
                <a:solidFill>
                  <a:srgbClr val="FBB65B"/>
                </a:solidFill>
              </a:rPr>
              <a:t>oídos …</a:t>
            </a:r>
            <a:br>
              <a:rPr lang="es-ES" sz="2400" i="1" dirty="0" smtClean="0">
                <a:solidFill>
                  <a:srgbClr val="FBB65B"/>
                </a:solidFill>
              </a:rPr>
            </a:br>
            <a:r>
              <a:rPr lang="es-ES" sz="2400" i="1" dirty="0" smtClean="0">
                <a:solidFill>
                  <a:srgbClr val="FBB65B"/>
                </a:solidFill>
              </a:rPr>
              <a:t>se </a:t>
            </a:r>
            <a:r>
              <a:rPr lang="es-ES" sz="2400" i="1" dirty="0">
                <a:solidFill>
                  <a:srgbClr val="FBB65B"/>
                </a:solidFill>
              </a:rPr>
              <a:t>volverán a los </a:t>
            </a:r>
            <a:r>
              <a:rPr lang="es-ES" sz="2400" i="1" dirty="0" smtClean="0">
                <a:solidFill>
                  <a:srgbClr val="FBB65B"/>
                </a:solidFill>
              </a:rPr>
              <a:t>mitos</a:t>
            </a:r>
            <a:r>
              <a:rPr lang="en-US" sz="2400" i="1" dirty="0" smtClean="0">
                <a:solidFill>
                  <a:srgbClr val="FBB65B"/>
                </a:solidFill>
              </a:rPr>
              <a:t>”. </a:t>
            </a:r>
            <a:r>
              <a:rPr lang="en-US" sz="2400" i="1" dirty="0">
                <a:solidFill>
                  <a:srgbClr val="FBB65B"/>
                </a:solidFill>
              </a:rPr>
              <a:t>(4:3-4)</a:t>
            </a:r>
          </a:p>
          <a:p>
            <a:pPr algn="l" rtl="0"/>
            <a:r>
              <a:rPr lang="en-US" sz="2400" dirty="0"/>
              <a:t>¿Cómo elijo mi próxima serie de streaming o podcast?</a:t>
            </a:r>
            <a:br>
              <a:rPr lang="en-US" sz="2400" dirty="0"/>
            </a:br>
            <a:r>
              <a:rPr lang="en-US" sz="2400" dirty="0"/>
              <a:t>¿Cómo elijo mi próxima lista de reproducción o aplicación?</a:t>
            </a:r>
          </a:p>
          <a:p>
            <a:pPr algn="l" rtl="0"/>
            <a:r>
              <a:rPr lang="en-US" sz="2400" dirty="0"/>
              <a:t>DEBEMOS rechazar el contenido...</a:t>
            </a:r>
          </a:p>
          <a:p>
            <a:pPr lvl="1" algn="l" rtl="0"/>
            <a:r>
              <a:rPr lang="en-US" sz="2100" dirty="0"/>
              <a:t>que glorifica y celebra el pecado.</a:t>
            </a:r>
          </a:p>
          <a:p>
            <a:pPr lvl="1" algn="l" rtl="0"/>
            <a:r>
              <a:rPr lang="en-US" sz="2100" dirty="0"/>
              <a:t>Que </a:t>
            </a:r>
            <a:r>
              <a:rPr lang="en-US" sz="2100" dirty="0" err="1" smtClean="0"/>
              <a:t>inculca</a:t>
            </a:r>
            <a:r>
              <a:rPr lang="en-US" sz="2100" dirty="0" smtClean="0"/>
              <a:t> </a:t>
            </a:r>
            <a:r>
              <a:rPr lang="en-US" sz="2100" dirty="0" err="1"/>
              <a:t>u</a:t>
            </a:r>
            <a:r>
              <a:rPr lang="en-US" sz="2100" dirty="0" err="1" smtClean="0"/>
              <a:t>na</a:t>
            </a:r>
            <a:r>
              <a:rPr lang="en-US" sz="2100" dirty="0" smtClean="0"/>
              <a:t> </a:t>
            </a:r>
            <a:r>
              <a:rPr lang="en-US" sz="2100" dirty="0" err="1"/>
              <a:t>c</a:t>
            </a:r>
            <a:r>
              <a:rPr lang="en-US" sz="2100" dirty="0" err="1" smtClean="0"/>
              <a:t>osmovisión</a:t>
            </a:r>
            <a:r>
              <a:rPr lang="en-US" sz="2100" dirty="0" smtClean="0"/>
              <a:t> </a:t>
            </a:r>
            <a:r>
              <a:rPr lang="en-US" sz="2100" dirty="0" err="1"/>
              <a:t>c</a:t>
            </a:r>
            <a:r>
              <a:rPr lang="en-US" sz="2100" dirty="0" err="1" smtClean="0"/>
              <a:t>orrupta</a:t>
            </a:r>
            <a:r>
              <a:rPr lang="en-US" sz="2100" dirty="0"/>
              <a:t>.</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1910955" y="668797"/>
            <a:ext cx="5471599" cy="954107"/>
            <a:chOff x="2690023" y="692827"/>
            <a:chExt cx="3843338" cy="954107"/>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rtl="0"/>
              <a:r>
                <a:rPr lang="en-US" sz="2800" b="1" i="1" dirty="0">
                  <a:solidFill>
                    <a:schemeClr val="bg1"/>
                  </a:solidFill>
                </a:rPr>
                <a:t>“A mi verdadero hijo en la fe…”</a:t>
              </a:r>
            </a:p>
          </p:txBody>
        </p:sp>
      </p:grpSp>
    </p:spTree>
    <p:extLst>
      <p:ext uri="{BB962C8B-B14F-4D97-AF65-F5344CB8AC3E}">
        <p14:creationId xmlns:p14="http://schemas.microsoft.com/office/powerpoint/2010/main" val="10799471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500"/>
                                        <p:tgtEl>
                                          <p:spTgt spid="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00939" y="997745"/>
            <a:ext cx="8091630" cy="1158853"/>
          </a:xfrm>
        </p:spPr>
        <p:txBody>
          <a:bodyPr>
            <a:normAutofit fontScale="90000"/>
          </a:bodyPr>
          <a:lstStyle/>
          <a:p>
            <a:pPr algn="ctr" rtl="0"/>
            <a:r>
              <a:rPr lang="en-US" sz="4400" i="1" dirty="0"/>
              <a:t>Evite todos los ataques a su sobriedad.</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73230" y="2490350"/>
            <a:ext cx="8147050" cy="3010338"/>
          </a:xfrm>
        </p:spPr>
        <p:txBody>
          <a:bodyPr>
            <a:normAutofit/>
          </a:bodyPr>
          <a:lstStyle/>
          <a:p>
            <a:r>
              <a:rPr lang="en-US" sz="2400" dirty="0" smtClean="0"/>
              <a:t>"</a:t>
            </a:r>
            <a:r>
              <a:rPr lang="es-ES" sz="2400" dirty="0"/>
              <a:t>Pero tú, </a:t>
            </a:r>
            <a:r>
              <a:rPr lang="es-ES" sz="2400" dirty="0">
                <a:solidFill>
                  <a:srgbClr val="FBB65B"/>
                </a:solidFill>
              </a:rPr>
              <a:t>sé sobrio en todas las cosas</a:t>
            </a:r>
            <a:r>
              <a:rPr lang="es-ES" sz="2400" dirty="0"/>
              <a:t>, sufre penalidades, haz el trabajo de un evangelista, cumple tu ministerio. </a:t>
            </a:r>
            <a:r>
              <a:rPr lang="en-US" sz="2400" dirty="0" smtClean="0"/>
              <a:t>”. </a:t>
            </a:r>
            <a:r>
              <a:rPr lang="en-US" sz="2400" dirty="0"/>
              <a:t>(2 Timoteo 4:5)</a:t>
            </a:r>
          </a:p>
          <a:p>
            <a:pPr marL="0" indent="0" algn="l" rtl="0">
              <a:buNone/>
            </a:pPr>
            <a:endParaRPr lang="en-US" sz="2000" dirty="0"/>
          </a:p>
          <a:p>
            <a:pPr algn="l" rtl="0"/>
            <a:r>
              <a:rPr lang="en-US" sz="2400" dirty="0"/>
              <a:t>En el dolor, en la enfermedad, en la soledad, en las dudas, </a:t>
            </a:r>
            <a:r>
              <a:rPr lang="en-US" sz="2400" dirty="0" err="1"/>
              <a:t>en</a:t>
            </a:r>
            <a:r>
              <a:rPr lang="en-US" sz="2400" dirty="0"/>
              <a:t> </a:t>
            </a:r>
            <a:r>
              <a:rPr lang="en-US" sz="2400" dirty="0" smtClean="0"/>
              <a:t>el </a:t>
            </a:r>
            <a:r>
              <a:rPr lang="en-US" sz="2400" dirty="0" err="1" smtClean="0"/>
              <a:t>noviazgo</a:t>
            </a:r>
            <a:r>
              <a:rPr lang="en-US" sz="2400" dirty="0" smtClean="0"/>
              <a:t>, </a:t>
            </a:r>
            <a:r>
              <a:rPr lang="en-US" sz="2400" dirty="0" err="1" smtClean="0"/>
              <a:t>en</a:t>
            </a:r>
            <a:r>
              <a:rPr lang="en-US" sz="2400" dirty="0" smtClean="0"/>
              <a:t> </a:t>
            </a:r>
            <a:r>
              <a:rPr lang="en-US" sz="2400" dirty="0"/>
              <a:t>el matrimonio, en el </a:t>
            </a:r>
            <a:r>
              <a:rPr lang="en-US" sz="2400" dirty="0" err="1"/>
              <a:t>estrés</a:t>
            </a:r>
            <a:r>
              <a:rPr lang="en-US" sz="2400" dirty="0"/>
              <a:t> </a:t>
            </a:r>
            <a:r>
              <a:rPr lang="en-US" sz="2400" dirty="0" smtClean="0"/>
              <a:t>– </a:t>
            </a:r>
            <a:r>
              <a:rPr lang="en-US" sz="2400" b="1" i="1" dirty="0" smtClean="0">
                <a:solidFill>
                  <a:srgbClr val="E8A953"/>
                </a:solidFill>
              </a:rPr>
              <a:t>EL </a:t>
            </a:r>
            <a:r>
              <a:rPr lang="en-US" sz="2400" b="1" i="1" dirty="0">
                <a:solidFill>
                  <a:srgbClr val="E8A953"/>
                </a:solidFill>
              </a:rPr>
              <a:t>ALCOHOL </a:t>
            </a:r>
            <a:r>
              <a:rPr lang="en-US" sz="2400" b="1" i="1" u="sng" dirty="0" smtClean="0">
                <a:solidFill>
                  <a:srgbClr val="E8A953"/>
                </a:solidFill>
              </a:rPr>
              <a:t>NO</a:t>
            </a:r>
            <a:r>
              <a:rPr lang="en-US" sz="2400" b="1" i="1" dirty="0">
                <a:solidFill>
                  <a:srgbClr val="E8A953"/>
                </a:solidFill>
              </a:rPr>
              <a:t> </a:t>
            </a:r>
            <a:r>
              <a:rPr lang="en-US" sz="2400" b="1" i="1" dirty="0" smtClean="0">
                <a:solidFill>
                  <a:srgbClr val="E8A953"/>
                </a:solidFill>
              </a:rPr>
              <a:t>ES L</a:t>
            </a:r>
            <a:r>
              <a:rPr lang="en-US" sz="2400" b="1" i="1" dirty="0" smtClean="0">
                <a:solidFill>
                  <a:srgbClr val="E8A953"/>
                </a:solidFill>
              </a:rPr>
              <a:t>A </a:t>
            </a:r>
            <a:r>
              <a:rPr lang="en-US" sz="2400" b="1" i="1" dirty="0">
                <a:solidFill>
                  <a:srgbClr val="E8A953"/>
                </a:solidFill>
              </a:rPr>
              <a:t>RESPUESTA.</a:t>
            </a:r>
          </a:p>
          <a:p>
            <a:pPr algn="l" rtl="0"/>
            <a:endParaRPr lang="en-US" sz="24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1910955" y="668797"/>
            <a:ext cx="5471599" cy="954107"/>
            <a:chOff x="2690023" y="692827"/>
            <a:chExt cx="3843338" cy="954107"/>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rtl="0"/>
              <a:r>
                <a:rPr lang="en-US" sz="2800" b="1" i="1" dirty="0">
                  <a:solidFill>
                    <a:schemeClr val="bg1"/>
                  </a:solidFill>
                </a:rPr>
                <a:t>“A mi verdadero hijo en la fe…”</a:t>
              </a:r>
            </a:p>
          </p:txBody>
        </p:sp>
      </p:grpSp>
    </p:spTree>
    <p:extLst>
      <p:ext uri="{BB962C8B-B14F-4D97-AF65-F5344CB8AC3E}">
        <p14:creationId xmlns:p14="http://schemas.microsoft.com/office/powerpoint/2010/main" val="313970628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18" name="Title 1">
            <a:extLst>
              <a:ext uri="{FF2B5EF4-FFF2-40B4-BE49-F238E27FC236}">
                <a16:creationId xmlns="" xmlns:a16="http://schemas.microsoft.com/office/drawing/2014/main" id="{F39CA80C-929D-C940-A475-C18583FD9FD5}"/>
              </a:ext>
            </a:extLst>
          </p:cNvPr>
          <p:cNvSpPr txBox="1">
            <a:spLocks/>
          </p:cNvSpPr>
          <p:nvPr/>
        </p:nvSpPr>
        <p:spPr>
          <a:xfrm>
            <a:off x="1274619" y="1066800"/>
            <a:ext cx="6470072" cy="3796145"/>
          </a:xfrm>
          <a:prstGeom prst="rect">
            <a:avLst/>
          </a:prstGeom>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smtClean="0">
                <a:solidFill>
                  <a:schemeClr val="bg1"/>
                </a:solidFill>
              </a:rPr>
              <a:t>“</a:t>
            </a:r>
            <a:r>
              <a:rPr lang="es-ES" sz="3600" i="1" dirty="0">
                <a:solidFill>
                  <a:schemeClr val="bg1"/>
                </a:solidFill>
              </a:rPr>
              <a:t>Pero tú has seguido mi enseñanza, mi conducta, propósito, fe, paciencia, amor, perseverancia, </a:t>
            </a:r>
            <a:r>
              <a:rPr lang="es-ES" sz="3600" i="1" dirty="0" smtClean="0">
                <a:solidFill>
                  <a:schemeClr val="bg1"/>
                </a:solidFill>
              </a:rPr>
              <a:t>mis </a:t>
            </a:r>
            <a:r>
              <a:rPr lang="es-ES" sz="3600" i="1" dirty="0">
                <a:solidFill>
                  <a:schemeClr val="bg1"/>
                </a:solidFill>
              </a:rPr>
              <a:t>persecuciones, sufrimientos</a:t>
            </a:r>
            <a:r>
              <a:rPr lang="en-US" sz="3600" i="1" dirty="0" smtClean="0">
                <a:solidFill>
                  <a:schemeClr val="bg1"/>
                </a:solidFill>
              </a:rPr>
              <a:t>…</a:t>
            </a:r>
            <a:r>
              <a:rPr lang="en-US" sz="3600" i="1" dirty="0">
                <a:solidFill>
                  <a:schemeClr val="bg1"/>
                </a:solidFill>
              </a:rPr>
              <a:t/>
            </a:r>
            <a:br>
              <a:rPr lang="en-US" sz="3600" i="1" dirty="0">
                <a:solidFill>
                  <a:schemeClr val="bg1"/>
                </a:solidFill>
              </a:rPr>
            </a:br>
            <a:r>
              <a:rPr lang="es-ES" sz="4500" i="1" dirty="0">
                <a:solidFill>
                  <a:srgbClr val="FBB65B"/>
                </a:solidFill>
              </a:rPr>
              <a:t> </a:t>
            </a:r>
            <a:r>
              <a:rPr lang="es-ES" sz="4500" i="1" dirty="0" smtClean="0">
                <a:solidFill>
                  <a:srgbClr val="FBB65B"/>
                </a:solidFill>
              </a:rPr>
              <a:t>¡y </a:t>
            </a:r>
            <a:r>
              <a:rPr lang="es-ES" sz="4500" i="1" dirty="0">
                <a:solidFill>
                  <a:srgbClr val="FBB65B"/>
                </a:solidFill>
              </a:rPr>
              <a:t>de todas ellas me libró el </a:t>
            </a:r>
            <a:r>
              <a:rPr lang="es-ES" sz="4500" i="1" dirty="0" smtClean="0">
                <a:solidFill>
                  <a:srgbClr val="FBB65B"/>
                </a:solidFill>
              </a:rPr>
              <a:t>Señor</a:t>
            </a:r>
            <a:r>
              <a:rPr lang="en-US" sz="4500" i="1" dirty="0" smtClean="0">
                <a:solidFill>
                  <a:srgbClr val="FBB65B"/>
                </a:solidFill>
              </a:rPr>
              <a:t>!”</a:t>
            </a:r>
            <a:r>
              <a:rPr lang="en-US" sz="3600" i="1" dirty="0">
                <a:solidFill>
                  <a:schemeClr val="bg1"/>
                </a:solidFill>
              </a:rPr>
              <a:t/>
            </a:r>
            <a:br>
              <a:rPr lang="en-US" sz="3600" i="1" dirty="0">
                <a:solidFill>
                  <a:schemeClr val="bg1"/>
                </a:solidFill>
              </a:rPr>
            </a:br>
            <a:r>
              <a:rPr lang="en-US" i="1" dirty="0">
                <a:solidFill>
                  <a:schemeClr val="bg1"/>
                </a:solidFill>
              </a:rPr>
              <a:t>(2 Timoteo 3:10-11)</a:t>
            </a:r>
          </a:p>
        </p:txBody>
      </p:sp>
    </p:spTree>
    <p:extLst>
      <p:ext uri="{BB962C8B-B14F-4D97-AF65-F5344CB8AC3E}">
        <p14:creationId xmlns:p14="http://schemas.microsoft.com/office/powerpoint/2010/main" val="1049653047"/>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pPr algn="l" rtl="0"/>
            <a:r>
              <a:rPr lang="en-US" dirty="0"/>
              <a:t>Tema 2023</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pPr algn="l" rtl="0"/>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5"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40152"/>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18" name="Title 1">
            <a:extLst>
              <a:ext uri="{FF2B5EF4-FFF2-40B4-BE49-F238E27FC236}">
                <a16:creationId xmlns="" xmlns:a16="http://schemas.microsoft.com/office/drawing/2014/main" id="{F39CA80C-929D-C940-A475-C18583FD9FD5}"/>
              </a:ext>
            </a:extLst>
          </p:cNvPr>
          <p:cNvSpPr txBox="1">
            <a:spLocks/>
          </p:cNvSpPr>
          <p:nvPr/>
        </p:nvSpPr>
        <p:spPr>
          <a:xfrm>
            <a:off x="1260764" y="1565564"/>
            <a:ext cx="6470072" cy="2964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3600" i="1" dirty="0">
                <a:solidFill>
                  <a:schemeClr val="bg1"/>
                </a:solidFill>
              </a:rPr>
              <a:t>“Tú, pues, hijo mío,</a:t>
            </a:r>
            <a:br>
              <a:rPr lang="en-US" sz="3600" i="1" dirty="0">
                <a:solidFill>
                  <a:schemeClr val="bg1"/>
                </a:solidFill>
              </a:rPr>
            </a:br>
            <a:r>
              <a:rPr lang="en-US" sz="4500" i="1" dirty="0" err="1" smtClean="0">
                <a:solidFill>
                  <a:srgbClr val="FBB65B"/>
                </a:solidFill>
              </a:rPr>
              <a:t>fortal</a:t>
            </a:r>
            <a:r>
              <a:rPr lang="es-ES" sz="4500" i="1" dirty="0" err="1" smtClean="0">
                <a:solidFill>
                  <a:srgbClr val="FBB65B"/>
                </a:solidFill>
              </a:rPr>
              <a:t>écete</a:t>
            </a:r>
            <a:r>
              <a:rPr lang="es-ES" sz="4500" i="1" dirty="0" smtClean="0">
                <a:solidFill>
                  <a:srgbClr val="FBB65B"/>
                </a:solidFill>
              </a:rPr>
              <a:t> </a:t>
            </a:r>
            <a:r>
              <a:rPr lang="en-US" sz="4500" i="1" dirty="0" err="1" smtClean="0">
                <a:solidFill>
                  <a:srgbClr val="FBB65B"/>
                </a:solidFill>
              </a:rPr>
              <a:t>en</a:t>
            </a:r>
            <a:r>
              <a:rPr lang="en-US" sz="4500" i="1" dirty="0" smtClean="0">
                <a:solidFill>
                  <a:srgbClr val="FBB65B"/>
                </a:solidFill>
              </a:rPr>
              <a:t> </a:t>
            </a:r>
            <a:r>
              <a:rPr lang="en-US" sz="4500" i="1" dirty="0">
                <a:solidFill>
                  <a:srgbClr val="FBB65B"/>
                </a:solidFill>
              </a:rPr>
              <a:t>la gracia</a:t>
            </a:r>
            <a:r>
              <a:rPr lang="en-US" sz="3600" i="1" dirty="0">
                <a:solidFill>
                  <a:schemeClr val="bg1"/>
                </a:solidFill>
              </a:rPr>
              <a:t/>
            </a:r>
            <a:br>
              <a:rPr lang="en-US" sz="3600" i="1" dirty="0">
                <a:solidFill>
                  <a:schemeClr val="bg1"/>
                </a:solidFill>
              </a:rPr>
            </a:br>
            <a:r>
              <a:rPr lang="en-US" sz="3600" i="1" dirty="0" smtClean="0">
                <a:solidFill>
                  <a:schemeClr val="bg1"/>
                </a:solidFill>
              </a:rPr>
              <a:t>que hay </a:t>
            </a:r>
            <a:r>
              <a:rPr lang="en-US" sz="3600" i="1" dirty="0" err="1" smtClean="0">
                <a:solidFill>
                  <a:schemeClr val="bg1"/>
                </a:solidFill>
              </a:rPr>
              <a:t>en</a:t>
            </a:r>
            <a:r>
              <a:rPr lang="en-US" sz="3600" i="1" dirty="0" smtClean="0">
                <a:solidFill>
                  <a:schemeClr val="bg1"/>
                </a:solidFill>
              </a:rPr>
              <a:t> </a:t>
            </a:r>
            <a:r>
              <a:rPr lang="en-US" sz="3600" i="1" dirty="0">
                <a:solidFill>
                  <a:schemeClr val="bg1"/>
                </a:solidFill>
              </a:rPr>
              <a:t>Cristo Jesús.”</a:t>
            </a:r>
          </a:p>
          <a:p>
            <a:pPr algn="ctr" rtl="0"/>
            <a:r>
              <a:rPr lang="en-US" i="1" dirty="0">
                <a:solidFill>
                  <a:schemeClr val="bg1"/>
                </a:solidFill>
              </a:rPr>
              <a:t>(2 Timoteo 2:1)</a:t>
            </a:r>
          </a:p>
        </p:txBody>
      </p:sp>
    </p:spTree>
    <p:extLst>
      <p:ext uri="{BB962C8B-B14F-4D97-AF65-F5344CB8AC3E}">
        <p14:creationId xmlns:p14="http://schemas.microsoft.com/office/powerpoint/2010/main" val="556378629"/>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err="1" smtClean="0"/>
              <a:t>Atesorarán</a:t>
            </a:r>
            <a:r>
              <a:rPr lang="en-US" sz="4400" i="1" dirty="0" smtClean="0"/>
              <a:t> las </a:t>
            </a:r>
            <a:r>
              <a:rPr lang="en-US" sz="4400" i="1" dirty="0" err="1" smtClean="0"/>
              <a:t>escrituras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59250" y="2522538"/>
            <a:ext cx="8257309" cy="2730500"/>
          </a:xfrm>
        </p:spPr>
        <p:txBody>
          <a:bodyPr>
            <a:normAutofit/>
          </a:bodyPr>
          <a:lstStyle/>
          <a:p>
            <a:pPr marL="0" indent="0" algn="ctr">
              <a:buNone/>
            </a:pPr>
            <a:r>
              <a:rPr lang="en-US" sz="2800" dirty="0" smtClean="0"/>
              <a:t>“</a:t>
            </a:r>
            <a:r>
              <a:rPr lang="es-ES" sz="2800" dirty="0" smtClean="0">
                <a:solidFill>
                  <a:srgbClr val="FBB65B"/>
                </a:solidFill>
              </a:rPr>
              <a:t>Retén</a:t>
            </a:r>
            <a:r>
              <a:rPr lang="es-ES" sz="2800" dirty="0" smtClean="0"/>
              <a:t> </a:t>
            </a:r>
            <a:r>
              <a:rPr lang="es-ES" sz="2800" dirty="0"/>
              <a:t>la norma de las </a:t>
            </a:r>
            <a:r>
              <a:rPr lang="es-ES" sz="2800" dirty="0">
                <a:solidFill>
                  <a:srgbClr val="FBB65B"/>
                </a:solidFill>
              </a:rPr>
              <a:t>sanas palabras </a:t>
            </a:r>
            <a:r>
              <a:rPr lang="es-ES" sz="2800" dirty="0"/>
              <a:t>que has oído de mí, en la fe y el amor en Cristo Jesús. </a:t>
            </a:r>
            <a:r>
              <a:rPr lang="es-ES" sz="2800" dirty="0" smtClean="0">
                <a:solidFill>
                  <a:srgbClr val="FBB65B"/>
                </a:solidFill>
              </a:rPr>
              <a:t>Guarda</a:t>
            </a:r>
            <a:r>
              <a:rPr lang="es-ES" sz="2800" dirty="0"/>
              <a:t>, mediante el Espíritu Santo que habita en nosotros, </a:t>
            </a:r>
            <a:r>
              <a:rPr lang="es-ES" sz="2800" dirty="0">
                <a:solidFill>
                  <a:srgbClr val="FBB65B"/>
                </a:solidFill>
              </a:rPr>
              <a:t>el tesoro </a:t>
            </a:r>
            <a:r>
              <a:rPr lang="es-ES" sz="2800" dirty="0"/>
              <a:t>que te ha sido </a:t>
            </a:r>
            <a:r>
              <a:rPr lang="es-ES" sz="2800" dirty="0" smtClean="0">
                <a:solidFill>
                  <a:srgbClr val="FBB65B"/>
                </a:solidFill>
              </a:rPr>
              <a:t>encomendado</a:t>
            </a:r>
            <a:r>
              <a:rPr lang="en-US" sz="2800" dirty="0" smtClean="0"/>
              <a:t>”. </a:t>
            </a:r>
          </a:p>
          <a:p>
            <a:pPr marL="0" indent="0" algn="ctr">
              <a:buNone/>
            </a:pPr>
            <a:r>
              <a:rPr lang="en-US" sz="2800" dirty="0"/>
              <a:t>(</a:t>
            </a:r>
            <a:r>
              <a:rPr lang="en-US" sz="2800" dirty="0" smtClean="0"/>
              <a:t>1:13-14)</a:t>
            </a:r>
            <a:endParaRPr lang="en-US" sz="2800" dirty="0"/>
          </a:p>
          <a:p>
            <a:pPr marL="0" indent="0" algn="ctr" rtl="0">
              <a:buNone/>
            </a:pPr>
            <a:endParaRPr lang="en-US" sz="2800" dirty="0"/>
          </a:p>
          <a:p>
            <a:pPr marL="0" indent="0" algn="ctr" rtl="0">
              <a:buNone/>
            </a:pPr>
            <a:endParaRPr lang="en-US" sz="28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smtClean="0">
                  <a:solidFill>
                    <a:schemeClr val="bg1"/>
                  </a:solidFill>
                </a:rPr>
                <a:t>Los </a:t>
              </a:r>
              <a:r>
                <a:rPr lang="en-US" sz="2800" b="1" i="1" dirty="0" err="1" smtClean="0">
                  <a:solidFill>
                    <a:schemeClr val="bg1"/>
                  </a:solidFill>
                </a:rPr>
                <a:t>vasos</a:t>
              </a:r>
              <a:r>
                <a:rPr lang="en-US" sz="2800" b="1" i="1" dirty="0" smtClean="0">
                  <a:solidFill>
                    <a:schemeClr val="bg1"/>
                  </a:solidFill>
                </a:rPr>
                <a:t> de </a:t>
              </a:r>
              <a:r>
                <a:rPr lang="en-US" sz="2800" b="1" i="1" dirty="0" err="1" smtClean="0">
                  <a:solidFill>
                    <a:schemeClr val="bg1"/>
                  </a:solidFill>
                </a:rPr>
                <a:t>honra</a:t>
              </a:r>
              <a:r>
                <a:rPr lang="en-US" sz="2800" b="1" i="1" dirty="0" smtClean="0">
                  <a:solidFill>
                    <a:schemeClr val="bg1"/>
                  </a:solidFill>
                </a:rPr>
                <a:t>:</a:t>
              </a:r>
              <a:endParaRPr lang="en-US" sz="2800" b="1" i="1" dirty="0">
                <a:solidFill>
                  <a:schemeClr val="bg1"/>
                </a:solidFill>
              </a:endParaRPr>
            </a:p>
          </p:txBody>
        </p:sp>
      </p:grpSp>
      <p:grpSp>
        <p:nvGrpSpPr>
          <p:cNvPr id="25" name="Group 24">
            <a:extLst>
              <a:ext uri="{FF2B5EF4-FFF2-40B4-BE49-F238E27FC236}">
                <a16:creationId xmlns="" xmlns:a16="http://schemas.microsoft.com/office/drawing/2014/main" id="{F34F64CB-3393-5C45-B2C8-E07C61C6CCDB}"/>
              </a:ext>
            </a:extLst>
          </p:cNvPr>
          <p:cNvGrpSpPr/>
          <p:nvPr/>
        </p:nvGrpSpPr>
        <p:grpSpPr>
          <a:xfrm>
            <a:off x="6555563" y="3720685"/>
            <a:ext cx="1381937" cy="256138"/>
            <a:chOff x="499730" y="4241434"/>
            <a:chExt cx="1850065" cy="256138"/>
          </a:xfrm>
        </p:grpSpPr>
        <p:sp>
          <p:nvSpPr>
            <p:cNvPr id="22" name="Freeform 21">
              <a:extLst>
                <a:ext uri="{FF2B5EF4-FFF2-40B4-BE49-F238E27FC236}">
                  <a16:creationId xmlns="" xmlns:a16="http://schemas.microsoft.com/office/drawing/2014/main" id="{5919C0D3-3AB1-5245-8E47-F487AE347EF3}"/>
                </a:ext>
              </a:extLst>
            </p:cNvPr>
            <p:cNvSpPr/>
            <p:nvPr/>
          </p:nvSpPr>
          <p:spPr>
            <a:xfrm>
              <a:off x="499730" y="4241434"/>
              <a:ext cx="1850065" cy="225883"/>
            </a:xfrm>
            <a:custGeom>
              <a:avLst/>
              <a:gdLst>
                <a:gd name="connsiteX0" fmla="*/ 0 w 1850065"/>
                <a:gd name="connsiteY0" fmla="*/ 149813 h 225883"/>
                <a:gd name="connsiteX1" fmla="*/ 1658679 w 1850065"/>
                <a:gd name="connsiteY1" fmla="*/ 957 h 225883"/>
                <a:gd name="connsiteX2" fmla="*/ 1722475 w 1850065"/>
                <a:gd name="connsiteY2" fmla="*/ 213608 h 225883"/>
                <a:gd name="connsiteX3" fmla="*/ 1850065 w 1850065"/>
                <a:gd name="connsiteY3" fmla="*/ 181710 h 225883"/>
              </a:gdLst>
              <a:ahLst/>
              <a:cxnLst>
                <a:cxn ang="0">
                  <a:pos x="connsiteX0" y="connsiteY0"/>
                </a:cxn>
                <a:cxn ang="0">
                  <a:pos x="connsiteX1" y="connsiteY1"/>
                </a:cxn>
                <a:cxn ang="0">
                  <a:pos x="connsiteX2" y="connsiteY2"/>
                </a:cxn>
                <a:cxn ang="0">
                  <a:pos x="connsiteX3" y="connsiteY3"/>
                </a:cxn>
              </a:cxnLst>
              <a:rect l="l" t="t" r="r" b="b"/>
              <a:pathLst>
                <a:path w="1850065" h="225883">
                  <a:moveTo>
                    <a:pt x="0" y="149813"/>
                  </a:moveTo>
                  <a:cubicBezTo>
                    <a:pt x="685800" y="70069"/>
                    <a:pt x="1371600" y="-9675"/>
                    <a:pt x="1658679" y="957"/>
                  </a:cubicBezTo>
                  <a:cubicBezTo>
                    <a:pt x="1945758" y="11589"/>
                    <a:pt x="1690577" y="183483"/>
                    <a:pt x="1722475" y="213608"/>
                  </a:cubicBezTo>
                  <a:cubicBezTo>
                    <a:pt x="1754373" y="243733"/>
                    <a:pt x="1802219" y="212721"/>
                    <a:pt x="1850065" y="181710"/>
                  </a:cubicBezTo>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Freeform 23">
              <a:extLst>
                <a:ext uri="{FF2B5EF4-FFF2-40B4-BE49-F238E27FC236}">
                  <a16:creationId xmlns="" xmlns:a16="http://schemas.microsoft.com/office/drawing/2014/main" id="{A92ABB37-A32F-EA4B-94D0-0496CD3DAEE8}"/>
                </a:ext>
              </a:extLst>
            </p:cNvPr>
            <p:cNvSpPr/>
            <p:nvPr/>
          </p:nvSpPr>
          <p:spPr>
            <a:xfrm>
              <a:off x="648586" y="4360724"/>
              <a:ext cx="1499191" cy="136848"/>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6" name="TextBox 25">
            <a:extLst>
              <a:ext uri="{FF2B5EF4-FFF2-40B4-BE49-F238E27FC236}">
                <a16:creationId xmlns="" xmlns:a16="http://schemas.microsoft.com/office/drawing/2014/main" id="{30A49B40-D23A-7D44-A51E-8EA5FB5E3DA4}"/>
              </a:ext>
            </a:extLst>
          </p:cNvPr>
          <p:cNvSpPr txBox="1"/>
          <p:nvPr/>
        </p:nvSpPr>
        <p:spPr>
          <a:xfrm>
            <a:off x="822354" y="4616728"/>
            <a:ext cx="7531100" cy="707886"/>
          </a:xfrm>
          <a:prstGeom prst="rect">
            <a:avLst/>
          </a:prstGeom>
          <a:noFill/>
        </p:spPr>
        <p:txBody>
          <a:bodyPr wrap="square" rtlCol="0">
            <a:spAutoFit/>
          </a:bodyPr>
          <a:lstStyle/>
          <a:p>
            <a:pPr algn="ctr"/>
            <a:r>
              <a:rPr lang="en-US" sz="4000" dirty="0">
                <a:solidFill>
                  <a:srgbClr val="E8A953"/>
                </a:solidFill>
              </a:rPr>
              <a:t>Para </a:t>
            </a:r>
            <a:r>
              <a:rPr lang="en-US" sz="4000" b="1" dirty="0" err="1" smtClean="0">
                <a:solidFill>
                  <a:srgbClr val="E8A953"/>
                </a:solidFill>
              </a:rPr>
              <a:t>conocer</a:t>
            </a:r>
            <a:r>
              <a:rPr lang="en-US" sz="4000" dirty="0" err="1" smtClean="0">
                <a:solidFill>
                  <a:srgbClr val="E8A953"/>
                </a:solidFill>
              </a:rPr>
              <a:t>las</a:t>
            </a:r>
            <a:r>
              <a:rPr lang="en-US" sz="4000" dirty="0">
                <a:solidFill>
                  <a:srgbClr val="E8A953"/>
                </a:solidFill>
              </a:rPr>
              <a:t>. </a:t>
            </a:r>
            <a:r>
              <a:rPr lang="en-US" sz="4000" dirty="0" smtClean="0">
                <a:solidFill>
                  <a:srgbClr val="E8A953"/>
                </a:solidFill>
              </a:rPr>
              <a:t>Para </a:t>
            </a:r>
            <a:r>
              <a:rPr lang="en-US" sz="4000" dirty="0" err="1" smtClean="0">
                <a:solidFill>
                  <a:srgbClr val="E8A953"/>
                </a:solidFill>
              </a:rPr>
              <a:t>p</a:t>
            </a:r>
            <a:r>
              <a:rPr lang="en-US" sz="4000" b="1" dirty="0" err="1" smtClean="0">
                <a:solidFill>
                  <a:srgbClr val="E8A953"/>
                </a:solidFill>
              </a:rPr>
              <a:t>roteger</a:t>
            </a:r>
            <a:r>
              <a:rPr lang="en-US" sz="4000" dirty="0" err="1" smtClean="0">
                <a:solidFill>
                  <a:srgbClr val="E8A953"/>
                </a:solidFill>
              </a:rPr>
              <a:t>las</a:t>
            </a:r>
            <a:r>
              <a:rPr lang="en-US" sz="4000" dirty="0" smtClean="0">
                <a:solidFill>
                  <a:srgbClr val="E8A953"/>
                </a:solidFill>
              </a:rPr>
              <a:t>.</a:t>
            </a:r>
            <a:endParaRPr lang="en-US" sz="4000" dirty="0">
              <a:solidFill>
                <a:srgbClr val="E8A953"/>
              </a:solidFill>
            </a:endParaRPr>
          </a:p>
        </p:txBody>
      </p:sp>
    </p:spTree>
    <p:extLst>
      <p:ext uri="{BB962C8B-B14F-4D97-AF65-F5344CB8AC3E}">
        <p14:creationId xmlns:p14="http://schemas.microsoft.com/office/powerpoint/2010/main" val="3156520048"/>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err="1" smtClean="0"/>
              <a:t>Escaparán</a:t>
            </a:r>
            <a:r>
              <a:rPr lang="en-US" sz="4400" i="1" dirty="0" smtClean="0"/>
              <a:t> </a:t>
            </a:r>
            <a:r>
              <a:rPr lang="en-US" sz="4400" i="1" dirty="0" err="1" smtClean="0"/>
              <a:t>los</a:t>
            </a:r>
            <a:r>
              <a:rPr lang="en-US" sz="4400" i="1" dirty="0" smtClean="0"/>
              <a:t> </a:t>
            </a:r>
            <a:r>
              <a:rPr lang="en-US" sz="4400" i="1" dirty="0"/>
              <a:t>enredos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57200" y="2184400"/>
            <a:ext cx="8188036" cy="3398982"/>
          </a:xfrm>
        </p:spPr>
        <p:txBody>
          <a:bodyPr>
            <a:normAutofit/>
          </a:bodyPr>
          <a:lstStyle/>
          <a:p>
            <a:pPr marL="0" indent="0" algn="ctr">
              <a:buNone/>
            </a:pPr>
            <a:r>
              <a:rPr lang="en-US" sz="2800" dirty="0" smtClean="0"/>
              <a:t>“</a:t>
            </a:r>
            <a:r>
              <a:rPr lang="es-ES" sz="2800" dirty="0"/>
              <a:t>El soldado en servicio activo </a:t>
            </a:r>
            <a:r>
              <a:rPr lang="es-ES" sz="2800" dirty="0">
                <a:solidFill>
                  <a:srgbClr val="FBB65B"/>
                </a:solidFill>
              </a:rPr>
              <a:t>no se enreda </a:t>
            </a:r>
            <a:r>
              <a:rPr lang="es-ES" sz="2800" dirty="0"/>
              <a:t>en los negocios de la vida diaria, a fin de poder agradar al que lo reclutó como </a:t>
            </a:r>
            <a:r>
              <a:rPr lang="es-ES" sz="2800" dirty="0" smtClean="0"/>
              <a:t>soldado</a:t>
            </a:r>
            <a:r>
              <a:rPr lang="en-US" sz="2800" dirty="0" smtClean="0"/>
              <a:t>”. </a:t>
            </a:r>
            <a:r>
              <a:rPr lang="en-US" sz="2800" dirty="0"/>
              <a:t>(2 Ti. 2:4)</a:t>
            </a:r>
            <a:br>
              <a:rPr lang="en-US" sz="2800" dirty="0"/>
            </a:br>
            <a:endParaRPr lang="en-US" sz="2800" dirty="0"/>
          </a:p>
          <a:p>
            <a:pPr marL="0" indent="0" algn="ctr">
              <a:buNone/>
            </a:pPr>
            <a:r>
              <a:rPr lang="en-US" sz="2800" dirty="0" smtClean="0"/>
              <a:t>“</a:t>
            </a:r>
            <a:r>
              <a:rPr lang="es-ES" sz="2800" dirty="0"/>
              <a:t>La semilla que cayó entre los espinos, son los que han oído, y al continuar su camino son ahogados por las </a:t>
            </a:r>
            <a:r>
              <a:rPr lang="es-ES" sz="2800" dirty="0">
                <a:solidFill>
                  <a:srgbClr val="FBB65B"/>
                </a:solidFill>
              </a:rPr>
              <a:t>preocupaciones</a:t>
            </a:r>
            <a:r>
              <a:rPr lang="es-ES" sz="2800" dirty="0"/>
              <a:t>, las </a:t>
            </a:r>
            <a:r>
              <a:rPr lang="es-ES" sz="2800" dirty="0">
                <a:solidFill>
                  <a:srgbClr val="FBB65B"/>
                </a:solidFill>
              </a:rPr>
              <a:t>riquezas</a:t>
            </a:r>
            <a:r>
              <a:rPr lang="es-ES" sz="2800" dirty="0"/>
              <a:t> y los </a:t>
            </a:r>
            <a:r>
              <a:rPr lang="es-ES" sz="2800" dirty="0">
                <a:solidFill>
                  <a:srgbClr val="FBB65B"/>
                </a:solidFill>
              </a:rPr>
              <a:t>placeres</a:t>
            </a:r>
            <a:r>
              <a:rPr lang="es-ES" sz="2800" dirty="0"/>
              <a:t> de la vida, y su fruto no </a:t>
            </a:r>
            <a:r>
              <a:rPr lang="es-ES" sz="2800" dirty="0" smtClean="0"/>
              <a:t>madura</a:t>
            </a:r>
            <a:r>
              <a:rPr lang="en-US" sz="2800" dirty="0" smtClean="0"/>
              <a:t>”. </a:t>
            </a:r>
            <a:r>
              <a:rPr lang="en-US" sz="2800" dirty="0"/>
              <a:t>(Lucas 8:14)</a:t>
            </a:r>
          </a:p>
          <a:p>
            <a:pPr marL="0" indent="0" algn="ctr" rtl="0">
              <a:buNone/>
            </a:pPr>
            <a:endParaRPr lang="en-US" sz="2800" dirty="0"/>
          </a:p>
          <a:p>
            <a:pPr marL="0" indent="0" algn="ctr" rtl="0">
              <a:buNone/>
            </a:pPr>
            <a:endParaRPr lang="en-US" sz="28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Los </a:t>
              </a:r>
              <a:r>
                <a:rPr lang="en-US" sz="2800" b="1" i="1" dirty="0" err="1">
                  <a:solidFill>
                    <a:schemeClr val="bg1"/>
                  </a:solidFill>
                </a:rPr>
                <a:t>vasos</a:t>
              </a:r>
              <a:r>
                <a:rPr lang="en-US" sz="2800" b="1" i="1" dirty="0">
                  <a:solidFill>
                    <a:schemeClr val="bg1"/>
                  </a:solidFill>
                </a:rPr>
                <a:t> de </a:t>
              </a:r>
              <a:r>
                <a:rPr lang="en-US" sz="2800" b="1" i="1" dirty="0" err="1" smtClean="0">
                  <a:solidFill>
                    <a:schemeClr val="bg1"/>
                  </a:solidFill>
                </a:rPr>
                <a:t>honra</a:t>
              </a:r>
              <a:r>
                <a:rPr lang="en-US" sz="2800" b="1" i="1" dirty="0" smtClean="0">
                  <a:solidFill>
                    <a:schemeClr val="bg1"/>
                  </a:solidFill>
                </a:rPr>
                <a:t>:</a:t>
              </a:r>
              <a:endParaRPr lang="en-US" sz="2800" b="1" i="1" dirty="0">
                <a:solidFill>
                  <a:schemeClr val="bg1"/>
                </a:solidFill>
              </a:endParaRPr>
            </a:p>
          </p:txBody>
        </p:sp>
      </p:grpSp>
    </p:spTree>
    <p:extLst>
      <p:ext uri="{BB962C8B-B14F-4D97-AF65-F5344CB8AC3E}">
        <p14:creationId xmlns:p14="http://schemas.microsoft.com/office/powerpoint/2010/main" val="458969616"/>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162799-461A-D643-82D8-30F3D6038A6F}"/>
              </a:ext>
            </a:extLst>
          </p:cNvPr>
          <p:cNvGraphicFramePr>
            <a:graphicFrameLocks noGrp="1"/>
          </p:cNvGraphicFramePr>
          <p:nvPr>
            <p:extLst/>
          </p:nvPr>
        </p:nvGraphicFramePr>
        <p:xfrm>
          <a:off x="391886" y="338101"/>
          <a:ext cx="8399417" cy="5200100"/>
        </p:xfrm>
        <a:graphic>
          <a:graphicData uri="http://schemas.openxmlformats.org/drawingml/2006/table">
            <a:tbl>
              <a:tblPr firstRow="1" firstCol="1" bandRow="1">
                <a:tableStyleId>{C083E6E3-FA7D-4D7B-A595-EF9225AFEA82}</a:tableStyleId>
              </a:tblPr>
              <a:tblGrid>
                <a:gridCol w="6008914">
                  <a:extLst>
                    <a:ext uri="{9D8B030D-6E8A-4147-A177-3AD203B41FA5}">
                      <a16:colId xmlns:a16="http://schemas.microsoft.com/office/drawing/2014/main" xmlns="" val="20000"/>
                    </a:ext>
                  </a:extLst>
                </a:gridCol>
                <a:gridCol w="2390503">
                  <a:extLst>
                    <a:ext uri="{9D8B030D-6E8A-4147-A177-3AD203B41FA5}">
                      <a16:colId xmlns:a16="http://schemas.microsoft.com/office/drawing/2014/main" xmlns=""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a:t>
                      </a:r>
                      <a:r>
                        <a:rPr lang="en-US" sz="1600" dirty="0" smtClean="0">
                          <a:solidFill>
                            <a:schemeClr val="bg1"/>
                          </a:solidFill>
                          <a:effectLst/>
                        </a:rPr>
                        <a:t>:00pm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dirty="0" smtClean="0">
                          <a:solidFill>
                            <a:schemeClr val="bg1"/>
                          </a:solidFill>
                          <a:effectLst/>
                        </a:rPr>
                        <a:t> </a:t>
                      </a:r>
                      <a:r>
                        <a:rPr lang="en-US" sz="1600" dirty="0">
                          <a:solidFill>
                            <a:schemeClr val="bg1"/>
                          </a:solidFill>
                          <a:effectLst/>
                        </a:rPr>
                        <a:t>de </a:t>
                      </a:r>
                      <a:r>
                        <a:rPr lang="en-US" sz="1600" dirty="0" err="1" smtClean="0">
                          <a:solidFill>
                            <a:schemeClr val="bg1"/>
                          </a:solidFill>
                          <a:effectLst/>
                        </a:rPr>
                        <a:t>los</a:t>
                      </a:r>
                      <a:r>
                        <a:rPr lang="en-US" sz="1600" dirty="0" smtClean="0">
                          <a:solidFill>
                            <a:schemeClr val="bg1"/>
                          </a:solidFill>
                          <a:effectLst/>
                        </a:rPr>
                        <a:t> </a:t>
                      </a:r>
                      <a:r>
                        <a:rPr lang="en-US" sz="1600" dirty="0" err="1" smtClean="0">
                          <a:solidFill>
                            <a:schemeClr val="bg1"/>
                          </a:solidFill>
                          <a:effectLst/>
                        </a:rPr>
                        <a:t>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6"/>
                  </a:ext>
                </a:extLst>
              </a:tr>
              <a:tr h="390585">
                <a:tc>
                  <a:txBody>
                    <a:bodyPr/>
                    <a:lstStyle/>
                    <a:p>
                      <a:pPr marL="0" marR="0" algn="l" rtl="0">
                        <a:spcBef>
                          <a:spcPts val="0"/>
                        </a:spcBef>
                        <a:spcAft>
                          <a:spcPts val="0"/>
                        </a:spcAft>
                      </a:pPr>
                      <a:r>
                        <a:rPr lang="es-ES" sz="1600" dirty="0" smtClean="0">
                          <a:solidFill>
                            <a:schemeClr val="bg1"/>
                          </a:solidFill>
                          <a:effectLst/>
                        </a:rPr>
                        <a:t>Invocando al Señor con un corazón puro</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8"/>
                  </a:ext>
                </a:extLst>
              </a:tr>
              <a:tr h="390585">
                <a:tc>
                  <a:txBody>
                    <a:bodyPr/>
                    <a:lstStyle/>
                    <a:p>
                      <a:pPr marL="0" marR="0" algn="l" rtl="0">
                        <a:spcBef>
                          <a:spcPts val="0"/>
                        </a:spcBef>
                        <a:spcAft>
                          <a:spcPts val="0"/>
                        </a:spcAft>
                      </a:pPr>
                      <a:r>
                        <a:rPr lang="es-ES" sz="1600" dirty="0" smtClean="0">
                          <a:solidFill>
                            <a:schemeClr val="bg1"/>
                          </a:solidFill>
                          <a:effectLst/>
                        </a:rPr>
                        <a:t>Refrescándonos y animándonos unos a otros</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0"/>
                  </a:ext>
                </a:extLst>
              </a:tr>
              <a:tr h="390585">
                <a:tc>
                  <a:txBody>
                    <a:bodyPr/>
                    <a:lstStyle/>
                    <a:p>
                      <a:pPr marL="0" marR="0" algn="l" rtl="0">
                        <a:spcBef>
                          <a:spcPts val="0"/>
                        </a:spcBef>
                        <a:spcAft>
                          <a:spcPts val="0"/>
                        </a:spcAft>
                      </a:pPr>
                      <a:r>
                        <a:rPr lang="es-ES" sz="1600" b="1" dirty="0" smtClean="0">
                          <a:solidFill>
                            <a:schemeClr val="bg1"/>
                          </a:solidFill>
                          <a:effectLst/>
                          <a:latin typeface="+mn-lt"/>
                          <a:ea typeface="+mn-ea"/>
                          <a:cs typeface="+mn-cs"/>
                        </a:rPr>
                        <a:t>Reprendiendo</a:t>
                      </a:r>
                      <a:r>
                        <a:rPr lang="es-ES" sz="1600" b="1" baseline="0" dirty="0" smtClean="0">
                          <a:solidFill>
                            <a:schemeClr val="bg1"/>
                          </a:solidFill>
                          <a:effectLst/>
                          <a:latin typeface="+mn-lt"/>
                          <a:ea typeface="+mn-ea"/>
                          <a:cs typeface="+mn-cs"/>
                        </a:rPr>
                        <a:t> 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s-ES" sz="1600" dirty="0" smtClean="0">
                          <a:solidFill>
                            <a:schemeClr val="bg1"/>
                          </a:solidFill>
                          <a:effectLst/>
                        </a:rPr>
                        <a:t>Persistiendo en las cosas </a:t>
                      </a:r>
                      <a:br>
                        <a:rPr lang="es-ES" sz="1600" dirty="0" smtClean="0">
                          <a:solidFill>
                            <a:schemeClr val="bg1"/>
                          </a:solidFill>
                          <a:effectLst/>
                        </a:rPr>
                      </a:br>
                      <a:r>
                        <a:rPr lang="es-ES" sz="1600" dirty="0" smtClean="0">
                          <a:solidFill>
                            <a:schemeClr val="bg1"/>
                          </a:solidFill>
                          <a:effectLst/>
                        </a:rPr>
                        <a:t>que hemos aprendido</a:t>
                      </a: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2"/>
                  </a:ext>
                </a:extLst>
              </a:tr>
            </a:tbl>
          </a:graphicData>
        </a:graphic>
      </p:graphicFrame>
      <p:sp>
        <p:nvSpPr>
          <p:cNvPr id="5" name="Rectangle 4">
            <a:extLst>
              <a:ext uri="{FF2B5EF4-FFF2-40B4-BE49-F238E27FC236}">
                <a16:creationId xmlns:a16="http://schemas.microsoft.com/office/drawing/2014/main" xmlns="" id="{29DEDC0D-1B42-D44A-8E53-10142DA60B37}"/>
              </a:ext>
            </a:extLst>
          </p:cNvPr>
          <p:cNvSpPr/>
          <p:nvPr/>
        </p:nvSpPr>
        <p:spPr>
          <a:xfrm>
            <a:off x="391885" y="2254294"/>
            <a:ext cx="8399417" cy="425405"/>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2849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BE2C091-4553-0646-B67F-AFD81A28A78E}"/>
              </a:ext>
            </a:extLst>
          </p:cNvPr>
          <p:cNvPicPr>
            <a:picLocks noChangeAspect="1"/>
          </p:cNvPicPr>
          <p:nvPr/>
        </p:nvPicPr>
        <p:blipFill rotWithShape="1">
          <a:blip r:embed="rId3"/>
          <a:srcRect b="16294"/>
          <a:stretch/>
        </p:blipFill>
        <p:spPr>
          <a:xfrm>
            <a:off x="0" y="0"/>
            <a:ext cx="9144000" cy="5715000"/>
          </a:xfrm>
          <a:prstGeom prst="rect">
            <a:avLst/>
          </a:prstGeom>
        </p:spPr>
      </p:pic>
      <p:grpSp>
        <p:nvGrpSpPr>
          <p:cNvPr id="11" name="Group 10">
            <a:extLst>
              <a:ext uri="{FF2B5EF4-FFF2-40B4-BE49-F238E27FC236}">
                <a16:creationId xmlns="" xmlns:a16="http://schemas.microsoft.com/office/drawing/2014/main" id="{A1405594-A2C0-084E-86A7-D41E58102774}"/>
              </a:ext>
            </a:extLst>
          </p:cNvPr>
          <p:cNvGrpSpPr/>
          <p:nvPr/>
        </p:nvGrpSpPr>
        <p:grpSpPr>
          <a:xfrm>
            <a:off x="1456761" y="2615977"/>
            <a:ext cx="6230478" cy="2663946"/>
            <a:chOff x="2756102" y="2674970"/>
            <a:chExt cx="5856956" cy="2663946"/>
          </a:xfrm>
        </p:grpSpPr>
        <p:sp>
          <p:nvSpPr>
            <p:cNvPr id="10" name="Rounded Rectangle 9">
              <a:extLst>
                <a:ext uri="{FF2B5EF4-FFF2-40B4-BE49-F238E27FC236}">
                  <a16:creationId xmlns="" xmlns:a16="http://schemas.microsoft.com/office/drawing/2014/main" id="{9441996E-32FF-2B4D-B68B-7F78568F80FA}"/>
                </a:ext>
              </a:extLst>
            </p:cNvPr>
            <p:cNvSpPr/>
            <p:nvPr/>
          </p:nvSpPr>
          <p:spPr>
            <a:xfrm>
              <a:off x="2756102" y="3027777"/>
              <a:ext cx="5856956" cy="2311139"/>
            </a:xfrm>
            <a:prstGeom prst="round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smtClean="0"/>
                <a:t>1:19</a:t>
              </a:r>
              <a:r>
                <a:rPr lang="en-US" sz="2400" dirty="0" smtClean="0"/>
                <a:t>“</a:t>
              </a:r>
              <a:r>
                <a:rPr lang="es-ES" sz="2400" dirty="0"/>
                <a:t>guardando la fe y una buena conciencia, que algunos han rechazado y naufragaron en lo que toca a la fe. </a:t>
              </a:r>
              <a:r>
                <a:rPr lang="es-ES" sz="2400" dirty="0" smtClean="0"/>
                <a:t>20</a:t>
              </a:r>
              <a:r>
                <a:rPr lang="es-ES" sz="2400" dirty="0"/>
                <a:t>  Entre ellos están Himeneo y Alejandro, a quienes he entregado a Satanás, para que aprendan a no blasfemar. </a:t>
              </a:r>
              <a:endParaRPr lang="en-US" sz="2400" dirty="0"/>
            </a:p>
          </p:txBody>
        </p:sp>
        <p:grpSp>
          <p:nvGrpSpPr>
            <p:cNvPr id="7" name="Group 6">
              <a:extLst>
                <a:ext uri="{FF2B5EF4-FFF2-40B4-BE49-F238E27FC236}">
                  <a16:creationId xmlns="" xmlns:a16="http://schemas.microsoft.com/office/drawing/2014/main" id="{B6020E94-1E62-4D4F-8559-A9634B39D0BC}"/>
                </a:ext>
              </a:extLst>
            </p:cNvPr>
            <p:cNvGrpSpPr/>
            <p:nvPr/>
          </p:nvGrpSpPr>
          <p:grpSpPr>
            <a:xfrm>
              <a:off x="3300526" y="2674970"/>
              <a:ext cx="4768108" cy="528638"/>
              <a:chOff x="2690023" y="692827"/>
              <a:chExt cx="3843338" cy="528638"/>
            </a:xfrm>
          </p:grpSpPr>
          <p:sp>
            <p:nvSpPr>
              <p:cNvPr id="8" name="Rounded Rectangle 7">
                <a:extLst>
                  <a:ext uri="{FF2B5EF4-FFF2-40B4-BE49-F238E27FC236}">
                    <a16:creationId xmlns="" xmlns:a16="http://schemas.microsoft.com/office/drawing/2014/main" id="{76D13824-2A46-4A4D-BB7C-75E58A77599B}"/>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 xmlns:a16="http://schemas.microsoft.com/office/drawing/2014/main" id="{7AFD2EFF-8CC1-7E45-A1D3-11B286123188}"/>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Pablo advierte a Timoteo…</a:t>
                </a:r>
              </a:p>
            </p:txBody>
          </p:sp>
        </p:grpSp>
      </p:grpSp>
    </p:spTree>
    <p:extLst>
      <p:ext uri="{BB962C8B-B14F-4D97-AF65-F5344CB8AC3E}">
        <p14:creationId xmlns:p14="http://schemas.microsoft.com/office/powerpoint/2010/main" val="17077284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BE2C091-4553-0646-B67F-AFD81A28A78E}"/>
              </a:ext>
            </a:extLst>
          </p:cNvPr>
          <p:cNvPicPr>
            <a:picLocks noChangeAspect="1"/>
          </p:cNvPicPr>
          <p:nvPr/>
        </p:nvPicPr>
        <p:blipFill rotWithShape="1">
          <a:blip r:embed="rId3"/>
          <a:srcRect b="16294"/>
          <a:stretch/>
        </p:blipFill>
        <p:spPr>
          <a:xfrm>
            <a:off x="0" y="0"/>
            <a:ext cx="9144000" cy="5715000"/>
          </a:xfrm>
          <a:prstGeom prst="rect">
            <a:avLst/>
          </a:prstGeom>
        </p:spPr>
      </p:pic>
      <p:grpSp>
        <p:nvGrpSpPr>
          <p:cNvPr id="11" name="Group 10">
            <a:extLst>
              <a:ext uri="{FF2B5EF4-FFF2-40B4-BE49-F238E27FC236}">
                <a16:creationId xmlns="" xmlns:a16="http://schemas.microsoft.com/office/drawing/2014/main" id="{A1405594-A2C0-084E-86A7-D41E58102774}"/>
              </a:ext>
            </a:extLst>
          </p:cNvPr>
          <p:cNvGrpSpPr/>
          <p:nvPr/>
        </p:nvGrpSpPr>
        <p:grpSpPr>
          <a:xfrm>
            <a:off x="1643522" y="2615977"/>
            <a:ext cx="5856956" cy="2663946"/>
            <a:chOff x="2756102" y="2674970"/>
            <a:chExt cx="5856956" cy="2663946"/>
          </a:xfrm>
        </p:grpSpPr>
        <p:sp>
          <p:nvSpPr>
            <p:cNvPr id="10" name="Rounded Rectangle 9">
              <a:extLst>
                <a:ext uri="{FF2B5EF4-FFF2-40B4-BE49-F238E27FC236}">
                  <a16:creationId xmlns="" xmlns:a16="http://schemas.microsoft.com/office/drawing/2014/main" id="{9441996E-32FF-2B4D-B68B-7F78568F80FA}"/>
                </a:ext>
              </a:extLst>
            </p:cNvPr>
            <p:cNvSpPr/>
            <p:nvPr/>
          </p:nvSpPr>
          <p:spPr>
            <a:xfrm>
              <a:off x="2756102" y="3027777"/>
              <a:ext cx="5856956" cy="2311139"/>
            </a:xfrm>
            <a:prstGeom prst="round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aseline="30000" dirty="0" smtClean="0"/>
                <a:t>2:16</a:t>
              </a:r>
              <a:r>
                <a:rPr lang="en-US" sz="2400" dirty="0" smtClean="0"/>
                <a:t>"</a:t>
              </a:r>
              <a:r>
                <a:rPr lang="es-ES" sz="2400" u="sng" dirty="0">
                  <a:solidFill>
                    <a:srgbClr val="FBB65B"/>
                  </a:solidFill>
                </a:rPr>
                <a:t>Evita las palabrerías vacías </a:t>
              </a:r>
              <a:r>
                <a:rPr lang="es-ES" sz="2400" dirty="0"/>
                <a:t>y </a:t>
              </a:r>
              <a:r>
                <a:rPr lang="es-ES" sz="2400" u="sng" dirty="0">
                  <a:solidFill>
                    <a:srgbClr val="FBB65B"/>
                  </a:solidFill>
                </a:rPr>
                <a:t>profanas</a:t>
              </a:r>
              <a:r>
                <a:rPr lang="es-ES" sz="2400" dirty="0"/>
                <a:t>, porque los dados a ellas, conducirán más y más a la impiedad, </a:t>
              </a:r>
              <a:r>
                <a:rPr lang="es-ES" sz="2400" dirty="0" smtClean="0"/>
                <a:t>17</a:t>
              </a:r>
              <a:r>
                <a:rPr lang="es-ES" sz="2400" dirty="0"/>
                <a:t>  y su palabra se extenderá como gangrena. Entre ellos están Himeneo y </a:t>
              </a:r>
              <a:r>
                <a:rPr lang="es-ES" sz="2400" dirty="0" err="1"/>
                <a:t>Fileto</a:t>
              </a:r>
              <a:r>
                <a:rPr lang="en-US" sz="2400" dirty="0" smtClean="0"/>
                <a:t>”</a:t>
              </a:r>
              <a:endParaRPr lang="en-US" sz="2400" dirty="0"/>
            </a:p>
          </p:txBody>
        </p:sp>
        <p:grpSp>
          <p:nvGrpSpPr>
            <p:cNvPr id="7" name="Group 6">
              <a:extLst>
                <a:ext uri="{FF2B5EF4-FFF2-40B4-BE49-F238E27FC236}">
                  <a16:creationId xmlns="" xmlns:a16="http://schemas.microsoft.com/office/drawing/2014/main" id="{B6020E94-1E62-4D4F-8559-A9634B39D0BC}"/>
                </a:ext>
              </a:extLst>
            </p:cNvPr>
            <p:cNvGrpSpPr/>
            <p:nvPr/>
          </p:nvGrpSpPr>
          <p:grpSpPr>
            <a:xfrm>
              <a:off x="3300526" y="2674970"/>
              <a:ext cx="4768108" cy="528638"/>
              <a:chOff x="2690023" y="692827"/>
              <a:chExt cx="3843338" cy="528638"/>
            </a:xfrm>
          </p:grpSpPr>
          <p:sp>
            <p:nvSpPr>
              <p:cNvPr id="8" name="Rounded Rectangle 7">
                <a:extLst>
                  <a:ext uri="{FF2B5EF4-FFF2-40B4-BE49-F238E27FC236}">
                    <a16:creationId xmlns="" xmlns:a16="http://schemas.microsoft.com/office/drawing/2014/main" id="{76D13824-2A46-4A4D-BB7C-75E58A77599B}"/>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 xmlns:a16="http://schemas.microsoft.com/office/drawing/2014/main" id="{7AFD2EFF-8CC1-7E45-A1D3-11B286123188}"/>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Pablo advierte a Timoteo…</a:t>
                </a:r>
              </a:p>
            </p:txBody>
          </p:sp>
        </p:grpSp>
      </p:grpSp>
      <p:cxnSp>
        <p:nvCxnSpPr>
          <p:cNvPr id="12" name="Straight Connector 11">
            <a:extLst>
              <a:ext uri="{FF2B5EF4-FFF2-40B4-BE49-F238E27FC236}">
                <a16:creationId xmlns="" xmlns:a16="http://schemas.microsoft.com/office/drawing/2014/main" id="{8A12732E-372F-0348-BE76-94561FDD3FDC}"/>
              </a:ext>
            </a:extLst>
          </p:cNvPr>
          <p:cNvCxnSpPr>
            <a:cxnSpLocks/>
          </p:cNvCxnSpPr>
          <p:nvPr/>
        </p:nvCxnSpPr>
        <p:spPr>
          <a:xfrm>
            <a:off x="5018567" y="3964880"/>
            <a:ext cx="1356833"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9EB5397-C7A2-5C48-81F7-1CDD56C33277}"/>
              </a:ext>
            </a:extLst>
          </p:cNvPr>
          <p:cNvCxnSpPr>
            <a:cxnSpLocks/>
          </p:cNvCxnSpPr>
          <p:nvPr/>
        </p:nvCxnSpPr>
        <p:spPr>
          <a:xfrm>
            <a:off x="1892826" y="4730719"/>
            <a:ext cx="1244074"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2336898D-7A53-354F-B0E6-DBB01B8BEA65}"/>
              </a:ext>
            </a:extLst>
          </p:cNvPr>
          <p:cNvCxnSpPr>
            <a:cxnSpLocks/>
          </p:cNvCxnSpPr>
          <p:nvPr/>
        </p:nvCxnSpPr>
        <p:spPr>
          <a:xfrm>
            <a:off x="3300439" y="5051468"/>
            <a:ext cx="1413328"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9731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00147"/>
            <a:ext cx="7886700" cy="1158853"/>
          </a:xfrm>
        </p:spPr>
        <p:txBody>
          <a:bodyPr>
            <a:normAutofit fontScale="90000"/>
          </a:bodyPr>
          <a:lstStyle/>
          <a:p>
            <a:pPr algn="ctr" rtl="0"/>
            <a:r>
              <a:rPr lang="en-US" sz="4400" i="1" dirty="0"/>
              <a:t>Porque </a:t>
            </a:r>
            <a:r>
              <a:rPr lang="en-US" sz="4400" i="1" dirty="0" err="1"/>
              <a:t>Satanás</a:t>
            </a:r>
            <a:r>
              <a:rPr lang="en-US" sz="4400" i="1" dirty="0"/>
              <a:t> </a:t>
            </a:r>
            <a:r>
              <a:rPr lang="en-US" sz="4400" i="1" dirty="0" err="1" smtClean="0"/>
              <a:t>ataca</a:t>
            </a:r>
            <a:r>
              <a:rPr lang="en-US" sz="4400" i="1" dirty="0" smtClean="0"/>
              <a:t> </a:t>
            </a:r>
            <a:r>
              <a:rPr lang="en-US" sz="4400" i="1" dirty="0"/>
              <a:t>a los exitosos.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30365" y="2159000"/>
            <a:ext cx="8327883" cy="3061850"/>
          </a:xfrm>
        </p:spPr>
        <p:txBody>
          <a:bodyPr>
            <a:normAutofit/>
          </a:bodyPr>
          <a:lstStyle/>
          <a:p>
            <a:pPr algn="l" rtl="0"/>
            <a:r>
              <a:rPr lang="en-US" sz="2400" dirty="0"/>
              <a:t>¿Qué edad tenía Moisés cuando golpeó la roca?</a:t>
            </a:r>
          </a:p>
          <a:p>
            <a:pPr lvl="1" algn="l" rtl="0"/>
            <a:r>
              <a:rPr lang="en-US" sz="2100" dirty="0"/>
              <a:t>Números 20:9-13, 1 Corintios 10:12</a:t>
            </a:r>
          </a:p>
          <a:p>
            <a:pPr algn="l" rtl="0"/>
            <a:r>
              <a:rPr lang="en-US" sz="2400" dirty="0"/>
              <a:t>La </a:t>
            </a:r>
            <a:r>
              <a:rPr lang="en-US" sz="2400" dirty="0" err="1"/>
              <a:t>tentación</a:t>
            </a:r>
            <a:r>
              <a:rPr lang="en-US" sz="2400" dirty="0"/>
              <a:t> </a:t>
            </a:r>
            <a:r>
              <a:rPr lang="en-US" sz="2400" dirty="0" err="1" smtClean="0"/>
              <a:t>aprovecha</a:t>
            </a:r>
            <a:r>
              <a:rPr lang="en-US" sz="2400" dirty="0" smtClean="0"/>
              <a:t> de </a:t>
            </a:r>
            <a:r>
              <a:rPr lang="en-US" sz="2400" dirty="0" err="1" smtClean="0"/>
              <a:t>nuestro</a:t>
            </a:r>
            <a:r>
              <a:rPr lang="en-US" sz="2400" dirty="0" smtClean="0"/>
              <a:t> </a:t>
            </a:r>
            <a:r>
              <a:rPr lang="en-US" sz="2400" dirty="0"/>
              <a:t>deseo de “hacer las cosas a mi manera”.</a:t>
            </a:r>
          </a:p>
          <a:p>
            <a:pPr algn="l" rtl="0"/>
            <a:r>
              <a:rPr lang="en-US" sz="2400" dirty="0"/>
              <a:t>La </a:t>
            </a:r>
            <a:r>
              <a:rPr lang="en-US" sz="2400" dirty="0" err="1"/>
              <a:t>tentación</a:t>
            </a:r>
            <a:r>
              <a:rPr lang="en-US" sz="2400" dirty="0"/>
              <a:t> </a:t>
            </a:r>
            <a:r>
              <a:rPr lang="en-US" sz="2400" dirty="0" err="1" smtClean="0"/>
              <a:t>aprovecha</a:t>
            </a:r>
            <a:r>
              <a:rPr lang="en-US" sz="2400" dirty="0" smtClean="0"/>
              <a:t> de </a:t>
            </a:r>
            <a:r>
              <a:rPr lang="en-US" sz="2400" dirty="0"/>
              <a:t>nuestro deseo de obtener la aprobación del hombre.</a:t>
            </a:r>
          </a:p>
          <a:p>
            <a:pPr algn="l" rtl="0"/>
            <a:r>
              <a:rPr lang="en-US" sz="2400" dirty="0"/>
              <a:t>La </a:t>
            </a:r>
            <a:r>
              <a:rPr lang="en-US" sz="2400" dirty="0" err="1"/>
              <a:t>tentación</a:t>
            </a:r>
            <a:r>
              <a:rPr lang="en-US" sz="2400" dirty="0"/>
              <a:t> </a:t>
            </a:r>
            <a:r>
              <a:rPr lang="en-US" sz="2400" dirty="0" err="1" smtClean="0"/>
              <a:t>aprovecha</a:t>
            </a:r>
            <a:r>
              <a:rPr lang="en-US" sz="2400" dirty="0" smtClean="0"/>
              <a:t> de </a:t>
            </a:r>
            <a:r>
              <a:rPr lang="en-US" sz="2400" dirty="0" err="1" smtClean="0"/>
              <a:t>nuestro</a:t>
            </a:r>
            <a:r>
              <a:rPr lang="en-US" sz="2400" dirty="0" smtClean="0"/>
              <a:t> </a:t>
            </a:r>
            <a:r>
              <a:rPr lang="en-US" sz="2400" dirty="0"/>
              <a:t>deseo de placeres mundanos.</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1910955" y="668797"/>
            <a:ext cx="5471599"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Pablo advierte a Timoteo…</a:t>
              </a:r>
            </a:p>
          </p:txBody>
        </p:sp>
      </p:grpSp>
    </p:spTree>
    <p:extLst>
      <p:ext uri="{BB962C8B-B14F-4D97-AF65-F5344CB8AC3E}">
        <p14:creationId xmlns:p14="http://schemas.microsoft.com/office/powerpoint/2010/main" val="14272717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00147"/>
            <a:ext cx="7886700" cy="1158853"/>
          </a:xfrm>
        </p:spPr>
        <p:txBody>
          <a:bodyPr>
            <a:normAutofit/>
          </a:bodyPr>
          <a:lstStyle/>
          <a:p>
            <a:pPr algn="ctr" rtl="0"/>
            <a:r>
              <a:rPr lang="en-US" sz="4400" i="1" dirty="0"/>
              <a:t>Evite los </a:t>
            </a:r>
            <a:r>
              <a:rPr lang="en-US" sz="4400" i="1" dirty="0" err="1"/>
              <a:t>modelos</a:t>
            </a:r>
            <a:r>
              <a:rPr lang="en-US" sz="4400" i="1" dirty="0"/>
              <a:t> </a:t>
            </a:r>
            <a:r>
              <a:rPr lang="en-US" sz="4400" i="1" dirty="0" err="1" smtClean="0"/>
              <a:t>impíos</a:t>
            </a:r>
            <a:r>
              <a:rPr lang="en-US" sz="4400" i="1" dirty="0"/>
              <a:t>.</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30365" y="2490350"/>
            <a:ext cx="8327883" cy="2730500"/>
          </a:xfrm>
        </p:spPr>
        <p:txBody>
          <a:bodyPr>
            <a:normAutofit lnSpcReduction="10000"/>
          </a:bodyPr>
          <a:lstStyle/>
          <a:p>
            <a:pPr algn="l" rtl="0"/>
            <a:r>
              <a:rPr lang="en-US" sz="2400" dirty="0"/>
              <a:t>Las mujeres de la familia de Timoteo fueron modelos sobresalientes de fe viva.</a:t>
            </a:r>
          </a:p>
          <a:p>
            <a:pPr lvl="1" algn="l" rtl="0"/>
            <a:r>
              <a:rPr lang="en-US" sz="2100" dirty="0"/>
              <a:t>2 Timoteo 1:5</a:t>
            </a:r>
          </a:p>
          <a:p>
            <a:pPr algn="l" rtl="0"/>
            <a:r>
              <a:rPr lang="en-US" sz="2400" dirty="0"/>
              <a:t>Los contemporáneos de Timoteo habían comenzado fuertes, pero se apartaron de la verdad.</a:t>
            </a:r>
          </a:p>
          <a:p>
            <a:pPr lvl="1" algn="l" rtl="0"/>
            <a:r>
              <a:rPr lang="en-US" sz="2100" dirty="0"/>
              <a:t>2 Timoteo 1:15</a:t>
            </a:r>
          </a:p>
          <a:p>
            <a:pPr algn="l" rtl="0"/>
            <a:r>
              <a:rPr lang="en-US" sz="2400" dirty="0"/>
              <a:t>Los héroes de nuestra cultura son casi siempre malos modelos a seguir.</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1910955" y="668797"/>
            <a:ext cx="5471599" cy="954107"/>
            <a:chOff x="2690023" y="692827"/>
            <a:chExt cx="3843338" cy="954107"/>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rtl="0"/>
              <a:r>
                <a:rPr lang="en-US" sz="2800" b="1" i="1" dirty="0">
                  <a:solidFill>
                    <a:schemeClr val="bg1"/>
                  </a:solidFill>
                </a:rPr>
                <a:t>“A mi verdadero hijo en la fe…”</a:t>
              </a:r>
            </a:p>
          </p:txBody>
        </p:sp>
      </p:grpSp>
    </p:spTree>
    <p:extLst>
      <p:ext uri="{BB962C8B-B14F-4D97-AF65-F5344CB8AC3E}">
        <p14:creationId xmlns:p14="http://schemas.microsoft.com/office/powerpoint/2010/main" val="37986938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2345</TotalTime>
  <Words>3752</Words>
  <Application>Microsoft Office PowerPoint</Application>
  <PresentationFormat>On-screen Show (16:10)</PresentationFormat>
  <Paragraphs>332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Tema 2023</vt:lpstr>
      <vt:lpstr>PowerPoint Presentation</vt:lpstr>
      <vt:lpstr>Atesorarán las escrituras</vt:lpstr>
      <vt:lpstr>Escaparán los enredos</vt:lpstr>
      <vt:lpstr>PowerPoint Presentation</vt:lpstr>
      <vt:lpstr>PowerPoint Presentation</vt:lpstr>
      <vt:lpstr>PowerPoint Presentation</vt:lpstr>
      <vt:lpstr>Porque Satanás ataca a los exitosos.</vt:lpstr>
      <vt:lpstr>Evite los modelos impíos.</vt:lpstr>
      <vt:lpstr>Evite los líderes religiosos superficiales.</vt:lpstr>
      <vt:lpstr>Evite a los que llaman al mal bien, y al bien mal.</vt:lpstr>
      <vt:lpstr>Evite los mitos impíos.</vt:lpstr>
      <vt:lpstr>Evite todos los ataques a su sobriedad.</vt:lpstr>
      <vt:lpstr>PowerPoint Presentation</vt:lpstr>
      <vt:lpstr>Tema 2023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288</cp:revision>
  <cp:lastPrinted>2022-11-19T23:16:39Z</cp:lastPrinted>
  <dcterms:created xsi:type="dcterms:W3CDTF">2022-08-19T18:53:01Z</dcterms:created>
  <dcterms:modified xsi:type="dcterms:W3CDTF">2023-01-15T19:59:23Z</dcterms:modified>
</cp:coreProperties>
</file>