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9"/>
  </p:notesMasterIdLst>
  <p:sldIdLst>
    <p:sldId id="318" r:id="rId2"/>
    <p:sldId id="319" r:id="rId3"/>
    <p:sldId id="289" r:id="rId4"/>
    <p:sldId id="262" r:id="rId5"/>
    <p:sldId id="314" r:id="rId6"/>
    <p:sldId id="317" r:id="rId7"/>
    <p:sldId id="290" r:id="rId8"/>
    <p:sldId id="307" r:id="rId9"/>
    <p:sldId id="308" r:id="rId10"/>
    <p:sldId id="309" r:id="rId11"/>
    <p:sldId id="310" r:id="rId12"/>
    <p:sldId id="311" r:id="rId13"/>
    <p:sldId id="312" r:id="rId14"/>
    <p:sldId id="313" r:id="rId15"/>
    <p:sldId id="315" r:id="rId16"/>
    <p:sldId id="316" r:id="rId17"/>
    <p:sldId id="300"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EC2"/>
    <a:srgbClr val="82FC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95"/>
    <p:restoredTop sz="96327"/>
  </p:normalViewPr>
  <p:slideViewPr>
    <p:cSldViewPr snapToGrid="0">
      <p:cViewPr varScale="1">
        <p:scale>
          <a:sx n="84" d="100"/>
          <a:sy n="84" d="100"/>
        </p:scale>
        <p:origin x="76"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E7114-45E7-E24A-BA30-906D2F7B039E}" type="datetimeFigureOut">
              <a:rPr lang="en-US" smtClean="0"/>
              <a:t>2/12/2023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2936E-CC3B-304E-ABE4-A42DA114B233}" type="slidenum">
              <a:rPr lang="en-US" smtClean="0"/>
              <a:t>‹#›</a:t>
            </a:fld>
            <a:endParaRPr lang="en-US"/>
          </a:p>
        </p:txBody>
      </p:sp>
    </p:spTree>
    <p:extLst>
      <p:ext uri="{BB962C8B-B14F-4D97-AF65-F5344CB8AC3E}">
        <p14:creationId xmlns:p14="http://schemas.microsoft.com/office/powerpoint/2010/main" val="385967667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are house-hunting sometimes they walk into a house and say “this is the one”. They fall in love with that home, even though they don’t live there yet.  </a:t>
            </a:r>
          </a:p>
          <a:p>
            <a:endParaRPr lang="en-US" dirty="0"/>
          </a:p>
          <a:p>
            <a:r>
              <a:rPr lang="en-US" dirty="0"/>
              <a:t>And then they lay awake at night, imagining where the furniture will go, and hoping that nothing gets delayed.</a:t>
            </a:r>
          </a:p>
          <a:p>
            <a:endParaRPr lang="en-US" dirty="0"/>
          </a:p>
          <a:p>
            <a:r>
              <a:rPr lang="en-US" dirty="0"/>
              <a:t>This is Matthew 13!  The pearl of great price.  When he finds it, then this new pearl is all he can think about. He sells everything to gain what his heart can’t live without.</a:t>
            </a:r>
          </a:p>
          <a:p>
            <a:endParaRPr lang="en-US" dirty="0"/>
          </a:p>
          <a:p>
            <a:endParaRPr lang="en-US" dirty="0"/>
          </a:p>
          <a:p>
            <a:r>
              <a:rPr lang="en-US" dirty="0"/>
              <a:t>NEW LIFE:  </a:t>
            </a:r>
            <a:r>
              <a:rPr lang="en-US" sz="1200" b="0" i="1" kern="1200" dirty="0">
                <a:solidFill>
                  <a:schemeClr val="tx1"/>
                </a:solidFill>
                <a:effectLst/>
                <a:latin typeface="+mn-lt"/>
                <a:ea typeface="+mn-ea"/>
                <a:cs typeface="+mn-cs"/>
              </a:rPr>
              <a:t>Greek,</a:t>
            </a:r>
            <a:r>
              <a:rPr lang="en-US" sz="1200" b="0" i="0" kern="1200" dirty="0">
                <a:solidFill>
                  <a:schemeClr val="tx1"/>
                </a:solidFill>
                <a:effectLst/>
                <a:latin typeface="+mn-lt"/>
                <a:ea typeface="+mn-ea"/>
                <a:cs typeface="+mn-cs"/>
              </a:rPr>
              <a:t> aorist tense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AORIST tense </a:t>
            </a:r>
            <a:r>
              <a:rPr lang="en-US" sz="1200" b="1" i="0" kern="1200" dirty="0">
                <a:solidFill>
                  <a:schemeClr val="tx1"/>
                </a:solidFill>
                <a:effectLst/>
                <a:latin typeface="+mn-lt"/>
                <a:ea typeface="+mn-ea"/>
                <a:cs typeface="+mn-cs"/>
              </a:rPr>
              <a:t>always conveys a single, discreet action</a:t>
            </a:r>
            <a:r>
              <a:rPr lang="en-US" sz="1200" b="0" i="0" kern="1200" dirty="0">
                <a:solidFill>
                  <a:schemeClr val="tx1"/>
                </a:solidFill>
                <a:effectLst/>
                <a:latin typeface="+mn-lt"/>
                <a:ea typeface="+mn-ea"/>
                <a:cs typeface="+mn-cs"/>
              </a:rPr>
              <a:t> (i.e. simple aspect). This is the most common tense for referring to action in the past. The IMPERFECT tense always conveys past activity that was more than a single action in some way (i.e. ongoing aspect).</a:t>
            </a:r>
          </a:p>
          <a:p>
            <a:endParaRPr lang="en-US" sz="1200" b="0" i="0" kern="1200" dirty="0">
              <a:solidFill>
                <a:schemeClr val="tx1"/>
              </a:solidFill>
              <a:effectLst/>
              <a:latin typeface="+mn-lt"/>
              <a:ea typeface="+mn-ea"/>
              <a:cs typeface="+mn-cs"/>
            </a:endParaRPr>
          </a:p>
          <a:p>
            <a:r>
              <a:rPr lang="en-US" dirty="0"/>
              <a:t>Point: We have been </a:t>
            </a:r>
            <a:r>
              <a:rPr lang="en-US" i="1" u="sng" dirty="0"/>
              <a:t>definitively</a:t>
            </a:r>
            <a:r>
              <a:rPr lang="en-US" dirty="0"/>
              <a:t> raised up.  Therefore “keep seeking…”. When we became a Christian, we decided to seek things above, not just treasures here.</a:t>
            </a:r>
          </a:p>
          <a:p>
            <a:r>
              <a:rPr lang="en-US" dirty="0"/>
              <a:t>Keep on this journey; don’t let anyone lure you away from it. Remember the transformation you’ve undergone. You have died.  When we lived in the world, we were concerned about all of those practices, but we are different people now.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KING… A king who rules out of total love and goodness.  A King who defeated demons and the devil, who healed sickness and sadness.  A King who conquered over criticism, rejection, and death.  A king who endured my punishment so that I could join HIS family!  What a KING!!!   He has brought us into a NEW COVENANT. Not like the old, but a covenant of the heart.</a:t>
            </a:r>
          </a:p>
          <a:p>
            <a:endParaRPr lang="en-US" dirty="0"/>
          </a:p>
          <a:p>
            <a:endParaRPr lang="en-US" dirty="0"/>
          </a:p>
          <a:p>
            <a:r>
              <a:rPr lang="en-US" dirty="0"/>
              <a:t>NEW HOME… A place prepared for us by Jesus.  A place prepared where in a resurrected body we can enjoy ETERNAL LIFE with God.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look up and be in awe of God’s glory, of Christ’s pre-eminence, of this new fresh start we have been given – and start to dream about a life that is overflowing with praise to HIM.</a:t>
            </a:r>
          </a:p>
          <a:p>
            <a:endParaRPr lang="en-US" dirty="0"/>
          </a:p>
          <a:p>
            <a:endParaRPr lang="en-US" dirty="0"/>
          </a:p>
          <a:p>
            <a:r>
              <a:rPr lang="en-US" dirty="0"/>
              <a:t>New Direction.</a:t>
            </a:r>
          </a:p>
          <a:p>
            <a:endParaRPr lang="en-US" dirty="0"/>
          </a:p>
          <a:p>
            <a:r>
              <a:rPr lang="en-US" dirty="0"/>
              <a:t>New Objectives.</a:t>
            </a:r>
          </a:p>
          <a:p>
            <a:endParaRPr lang="en-US" dirty="0"/>
          </a:p>
          <a:p>
            <a:r>
              <a:rPr lang="en-US" dirty="0"/>
              <a:t>New Hope.</a:t>
            </a:r>
          </a:p>
          <a:p>
            <a:endParaRPr lang="en-US" dirty="0"/>
          </a:p>
          <a:p>
            <a:endParaRPr lang="en-US" dirty="0"/>
          </a:p>
          <a:p>
            <a:r>
              <a:rPr lang="en-US" dirty="0"/>
              <a:t>Ch 1: Our Lives Are Devoted To The Greatest King To Ever Exist.</a:t>
            </a:r>
          </a:p>
          <a:p>
            <a:r>
              <a:rPr lang="en-US" dirty="0"/>
              <a:t>Ch 2: Our Lives Are Guided By The Highest Wisdom The World Will Ever Know. </a:t>
            </a:r>
          </a:p>
          <a:p>
            <a:r>
              <a:rPr lang="en-US" dirty="0"/>
              <a:t>Ch 3: Our Hearts Are Transformed By The Deepest Love We Can Possibly Receive.</a:t>
            </a:r>
          </a:p>
          <a:p>
            <a:r>
              <a:rPr lang="en-US" dirty="0"/>
              <a:t>Ch 4: Our Concerns Are Elevated To The Spiritual Consequences Over The Physical.</a:t>
            </a:r>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75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expect new sights, sounds, and experiences.</a:t>
            </a:r>
          </a:p>
          <a:p>
            <a:endParaRPr lang="en-US" dirty="0"/>
          </a:p>
          <a:p>
            <a:r>
              <a:rPr lang="en-US" dirty="0"/>
              <a:t>We would anticipate seeing things we’ve never seen before – things that we might read about, but are hard to fully imagine.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34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expect new sights, sounds, and experiences.</a:t>
            </a:r>
          </a:p>
          <a:p>
            <a:endParaRPr lang="en-US" dirty="0"/>
          </a:p>
          <a:p>
            <a:r>
              <a:rPr lang="en-US" dirty="0"/>
              <a:t>We would anticipate seeing things we’ve never seen before – things that we might read about, but are hard to fully imagine.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395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1:24, 4:18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been on the front lines, suffering and praying for you, because I’m doing everything in my power (by God’s power) to make it possible for you to fully know God’s message.</a:t>
            </a:r>
          </a:p>
          <a:p>
            <a:endParaRPr lang="en-US" dirty="0"/>
          </a:p>
          <a:p>
            <a:r>
              <a:rPr lang="en-US" dirty="0"/>
              <a:t>He’s in prison, but He’s grateful for God’s blessings.</a:t>
            </a:r>
          </a:p>
          <a:p>
            <a:r>
              <a:rPr lang="en-US" dirty="0"/>
              <a:t>He’s in prison, but He’s serving others in the ways that he can. Writing to those he’s never even met.</a:t>
            </a:r>
          </a:p>
          <a:p>
            <a:r>
              <a:rPr lang="en-US" dirty="0"/>
              <a:t>He’s in prison, but His mind is set on things above.</a:t>
            </a:r>
          </a:p>
          <a:p>
            <a:endParaRPr lang="en-US" dirty="0"/>
          </a:p>
          <a:p>
            <a:endParaRPr lang="en-US" dirty="0"/>
          </a:p>
          <a:p>
            <a:endParaRPr lang="en-US" dirty="0"/>
          </a:p>
          <a:p>
            <a:endParaRPr lang="en-US" dirty="0"/>
          </a:p>
          <a:p>
            <a:r>
              <a:rPr lang="en-US" dirty="0"/>
              <a:t>When people are house-hunting sometimes they walk into a house and say “this is the one”. They fall in love with that home, even though they don’t live there yet.  </a:t>
            </a:r>
          </a:p>
          <a:p>
            <a:endParaRPr lang="en-US" dirty="0"/>
          </a:p>
          <a:p>
            <a:r>
              <a:rPr lang="en-US" dirty="0"/>
              <a:t>And then they lay awake at night, imagining where the furniture will go, and hoping that nothing gets delayed.</a:t>
            </a:r>
          </a:p>
          <a:p>
            <a:endParaRPr lang="en-US" dirty="0"/>
          </a:p>
          <a:p>
            <a:r>
              <a:rPr lang="en-US" dirty="0"/>
              <a:t>This is Matthew 13!  The pearl of great price.  When he finds it, then this new pearl is all he can think about. He sells everything to gain what his heart can’t live without.</a:t>
            </a:r>
          </a:p>
          <a:p>
            <a:endParaRPr lang="en-US" dirty="0"/>
          </a:p>
          <a:p>
            <a:endParaRPr lang="en-US" dirty="0"/>
          </a:p>
          <a:p>
            <a:r>
              <a:rPr lang="en-US" dirty="0"/>
              <a:t>New Direction.</a:t>
            </a:r>
          </a:p>
          <a:p>
            <a:endParaRPr lang="en-US" dirty="0"/>
          </a:p>
          <a:p>
            <a:r>
              <a:rPr lang="en-US" dirty="0"/>
              <a:t>New Objectives.</a:t>
            </a:r>
          </a:p>
          <a:p>
            <a:endParaRPr lang="en-US" dirty="0"/>
          </a:p>
          <a:p>
            <a:r>
              <a:rPr lang="en-US" dirty="0"/>
              <a:t>New Hope.</a:t>
            </a: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16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are house-hunting sometimes they walk into a house and say “this is the one”. They fall in love with that home, even though they don’t live there yet.  </a:t>
            </a:r>
          </a:p>
          <a:p>
            <a:endParaRPr lang="en-US" dirty="0"/>
          </a:p>
          <a:p>
            <a:r>
              <a:rPr lang="en-US" dirty="0"/>
              <a:t>And then they lay awake at night, imagining where the furniture will go, and hoping that nothing gets delayed.</a:t>
            </a:r>
          </a:p>
          <a:p>
            <a:endParaRPr lang="en-US" dirty="0"/>
          </a:p>
          <a:p>
            <a:r>
              <a:rPr lang="en-US" dirty="0"/>
              <a:t>This is Matthew 13!  The pearl of great price.  When he finds it, then this new pearl is all he can think about. He sells everything to gain what his heart can’t live without.</a:t>
            </a:r>
          </a:p>
          <a:p>
            <a:endParaRPr lang="en-US" dirty="0"/>
          </a:p>
          <a:p>
            <a:endParaRPr lang="en-US" dirty="0"/>
          </a:p>
          <a:p>
            <a:r>
              <a:rPr lang="en-US" dirty="0"/>
              <a:t>NEW LIFE:  </a:t>
            </a:r>
            <a:r>
              <a:rPr lang="en-US" sz="1200" b="0" i="1" kern="1200" dirty="0">
                <a:solidFill>
                  <a:schemeClr val="tx1"/>
                </a:solidFill>
                <a:effectLst/>
                <a:latin typeface="+mn-lt"/>
                <a:ea typeface="+mn-ea"/>
                <a:cs typeface="+mn-cs"/>
              </a:rPr>
              <a:t>Greek,</a:t>
            </a:r>
            <a:r>
              <a:rPr lang="en-US" sz="1200" b="0" i="0" kern="1200" dirty="0">
                <a:solidFill>
                  <a:schemeClr val="tx1"/>
                </a:solidFill>
                <a:effectLst/>
                <a:latin typeface="+mn-lt"/>
                <a:ea typeface="+mn-ea"/>
                <a:cs typeface="+mn-cs"/>
              </a:rPr>
              <a:t> aorist tense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AORIST tense </a:t>
            </a:r>
            <a:r>
              <a:rPr lang="en-US" sz="1200" b="1" i="0" kern="1200" dirty="0">
                <a:solidFill>
                  <a:schemeClr val="tx1"/>
                </a:solidFill>
                <a:effectLst/>
                <a:latin typeface="+mn-lt"/>
                <a:ea typeface="+mn-ea"/>
                <a:cs typeface="+mn-cs"/>
              </a:rPr>
              <a:t>always conveys a single, discreet action</a:t>
            </a:r>
            <a:r>
              <a:rPr lang="en-US" sz="1200" b="0" i="0" kern="1200" dirty="0">
                <a:solidFill>
                  <a:schemeClr val="tx1"/>
                </a:solidFill>
                <a:effectLst/>
                <a:latin typeface="+mn-lt"/>
                <a:ea typeface="+mn-ea"/>
                <a:cs typeface="+mn-cs"/>
              </a:rPr>
              <a:t> (i.e. simple aspect). This is the most common tense for referring to action in the past. The IMPERFECT tense always conveys past activity that was more than a single action in some way (i.e. ongoing aspect).</a:t>
            </a:r>
          </a:p>
          <a:p>
            <a:endParaRPr lang="en-US" sz="1200" b="0" i="0" kern="1200" dirty="0">
              <a:solidFill>
                <a:schemeClr val="tx1"/>
              </a:solidFill>
              <a:effectLst/>
              <a:latin typeface="+mn-lt"/>
              <a:ea typeface="+mn-ea"/>
              <a:cs typeface="+mn-cs"/>
            </a:endParaRPr>
          </a:p>
          <a:p>
            <a:r>
              <a:rPr lang="en-US" dirty="0"/>
              <a:t>Point: We have been </a:t>
            </a:r>
            <a:r>
              <a:rPr lang="en-US" i="1" u="sng" dirty="0"/>
              <a:t>definitively</a:t>
            </a:r>
            <a:r>
              <a:rPr lang="en-US" dirty="0"/>
              <a:t> raised up.  Therefore “keep seeking…”. When we became a Christian, we decided to seek things above, not just treasures here.</a:t>
            </a:r>
          </a:p>
          <a:p>
            <a:r>
              <a:rPr lang="en-US" dirty="0"/>
              <a:t>Keep on this journey; don’t let anyone lure you away from it. Remember the transformation you’ve undergone. You have died.  When we lived in the world, we were concerned about all of those practices, but we are different people now.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KING… A king who rules out of total love and goodness.  A King who defeated demons and the devil, who healed sickness and sadness.  A King who conquered over criticism, rejection, and death.  A king who endured my punishment so that I could join HIS family!  What a KING!!!   He has brought us into a NEW COVENANT. Not like the old, but a covenant of the heart.</a:t>
            </a:r>
          </a:p>
          <a:p>
            <a:endParaRPr lang="en-US" dirty="0"/>
          </a:p>
          <a:p>
            <a:endParaRPr lang="en-US" dirty="0"/>
          </a:p>
          <a:p>
            <a:r>
              <a:rPr lang="en-US" dirty="0"/>
              <a:t>NEW HOME… A place prepared for us by Jesus.  A place prepared where in a resurrected body we can enjoy ETERNAL LIFE with God.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look up and be in awe of God’s glory, of Christ’s pre-eminence, of this new fresh start we have been given – and start to dream about a life that is overflowing with praise to HIM.</a:t>
            </a:r>
          </a:p>
          <a:p>
            <a:endParaRPr lang="en-US" dirty="0"/>
          </a:p>
          <a:p>
            <a:endParaRPr lang="en-US" dirty="0"/>
          </a:p>
          <a:p>
            <a:r>
              <a:rPr lang="en-US" dirty="0"/>
              <a:t>New Direction.</a:t>
            </a:r>
          </a:p>
          <a:p>
            <a:endParaRPr lang="en-US" dirty="0"/>
          </a:p>
          <a:p>
            <a:r>
              <a:rPr lang="en-US" dirty="0"/>
              <a:t>New Objectives.</a:t>
            </a:r>
          </a:p>
          <a:p>
            <a:endParaRPr lang="en-US" dirty="0"/>
          </a:p>
          <a:p>
            <a:r>
              <a:rPr lang="en-US" dirty="0"/>
              <a:t>New Hope.</a:t>
            </a:r>
          </a:p>
          <a:p>
            <a:endParaRPr lang="en-US" dirty="0"/>
          </a:p>
          <a:p>
            <a:endParaRPr lang="en-US" dirty="0"/>
          </a:p>
          <a:p>
            <a:r>
              <a:rPr lang="en-US" dirty="0"/>
              <a:t>Ch 1: Our Lives Are Devoted To The Greatest King To Ever Exist.</a:t>
            </a:r>
          </a:p>
          <a:p>
            <a:r>
              <a:rPr lang="en-US" dirty="0"/>
              <a:t>Ch 2: Our Lives Are Guided By The Highest Wisdom The World Will Ever Know. </a:t>
            </a:r>
          </a:p>
          <a:p>
            <a:r>
              <a:rPr lang="en-US" dirty="0"/>
              <a:t>Ch 3: Our Hearts Are Transformed By The Deepest Love We Can Possibly Receive.</a:t>
            </a:r>
          </a:p>
          <a:p>
            <a:r>
              <a:rPr lang="en-US" dirty="0"/>
              <a:t>Ch 4: Our Concerns Are Elevated To The Spiritual Consequences Over The Physical.</a:t>
            </a:r>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60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help us consider just how ENORMOUS this new life is by imagining…</a:t>
            </a:r>
          </a:p>
          <a:p>
            <a:endParaRPr lang="en-US" dirty="0"/>
          </a:p>
          <a:p>
            <a:r>
              <a:rPr lang="en-US" dirty="0"/>
              <a:t>If we were moving to Australia in 6 weeks, our minds would be LOCKED IN on this upcoming reality.</a:t>
            </a:r>
          </a:p>
          <a:p>
            <a:endParaRPr lang="en-US" dirty="0"/>
          </a:p>
          <a:p>
            <a:r>
              <a:rPr lang="en-US" dirty="0"/>
              <a:t>We’d want to learn everything we could about our new home and the new government we’d be living under.</a:t>
            </a:r>
          </a:p>
          <a:p>
            <a:endParaRPr lang="en-US" dirty="0"/>
          </a:p>
          <a:p>
            <a:endParaRPr lang="en-US" dirty="0"/>
          </a:p>
          <a:p>
            <a:r>
              <a:rPr lang="en-US" dirty="0"/>
              <a:t>I have a brand new life!  If you moved to Australia, you’d be all about that house, and that food, and those relationships… You’d be building a new life based on your new position.  </a:t>
            </a:r>
          </a:p>
          <a:p>
            <a:endParaRPr lang="en-US" dirty="0"/>
          </a:p>
          <a:p>
            <a:r>
              <a:rPr lang="en-US" dirty="0"/>
              <a:t>Likewise: Paul is telling us. We have a whole new life to build.  The pursuits and aims of the world don’t even make sense any more.  The pursuits and aims of pagan religions have no pull, no sway, for us. We can see them as totally irrelevant.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were moving out of state, and our best friend had purchased a beautiful home for us, our family was already there to get settled in, the moving truck had already taken our furniture…and we were just finishing a few jobs and handling the last few boxes.  Our mind would be set on that new home.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54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1:24, 4:18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been on the front lines, suffering and praying for you, because I’m doing everything in my power (by God’s power) to make it possible for you to fully know God’s message.</a:t>
            </a:r>
          </a:p>
          <a:p>
            <a:endParaRPr lang="en-US" dirty="0"/>
          </a:p>
          <a:p>
            <a:r>
              <a:rPr lang="en-US" dirty="0"/>
              <a:t>He’s in prison, but He’s grateful for God’s blessings.</a:t>
            </a:r>
          </a:p>
          <a:p>
            <a:r>
              <a:rPr lang="en-US" dirty="0"/>
              <a:t>He’s in prison, but He’s serving others in the ways that he can. Writing to those he’s never even met.</a:t>
            </a:r>
          </a:p>
          <a:p>
            <a:r>
              <a:rPr lang="en-US" dirty="0"/>
              <a:t>He’s in prison, but His mind is set on things above.</a:t>
            </a:r>
          </a:p>
          <a:p>
            <a:endParaRPr lang="en-US" dirty="0"/>
          </a:p>
          <a:p>
            <a:endParaRPr lang="en-US" dirty="0"/>
          </a:p>
          <a:p>
            <a:endParaRPr lang="en-US" dirty="0"/>
          </a:p>
          <a:p>
            <a:endParaRPr lang="en-US" dirty="0"/>
          </a:p>
          <a:p>
            <a:r>
              <a:rPr lang="en-US" dirty="0"/>
              <a:t>When people are house-hunting sometimes they walk into a house and say “this is the one”. They fall in love with that home, even though they don’t live there yet.  </a:t>
            </a:r>
          </a:p>
          <a:p>
            <a:endParaRPr lang="en-US" dirty="0"/>
          </a:p>
          <a:p>
            <a:r>
              <a:rPr lang="en-US" dirty="0"/>
              <a:t>And then they lay awake at night, imagining where the furniture will go, and hoping that nothing gets delayed.</a:t>
            </a:r>
          </a:p>
          <a:p>
            <a:endParaRPr lang="en-US" dirty="0"/>
          </a:p>
          <a:p>
            <a:r>
              <a:rPr lang="en-US" dirty="0"/>
              <a:t>This is Matthew 13!  The pearl of great price.  When he finds it, then this new pearl is all he can think about. He sells everything to gain what his heart can’t live without.</a:t>
            </a:r>
          </a:p>
          <a:p>
            <a:endParaRPr lang="en-US" dirty="0"/>
          </a:p>
          <a:p>
            <a:endParaRPr lang="en-US" dirty="0"/>
          </a:p>
          <a:p>
            <a:r>
              <a:rPr lang="en-US" dirty="0"/>
              <a:t>New Direction.</a:t>
            </a:r>
          </a:p>
          <a:p>
            <a:endParaRPr lang="en-US" dirty="0"/>
          </a:p>
          <a:p>
            <a:r>
              <a:rPr lang="en-US" dirty="0"/>
              <a:t>New Objectives.</a:t>
            </a:r>
          </a:p>
          <a:p>
            <a:endParaRPr lang="en-US" dirty="0"/>
          </a:p>
          <a:p>
            <a:r>
              <a:rPr lang="en-US" dirty="0"/>
              <a:t>New Hope.</a:t>
            </a: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31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expect new sights, sounds, and experiences.</a:t>
            </a:r>
          </a:p>
          <a:p>
            <a:endParaRPr lang="en-US" dirty="0"/>
          </a:p>
          <a:p>
            <a:r>
              <a:rPr lang="en-US" dirty="0"/>
              <a:t>We would anticipate seeing things we’ve never seen before – things that we might read about, but are hard to fully imagine.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3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expect new sights, sounds, and experiences.</a:t>
            </a:r>
          </a:p>
          <a:p>
            <a:endParaRPr lang="en-US" dirty="0"/>
          </a:p>
          <a:p>
            <a:r>
              <a:rPr lang="en-US" dirty="0"/>
              <a:t>We would anticipate seeing things we’ve never seen before – things that we might read about, but are hard to fully imagine.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9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expect new sights, sounds, and experiences.</a:t>
            </a:r>
          </a:p>
          <a:p>
            <a:endParaRPr lang="en-US" dirty="0"/>
          </a:p>
          <a:p>
            <a:r>
              <a:rPr lang="en-US" dirty="0"/>
              <a:t>We would anticipate seeing things we’ve never seen before – things that we might read about, but are hard to fully imagine.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99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expect new sights, sounds, and experiences.</a:t>
            </a:r>
          </a:p>
          <a:p>
            <a:endParaRPr lang="en-US" dirty="0"/>
          </a:p>
          <a:p>
            <a:r>
              <a:rPr lang="en-US" dirty="0"/>
              <a:t>We would anticipate seeing things we’ve never seen before – things that we might read about, but are hard to fully imagine.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17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expect new sights, sounds, and experiences.</a:t>
            </a:r>
          </a:p>
          <a:p>
            <a:endParaRPr lang="en-US" dirty="0"/>
          </a:p>
          <a:p>
            <a:r>
              <a:rPr lang="en-US" dirty="0"/>
              <a:t>We would anticipate seeing things we’ve never seen before – things that we might read about, but are hard to fully imagine.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571CE8B-3C5A-9549-8F3A-7B23E55213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93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235453148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95052663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299029052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327210386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78AC23-C040-9647-8037-F7D635B280E9}"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8210349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78AC23-C040-9647-8037-F7D635B280E9}"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44153145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78AC23-C040-9647-8037-F7D635B280E9}" type="datetimeFigureOut">
              <a:rPr lang="en-US" smtClean="0"/>
              <a:t>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52643443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78AC23-C040-9647-8037-F7D635B280E9}" type="datetimeFigureOut">
              <a:rPr lang="en-US" smtClean="0"/>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36959365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8AC23-C040-9647-8037-F7D635B280E9}" type="datetimeFigureOut">
              <a:rPr lang="en-US" smtClean="0"/>
              <a:t>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376575168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78AC23-C040-9647-8037-F7D635B280E9}"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65270347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78AC23-C040-9647-8037-F7D635B280E9}"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45628100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378AC23-C040-9647-8037-F7D635B280E9}" type="datetimeFigureOut">
              <a:rPr lang="en-US" smtClean="0"/>
              <a:t>2/12/2023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F309B2D-4B0B-4E4B-A7C8-1D4A5A012634}" type="slidenum">
              <a:rPr lang="en-US" smtClean="0"/>
              <a:t>‹#›</a:t>
            </a:fld>
            <a:endParaRPr lang="en-US"/>
          </a:p>
        </p:txBody>
      </p:sp>
    </p:spTree>
    <p:extLst>
      <p:ext uri="{BB962C8B-B14F-4D97-AF65-F5344CB8AC3E}">
        <p14:creationId xmlns:p14="http://schemas.microsoft.com/office/powerpoint/2010/main" val="33886507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5875EEB-22B3-1F4C-9849-1FDD168D42DD}"/>
              </a:ext>
            </a:extLst>
          </p:cNvPr>
          <p:cNvGrpSpPr/>
          <p:nvPr/>
        </p:nvGrpSpPr>
        <p:grpSpPr>
          <a:xfrm>
            <a:off x="2429410" y="349296"/>
            <a:ext cx="6614837" cy="707886"/>
            <a:chOff x="3816096" y="1404255"/>
            <a:chExt cx="6614837" cy="707886"/>
          </a:xfrm>
        </p:grpSpPr>
        <p:sp>
          <p:nvSpPr>
            <p:cNvPr id="5" name="TextBox 4">
              <a:extLst>
                <a:ext uri="{FF2B5EF4-FFF2-40B4-BE49-F238E27FC236}">
                  <a16:creationId xmlns:a16="http://schemas.microsoft.com/office/drawing/2014/main" xmlns="" id="{B54E50A7-1466-6543-B690-F48DDD7F107F}"/>
                </a:ext>
              </a:extLst>
            </p:cNvPr>
            <p:cNvSpPr txBox="1"/>
            <p:nvPr/>
          </p:nvSpPr>
          <p:spPr>
            <a:xfrm>
              <a:off x="4359729" y="1404255"/>
              <a:ext cx="6071204" cy="707886"/>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Avoid persuasive arguments</a:t>
              </a:r>
            </a:p>
          </p:txBody>
        </p:sp>
        <p:sp>
          <p:nvSpPr>
            <p:cNvPr id="4" name="Triangle 3">
              <a:extLst>
                <a:ext uri="{FF2B5EF4-FFF2-40B4-BE49-F238E27FC236}">
                  <a16:creationId xmlns:a16="http://schemas.microsoft.com/office/drawing/2014/main" xmlns="" id="{9CAA4D55-35C7-2A47-8CFE-8ABDFE353CD5}"/>
                </a:ext>
              </a:extLst>
            </p:cNvPr>
            <p:cNvSpPr/>
            <p:nvPr/>
          </p:nvSpPr>
          <p:spPr>
            <a:xfrm rot="5400000">
              <a:off x="3800313" y="16186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xmlns="" id="{5CD557A9-8365-B443-B79D-98723D99133D}"/>
              </a:ext>
            </a:extLst>
          </p:cNvPr>
          <p:cNvGrpSpPr/>
          <p:nvPr/>
        </p:nvGrpSpPr>
        <p:grpSpPr>
          <a:xfrm>
            <a:off x="2429410" y="1660857"/>
            <a:ext cx="6614836" cy="707886"/>
            <a:chOff x="3816095" y="2471055"/>
            <a:chExt cx="6614836" cy="707886"/>
          </a:xfrm>
        </p:grpSpPr>
        <p:sp>
          <p:nvSpPr>
            <p:cNvPr id="10" name="TextBox 9">
              <a:extLst>
                <a:ext uri="{FF2B5EF4-FFF2-40B4-BE49-F238E27FC236}">
                  <a16:creationId xmlns:a16="http://schemas.microsoft.com/office/drawing/2014/main" xmlns="" id="{A8F6243A-5271-814D-BDA9-E048F2D5DDEC}"/>
                </a:ext>
              </a:extLst>
            </p:cNvPr>
            <p:cNvSpPr txBox="1"/>
            <p:nvPr/>
          </p:nvSpPr>
          <p:spPr>
            <a:xfrm>
              <a:off x="4359728" y="2471055"/>
              <a:ext cx="6071203" cy="707886"/>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Minds on things above</a:t>
              </a:r>
            </a:p>
          </p:txBody>
        </p:sp>
        <p:sp>
          <p:nvSpPr>
            <p:cNvPr id="12" name="Triangle 11">
              <a:extLst>
                <a:ext uri="{FF2B5EF4-FFF2-40B4-BE49-F238E27FC236}">
                  <a16:creationId xmlns:a16="http://schemas.microsoft.com/office/drawing/2014/main" xmlns="" id="{B2169E90-D4CE-E549-99DF-268F028696A0}"/>
                </a:ext>
              </a:extLst>
            </p:cNvPr>
            <p:cNvSpPr/>
            <p:nvPr/>
          </p:nvSpPr>
          <p:spPr>
            <a:xfrm rot="5400000">
              <a:off x="3800312" y="26854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xmlns="" id="{90DF9372-FEC1-7A43-82A2-7FA0DF924AED}"/>
              </a:ext>
            </a:extLst>
          </p:cNvPr>
          <p:cNvGrpSpPr/>
          <p:nvPr/>
        </p:nvGrpSpPr>
        <p:grpSpPr>
          <a:xfrm rot="10800000">
            <a:off x="1822776" y="2917991"/>
            <a:ext cx="6614839" cy="1323439"/>
            <a:chOff x="3816094" y="2922302"/>
            <a:chExt cx="6614839" cy="1323439"/>
          </a:xfrm>
        </p:grpSpPr>
        <p:sp>
          <p:nvSpPr>
            <p:cNvPr id="11" name="TextBox 10">
              <a:extLst>
                <a:ext uri="{FF2B5EF4-FFF2-40B4-BE49-F238E27FC236}">
                  <a16:creationId xmlns:a16="http://schemas.microsoft.com/office/drawing/2014/main" xmlns="" id="{9CA890CC-8058-9D4F-B9A9-9459819451AC}"/>
                </a:ext>
              </a:extLst>
            </p:cNvPr>
            <p:cNvSpPr txBox="1"/>
            <p:nvPr/>
          </p:nvSpPr>
          <p:spPr>
            <a:xfrm rot="10800000">
              <a:off x="4359729" y="2922302"/>
              <a:ext cx="6071204" cy="1323439"/>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smtClean="0">
                  <a:ln>
                    <a:noFill/>
                  </a:ln>
                  <a:solidFill>
                    <a:prstClr val="black"/>
                  </a:solidFill>
                  <a:effectLst/>
                  <a:uLnTx/>
                  <a:uFillTx/>
                  <a:latin typeface="Calibri" panose="020F0502020204030204"/>
                  <a:ea typeface="+mn-ea"/>
                  <a:cs typeface="+mn-cs"/>
                </a:rPr>
                <a:t>Evitar</a:t>
              </a:r>
              <a:r>
                <a:rPr kumimoji="0" lang="en-US" sz="4000" b="0" i="1"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4000" b="0" i="1" u="none" strike="noStrike" kern="1200" cap="none" spc="0" normalizeH="0" noProof="0" dirty="0" err="1" smtClean="0">
                  <a:ln>
                    <a:noFill/>
                  </a:ln>
                  <a:solidFill>
                    <a:prstClr val="black"/>
                  </a:solidFill>
                  <a:effectLst/>
                  <a:uLnTx/>
                  <a:uFillTx/>
                  <a:latin typeface="Calibri" panose="020F0502020204030204"/>
                  <a:ea typeface="+mn-ea"/>
                  <a:cs typeface="+mn-cs"/>
                </a:rPr>
                <a:t>los</a:t>
              </a:r>
              <a:r>
                <a:rPr kumimoji="0" lang="en-US" sz="4000" b="0" i="1"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4000" b="0" i="1" u="none" strike="noStrike" kern="1200" cap="none" spc="0" normalizeH="0" noProof="0" dirty="0" err="1" smtClean="0">
                  <a:ln>
                    <a:noFill/>
                  </a:ln>
                  <a:solidFill>
                    <a:prstClr val="black"/>
                  </a:solidFill>
                  <a:effectLst/>
                  <a:uLnTx/>
                  <a:uFillTx/>
                  <a:latin typeface="Calibri" panose="020F0502020204030204"/>
                  <a:ea typeface="+mn-ea"/>
                  <a:cs typeface="+mn-cs"/>
                </a:rPr>
                <a:t>razonamientos</a:t>
              </a:r>
              <a:r>
                <a:rPr kumimoji="0" lang="en-US" sz="4000" b="0" i="1"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4000" b="0" i="1" u="none" strike="noStrike" kern="1200" cap="none" spc="0" normalizeH="0" noProof="0" dirty="0" err="1" smtClean="0">
                  <a:ln>
                    <a:noFill/>
                  </a:ln>
                  <a:solidFill>
                    <a:prstClr val="black"/>
                  </a:solidFill>
                  <a:effectLst/>
                  <a:uLnTx/>
                  <a:uFillTx/>
                  <a:latin typeface="Calibri" panose="020F0502020204030204"/>
                  <a:ea typeface="+mn-ea"/>
                  <a:cs typeface="+mn-cs"/>
                </a:rPr>
                <a:t>persuasivos</a:t>
              </a:r>
              <a:endPar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riangle 12">
              <a:extLst>
                <a:ext uri="{FF2B5EF4-FFF2-40B4-BE49-F238E27FC236}">
                  <a16:creationId xmlns:a16="http://schemas.microsoft.com/office/drawing/2014/main" xmlns="" id="{763BEE8D-8264-3845-8C56-7691155C4B8D}"/>
                </a:ext>
              </a:extLst>
            </p:cNvPr>
            <p:cNvSpPr/>
            <p:nvPr/>
          </p:nvSpPr>
          <p:spPr>
            <a:xfrm rot="5400000">
              <a:off x="3800311" y="37522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riangle 15">
            <a:extLst>
              <a:ext uri="{FF2B5EF4-FFF2-40B4-BE49-F238E27FC236}">
                <a16:creationId xmlns:a16="http://schemas.microsoft.com/office/drawing/2014/main" xmlns="" id="{CEC0E329-EFDD-0691-6C1C-D53AAC77AAC1}"/>
              </a:ext>
            </a:extLst>
          </p:cNvPr>
          <p:cNvSpPr/>
          <p:nvPr/>
        </p:nvSpPr>
        <p:spPr>
          <a:xfrm rot="16200000">
            <a:off x="8142643" y="4858274"/>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2EEC2971-0944-0A88-ED1D-DAD6FEACB8EA}"/>
              </a:ext>
            </a:extLst>
          </p:cNvPr>
          <p:cNvSpPr txBox="1"/>
          <p:nvPr/>
        </p:nvSpPr>
        <p:spPr>
          <a:xfrm>
            <a:off x="1166648" y="4643926"/>
            <a:ext cx="6727332" cy="707886"/>
          </a:xfrm>
          <a:prstGeom prst="rect">
            <a:avLst/>
          </a:prstGeom>
          <a:noFill/>
        </p:spPr>
        <p:txBody>
          <a:bodyPr wrap="square">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smtClean="0">
                <a:ln>
                  <a:noFill/>
                </a:ln>
                <a:solidFill>
                  <a:prstClr val="black"/>
                </a:solidFill>
                <a:effectLst/>
                <a:uLnTx/>
                <a:uFillTx/>
                <a:latin typeface="Calibri" panose="020F0502020204030204"/>
                <a:ea typeface="+mn-ea"/>
                <a:cs typeface="+mn-cs"/>
              </a:rPr>
              <a:t>Mentes</a:t>
            </a:r>
            <a:r>
              <a:rPr kumimoji="0" lang="en-US" sz="4000" b="0" i="1"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4000" b="0" i="1" u="none" strike="noStrike" kern="1200" cap="none" spc="0" normalizeH="0" noProof="0" dirty="0" err="1" smtClean="0">
                <a:ln>
                  <a:noFill/>
                </a:ln>
                <a:solidFill>
                  <a:prstClr val="black"/>
                </a:solidFill>
                <a:effectLst/>
                <a:uLnTx/>
                <a:uFillTx/>
                <a:latin typeface="Calibri" panose="020F0502020204030204"/>
                <a:ea typeface="+mn-ea"/>
                <a:cs typeface="+mn-cs"/>
              </a:rPr>
              <a:t>en</a:t>
            </a:r>
            <a:r>
              <a:rPr kumimoji="0" lang="en-US" sz="4000" b="0" i="1" u="none" strike="noStrike" kern="1200" cap="none" spc="0" normalizeH="0" noProof="0" dirty="0" smtClean="0">
                <a:ln>
                  <a:noFill/>
                </a:ln>
                <a:solidFill>
                  <a:prstClr val="black"/>
                </a:solidFill>
                <a:effectLst/>
                <a:uLnTx/>
                <a:uFillTx/>
                <a:latin typeface="Calibri" panose="020F0502020204030204"/>
                <a:ea typeface="+mn-ea"/>
                <a:cs typeface="+mn-cs"/>
              </a:rPr>
              <a:t> las </a:t>
            </a:r>
            <a:r>
              <a:rPr kumimoji="0" lang="en-US" sz="4000" b="0" i="1" u="none" strike="noStrike" kern="1200" cap="none" spc="0" normalizeH="0" noProof="0" dirty="0" err="1" smtClean="0">
                <a:ln>
                  <a:noFill/>
                </a:ln>
                <a:solidFill>
                  <a:prstClr val="black"/>
                </a:solidFill>
                <a:effectLst/>
                <a:uLnTx/>
                <a:uFillTx/>
                <a:latin typeface="Calibri" panose="020F0502020204030204"/>
                <a:ea typeface="+mn-ea"/>
                <a:cs typeface="+mn-cs"/>
              </a:rPr>
              <a:t>cosas</a:t>
            </a:r>
            <a:r>
              <a:rPr kumimoji="0" lang="en-US" sz="4000" b="0" i="1" u="none" strike="noStrike" kern="1200" cap="none" spc="0" normalizeH="0" noProof="0" dirty="0" smtClean="0">
                <a:ln>
                  <a:noFill/>
                </a:ln>
                <a:solidFill>
                  <a:prstClr val="black"/>
                </a:solidFill>
                <a:effectLst/>
                <a:uLnTx/>
                <a:uFillTx/>
                <a:latin typeface="Calibri" panose="020F0502020204030204"/>
                <a:ea typeface="+mn-ea"/>
                <a:cs typeface="+mn-cs"/>
              </a:rPr>
              <a:t> de </a:t>
            </a:r>
            <a:r>
              <a:rPr kumimoji="0" lang="en-US" sz="4000" b="0" i="1" u="none" strike="noStrike" kern="1200" cap="none" spc="0" normalizeH="0" noProof="0" dirty="0" err="1" smtClean="0">
                <a:ln>
                  <a:noFill/>
                </a:ln>
                <a:solidFill>
                  <a:prstClr val="black"/>
                </a:solidFill>
                <a:effectLst/>
                <a:uLnTx/>
                <a:uFillTx/>
                <a:latin typeface="Calibri" panose="020F0502020204030204"/>
                <a:ea typeface="+mn-ea"/>
                <a:cs typeface="+mn-cs"/>
              </a:rPr>
              <a:t>arriba</a:t>
            </a:r>
            <a:endPar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E2EA2B21-0A41-68F8-53F5-B96E18F9E95F}"/>
              </a:ext>
            </a:extLst>
          </p:cNvPr>
          <p:cNvSpPr txBox="1"/>
          <p:nvPr/>
        </p:nvSpPr>
        <p:spPr>
          <a:xfrm>
            <a:off x="2973042" y="1209300"/>
            <a:ext cx="6071204" cy="707886"/>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noFill/>
                <a:effectLst/>
                <a:uLnTx/>
                <a:uFillTx/>
                <a:latin typeface="Calibri" panose="020F0502020204030204"/>
                <a:ea typeface="+mn-ea"/>
                <a:cs typeface="+mn-cs"/>
              </a:rPr>
              <a:t>The person of Jesus</a:t>
            </a:r>
          </a:p>
        </p:txBody>
      </p:sp>
      <p:sp>
        <p:nvSpPr>
          <p:cNvPr id="19" name="TextBox 18">
            <a:extLst>
              <a:ext uri="{FF2B5EF4-FFF2-40B4-BE49-F238E27FC236}">
                <a16:creationId xmlns:a16="http://schemas.microsoft.com/office/drawing/2014/main" xmlns="" id="{8FEB223B-347A-F6F3-0B24-47339609A5BB}"/>
              </a:ext>
            </a:extLst>
          </p:cNvPr>
          <p:cNvSpPr txBox="1"/>
          <p:nvPr/>
        </p:nvSpPr>
        <p:spPr>
          <a:xfrm>
            <a:off x="1822776" y="3773909"/>
            <a:ext cx="6071204" cy="707886"/>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noFill/>
                <a:effectLst/>
                <a:uLnTx/>
                <a:uFillTx/>
                <a:latin typeface="Calibri" panose="020F0502020204030204"/>
                <a:ea typeface="+mn-ea"/>
                <a:cs typeface="+mn-cs"/>
              </a:rPr>
              <a:t>The person of Jesus</a:t>
            </a:r>
          </a:p>
        </p:txBody>
      </p:sp>
    </p:spTree>
    <p:extLst>
      <p:ext uri="{BB962C8B-B14F-4D97-AF65-F5344CB8AC3E}">
        <p14:creationId xmlns:p14="http://schemas.microsoft.com/office/powerpoint/2010/main" val="402980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D1B33B-1EE6-64BF-5310-3AABAD60F7B2}"/>
              </a:ext>
            </a:extLst>
          </p:cNvPr>
          <p:cNvSpPr txBox="1"/>
          <p:nvPr/>
        </p:nvSpPr>
        <p:spPr>
          <a:xfrm>
            <a:off x="1935481" y="292608"/>
            <a:ext cx="6999848" cy="954107"/>
          </a:xfrm>
          <a:prstGeom prst="rect">
            <a:avLst/>
          </a:prstGeom>
          <a:noFill/>
          <a:ln w="22225">
            <a:solidFill>
              <a:schemeClr val="accent4">
                <a:lumMod val="75000"/>
              </a:schemeClr>
            </a:solidFill>
          </a:ln>
        </p:spPr>
        <p:txBody>
          <a:bodyPr wrap="square" rtlCol="0">
            <a:spAutoFit/>
          </a:bodyPr>
          <a:lstStyle/>
          <a:p>
            <a:pPr algn="ctr"/>
            <a:r>
              <a:rPr lang="en-US" sz="2800" dirty="0"/>
              <a:t>Through Christ being glorified at His return that we would be glorified as well. </a:t>
            </a:r>
          </a:p>
        </p:txBody>
      </p:sp>
      <p:sp>
        <p:nvSpPr>
          <p:cNvPr id="4" name="TextBox 3">
            <a:extLst>
              <a:ext uri="{FF2B5EF4-FFF2-40B4-BE49-F238E27FC236}">
                <a16:creationId xmlns:a16="http://schemas.microsoft.com/office/drawing/2014/main" xmlns="" id="{9346A62F-B432-FFEC-4E6A-82EA44E50682}"/>
              </a:ext>
            </a:extLst>
          </p:cNvPr>
          <p:cNvSpPr txBox="1"/>
          <p:nvPr/>
        </p:nvSpPr>
        <p:spPr>
          <a:xfrm>
            <a:off x="1882140" y="1068516"/>
            <a:ext cx="7208520" cy="1811178"/>
          </a:xfrm>
          <a:prstGeom prst="rect">
            <a:avLst/>
          </a:prstGeom>
          <a:noFill/>
        </p:spPr>
        <p:txBody>
          <a:bodyPr wrap="square" rtlCol="0" anchor="ctr">
            <a:normAutofit/>
          </a:bodyPr>
          <a:lstStyle/>
          <a:p>
            <a:pPr algn="ctr"/>
            <a:r>
              <a:rPr lang="en-US" sz="2800" dirty="0">
                <a:effectLst/>
                <a:latin typeface="Calibri" panose="020F0502020204030204" pitchFamily="34" charset="0"/>
                <a:ea typeface="Calibri" panose="020F0502020204030204" pitchFamily="34" charset="0"/>
                <a:cs typeface="Calibri" panose="020F0502020204030204" pitchFamily="34" charset="0"/>
              </a:rPr>
              <a:t>Revelation 22:</a:t>
            </a:r>
            <a:r>
              <a:rPr lang="en-US" sz="2800" i="1" dirty="0">
                <a:effectLst/>
                <a:latin typeface="Calibri" panose="020F0502020204030204" pitchFamily="34" charset="0"/>
                <a:ea typeface="Calibri" panose="020F0502020204030204" pitchFamily="34" charset="0"/>
                <a:cs typeface="Calibri" panose="020F0502020204030204" pitchFamily="34" charset="0"/>
              </a:rPr>
              <a:t>12 “Behold</a:t>
            </a:r>
            <a:r>
              <a:rPr lang="en-US" sz="2800" b="1" i="1" dirty="0">
                <a:effectLst/>
                <a:latin typeface="Calibri" panose="020F0502020204030204" pitchFamily="34" charset="0"/>
                <a:ea typeface="Calibri" panose="020F0502020204030204" pitchFamily="34" charset="0"/>
                <a:cs typeface="Calibri" panose="020F0502020204030204" pitchFamily="34" charset="0"/>
              </a:rPr>
              <a:t>, I am coming quickly, and My reward is with Me</a:t>
            </a:r>
            <a:r>
              <a:rPr lang="en-US" sz="2800" i="1" dirty="0">
                <a:effectLst/>
                <a:latin typeface="Calibri" panose="020F0502020204030204" pitchFamily="34" charset="0"/>
                <a:ea typeface="Calibri" panose="020F0502020204030204" pitchFamily="34" charset="0"/>
                <a:cs typeface="Calibri" panose="020F0502020204030204" pitchFamily="34" charset="0"/>
              </a:rPr>
              <a:t>, to render to every man according to what he has done</a:t>
            </a:r>
            <a:r>
              <a:rPr lang="en-US" sz="2800" i="1" dirty="0" smtClean="0">
                <a:effectLst/>
                <a:latin typeface="Calibri" panose="020F0502020204030204" pitchFamily="34" charset="0"/>
                <a:ea typeface="Calibri" panose="020F0502020204030204" pitchFamily="34" charset="0"/>
                <a:cs typeface="Calibri" panose="020F0502020204030204" pitchFamily="34" charset="0"/>
              </a:rPr>
              <a:t>.”</a:t>
            </a:r>
            <a:r>
              <a:rPr lang="en-US" sz="2800" dirty="0" smtClean="0">
                <a:effectLst/>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9223425A-0AE6-FAE1-9118-A73CA894D4CC}"/>
              </a:ext>
            </a:extLst>
          </p:cNvPr>
          <p:cNvSpPr txBox="1"/>
          <p:nvPr/>
        </p:nvSpPr>
        <p:spPr>
          <a:xfrm>
            <a:off x="1882140" y="2949715"/>
            <a:ext cx="6999850" cy="954107"/>
          </a:xfrm>
          <a:prstGeom prst="rect">
            <a:avLst/>
          </a:prstGeom>
          <a:noFill/>
          <a:ln w="22225">
            <a:solidFill>
              <a:schemeClr val="accent4">
                <a:lumMod val="75000"/>
              </a:schemeClr>
            </a:solidFill>
          </a:ln>
        </p:spPr>
        <p:txBody>
          <a:bodyPr wrap="square" rtlCol="0">
            <a:spAutoFit/>
          </a:bodyPr>
          <a:lstStyle/>
          <a:p>
            <a:pPr algn="ctr"/>
            <a:r>
              <a:rPr lang="en-US" sz="2800" dirty="0" smtClean="0"/>
              <a:t>Mediante la </a:t>
            </a:r>
            <a:r>
              <a:rPr lang="en-US" sz="2800" dirty="0" err="1" smtClean="0"/>
              <a:t>glorificación</a:t>
            </a:r>
            <a:r>
              <a:rPr lang="en-US" sz="2800" dirty="0" smtClean="0"/>
              <a:t> de Cristo </a:t>
            </a:r>
            <a:r>
              <a:rPr lang="en-US" sz="2800" dirty="0" err="1" smtClean="0"/>
              <a:t>en</a:t>
            </a:r>
            <a:r>
              <a:rPr lang="en-US" sz="2800" dirty="0" smtClean="0"/>
              <a:t> Su </a:t>
            </a:r>
            <a:r>
              <a:rPr lang="en-US" sz="2800" dirty="0" err="1" smtClean="0"/>
              <a:t>venida</a:t>
            </a:r>
            <a:r>
              <a:rPr lang="en-US" sz="2800" dirty="0" smtClean="0"/>
              <a:t> </a:t>
            </a:r>
            <a:r>
              <a:rPr lang="en-US" sz="2800" dirty="0" err="1" smtClean="0"/>
              <a:t>nosotros</a:t>
            </a:r>
            <a:r>
              <a:rPr lang="en-US" sz="2800" dirty="0" smtClean="0"/>
              <a:t> </a:t>
            </a:r>
            <a:r>
              <a:rPr lang="en-US" sz="2800" dirty="0" err="1" smtClean="0"/>
              <a:t>también</a:t>
            </a:r>
            <a:r>
              <a:rPr lang="en-US" sz="2800" dirty="0" smtClean="0"/>
              <a:t> </a:t>
            </a:r>
            <a:r>
              <a:rPr lang="en-US" sz="2800" dirty="0" err="1" smtClean="0"/>
              <a:t>seremos</a:t>
            </a:r>
            <a:r>
              <a:rPr lang="en-US" sz="2800" dirty="0" smtClean="0"/>
              <a:t> </a:t>
            </a:r>
            <a:r>
              <a:rPr lang="en-US" sz="2800" dirty="0" err="1" smtClean="0"/>
              <a:t>glorificados</a:t>
            </a:r>
            <a:r>
              <a:rPr lang="en-US" sz="2800" dirty="0" smtClean="0"/>
              <a:t>.</a:t>
            </a:r>
            <a:endParaRPr lang="en-US" sz="2800" dirty="0"/>
          </a:p>
        </p:txBody>
      </p:sp>
      <p:sp>
        <p:nvSpPr>
          <p:cNvPr id="3" name="TextBox 2">
            <a:extLst>
              <a:ext uri="{FF2B5EF4-FFF2-40B4-BE49-F238E27FC236}">
                <a16:creationId xmlns:a16="http://schemas.microsoft.com/office/drawing/2014/main" xmlns="" id="{962FA4EB-9477-C1C9-319B-249E56C1D314}"/>
              </a:ext>
            </a:extLst>
          </p:cNvPr>
          <p:cNvSpPr txBox="1"/>
          <p:nvPr/>
        </p:nvSpPr>
        <p:spPr>
          <a:xfrm>
            <a:off x="1882140" y="3903822"/>
            <a:ext cx="7208520" cy="1811178"/>
          </a:xfrm>
          <a:prstGeom prst="rect">
            <a:avLst/>
          </a:prstGeom>
          <a:noFill/>
        </p:spPr>
        <p:txBody>
          <a:bodyPr wrap="square" rtlCol="0">
            <a:normAutofit/>
          </a:bodyPr>
          <a:lstStyle/>
          <a:p>
            <a:pPr algn="ctr"/>
            <a:r>
              <a:rPr lang="en-US" sz="2800" dirty="0" err="1" smtClean="0">
                <a:effectLst/>
                <a:latin typeface="Calibri" panose="020F0502020204030204" pitchFamily="34" charset="0"/>
                <a:ea typeface="Calibri" panose="020F0502020204030204" pitchFamily="34" charset="0"/>
                <a:cs typeface="Calibri" panose="020F0502020204030204" pitchFamily="34" charset="0"/>
              </a:rPr>
              <a:t>Apocalipsis</a:t>
            </a:r>
            <a:r>
              <a:rPr lang="en-US" sz="2800" dirty="0" smtClean="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22:</a:t>
            </a:r>
            <a:r>
              <a:rPr lang="en-US" sz="2800" i="1" dirty="0">
                <a:effectLst/>
                <a:latin typeface="Calibri" panose="020F0502020204030204" pitchFamily="34" charset="0"/>
                <a:ea typeface="Calibri" panose="020F0502020204030204" pitchFamily="34" charset="0"/>
                <a:cs typeface="Calibri" panose="020F0502020204030204" pitchFamily="34" charset="0"/>
              </a:rPr>
              <a:t>12 </a:t>
            </a:r>
            <a:r>
              <a:rPr lang="en-US" sz="2800" i="1" dirty="0" smtClean="0">
                <a:effectLst/>
                <a:latin typeface="Calibri" panose="020F0502020204030204" pitchFamily="34" charset="0"/>
                <a:ea typeface="Calibri" panose="020F0502020204030204" pitchFamily="34" charset="0"/>
                <a:cs typeface="Calibri" panose="020F0502020204030204" pitchFamily="34" charset="0"/>
              </a:rPr>
              <a:t>“</a:t>
            </a:r>
            <a:r>
              <a:rPr lang="es-ES" sz="2800" i="1" dirty="0">
                <a:latin typeface="Calibri" panose="020F0502020204030204" pitchFamily="34" charset="0"/>
                <a:ea typeface="Calibri" panose="020F0502020204030204" pitchFamily="34" charset="0"/>
                <a:cs typeface="Calibri" panose="020F0502020204030204" pitchFamily="34" charset="0"/>
              </a:rPr>
              <a:t>Por tanto, </a:t>
            </a:r>
            <a:r>
              <a:rPr lang="es-ES" sz="2800" b="1" i="1" dirty="0">
                <a:latin typeface="Calibri" panose="020F0502020204030204" pitchFamily="34" charset="0"/>
                <a:ea typeface="Calibri" panose="020F0502020204030204" pitchFamily="34" charset="0"/>
                <a:cs typeface="Calibri" panose="020F0502020204030204" pitchFamily="34" charset="0"/>
              </a:rPr>
              <a:t>Yo vengo pronto, y Mi recompensa está conmigo</a:t>
            </a:r>
            <a:r>
              <a:rPr lang="es-ES" sz="2800" i="1" dirty="0">
                <a:latin typeface="Calibri" panose="020F0502020204030204" pitchFamily="34" charset="0"/>
                <a:ea typeface="Calibri" panose="020F0502020204030204" pitchFamily="34" charset="0"/>
                <a:cs typeface="Calibri" panose="020F0502020204030204" pitchFamily="34" charset="0"/>
              </a:rPr>
              <a:t> para recompensar a cada uno según sea su </a:t>
            </a:r>
            <a:r>
              <a:rPr lang="es-ES" sz="2800" i="1" dirty="0" smtClean="0">
                <a:latin typeface="Calibri" panose="020F0502020204030204" pitchFamily="34" charset="0"/>
                <a:ea typeface="Calibri" panose="020F0502020204030204" pitchFamily="34" charset="0"/>
                <a:cs typeface="Calibri" panose="020F0502020204030204" pitchFamily="34" charset="0"/>
              </a:rPr>
              <a:t>obra”.</a:t>
            </a:r>
            <a:r>
              <a:rPr lang="es-ES" sz="2800" i="1" dirty="0">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12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346A62F-B432-FFEC-4E6A-82EA44E50682}"/>
              </a:ext>
            </a:extLst>
          </p:cNvPr>
          <p:cNvSpPr txBox="1"/>
          <p:nvPr/>
        </p:nvSpPr>
        <p:spPr>
          <a:xfrm>
            <a:off x="1935480" y="1149096"/>
            <a:ext cx="7208520" cy="1811178"/>
          </a:xfrm>
          <a:prstGeom prst="rect">
            <a:avLst/>
          </a:prstGeom>
          <a:noFill/>
        </p:spPr>
        <p:txBody>
          <a:bodyPr wrap="square" rtlCol="0" anchor="ctr">
            <a:normAutofit/>
          </a:bodyPr>
          <a:lstStyle/>
          <a:p>
            <a:pPr algn="ctr"/>
            <a:r>
              <a:rPr lang="en-US" sz="2400" dirty="0">
                <a:effectLst/>
                <a:latin typeface="Calibri" panose="020F0502020204030204" pitchFamily="34" charset="0"/>
                <a:ea typeface="Calibri" panose="020F0502020204030204" pitchFamily="34" charset="0"/>
              </a:rPr>
              <a:t>1</a:t>
            </a:r>
            <a:r>
              <a:rPr lang="en-US" sz="2400" baseline="30000" dirty="0">
                <a:effectLst/>
                <a:latin typeface="Calibri" panose="020F0502020204030204" pitchFamily="34" charset="0"/>
                <a:ea typeface="Calibri" panose="020F0502020204030204" pitchFamily="34" charset="0"/>
              </a:rPr>
              <a:t>st</a:t>
            </a:r>
            <a:r>
              <a:rPr lang="en-US" sz="2400" dirty="0">
                <a:effectLst/>
                <a:latin typeface="Calibri" panose="020F0502020204030204" pitchFamily="34" charset="0"/>
                <a:ea typeface="Calibri" panose="020F0502020204030204" pitchFamily="34" charset="0"/>
              </a:rPr>
              <a:t> John 3:</a:t>
            </a:r>
            <a:r>
              <a:rPr lang="en-US" sz="2400" i="1" dirty="0">
                <a:effectLst/>
                <a:latin typeface="Calibri" panose="020F0502020204030204" pitchFamily="34" charset="0"/>
                <a:ea typeface="Calibri" panose="020F0502020204030204" pitchFamily="34" charset="0"/>
              </a:rPr>
              <a:t>2 Beloved, now we are children of God, and it has not appeared as yet what we will be. </a:t>
            </a:r>
            <a:r>
              <a:rPr lang="en-US" sz="2400" b="1" i="1" dirty="0">
                <a:effectLst/>
                <a:latin typeface="Calibri" panose="020F0502020204030204" pitchFamily="34" charset="0"/>
                <a:ea typeface="Calibri" panose="020F0502020204030204" pitchFamily="34" charset="0"/>
              </a:rPr>
              <a:t>We know that when He appears, we will be like Him, because we will see Him just as He is</a:t>
            </a:r>
            <a:r>
              <a:rPr lang="en-US" sz="2400" i="1" dirty="0">
                <a:effectLst/>
                <a:latin typeface="Calibri" panose="020F0502020204030204" pitchFamily="34" charset="0"/>
                <a:ea typeface="Calibri" panose="020F0502020204030204" pitchFamily="34" charset="0"/>
              </a:rPr>
              <a:t>.</a:t>
            </a:r>
            <a:r>
              <a:rPr lang="en-US" sz="2400" dirty="0">
                <a:effectLst/>
                <a:latin typeface="Calibri" panose="020F0502020204030204" pitchFamily="34" charset="0"/>
                <a:ea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962FA4EB-9477-C1C9-319B-249E56C1D314}"/>
              </a:ext>
            </a:extLst>
          </p:cNvPr>
          <p:cNvSpPr txBox="1"/>
          <p:nvPr/>
        </p:nvSpPr>
        <p:spPr>
          <a:xfrm>
            <a:off x="1935480" y="3984402"/>
            <a:ext cx="7208520" cy="1811178"/>
          </a:xfrm>
          <a:prstGeom prst="rect">
            <a:avLst/>
          </a:prstGeom>
          <a:noFill/>
        </p:spPr>
        <p:txBody>
          <a:bodyPr wrap="square" rtlCol="0">
            <a:normAutofit/>
          </a:bodyPr>
          <a:lstStyle/>
          <a:p>
            <a:pPr algn="ctr"/>
            <a:r>
              <a:rPr lang="en-US" sz="2400" dirty="0" smtClean="0">
                <a:latin typeface="Calibri" panose="020F0502020204030204" pitchFamily="34" charset="0"/>
                <a:ea typeface="Calibri" panose="020F0502020204030204" pitchFamily="34" charset="0"/>
              </a:rPr>
              <a:t>1 Juan</a:t>
            </a:r>
            <a:r>
              <a:rPr lang="en-US" sz="2400" dirty="0" smtClean="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3:</a:t>
            </a:r>
            <a:r>
              <a:rPr lang="en-US" sz="2400" i="1" dirty="0">
                <a:effectLst/>
                <a:latin typeface="Calibri" panose="020F0502020204030204" pitchFamily="34" charset="0"/>
                <a:ea typeface="Calibri" panose="020F0502020204030204" pitchFamily="34" charset="0"/>
              </a:rPr>
              <a:t>2 </a:t>
            </a:r>
            <a:r>
              <a:rPr lang="es-ES" sz="2400" i="1" dirty="0">
                <a:latin typeface="Calibri" panose="020F0502020204030204" pitchFamily="34" charset="0"/>
                <a:ea typeface="Calibri" panose="020F0502020204030204" pitchFamily="34" charset="0"/>
              </a:rPr>
              <a:t>Amados, ahora somos hijos de Dios y aún no se ha manifestado lo que habremos de ser. Pero </a:t>
            </a:r>
            <a:r>
              <a:rPr lang="es-ES" sz="2400" b="1" i="1" dirty="0">
                <a:latin typeface="Calibri" panose="020F0502020204030204" pitchFamily="34" charset="0"/>
                <a:ea typeface="Calibri" panose="020F0502020204030204" pitchFamily="34" charset="0"/>
              </a:rPr>
              <a:t>sabemos que cuando Cristo se manifieste, seremos semejantes a Él, porque lo veremos como Él es.</a:t>
            </a:r>
            <a:r>
              <a:rPr lang="es-ES" sz="2400" i="1" dirty="0">
                <a:latin typeface="Calibri" panose="020F0502020204030204" pitchFamily="34" charset="0"/>
                <a:ea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9223425A-0AE6-FAE1-9118-A73CA894D4CC}"/>
              </a:ext>
            </a:extLst>
          </p:cNvPr>
          <p:cNvSpPr txBox="1"/>
          <p:nvPr/>
        </p:nvSpPr>
        <p:spPr>
          <a:xfrm>
            <a:off x="1935480" y="3030295"/>
            <a:ext cx="6999850" cy="954107"/>
          </a:xfrm>
          <a:prstGeom prst="rect">
            <a:avLst/>
          </a:prstGeom>
          <a:noFill/>
          <a:ln w="22225">
            <a:solidFill>
              <a:schemeClr val="accent4">
                <a:lumMod val="75000"/>
              </a:schemeClr>
            </a:solidFill>
          </a:ln>
        </p:spPr>
        <p:txBody>
          <a:bodyPr wrap="square" rtlCol="0">
            <a:spAutoFit/>
          </a:bodyPr>
          <a:lstStyle/>
          <a:p>
            <a:pPr algn="ctr"/>
            <a:r>
              <a:rPr lang="en-US" sz="2800" dirty="0" smtClean="0"/>
              <a:t>Mediante la </a:t>
            </a:r>
            <a:r>
              <a:rPr lang="en-US" sz="2800" dirty="0" err="1" smtClean="0"/>
              <a:t>glorificación</a:t>
            </a:r>
            <a:r>
              <a:rPr lang="en-US" sz="2800" dirty="0" smtClean="0"/>
              <a:t> de Cristo </a:t>
            </a:r>
            <a:r>
              <a:rPr lang="en-US" sz="2800" dirty="0" err="1" smtClean="0"/>
              <a:t>en</a:t>
            </a:r>
            <a:r>
              <a:rPr lang="en-US" sz="2800" dirty="0" smtClean="0"/>
              <a:t> Su </a:t>
            </a:r>
            <a:r>
              <a:rPr lang="en-US" sz="2800" dirty="0" err="1" smtClean="0"/>
              <a:t>venida</a:t>
            </a:r>
            <a:r>
              <a:rPr lang="en-US" sz="2800" dirty="0" smtClean="0"/>
              <a:t> </a:t>
            </a:r>
            <a:r>
              <a:rPr lang="en-US" sz="2800" dirty="0" err="1" smtClean="0"/>
              <a:t>nosotros</a:t>
            </a:r>
            <a:r>
              <a:rPr lang="en-US" sz="2800" dirty="0" smtClean="0"/>
              <a:t> </a:t>
            </a:r>
            <a:r>
              <a:rPr lang="en-US" sz="2800" dirty="0" err="1" smtClean="0"/>
              <a:t>también</a:t>
            </a:r>
            <a:r>
              <a:rPr lang="en-US" sz="2800" dirty="0" smtClean="0"/>
              <a:t> </a:t>
            </a:r>
            <a:r>
              <a:rPr lang="en-US" sz="2800" dirty="0" err="1" smtClean="0"/>
              <a:t>seremos</a:t>
            </a:r>
            <a:r>
              <a:rPr lang="en-US" sz="2800" dirty="0" smtClean="0"/>
              <a:t> </a:t>
            </a:r>
            <a:r>
              <a:rPr lang="en-US" sz="2800" dirty="0" err="1" smtClean="0"/>
              <a:t>glorificados</a:t>
            </a:r>
            <a:r>
              <a:rPr lang="en-US" sz="2800" dirty="0" smtClean="0"/>
              <a:t>.</a:t>
            </a:r>
            <a:endParaRPr lang="en-US" sz="2800" dirty="0"/>
          </a:p>
        </p:txBody>
      </p:sp>
      <p:sp>
        <p:nvSpPr>
          <p:cNvPr id="8" name="TextBox 7">
            <a:extLst>
              <a:ext uri="{FF2B5EF4-FFF2-40B4-BE49-F238E27FC236}">
                <a16:creationId xmlns:a16="http://schemas.microsoft.com/office/drawing/2014/main" xmlns="" id="{AED1B33B-1EE6-64BF-5310-3AABAD60F7B2}"/>
              </a:ext>
            </a:extLst>
          </p:cNvPr>
          <p:cNvSpPr txBox="1"/>
          <p:nvPr/>
        </p:nvSpPr>
        <p:spPr>
          <a:xfrm>
            <a:off x="1935481" y="292608"/>
            <a:ext cx="6999848" cy="954107"/>
          </a:xfrm>
          <a:prstGeom prst="rect">
            <a:avLst/>
          </a:prstGeom>
          <a:noFill/>
          <a:ln w="22225">
            <a:solidFill>
              <a:schemeClr val="accent4">
                <a:lumMod val="75000"/>
              </a:schemeClr>
            </a:solidFill>
          </a:ln>
        </p:spPr>
        <p:txBody>
          <a:bodyPr wrap="square" rtlCol="0">
            <a:spAutoFit/>
          </a:bodyPr>
          <a:lstStyle/>
          <a:p>
            <a:pPr algn="ctr"/>
            <a:r>
              <a:rPr lang="en-US" sz="2800" dirty="0"/>
              <a:t>Through Christ being glorified at His return that we would be glorified as well. </a:t>
            </a:r>
          </a:p>
        </p:txBody>
      </p:sp>
    </p:spTree>
    <p:extLst>
      <p:ext uri="{BB962C8B-B14F-4D97-AF65-F5344CB8AC3E}">
        <p14:creationId xmlns:p14="http://schemas.microsoft.com/office/powerpoint/2010/main" val="396028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346A62F-B432-FFEC-4E6A-82EA44E50682}"/>
              </a:ext>
            </a:extLst>
          </p:cNvPr>
          <p:cNvSpPr txBox="1"/>
          <p:nvPr/>
        </p:nvSpPr>
        <p:spPr>
          <a:xfrm>
            <a:off x="1714500" y="1068516"/>
            <a:ext cx="7429500" cy="1811178"/>
          </a:xfrm>
          <a:prstGeom prst="rect">
            <a:avLst/>
          </a:prstGeom>
          <a:noFill/>
        </p:spPr>
        <p:txBody>
          <a:bodyPr wrap="square" rtlCol="0" anchor="ctr">
            <a:normAutofit/>
          </a:bodyPr>
          <a:lstStyle/>
          <a:p>
            <a:pPr algn="ctr"/>
            <a:r>
              <a:rPr lang="en-US" sz="2200" dirty="0">
                <a:effectLst/>
                <a:latin typeface="Calibri" panose="020F0502020204030204" pitchFamily="34" charset="0"/>
                <a:ea typeface="Calibri" panose="020F0502020204030204" pitchFamily="34" charset="0"/>
              </a:rPr>
              <a:t>Philippians 3:20 For our citizenship is in heaven, from which also we eagerly wait for a Savior, the Lord Jesus Christ; 21 </a:t>
            </a:r>
            <a:r>
              <a:rPr lang="en-US" sz="2200" b="1" dirty="0">
                <a:effectLst/>
                <a:latin typeface="Calibri" panose="020F0502020204030204" pitchFamily="34" charset="0"/>
                <a:ea typeface="Calibri" panose="020F0502020204030204" pitchFamily="34" charset="0"/>
              </a:rPr>
              <a:t>who will transform the body of our humble state into conformity with the body of His glory</a:t>
            </a:r>
            <a:r>
              <a:rPr lang="en-US" sz="2200" b="1" dirty="0">
                <a:latin typeface="Calibri" panose="020F0502020204030204" pitchFamily="34" charset="0"/>
                <a:ea typeface="Calibri" panose="020F0502020204030204" pitchFamily="34" charset="0"/>
              </a:rPr>
              <a:t>…</a:t>
            </a:r>
            <a:endParaRPr lang="en-US" sz="22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962FA4EB-9477-C1C9-319B-249E56C1D314}"/>
              </a:ext>
            </a:extLst>
          </p:cNvPr>
          <p:cNvSpPr txBox="1"/>
          <p:nvPr/>
        </p:nvSpPr>
        <p:spPr>
          <a:xfrm>
            <a:off x="1714500" y="3903822"/>
            <a:ext cx="7429500" cy="1811178"/>
          </a:xfrm>
          <a:prstGeom prst="rect">
            <a:avLst/>
          </a:prstGeom>
          <a:noFill/>
        </p:spPr>
        <p:txBody>
          <a:bodyPr wrap="square" rtlCol="0">
            <a:normAutofit/>
          </a:bodyPr>
          <a:lstStyle/>
          <a:p>
            <a:pPr algn="ctr"/>
            <a:r>
              <a:rPr lang="en-US" sz="2200" dirty="0" err="1" smtClean="0">
                <a:effectLst/>
                <a:latin typeface="Calibri" panose="020F0502020204030204" pitchFamily="34" charset="0"/>
                <a:ea typeface="Calibri" panose="020F0502020204030204" pitchFamily="34" charset="0"/>
              </a:rPr>
              <a:t>Flp</a:t>
            </a:r>
            <a:r>
              <a:rPr lang="en-US" sz="2200" dirty="0" smtClean="0">
                <a:effectLst/>
                <a:latin typeface="Calibri" panose="020F0502020204030204" pitchFamily="34" charset="0"/>
                <a:ea typeface="Calibri" panose="020F0502020204030204" pitchFamily="34" charset="0"/>
              </a:rPr>
              <a:t> </a:t>
            </a:r>
            <a:r>
              <a:rPr lang="en-US" sz="2200" dirty="0">
                <a:effectLst/>
                <a:latin typeface="Calibri" panose="020F0502020204030204" pitchFamily="34" charset="0"/>
                <a:ea typeface="Calibri" panose="020F0502020204030204" pitchFamily="34" charset="0"/>
              </a:rPr>
              <a:t>3:20 </a:t>
            </a:r>
            <a:r>
              <a:rPr lang="es-ES" sz="2200" dirty="0">
                <a:latin typeface="Calibri" panose="020F0502020204030204" pitchFamily="34" charset="0"/>
                <a:ea typeface="Calibri" panose="020F0502020204030204" pitchFamily="34" charset="0"/>
              </a:rPr>
              <a:t> Porque nuestra ciudadanía está en los cielos, de donde también ansiosamente esperamos a un Salvador, el Señor Jesucristo, </a:t>
            </a:r>
            <a:r>
              <a:rPr lang="es-ES" sz="2200" dirty="0" smtClean="0">
                <a:latin typeface="Calibri" panose="020F0502020204030204" pitchFamily="34" charset="0"/>
                <a:ea typeface="Calibri" panose="020F0502020204030204" pitchFamily="34" charset="0"/>
              </a:rPr>
              <a:t>21</a:t>
            </a:r>
            <a:r>
              <a:rPr lang="es-ES" sz="2200" dirty="0">
                <a:latin typeface="Calibri" panose="020F0502020204030204" pitchFamily="34" charset="0"/>
                <a:ea typeface="Calibri" panose="020F0502020204030204" pitchFamily="34" charset="0"/>
              </a:rPr>
              <a:t>  </a:t>
            </a:r>
            <a:r>
              <a:rPr lang="es-ES" sz="2200" b="1" dirty="0">
                <a:latin typeface="Calibri" panose="020F0502020204030204" pitchFamily="34" charset="0"/>
                <a:ea typeface="Calibri" panose="020F0502020204030204" pitchFamily="34" charset="0"/>
              </a:rPr>
              <a:t>el cual transformará el cuerpo de nuestro estado de humillación en conformidad al cuerpo de Su </a:t>
            </a:r>
            <a:r>
              <a:rPr lang="es-ES" sz="2200" b="1" dirty="0" smtClean="0">
                <a:latin typeface="Calibri" panose="020F0502020204030204" pitchFamily="34" charset="0"/>
                <a:ea typeface="Calibri" panose="020F0502020204030204" pitchFamily="34" charset="0"/>
              </a:rPr>
              <a:t>gloria…</a:t>
            </a:r>
            <a:endParaRPr lang="en-US" sz="2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9223425A-0AE6-FAE1-9118-A73CA894D4CC}"/>
              </a:ext>
            </a:extLst>
          </p:cNvPr>
          <p:cNvSpPr txBox="1"/>
          <p:nvPr/>
        </p:nvSpPr>
        <p:spPr>
          <a:xfrm>
            <a:off x="1935480" y="2949715"/>
            <a:ext cx="6999850" cy="954107"/>
          </a:xfrm>
          <a:prstGeom prst="rect">
            <a:avLst/>
          </a:prstGeom>
          <a:noFill/>
          <a:ln w="22225">
            <a:solidFill>
              <a:schemeClr val="accent4">
                <a:lumMod val="75000"/>
              </a:schemeClr>
            </a:solidFill>
          </a:ln>
        </p:spPr>
        <p:txBody>
          <a:bodyPr wrap="square" rtlCol="0">
            <a:spAutoFit/>
          </a:bodyPr>
          <a:lstStyle/>
          <a:p>
            <a:pPr algn="ctr"/>
            <a:r>
              <a:rPr lang="en-US" sz="2800" dirty="0" smtClean="0"/>
              <a:t>Mediante la </a:t>
            </a:r>
            <a:r>
              <a:rPr lang="en-US" sz="2800" dirty="0" err="1" smtClean="0"/>
              <a:t>glorificación</a:t>
            </a:r>
            <a:r>
              <a:rPr lang="en-US" sz="2800" dirty="0" smtClean="0"/>
              <a:t> de Cristo </a:t>
            </a:r>
            <a:r>
              <a:rPr lang="en-US" sz="2800" dirty="0" err="1" smtClean="0"/>
              <a:t>en</a:t>
            </a:r>
            <a:r>
              <a:rPr lang="en-US" sz="2800" dirty="0" smtClean="0"/>
              <a:t> Su </a:t>
            </a:r>
            <a:r>
              <a:rPr lang="en-US" sz="2800" dirty="0" err="1" smtClean="0"/>
              <a:t>venida</a:t>
            </a:r>
            <a:r>
              <a:rPr lang="en-US" sz="2800" dirty="0" smtClean="0"/>
              <a:t> </a:t>
            </a:r>
            <a:r>
              <a:rPr lang="en-US" sz="2800" dirty="0" err="1" smtClean="0"/>
              <a:t>nosotros</a:t>
            </a:r>
            <a:r>
              <a:rPr lang="en-US" sz="2800" dirty="0" smtClean="0"/>
              <a:t> </a:t>
            </a:r>
            <a:r>
              <a:rPr lang="en-US" sz="2800" dirty="0" err="1" smtClean="0"/>
              <a:t>también</a:t>
            </a:r>
            <a:r>
              <a:rPr lang="en-US" sz="2800" dirty="0" smtClean="0"/>
              <a:t> </a:t>
            </a:r>
            <a:r>
              <a:rPr lang="en-US" sz="2800" dirty="0" err="1" smtClean="0"/>
              <a:t>seremos</a:t>
            </a:r>
            <a:r>
              <a:rPr lang="en-US" sz="2800" dirty="0" smtClean="0"/>
              <a:t> </a:t>
            </a:r>
            <a:r>
              <a:rPr lang="en-US" sz="2800" dirty="0" err="1" smtClean="0"/>
              <a:t>glorificados</a:t>
            </a:r>
            <a:r>
              <a:rPr lang="en-US" sz="2800" dirty="0" smtClean="0"/>
              <a:t>.</a:t>
            </a:r>
            <a:endParaRPr lang="en-US" sz="2800" dirty="0"/>
          </a:p>
        </p:txBody>
      </p:sp>
      <p:sp>
        <p:nvSpPr>
          <p:cNvPr id="7" name="TextBox 6">
            <a:extLst>
              <a:ext uri="{FF2B5EF4-FFF2-40B4-BE49-F238E27FC236}">
                <a16:creationId xmlns:a16="http://schemas.microsoft.com/office/drawing/2014/main" xmlns="" id="{AED1B33B-1EE6-64BF-5310-3AABAD60F7B2}"/>
              </a:ext>
            </a:extLst>
          </p:cNvPr>
          <p:cNvSpPr txBox="1"/>
          <p:nvPr/>
        </p:nvSpPr>
        <p:spPr>
          <a:xfrm>
            <a:off x="1935481" y="292608"/>
            <a:ext cx="6999848" cy="954107"/>
          </a:xfrm>
          <a:prstGeom prst="rect">
            <a:avLst/>
          </a:prstGeom>
          <a:noFill/>
          <a:ln w="22225">
            <a:solidFill>
              <a:schemeClr val="accent4">
                <a:lumMod val="75000"/>
              </a:schemeClr>
            </a:solidFill>
          </a:ln>
        </p:spPr>
        <p:txBody>
          <a:bodyPr wrap="square" rtlCol="0">
            <a:spAutoFit/>
          </a:bodyPr>
          <a:lstStyle/>
          <a:p>
            <a:pPr algn="ctr"/>
            <a:r>
              <a:rPr lang="en-US" sz="2800" dirty="0"/>
              <a:t>Through Christ being glorified at His return that we would be glorified as well. </a:t>
            </a:r>
          </a:p>
        </p:txBody>
      </p:sp>
    </p:spTree>
    <p:extLst>
      <p:ext uri="{BB962C8B-B14F-4D97-AF65-F5344CB8AC3E}">
        <p14:creationId xmlns:p14="http://schemas.microsoft.com/office/powerpoint/2010/main" val="148651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346A62F-B432-FFEC-4E6A-82EA44E50682}"/>
              </a:ext>
            </a:extLst>
          </p:cNvPr>
          <p:cNvSpPr txBox="1"/>
          <p:nvPr/>
        </p:nvSpPr>
        <p:spPr>
          <a:xfrm>
            <a:off x="1935480" y="1269575"/>
            <a:ext cx="7208520" cy="1811178"/>
          </a:xfrm>
          <a:prstGeom prst="rect">
            <a:avLst/>
          </a:prstGeom>
          <a:noFill/>
        </p:spPr>
        <p:txBody>
          <a:bodyPr wrap="square" rtlCol="0" anchor="ctr">
            <a:normAutofit fontScale="92500" lnSpcReduction="20000"/>
          </a:bodyPr>
          <a:lstStyle/>
          <a:p>
            <a:pPr algn="ctr"/>
            <a:r>
              <a:rPr lang="en-US" sz="2400" dirty="0" smtClean="0">
                <a:effectLst/>
                <a:latin typeface="Calibri" panose="020F0502020204030204" pitchFamily="34" charset="0"/>
                <a:ea typeface="Calibri" panose="020F0502020204030204" pitchFamily="34" charset="0"/>
              </a:rPr>
              <a:t>Mark 8:36 For what does it profit a man to gain the whole world, and forfeit his soul? 37 For what will a man give in exchange for his soul? 38 </a:t>
            </a:r>
            <a:r>
              <a:rPr lang="en-US" sz="2400" b="1" dirty="0" smtClean="0">
                <a:effectLst/>
                <a:latin typeface="Calibri" panose="020F0502020204030204" pitchFamily="34" charset="0"/>
                <a:ea typeface="Calibri" panose="020F0502020204030204" pitchFamily="34" charset="0"/>
              </a:rPr>
              <a:t>For whoever is ashamed of Me and My words</a:t>
            </a:r>
            <a:r>
              <a:rPr lang="en-US" sz="2400" dirty="0" smtClean="0">
                <a:effectLst/>
                <a:latin typeface="Calibri" panose="020F0502020204030204" pitchFamily="34" charset="0"/>
                <a:ea typeface="Calibri" panose="020F0502020204030204" pitchFamily="34" charset="0"/>
              </a:rPr>
              <a:t> in this adulterous and sinful generation, the Son of Man will also be ashamed of him </a:t>
            </a:r>
            <a:r>
              <a:rPr lang="en-US" sz="2400" b="1" dirty="0" smtClean="0">
                <a:effectLst/>
                <a:latin typeface="Calibri" panose="020F0502020204030204" pitchFamily="34" charset="0"/>
                <a:ea typeface="Calibri" panose="020F0502020204030204" pitchFamily="34" charset="0"/>
              </a:rPr>
              <a:t>when He comes in the glory of His Father</a:t>
            </a:r>
            <a:r>
              <a:rPr lang="en-US" sz="2400" dirty="0" smtClean="0">
                <a:effectLst/>
                <a:latin typeface="Calibri" panose="020F0502020204030204" pitchFamily="34" charset="0"/>
                <a:ea typeface="Calibri" panose="020F0502020204030204" pitchFamily="34" charset="0"/>
              </a:rPr>
              <a:t> with the holy angels. </a:t>
            </a:r>
            <a:endParaRPr lang="en-US" sz="24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962FA4EB-9477-C1C9-319B-249E56C1D314}"/>
              </a:ext>
            </a:extLst>
          </p:cNvPr>
          <p:cNvSpPr txBox="1"/>
          <p:nvPr/>
        </p:nvSpPr>
        <p:spPr>
          <a:xfrm>
            <a:off x="1226820" y="4104881"/>
            <a:ext cx="7917180" cy="1562958"/>
          </a:xfrm>
          <a:prstGeom prst="rect">
            <a:avLst/>
          </a:prstGeom>
          <a:noFill/>
        </p:spPr>
        <p:txBody>
          <a:bodyPr wrap="square" rtlCol="0">
            <a:normAutofit fontScale="85000" lnSpcReduction="10000"/>
          </a:bodyPr>
          <a:lstStyle/>
          <a:p>
            <a:pPr algn="ctr"/>
            <a:r>
              <a:rPr lang="es-ES" sz="2400" dirty="0" smtClean="0">
                <a:latin typeface="Calibri" panose="020F0502020204030204" pitchFamily="34" charset="0"/>
                <a:ea typeface="Calibri" panose="020F0502020204030204" pitchFamily="34" charset="0"/>
              </a:rPr>
              <a:t>Mar 8:36  </a:t>
            </a:r>
            <a:r>
              <a:rPr lang="es-ES" sz="2400" dirty="0">
                <a:latin typeface="Calibri" panose="020F0502020204030204" pitchFamily="34" charset="0"/>
                <a:ea typeface="Calibri" panose="020F0502020204030204" pitchFamily="34" charset="0"/>
              </a:rPr>
              <a:t>O, ¿de qué le sirve a un hombre ganar el mundo entero y perder su alma?  37  O, ¿qué dará un hombre a cambio de su alma?  38  </a:t>
            </a:r>
            <a:r>
              <a:rPr lang="es-ES" sz="2400" b="1" dirty="0">
                <a:latin typeface="Calibri" panose="020F0502020204030204" pitchFamily="34" charset="0"/>
                <a:ea typeface="Calibri" panose="020F0502020204030204" pitchFamily="34" charset="0"/>
              </a:rPr>
              <a:t>Porque cualquiera que se avergüence de Mí y de Mis palabras</a:t>
            </a:r>
            <a:r>
              <a:rPr lang="es-ES" sz="2400" dirty="0">
                <a:latin typeface="Calibri" panose="020F0502020204030204" pitchFamily="34" charset="0"/>
                <a:ea typeface="Calibri" panose="020F0502020204030204" pitchFamily="34" charset="0"/>
              </a:rPr>
              <a:t> en esta generación adúltera y pecadora, el Hijo del Hombre también se avergonzará de él, </a:t>
            </a:r>
            <a:r>
              <a:rPr lang="es-ES" sz="2400" b="1" dirty="0">
                <a:latin typeface="Calibri" panose="020F0502020204030204" pitchFamily="34" charset="0"/>
                <a:ea typeface="Calibri" panose="020F0502020204030204" pitchFamily="34" charset="0"/>
              </a:rPr>
              <a:t>cuando venga en la gloria de Su Padre</a:t>
            </a:r>
            <a:r>
              <a:rPr lang="es-ES" sz="2400" dirty="0">
                <a:latin typeface="Calibri" panose="020F0502020204030204" pitchFamily="34" charset="0"/>
                <a:ea typeface="Calibri" panose="020F0502020204030204" pitchFamily="34" charset="0"/>
              </a:rPr>
              <a:t> con los santos ángeles».</a:t>
            </a:r>
            <a:endParaRPr lang="en-US" sz="24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9223425A-0AE6-FAE1-9118-A73CA894D4CC}"/>
              </a:ext>
            </a:extLst>
          </p:cNvPr>
          <p:cNvSpPr txBox="1"/>
          <p:nvPr/>
        </p:nvSpPr>
        <p:spPr>
          <a:xfrm>
            <a:off x="1935480" y="3150774"/>
            <a:ext cx="6999850" cy="954107"/>
          </a:xfrm>
          <a:prstGeom prst="rect">
            <a:avLst/>
          </a:prstGeom>
          <a:noFill/>
          <a:ln w="22225">
            <a:solidFill>
              <a:schemeClr val="accent4">
                <a:lumMod val="75000"/>
              </a:schemeClr>
            </a:solidFill>
          </a:ln>
        </p:spPr>
        <p:txBody>
          <a:bodyPr wrap="square" rtlCol="0">
            <a:spAutoFit/>
          </a:bodyPr>
          <a:lstStyle/>
          <a:p>
            <a:pPr algn="ctr"/>
            <a:r>
              <a:rPr lang="en-US" sz="2800" dirty="0" smtClean="0"/>
              <a:t>Mediante la </a:t>
            </a:r>
            <a:r>
              <a:rPr lang="en-US" sz="2800" dirty="0" err="1" smtClean="0"/>
              <a:t>glorificación</a:t>
            </a:r>
            <a:r>
              <a:rPr lang="en-US" sz="2800" dirty="0" smtClean="0"/>
              <a:t> de Cristo </a:t>
            </a:r>
            <a:r>
              <a:rPr lang="en-US" sz="2800" dirty="0" err="1" smtClean="0"/>
              <a:t>en</a:t>
            </a:r>
            <a:r>
              <a:rPr lang="en-US" sz="2800" dirty="0" smtClean="0"/>
              <a:t> Su </a:t>
            </a:r>
            <a:r>
              <a:rPr lang="en-US" sz="2800" dirty="0" err="1" smtClean="0"/>
              <a:t>venida</a:t>
            </a:r>
            <a:r>
              <a:rPr lang="en-US" sz="2800" dirty="0" smtClean="0"/>
              <a:t> </a:t>
            </a:r>
            <a:r>
              <a:rPr lang="en-US" sz="2800" dirty="0" err="1" smtClean="0"/>
              <a:t>nosotros</a:t>
            </a:r>
            <a:r>
              <a:rPr lang="en-US" sz="2800" dirty="0" smtClean="0"/>
              <a:t> </a:t>
            </a:r>
            <a:r>
              <a:rPr lang="en-US" sz="2800" dirty="0" err="1" smtClean="0"/>
              <a:t>también</a:t>
            </a:r>
            <a:r>
              <a:rPr lang="en-US" sz="2800" dirty="0" smtClean="0"/>
              <a:t> </a:t>
            </a:r>
            <a:r>
              <a:rPr lang="en-US" sz="2800" dirty="0" err="1" smtClean="0"/>
              <a:t>seremos</a:t>
            </a:r>
            <a:r>
              <a:rPr lang="en-US" sz="2800" dirty="0" smtClean="0"/>
              <a:t> </a:t>
            </a:r>
            <a:r>
              <a:rPr lang="en-US" sz="2800" dirty="0" err="1" smtClean="0"/>
              <a:t>glorificados</a:t>
            </a:r>
            <a:r>
              <a:rPr lang="en-US" sz="2800" dirty="0" smtClean="0"/>
              <a:t>.</a:t>
            </a:r>
            <a:endParaRPr lang="en-US" sz="2800" dirty="0"/>
          </a:p>
        </p:txBody>
      </p:sp>
      <p:sp>
        <p:nvSpPr>
          <p:cNvPr id="7" name="TextBox 6">
            <a:extLst>
              <a:ext uri="{FF2B5EF4-FFF2-40B4-BE49-F238E27FC236}">
                <a16:creationId xmlns:a16="http://schemas.microsoft.com/office/drawing/2014/main" xmlns="" id="{AED1B33B-1EE6-64BF-5310-3AABAD60F7B2}"/>
              </a:ext>
            </a:extLst>
          </p:cNvPr>
          <p:cNvSpPr txBox="1"/>
          <p:nvPr/>
        </p:nvSpPr>
        <p:spPr>
          <a:xfrm>
            <a:off x="1935481" y="292608"/>
            <a:ext cx="6999848" cy="954107"/>
          </a:xfrm>
          <a:prstGeom prst="rect">
            <a:avLst/>
          </a:prstGeom>
          <a:noFill/>
          <a:ln w="22225">
            <a:solidFill>
              <a:schemeClr val="accent4">
                <a:lumMod val="75000"/>
              </a:schemeClr>
            </a:solidFill>
          </a:ln>
        </p:spPr>
        <p:txBody>
          <a:bodyPr wrap="square" rtlCol="0">
            <a:spAutoFit/>
          </a:bodyPr>
          <a:lstStyle/>
          <a:p>
            <a:pPr algn="ctr"/>
            <a:r>
              <a:rPr lang="en-US" sz="2800" dirty="0"/>
              <a:t>Through Christ being glorified at His return that we would be glorified as well. </a:t>
            </a:r>
          </a:p>
        </p:txBody>
      </p:sp>
    </p:spTree>
    <p:extLst>
      <p:ext uri="{BB962C8B-B14F-4D97-AF65-F5344CB8AC3E}">
        <p14:creationId xmlns:p14="http://schemas.microsoft.com/office/powerpoint/2010/main" val="359918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5CB3F-2BBA-B24D-B844-3DBE0456F6FB}"/>
              </a:ext>
            </a:extLst>
          </p:cNvPr>
          <p:cNvSpPr>
            <a:spLocks noGrp="1"/>
          </p:cNvSpPr>
          <p:nvPr>
            <p:ph type="title"/>
          </p:nvPr>
        </p:nvSpPr>
        <p:spPr>
          <a:xfrm>
            <a:off x="157162" y="29951"/>
            <a:ext cx="4257675" cy="1104636"/>
          </a:xfrm>
        </p:spPr>
        <p:txBody>
          <a:bodyPr>
            <a:normAutofit/>
          </a:bodyPr>
          <a:lstStyle/>
          <a:p>
            <a:pPr algn="ctr"/>
            <a:r>
              <a:rPr lang="en-US" sz="3600" dirty="0">
                <a:solidFill>
                  <a:schemeClr val="bg1"/>
                </a:solidFill>
              </a:rPr>
              <a:t>Colossians 3:1-4</a:t>
            </a:r>
          </a:p>
        </p:txBody>
      </p:sp>
      <p:sp>
        <p:nvSpPr>
          <p:cNvPr id="3" name="Content Placeholder 2">
            <a:extLst>
              <a:ext uri="{FF2B5EF4-FFF2-40B4-BE49-F238E27FC236}">
                <a16:creationId xmlns:a16="http://schemas.microsoft.com/office/drawing/2014/main" xmlns="" id="{F992F530-82DE-1242-BD08-195B615DE5CC}"/>
              </a:ext>
            </a:extLst>
          </p:cNvPr>
          <p:cNvSpPr>
            <a:spLocks noGrp="1"/>
          </p:cNvSpPr>
          <p:nvPr>
            <p:ph idx="1"/>
          </p:nvPr>
        </p:nvSpPr>
        <p:spPr>
          <a:xfrm>
            <a:off x="0" y="1134587"/>
            <a:ext cx="4414201" cy="4550461"/>
          </a:xfrm>
        </p:spPr>
        <p:txBody>
          <a:bodyPr>
            <a:normAutofit lnSpcReduction="10000"/>
          </a:bodyPr>
          <a:lstStyle/>
          <a:p>
            <a:pPr marL="0" indent="0" algn="ctr">
              <a:buNone/>
            </a:pPr>
            <a:r>
              <a:rPr lang="en-US" sz="2800" dirty="0">
                <a:solidFill>
                  <a:schemeClr val="bg1"/>
                </a:solidFill>
              </a:rPr>
              <a:t>“Therefore if you have been raised up with Christ, keep seeking the things above, where Christ is, seated at the right hand of God. 2 Set your mind on the things above, not on the things that are on earth. 3 For you have died and your life is hidden with Christ in God. 4 </a:t>
            </a:r>
            <a:r>
              <a:rPr lang="en-US" sz="2800" b="1" u="sng" dirty="0">
                <a:solidFill>
                  <a:schemeClr val="bg1"/>
                </a:solidFill>
              </a:rPr>
              <a:t>When Christ</a:t>
            </a:r>
            <a:r>
              <a:rPr lang="en-US" sz="2800" dirty="0">
                <a:solidFill>
                  <a:schemeClr val="bg1"/>
                </a:solidFill>
              </a:rPr>
              <a:t>, who is our life, </a:t>
            </a:r>
            <a:r>
              <a:rPr lang="en-US" sz="2800" b="1" u="sng" dirty="0">
                <a:solidFill>
                  <a:schemeClr val="bg1"/>
                </a:solidFill>
              </a:rPr>
              <a:t>is revealed</a:t>
            </a:r>
            <a:r>
              <a:rPr lang="en-US" sz="2800" dirty="0">
                <a:solidFill>
                  <a:schemeClr val="bg1"/>
                </a:solidFill>
              </a:rPr>
              <a:t>, </a:t>
            </a:r>
            <a:r>
              <a:rPr lang="en-US" sz="2800" b="1" u="sng" dirty="0">
                <a:solidFill>
                  <a:schemeClr val="bg1"/>
                </a:solidFill>
              </a:rPr>
              <a:t>then you also will be revealed with Him in glory</a:t>
            </a:r>
            <a:r>
              <a:rPr lang="en-US" sz="2800" dirty="0">
                <a:solidFill>
                  <a:schemeClr val="bg1"/>
                </a:solidFill>
              </a:rPr>
              <a:t>.” </a:t>
            </a:r>
            <a:endParaRPr lang="en-US" sz="2400" dirty="0">
              <a:solidFill>
                <a:schemeClr val="bg1"/>
              </a:solidFill>
            </a:endParaRPr>
          </a:p>
          <a:p>
            <a:endParaRPr lang="en-US" dirty="0">
              <a:solidFill>
                <a:schemeClr val="bg1"/>
              </a:solidFill>
            </a:endParaRPr>
          </a:p>
        </p:txBody>
      </p:sp>
      <p:sp>
        <p:nvSpPr>
          <p:cNvPr id="4" name="Title 1">
            <a:extLst>
              <a:ext uri="{FF2B5EF4-FFF2-40B4-BE49-F238E27FC236}">
                <a16:creationId xmlns:a16="http://schemas.microsoft.com/office/drawing/2014/main" xmlns="" id="{660E414C-0B27-43D4-1EF6-60518ADFA03D}"/>
              </a:ext>
            </a:extLst>
          </p:cNvPr>
          <p:cNvSpPr txBox="1">
            <a:spLocks/>
          </p:cNvSpPr>
          <p:nvPr/>
        </p:nvSpPr>
        <p:spPr>
          <a:xfrm>
            <a:off x="4728526" y="29951"/>
            <a:ext cx="425767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Light" panose="020F0302020204030204"/>
                <a:ea typeface="+mj-ea"/>
                <a:cs typeface="+mj-cs"/>
              </a:rPr>
              <a:t>Colosenses</a:t>
            </a:r>
            <a:r>
              <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rPr>
              <a:t> 3:1-4</a:t>
            </a:r>
          </a:p>
        </p:txBody>
      </p:sp>
      <p:sp>
        <p:nvSpPr>
          <p:cNvPr id="5" name="Content Placeholder 2">
            <a:extLst>
              <a:ext uri="{FF2B5EF4-FFF2-40B4-BE49-F238E27FC236}">
                <a16:creationId xmlns:a16="http://schemas.microsoft.com/office/drawing/2014/main" xmlns="" id="{10BA7DEB-0225-1CAE-7E7C-2D84C2111EE0}"/>
              </a:ext>
            </a:extLst>
          </p:cNvPr>
          <p:cNvSpPr txBox="1">
            <a:spLocks/>
          </p:cNvSpPr>
          <p:nvPr/>
        </p:nvSpPr>
        <p:spPr>
          <a:xfrm>
            <a:off x="4571363" y="1134586"/>
            <a:ext cx="4414838" cy="4550461"/>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bg1"/>
                </a:solidFill>
              </a:rPr>
              <a:t>“</a:t>
            </a:r>
            <a:r>
              <a:rPr lang="es-ES" sz="2800" dirty="0">
                <a:solidFill>
                  <a:schemeClr val="bg1"/>
                </a:solidFill>
              </a:rPr>
              <a:t>Si ustedes, pues, han resucitado con Cristo, busquen las cosas de arriba, donde está Cristo sentado a la diestra de Dios.  2  Pongan la mira en las cosas de arriba, no en las de la tierra.  3  Porque ustedes han muerto, y su vida está escondida con Cristo en Dios.  4  </a:t>
            </a:r>
            <a:r>
              <a:rPr lang="es-ES" sz="2800" b="1" u="sng" dirty="0">
                <a:solidFill>
                  <a:schemeClr val="bg1"/>
                </a:solidFill>
              </a:rPr>
              <a:t>Cuando Cristo</a:t>
            </a:r>
            <a:r>
              <a:rPr lang="es-ES" sz="2800" dirty="0">
                <a:solidFill>
                  <a:schemeClr val="bg1"/>
                </a:solidFill>
              </a:rPr>
              <a:t>, nuestra vida, </a:t>
            </a:r>
            <a:r>
              <a:rPr lang="es-ES" sz="2800" b="1" u="sng" dirty="0">
                <a:solidFill>
                  <a:schemeClr val="bg1"/>
                </a:solidFill>
              </a:rPr>
              <a:t>sea manifestado</a:t>
            </a:r>
            <a:r>
              <a:rPr lang="es-ES" sz="2800" dirty="0">
                <a:solidFill>
                  <a:schemeClr val="bg1"/>
                </a:solidFill>
              </a:rPr>
              <a:t>, </a:t>
            </a:r>
            <a:r>
              <a:rPr lang="es-ES" sz="2800" b="1" u="sng" dirty="0">
                <a:solidFill>
                  <a:schemeClr val="bg1"/>
                </a:solidFill>
              </a:rPr>
              <a:t>entonces ustedes también serán manifestados con Él en gloria</a:t>
            </a:r>
            <a:r>
              <a:rPr lang="en-US" sz="2800" dirty="0">
                <a:solidFill>
                  <a:schemeClr val="bg1"/>
                </a:solidFill>
              </a:rPr>
              <a:t>.” </a:t>
            </a:r>
            <a:endParaRPr lang="en-US" sz="2400" dirty="0">
              <a:solidFill>
                <a:schemeClr val="bg1"/>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395917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5CB3F-2BBA-B24D-B844-3DBE0456F6FB}"/>
              </a:ext>
            </a:extLst>
          </p:cNvPr>
          <p:cNvSpPr>
            <a:spLocks noGrp="1"/>
          </p:cNvSpPr>
          <p:nvPr>
            <p:ph type="title"/>
          </p:nvPr>
        </p:nvSpPr>
        <p:spPr>
          <a:xfrm>
            <a:off x="157162" y="29951"/>
            <a:ext cx="4257675" cy="1104636"/>
          </a:xfrm>
        </p:spPr>
        <p:txBody>
          <a:bodyPr>
            <a:normAutofit/>
          </a:bodyPr>
          <a:lstStyle/>
          <a:p>
            <a:pPr algn="ctr"/>
            <a:r>
              <a:rPr lang="en-US" sz="3600" dirty="0">
                <a:solidFill>
                  <a:schemeClr val="bg1"/>
                </a:solidFill>
              </a:rPr>
              <a:t>Colossians 3:1-4</a:t>
            </a:r>
          </a:p>
        </p:txBody>
      </p:sp>
      <p:sp>
        <p:nvSpPr>
          <p:cNvPr id="3" name="Content Placeholder 2">
            <a:extLst>
              <a:ext uri="{FF2B5EF4-FFF2-40B4-BE49-F238E27FC236}">
                <a16:creationId xmlns:a16="http://schemas.microsoft.com/office/drawing/2014/main" xmlns="" id="{F992F530-82DE-1242-BD08-195B615DE5CC}"/>
              </a:ext>
            </a:extLst>
          </p:cNvPr>
          <p:cNvSpPr>
            <a:spLocks noGrp="1"/>
          </p:cNvSpPr>
          <p:nvPr>
            <p:ph idx="1"/>
          </p:nvPr>
        </p:nvSpPr>
        <p:spPr>
          <a:xfrm>
            <a:off x="0" y="1134587"/>
            <a:ext cx="4414201" cy="4550461"/>
          </a:xfrm>
        </p:spPr>
        <p:txBody>
          <a:bodyPr>
            <a:normAutofit lnSpcReduction="10000"/>
          </a:bodyPr>
          <a:lstStyle/>
          <a:p>
            <a:pPr marL="0" indent="0" algn="ctr">
              <a:buNone/>
            </a:pPr>
            <a:r>
              <a:rPr lang="en-US" sz="2800" dirty="0">
                <a:solidFill>
                  <a:schemeClr val="bg1"/>
                </a:solidFill>
              </a:rPr>
              <a:t>“Therefore if you have been raised up with Christ, keep seeking the things above, where Christ is, seated at the right hand of God. 2 Set your mind on the things above, not on the things that are on earth. 3 For you have died and your life is hidden with Christ in God. 4 </a:t>
            </a:r>
            <a:r>
              <a:rPr lang="en-US" sz="2800" b="1" u="sng" dirty="0">
                <a:solidFill>
                  <a:schemeClr val="bg1"/>
                </a:solidFill>
              </a:rPr>
              <a:t>When Christ</a:t>
            </a:r>
            <a:r>
              <a:rPr lang="en-US" sz="2800" dirty="0">
                <a:solidFill>
                  <a:schemeClr val="bg1"/>
                </a:solidFill>
              </a:rPr>
              <a:t>, </a:t>
            </a:r>
            <a:r>
              <a:rPr lang="en-US" sz="2800" b="1" u="sng" dirty="0">
                <a:solidFill>
                  <a:srgbClr val="FFFF00"/>
                </a:solidFill>
              </a:rPr>
              <a:t>who is our life</a:t>
            </a:r>
            <a:r>
              <a:rPr lang="en-US" sz="2800" dirty="0">
                <a:solidFill>
                  <a:schemeClr val="bg1"/>
                </a:solidFill>
              </a:rPr>
              <a:t>, </a:t>
            </a:r>
            <a:r>
              <a:rPr lang="en-US" sz="2800" b="1" u="sng" dirty="0">
                <a:solidFill>
                  <a:schemeClr val="bg1"/>
                </a:solidFill>
              </a:rPr>
              <a:t>is revealed</a:t>
            </a:r>
            <a:r>
              <a:rPr lang="en-US" sz="2800" dirty="0">
                <a:solidFill>
                  <a:schemeClr val="bg1"/>
                </a:solidFill>
              </a:rPr>
              <a:t>, </a:t>
            </a:r>
            <a:r>
              <a:rPr lang="en-US" sz="2800" b="1" u="sng" dirty="0">
                <a:solidFill>
                  <a:schemeClr val="bg1"/>
                </a:solidFill>
              </a:rPr>
              <a:t>then you also will be revealed with Him in glory</a:t>
            </a:r>
            <a:r>
              <a:rPr lang="en-US" sz="2800" dirty="0">
                <a:solidFill>
                  <a:schemeClr val="bg1"/>
                </a:solidFill>
              </a:rPr>
              <a:t>.” </a:t>
            </a:r>
            <a:endParaRPr lang="en-US" sz="2400" dirty="0">
              <a:solidFill>
                <a:schemeClr val="bg1"/>
              </a:solidFill>
            </a:endParaRPr>
          </a:p>
          <a:p>
            <a:endParaRPr lang="en-US" dirty="0">
              <a:solidFill>
                <a:schemeClr val="bg1"/>
              </a:solidFill>
            </a:endParaRPr>
          </a:p>
        </p:txBody>
      </p:sp>
      <p:sp>
        <p:nvSpPr>
          <p:cNvPr id="4" name="Title 1">
            <a:extLst>
              <a:ext uri="{FF2B5EF4-FFF2-40B4-BE49-F238E27FC236}">
                <a16:creationId xmlns:a16="http://schemas.microsoft.com/office/drawing/2014/main" xmlns="" id="{660E414C-0B27-43D4-1EF6-60518ADFA03D}"/>
              </a:ext>
            </a:extLst>
          </p:cNvPr>
          <p:cNvSpPr txBox="1">
            <a:spLocks/>
          </p:cNvSpPr>
          <p:nvPr/>
        </p:nvSpPr>
        <p:spPr>
          <a:xfrm>
            <a:off x="4728526" y="29951"/>
            <a:ext cx="425767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Light" panose="020F0302020204030204"/>
                <a:ea typeface="+mj-ea"/>
                <a:cs typeface="+mj-cs"/>
              </a:rPr>
              <a:t>Colosenses</a:t>
            </a:r>
            <a:r>
              <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rPr>
              <a:t> 3:1-4</a:t>
            </a:r>
          </a:p>
        </p:txBody>
      </p:sp>
      <p:sp>
        <p:nvSpPr>
          <p:cNvPr id="5" name="Content Placeholder 2">
            <a:extLst>
              <a:ext uri="{FF2B5EF4-FFF2-40B4-BE49-F238E27FC236}">
                <a16:creationId xmlns:a16="http://schemas.microsoft.com/office/drawing/2014/main" xmlns="" id="{10BA7DEB-0225-1CAE-7E7C-2D84C2111EE0}"/>
              </a:ext>
            </a:extLst>
          </p:cNvPr>
          <p:cNvSpPr txBox="1">
            <a:spLocks/>
          </p:cNvSpPr>
          <p:nvPr/>
        </p:nvSpPr>
        <p:spPr>
          <a:xfrm>
            <a:off x="4571363" y="1134586"/>
            <a:ext cx="4414838" cy="4550461"/>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bg1"/>
                </a:solidFill>
              </a:rPr>
              <a:t>“</a:t>
            </a:r>
            <a:r>
              <a:rPr lang="es-ES" sz="2800" dirty="0">
                <a:solidFill>
                  <a:schemeClr val="bg1"/>
                </a:solidFill>
              </a:rPr>
              <a:t>Si ustedes, pues, han resucitado con Cristo, busquen las cosas de arriba, donde está Cristo sentado a la diestra de Dios.  2  Pongan la mira en las cosas de arriba, no en las de la tierra.  3  Porque ustedes han muerto, y su vida está escondida con Cristo en Dios.  4  </a:t>
            </a:r>
            <a:r>
              <a:rPr lang="es-ES" sz="2800" b="1" u="sng" dirty="0">
                <a:solidFill>
                  <a:schemeClr val="bg1"/>
                </a:solidFill>
              </a:rPr>
              <a:t>Cuando Cristo</a:t>
            </a:r>
            <a:r>
              <a:rPr lang="es-ES" sz="2800" dirty="0">
                <a:solidFill>
                  <a:schemeClr val="bg1"/>
                </a:solidFill>
              </a:rPr>
              <a:t>, </a:t>
            </a:r>
            <a:r>
              <a:rPr lang="es-ES" sz="2800" b="1" u="sng" dirty="0">
                <a:solidFill>
                  <a:srgbClr val="FFFF00"/>
                </a:solidFill>
              </a:rPr>
              <a:t>nuestra vida</a:t>
            </a:r>
            <a:r>
              <a:rPr lang="es-ES" sz="2800" dirty="0">
                <a:solidFill>
                  <a:schemeClr val="bg1"/>
                </a:solidFill>
              </a:rPr>
              <a:t>, </a:t>
            </a:r>
            <a:r>
              <a:rPr lang="es-ES" sz="2800" b="1" u="sng" dirty="0">
                <a:solidFill>
                  <a:schemeClr val="bg1"/>
                </a:solidFill>
              </a:rPr>
              <a:t>sea manifestado</a:t>
            </a:r>
            <a:r>
              <a:rPr lang="es-ES" sz="2800" dirty="0">
                <a:solidFill>
                  <a:schemeClr val="bg1"/>
                </a:solidFill>
              </a:rPr>
              <a:t>, </a:t>
            </a:r>
            <a:r>
              <a:rPr lang="es-ES" sz="2800" b="1" u="sng" dirty="0">
                <a:solidFill>
                  <a:schemeClr val="bg1"/>
                </a:solidFill>
              </a:rPr>
              <a:t>entonces ustedes también serán manifestados con Él en gloria</a:t>
            </a:r>
            <a:r>
              <a:rPr lang="en-US" sz="28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42183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5CB3F-2BBA-B24D-B844-3DBE0456F6FB}"/>
              </a:ext>
            </a:extLst>
          </p:cNvPr>
          <p:cNvSpPr>
            <a:spLocks noGrp="1"/>
          </p:cNvSpPr>
          <p:nvPr>
            <p:ph type="title"/>
          </p:nvPr>
        </p:nvSpPr>
        <p:spPr>
          <a:xfrm>
            <a:off x="157162" y="29951"/>
            <a:ext cx="4257675" cy="1104636"/>
          </a:xfrm>
        </p:spPr>
        <p:txBody>
          <a:bodyPr>
            <a:normAutofit/>
          </a:bodyPr>
          <a:lstStyle/>
          <a:p>
            <a:pPr algn="ctr"/>
            <a:r>
              <a:rPr lang="en-US" sz="3600" dirty="0">
                <a:solidFill>
                  <a:schemeClr val="bg1"/>
                </a:solidFill>
              </a:rPr>
              <a:t>Colossians 3:1-4</a:t>
            </a:r>
          </a:p>
        </p:txBody>
      </p:sp>
      <p:sp>
        <p:nvSpPr>
          <p:cNvPr id="3" name="Content Placeholder 2">
            <a:extLst>
              <a:ext uri="{FF2B5EF4-FFF2-40B4-BE49-F238E27FC236}">
                <a16:creationId xmlns:a16="http://schemas.microsoft.com/office/drawing/2014/main" xmlns="" id="{F992F530-82DE-1242-BD08-195B615DE5CC}"/>
              </a:ext>
            </a:extLst>
          </p:cNvPr>
          <p:cNvSpPr>
            <a:spLocks noGrp="1"/>
          </p:cNvSpPr>
          <p:nvPr>
            <p:ph idx="1"/>
          </p:nvPr>
        </p:nvSpPr>
        <p:spPr>
          <a:xfrm>
            <a:off x="0" y="1134587"/>
            <a:ext cx="4414201" cy="4550461"/>
          </a:xfrm>
        </p:spPr>
        <p:txBody>
          <a:bodyPr>
            <a:normAutofit lnSpcReduction="10000"/>
          </a:bodyPr>
          <a:lstStyle/>
          <a:p>
            <a:pPr marL="0" indent="0" algn="ctr">
              <a:buNone/>
            </a:pPr>
            <a:r>
              <a:rPr lang="en-US" sz="2800" dirty="0">
                <a:solidFill>
                  <a:schemeClr val="bg1"/>
                </a:solidFill>
              </a:rPr>
              <a:t>“Therefore </a:t>
            </a:r>
            <a:r>
              <a:rPr lang="en-US" sz="2800" b="1" dirty="0">
                <a:solidFill>
                  <a:schemeClr val="accent4">
                    <a:lumMod val="20000"/>
                    <a:lumOff val="80000"/>
                  </a:schemeClr>
                </a:solidFill>
              </a:rPr>
              <a:t>if you have been raised up with Christ</a:t>
            </a:r>
            <a:r>
              <a:rPr lang="en-US" sz="2800" dirty="0">
                <a:solidFill>
                  <a:schemeClr val="bg1"/>
                </a:solidFill>
              </a:rPr>
              <a:t>, keep </a:t>
            </a:r>
            <a:r>
              <a:rPr lang="en-US" sz="2800" b="1" dirty="0">
                <a:solidFill>
                  <a:schemeClr val="accent4">
                    <a:lumMod val="40000"/>
                    <a:lumOff val="60000"/>
                  </a:schemeClr>
                </a:solidFill>
              </a:rPr>
              <a:t>seeking the things above</a:t>
            </a:r>
            <a:r>
              <a:rPr lang="en-US" sz="2800" dirty="0">
                <a:solidFill>
                  <a:schemeClr val="bg1"/>
                </a:solidFill>
              </a:rPr>
              <a:t>, where Christ is, seated at the right hand of God. 2 </a:t>
            </a:r>
            <a:r>
              <a:rPr lang="en-US" sz="2800" b="1" dirty="0">
                <a:solidFill>
                  <a:schemeClr val="accent4">
                    <a:lumMod val="60000"/>
                    <a:lumOff val="40000"/>
                  </a:schemeClr>
                </a:solidFill>
              </a:rPr>
              <a:t>Set your mind on the things above</a:t>
            </a:r>
            <a:r>
              <a:rPr lang="en-US" sz="2800" dirty="0">
                <a:solidFill>
                  <a:schemeClr val="bg1"/>
                </a:solidFill>
              </a:rPr>
              <a:t>, not on the things that are on earth. 3 </a:t>
            </a:r>
            <a:r>
              <a:rPr lang="en-US" sz="2800" b="1" dirty="0">
                <a:solidFill>
                  <a:schemeClr val="accent4">
                    <a:lumMod val="75000"/>
                  </a:schemeClr>
                </a:solidFill>
              </a:rPr>
              <a:t>For you have died and your life is hidden with Christ in God</a:t>
            </a:r>
            <a:r>
              <a:rPr lang="en-US" sz="2800" dirty="0">
                <a:solidFill>
                  <a:schemeClr val="bg1"/>
                </a:solidFill>
              </a:rPr>
              <a:t>. 4 When </a:t>
            </a:r>
            <a:r>
              <a:rPr lang="en-US" sz="2800" b="1" dirty="0">
                <a:solidFill>
                  <a:schemeClr val="accent4">
                    <a:lumMod val="50000"/>
                  </a:schemeClr>
                </a:solidFill>
              </a:rPr>
              <a:t>Christ, who is our life</a:t>
            </a:r>
            <a:r>
              <a:rPr lang="en-US" sz="2800" dirty="0">
                <a:solidFill>
                  <a:schemeClr val="bg1"/>
                </a:solidFill>
              </a:rPr>
              <a:t>, is revealed, then you also will be revealed with Him in glory.” </a:t>
            </a:r>
            <a:endParaRPr lang="en-US" sz="2400" dirty="0">
              <a:solidFill>
                <a:schemeClr val="bg1"/>
              </a:solidFill>
            </a:endParaRPr>
          </a:p>
          <a:p>
            <a:endParaRPr lang="en-US" dirty="0">
              <a:solidFill>
                <a:schemeClr val="bg1"/>
              </a:solidFill>
            </a:endParaRPr>
          </a:p>
        </p:txBody>
      </p:sp>
      <p:sp>
        <p:nvSpPr>
          <p:cNvPr id="4" name="Title 1">
            <a:extLst>
              <a:ext uri="{FF2B5EF4-FFF2-40B4-BE49-F238E27FC236}">
                <a16:creationId xmlns:a16="http://schemas.microsoft.com/office/drawing/2014/main" xmlns="" id="{660E414C-0B27-43D4-1EF6-60518ADFA03D}"/>
              </a:ext>
            </a:extLst>
          </p:cNvPr>
          <p:cNvSpPr txBox="1">
            <a:spLocks/>
          </p:cNvSpPr>
          <p:nvPr/>
        </p:nvSpPr>
        <p:spPr>
          <a:xfrm>
            <a:off x="4728526" y="29951"/>
            <a:ext cx="425767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Light" panose="020F0302020204030204"/>
                <a:ea typeface="+mj-ea"/>
                <a:cs typeface="+mj-cs"/>
              </a:rPr>
              <a:t>Colosenses</a:t>
            </a:r>
            <a:r>
              <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rPr>
              <a:t> 3:1-4</a:t>
            </a:r>
          </a:p>
        </p:txBody>
      </p:sp>
      <p:sp>
        <p:nvSpPr>
          <p:cNvPr id="5" name="Content Placeholder 2">
            <a:extLst>
              <a:ext uri="{FF2B5EF4-FFF2-40B4-BE49-F238E27FC236}">
                <a16:creationId xmlns:a16="http://schemas.microsoft.com/office/drawing/2014/main" xmlns="" id="{10BA7DEB-0225-1CAE-7E7C-2D84C2111EE0}"/>
              </a:ext>
            </a:extLst>
          </p:cNvPr>
          <p:cNvSpPr txBox="1">
            <a:spLocks/>
          </p:cNvSpPr>
          <p:nvPr/>
        </p:nvSpPr>
        <p:spPr>
          <a:xfrm>
            <a:off x="4571363" y="1134586"/>
            <a:ext cx="4414838" cy="4550461"/>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bg1"/>
                </a:solidFill>
              </a:rPr>
              <a:t>“</a:t>
            </a:r>
            <a:r>
              <a:rPr lang="es-ES" sz="2800" b="1" dirty="0">
                <a:solidFill>
                  <a:srgbClr val="FFFFCC"/>
                </a:solidFill>
              </a:rPr>
              <a:t>Si ustedes</a:t>
            </a:r>
            <a:r>
              <a:rPr lang="es-ES" sz="2800" dirty="0">
                <a:solidFill>
                  <a:schemeClr val="bg1"/>
                </a:solidFill>
              </a:rPr>
              <a:t>, pues, </a:t>
            </a:r>
            <a:r>
              <a:rPr lang="es-ES" sz="2800" b="1" dirty="0">
                <a:solidFill>
                  <a:srgbClr val="FFFFCC"/>
                </a:solidFill>
              </a:rPr>
              <a:t>han resucitado con Cristo</a:t>
            </a:r>
            <a:r>
              <a:rPr lang="es-ES" sz="2800" dirty="0">
                <a:solidFill>
                  <a:schemeClr val="bg1"/>
                </a:solidFill>
              </a:rPr>
              <a:t>, </a:t>
            </a:r>
            <a:r>
              <a:rPr lang="en-US" sz="2800" b="1" dirty="0" err="1" smtClean="0">
                <a:solidFill>
                  <a:schemeClr val="accent4">
                    <a:lumMod val="40000"/>
                    <a:lumOff val="60000"/>
                  </a:schemeClr>
                </a:solidFill>
              </a:rPr>
              <a:t>busquen</a:t>
            </a:r>
            <a:r>
              <a:rPr lang="en-US" sz="2800" b="1" dirty="0" smtClean="0">
                <a:solidFill>
                  <a:schemeClr val="accent4">
                    <a:lumMod val="40000"/>
                    <a:lumOff val="60000"/>
                  </a:schemeClr>
                </a:solidFill>
              </a:rPr>
              <a:t> las </a:t>
            </a:r>
            <a:r>
              <a:rPr lang="en-US" sz="2800" b="1" dirty="0" err="1" smtClean="0">
                <a:solidFill>
                  <a:schemeClr val="accent4">
                    <a:lumMod val="40000"/>
                    <a:lumOff val="60000"/>
                  </a:schemeClr>
                </a:solidFill>
              </a:rPr>
              <a:t>cosas</a:t>
            </a:r>
            <a:r>
              <a:rPr lang="en-US" sz="2800" b="1" dirty="0" smtClean="0">
                <a:solidFill>
                  <a:schemeClr val="accent4">
                    <a:lumMod val="40000"/>
                    <a:lumOff val="60000"/>
                  </a:schemeClr>
                </a:solidFill>
              </a:rPr>
              <a:t> de </a:t>
            </a:r>
            <a:r>
              <a:rPr lang="en-US" sz="2800" b="1" dirty="0" err="1" smtClean="0">
                <a:solidFill>
                  <a:schemeClr val="accent4">
                    <a:lumMod val="40000"/>
                    <a:lumOff val="60000"/>
                  </a:schemeClr>
                </a:solidFill>
              </a:rPr>
              <a:t>arriba</a:t>
            </a:r>
            <a:r>
              <a:rPr lang="es-ES" sz="2800" dirty="0" smtClean="0">
                <a:solidFill>
                  <a:schemeClr val="bg1"/>
                </a:solidFill>
              </a:rPr>
              <a:t>, </a:t>
            </a:r>
            <a:r>
              <a:rPr lang="es-ES" sz="2800" dirty="0">
                <a:solidFill>
                  <a:schemeClr val="bg1"/>
                </a:solidFill>
              </a:rPr>
              <a:t>donde está Cristo sentado a la diestra de Dios.  2 </a:t>
            </a:r>
            <a:r>
              <a:rPr lang="en-US" sz="2800" b="1" dirty="0" err="1" smtClean="0">
                <a:solidFill>
                  <a:schemeClr val="accent4">
                    <a:lumMod val="60000"/>
                    <a:lumOff val="40000"/>
                  </a:schemeClr>
                </a:solidFill>
              </a:rPr>
              <a:t>Pongan</a:t>
            </a:r>
            <a:r>
              <a:rPr lang="en-US" sz="2800" b="1" dirty="0" smtClean="0">
                <a:solidFill>
                  <a:schemeClr val="accent4">
                    <a:lumMod val="60000"/>
                    <a:lumOff val="40000"/>
                  </a:schemeClr>
                </a:solidFill>
              </a:rPr>
              <a:t> la </a:t>
            </a:r>
            <a:r>
              <a:rPr lang="en-US" sz="2800" b="1" dirty="0" err="1" smtClean="0">
                <a:solidFill>
                  <a:schemeClr val="accent4">
                    <a:lumMod val="60000"/>
                    <a:lumOff val="40000"/>
                  </a:schemeClr>
                </a:solidFill>
              </a:rPr>
              <a:t>mira</a:t>
            </a:r>
            <a:r>
              <a:rPr lang="en-US" sz="2800" b="1" dirty="0" smtClean="0">
                <a:solidFill>
                  <a:schemeClr val="accent4">
                    <a:lumMod val="60000"/>
                    <a:lumOff val="40000"/>
                  </a:schemeClr>
                </a:solidFill>
              </a:rPr>
              <a:t> </a:t>
            </a:r>
            <a:r>
              <a:rPr lang="en-US" sz="2800" b="1" dirty="0" err="1" smtClean="0">
                <a:solidFill>
                  <a:schemeClr val="accent4">
                    <a:lumMod val="60000"/>
                    <a:lumOff val="40000"/>
                  </a:schemeClr>
                </a:solidFill>
              </a:rPr>
              <a:t>en</a:t>
            </a:r>
            <a:r>
              <a:rPr lang="en-US" sz="2800" b="1" dirty="0" smtClean="0">
                <a:solidFill>
                  <a:schemeClr val="accent4">
                    <a:lumMod val="60000"/>
                    <a:lumOff val="40000"/>
                  </a:schemeClr>
                </a:solidFill>
              </a:rPr>
              <a:t> las </a:t>
            </a:r>
            <a:r>
              <a:rPr lang="en-US" sz="2800" b="1" dirty="0" err="1" smtClean="0">
                <a:solidFill>
                  <a:schemeClr val="accent4">
                    <a:lumMod val="60000"/>
                    <a:lumOff val="40000"/>
                  </a:schemeClr>
                </a:solidFill>
              </a:rPr>
              <a:t>cosas</a:t>
            </a:r>
            <a:r>
              <a:rPr lang="en-US" sz="2800" b="1" dirty="0" smtClean="0">
                <a:solidFill>
                  <a:schemeClr val="accent4">
                    <a:lumMod val="60000"/>
                    <a:lumOff val="40000"/>
                  </a:schemeClr>
                </a:solidFill>
              </a:rPr>
              <a:t> de </a:t>
            </a:r>
            <a:r>
              <a:rPr lang="en-US" sz="2800" b="1" dirty="0" err="1" smtClean="0">
                <a:solidFill>
                  <a:schemeClr val="accent4">
                    <a:lumMod val="60000"/>
                    <a:lumOff val="40000"/>
                  </a:schemeClr>
                </a:solidFill>
              </a:rPr>
              <a:t>arriba</a:t>
            </a:r>
            <a:r>
              <a:rPr lang="es-ES" sz="2800" dirty="0" smtClean="0">
                <a:solidFill>
                  <a:schemeClr val="bg1"/>
                </a:solidFill>
              </a:rPr>
              <a:t>, </a:t>
            </a:r>
            <a:r>
              <a:rPr lang="es-ES" sz="2800" dirty="0">
                <a:solidFill>
                  <a:schemeClr val="bg1"/>
                </a:solidFill>
              </a:rPr>
              <a:t>no en las de la tierra.  3 </a:t>
            </a:r>
            <a:r>
              <a:rPr lang="en-US" sz="2800" b="1" dirty="0" err="1" smtClean="0">
                <a:solidFill>
                  <a:schemeClr val="accent4">
                    <a:lumMod val="75000"/>
                  </a:schemeClr>
                </a:solidFill>
              </a:rPr>
              <a:t>Porque</a:t>
            </a:r>
            <a:r>
              <a:rPr lang="en-US" sz="2800" b="1" dirty="0" smtClean="0">
                <a:solidFill>
                  <a:schemeClr val="accent4">
                    <a:lumMod val="75000"/>
                  </a:schemeClr>
                </a:solidFill>
              </a:rPr>
              <a:t> </a:t>
            </a:r>
            <a:r>
              <a:rPr lang="en-US" sz="2800" b="1" dirty="0" err="1" smtClean="0">
                <a:solidFill>
                  <a:schemeClr val="accent4">
                    <a:lumMod val="75000"/>
                  </a:schemeClr>
                </a:solidFill>
              </a:rPr>
              <a:t>ustedes</a:t>
            </a:r>
            <a:r>
              <a:rPr lang="en-US" sz="2800" b="1" dirty="0" smtClean="0">
                <a:solidFill>
                  <a:schemeClr val="accent4">
                    <a:lumMod val="75000"/>
                  </a:schemeClr>
                </a:solidFill>
              </a:rPr>
              <a:t> </a:t>
            </a:r>
            <a:r>
              <a:rPr lang="en-US" sz="2800" b="1" dirty="0" err="1" smtClean="0">
                <a:solidFill>
                  <a:schemeClr val="accent4">
                    <a:lumMod val="75000"/>
                  </a:schemeClr>
                </a:solidFill>
              </a:rPr>
              <a:t>han</a:t>
            </a:r>
            <a:r>
              <a:rPr lang="en-US" sz="2800" b="1" dirty="0" smtClean="0">
                <a:solidFill>
                  <a:schemeClr val="accent4">
                    <a:lumMod val="75000"/>
                  </a:schemeClr>
                </a:solidFill>
              </a:rPr>
              <a:t> </a:t>
            </a:r>
            <a:r>
              <a:rPr lang="en-US" sz="2800" b="1" dirty="0" err="1" smtClean="0">
                <a:solidFill>
                  <a:schemeClr val="accent4">
                    <a:lumMod val="75000"/>
                  </a:schemeClr>
                </a:solidFill>
              </a:rPr>
              <a:t>muerto</a:t>
            </a:r>
            <a:r>
              <a:rPr lang="en-US" sz="2800" b="1" dirty="0" smtClean="0">
                <a:solidFill>
                  <a:schemeClr val="accent4">
                    <a:lumMod val="75000"/>
                  </a:schemeClr>
                </a:solidFill>
              </a:rPr>
              <a:t>, y </a:t>
            </a:r>
            <a:r>
              <a:rPr lang="en-US" sz="2800" b="1" dirty="0" err="1" smtClean="0">
                <a:solidFill>
                  <a:schemeClr val="accent4">
                    <a:lumMod val="75000"/>
                  </a:schemeClr>
                </a:solidFill>
              </a:rPr>
              <a:t>su</a:t>
            </a:r>
            <a:r>
              <a:rPr lang="en-US" sz="2800" b="1" dirty="0" smtClean="0">
                <a:solidFill>
                  <a:schemeClr val="accent4">
                    <a:lumMod val="75000"/>
                  </a:schemeClr>
                </a:solidFill>
              </a:rPr>
              <a:t> </a:t>
            </a:r>
            <a:r>
              <a:rPr lang="en-US" sz="2800" b="1" dirty="0" err="1" smtClean="0">
                <a:solidFill>
                  <a:schemeClr val="accent4">
                    <a:lumMod val="75000"/>
                  </a:schemeClr>
                </a:solidFill>
              </a:rPr>
              <a:t>vida</a:t>
            </a:r>
            <a:r>
              <a:rPr lang="en-US" sz="2800" b="1" dirty="0" smtClean="0">
                <a:solidFill>
                  <a:schemeClr val="accent4">
                    <a:lumMod val="75000"/>
                  </a:schemeClr>
                </a:solidFill>
              </a:rPr>
              <a:t> </a:t>
            </a:r>
            <a:r>
              <a:rPr lang="en-US" sz="2800" b="1" dirty="0" err="1" smtClean="0">
                <a:solidFill>
                  <a:schemeClr val="accent4">
                    <a:lumMod val="75000"/>
                  </a:schemeClr>
                </a:solidFill>
              </a:rPr>
              <a:t>está</a:t>
            </a:r>
            <a:r>
              <a:rPr lang="en-US" sz="2800" b="1" dirty="0" smtClean="0">
                <a:solidFill>
                  <a:schemeClr val="accent4">
                    <a:lumMod val="75000"/>
                  </a:schemeClr>
                </a:solidFill>
              </a:rPr>
              <a:t> </a:t>
            </a:r>
            <a:r>
              <a:rPr lang="en-US" sz="2800" b="1" dirty="0" err="1" smtClean="0">
                <a:solidFill>
                  <a:schemeClr val="accent4">
                    <a:lumMod val="75000"/>
                  </a:schemeClr>
                </a:solidFill>
              </a:rPr>
              <a:t>escondida</a:t>
            </a:r>
            <a:r>
              <a:rPr lang="en-US" sz="2800" b="1" dirty="0" smtClean="0">
                <a:solidFill>
                  <a:schemeClr val="accent4">
                    <a:lumMod val="75000"/>
                  </a:schemeClr>
                </a:solidFill>
              </a:rPr>
              <a:t> con Cristo </a:t>
            </a:r>
            <a:r>
              <a:rPr lang="en-US" sz="2800" b="1" dirty="0" err="1" smtClean="0">
                <a:solidFill>
                  <a:schemeClr val="accent4">
                    <a:lumMod val="75000"/>
                  </a:schemeClr>
                </a:solidFill>
              </a:rPr>
              <a:t>en</a:t>
            </a:r>
            <a:r>
              <a:rPr lang="en-US" sz="2800" b="1" dirty="0" smtClean="0">
                <a:solidFill>
                  <a:schemeClr val="accent4">
                    <a:lumMod val="75000"/>
                  </a:schemeClr>
                </a:solidFill>
              </a:rPr>
              <a:t> Dios</a:t>
            </a:r>
            <a:r>
              <a:rPr lang="es-ES" sz="2800" dirty="0" smtClean="0">
                <a:solidFill>
                  <a:schemeClr val="bg1"/>
                </a:solidFill>
              </a:rPr>
              <a:t>.  </a:t>
            </a:r>
            <a:r>
              <a:rPr lang="es-ES" sz="2800" dirty="0">
                <a:solidFill>
                  <a:schemeClr val="bg1"/>
                </a:solidFill>
              </a:rPr>
              <a:t>4  Cuando </a:t>
            </a:r>
            <a:r>
              <a:rPr lang="en-US" sz="2800" b="1" dirty="0" smtClean="0">
                <a:solidFill>
                  <a:schemeClr val="accent4">
                    <a:lumMod val="50000"/>
                  </a:schemeClr>
                </a:solidFill>
              </a:rPr>
              <a:t>Cristo, </a:t>
            </a:r>
            <a:r>
              <a:rPr lang="en-US" sz="2800" b="1" dirty="0" err="1" smtClean="0">
                <a:solidFill>
                  <a:schemeClr val="accent4">
                    <a:lumMod val="50000"/>
                  </a:schemeClr>
                </a:solidFill>
              </a:rPr>
              <a:t>nuestra</a:t>
            </a:r>
            <a:r>
              <a:rPr lang="en-US" sz="2800" b="1" dirty="0" smtClean="0">
                <a:solidFill>
                  <a:schemeClr val="accent4">
                    <a:lumMod val="50000"/>
                  </a:schemeClr>
                </a:solidFill>
              </a:rPr>
              <a:t> </a:t>
            </a:r>
            <a:r>
              <a:rPr lang="en-US" sz="2800" b="1" dirty="0" err="1" smtClean="0">
                <a:solidFill>
                  <a:schemeClr val="accent4">
                    <a:lumMod val="50000"/>
                  </a:schemeClr>
                </a:solidFill>
              </a:rPr>
              <a:t>vida</a:t>
            </a:r>
            <a:r>
              <a:rPr lang="es-ES" sz="2800" dirty="0" smtClean="0">
                <a:solidFill>
                  <a:schemeClr val="bg1"/>
                </a:solidFill>
              </a:rPr>
              <a:t>, </a:t>
            </a:r>
            <a:r>
              <a:rPr lang="es-ES" sz="2800" dirty="0">
                <a:solidFill>
                  <a:schemeClr val="bg1"/>
                </a:solidFill>
              </a:rPr>
              <a:t>sea manifestado, entonces ustedes también serán manifestados con Él en gloria</a:t>
            </a:r>
            <a:r>
              <a:rPr lang="en-US" sz="28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7966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xmlns="" id="{F3700E93-CEF8-E0C2-F6A6-DCD4D670BFA2}"/>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86731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5875EEB-22B3-1F4C-9849-1FDD168D42DD}"/>
              </a:ext>
            </a:extLst>
          </p:cNvPr>
          <p:cNvGrpSpPr/>
          <p:nvPr/>
        </p:nvGrpSpPr>
        <p:grpSpPr>
          <a:xfrm>
            <a:off x="2429410" y="547861"/>
            <a:ext cx="6714590" cy="1369325"/>
            <a:chOff x="3816096" y="1602820"/>
            <a:chExt cx="6714590" cy="1369325"/>
          </a:xfrm>
        </p:grpSpPr>
        <p:sp>
          <p:nvSpPr>
            <p:cNvPr id="5" name="TextBox 4">
              <a:extLst>
                <a:ext uri="{FF2B5EF4-FFF2-40B4-BE49-F238E27FC236}">
                  <a16:creationId xmlns:a16="http://schemas.microsoft.com/office/drawing/2014/main" xmlns="" id="{B54E50A7-1466-6543-B690-F48DDD7F107F}"/>
                </a:ext>
              </a:extLst>
            </p:cNvPr>
            <p:cNvSpPr txBox="1"/>
            <p:nvPr/>
          </p:nvSpPr>
          <p:spPr>
            <a:xfrm>
              <a:off x="4459482" y="2264259"/>
              <a:ext cx="6071204" cy="707886"/>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noFill/>
                  <a:effectLst/>
                  <a:uLnTx/>
                  <a:uFillTx/>
                  <a:latin typeface="Calibri" panose="020F0502020204030204"/>
                  <a:ea typeface="+mn-ea"/>
                  <a:cs typeface="+mn-cs"/>
                </a:rPr>
                <a:t>Avoid persuasive arguments</a:t>
              </a:r>
            </a:p>
          </p:txBody>
        </p:sp>
        <p:sp>
          <p:nvSpPr>
            <p:cNvPr id="4" name="Triangle 3">
              <a:extLst>
                <a:ext uri="{FF2B5EF4-FFF2-40B4-BE49-F238E27FC236}">
                  <a16:creationId xmlns:a16="http://schemas.microsoft.com/office/drawing/2014/main" xmlns="" id="{9CAA4D55-35C7-2A47-8CFE-8ABDFE353CD5}"/>
                </a:ext>
              </a:extLst>
            </p:cNvPr>
            <p:cNvSpPr/>
            <p:nvPr/>
          </p:nvSpPr>
          <p:spPr>
            <a:xfrm rot="5400000">
              <a:off x="3800313" y="1618603"/>
              <a:ext cx="310755" cy="27919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xmlns="" id="{5CD557A9-8365-B443-B79D-98723D99133D}"/>
              </a:ext>
            </a:extLst>
          </p:cNvPr>
          <p:cNvGrpSpPr/>
          <p:nvPr/>
        </p:nvGrpSpPr>
        <p:grpSpPr>
          <a:xfrm>
            <a:off x="2429408" y="1545929"/>
            <a:ext cx="6614836" cy="707886"/>
            <a:chOff x="3816092" y="1946855"/>
            <a:chExt cx="6614836" cy="707886"/>
          </a:xfrm>
        </p:grpSpPr>
        <p:sp>
          <p:nvSpPr>
            <p:cNvPr id="10" name="TextBox 9">
              <a:extLst>
                <a:ext uri="{FF2B5EF4-FFF2-40B4-BE49-F238E27FC236}">
                  <a16:creationId xmlns:a16="http://schemas.microsoft.com/office/drawing/2014/main" xmlns="" id="{A8F6243A-5271-814D-BDA9-E048F2D5DDEC}"/>
                </a:ext>
              </a:extLst>
            </p:cNvPr>
            <p:cNvSpPr txBox="1"/>
            <p:nvPr/>
          </p:nvSpPr>
          <p:spPr>
            <a:xfrm>
              <a:off x="4359725" y="1946855"/>
              <a:ext cx="6071203" cy="707886"/>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noFill/>
                  <a:effectLst/>
                  <a:uLnTx/>
                  <a:uFillTx/>
                  <a:latin typeface="Calibri" panose="020F0502020204030204"/>
                  <a:ea typeface="+mn-ea"/>
                  <a:cs typeface="+mn-cs"/>
                </a:rPr>
                <a:t>Minds on things above</a:t>
              </a:r>
            </a:p>
          </p:txBody>
        </p:sp>
        <p:sp>
          <p:nvSpPr>
            <p:cNvPr id="12" name="Triangle 11">
              <a:extLst>
                <a:ext uri="{FF2B5EF4-FFF2-40B4-BE49-F238E27FC236}">
                  <a16:creationId xmlns:a16="http://schemas.microsoft.com/office/drawing/2014/main" xmlns="" id="{B2169E90-D4CE-E549-99DF-268F028696A0}"/>
                </a:ext>
              </a:extLst>
            </p:cNvPr>
            <p:cNvSpPr/>
            <p:nvPr/>
          </p:nvSpPr>
          <p:spPr>
            <a:xfrm rot="5400000">
              <a:off x="3800309" y="2161203"/>
              <a:ext cx="310755" cy="27919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no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xmlns="" id="{90DF9372-FEC1-7A43-82A2-7FA0DF924AED}"/>
              </a:ext>
            </a:extLst>
          </p:cNvPr>
          <p:cNvGrpSpPr/>
          <p:nvPr/>
        </p:nvGrpSpPr>
        <p:grpSpPr>
          <a:xfrm rot="10800000">
            <a:off x="1954998" y="4162774"/>
            <a:ext cx="6482618" cy="707886"/>
            <a:chOff x="3816093" y="2655071"/>
            <a:chExt cx="6482618" cy="707886"/>
          </a:xfrm>
          <a:noFill/>
        </p:grpSpPr>
        <p:sp>
          <p:nvSpPr>
            <p:cNvPr id="11" name="TextBox 10">
              <a:extLst>
                <a:ext uri="{FF2B5EF4-FFF2-40B4-BE49-F238E27FC236}">
                  <a16:creationId xmlns:a16="http://schemas.microsoft.com/office/drawing/2014/main" xmlns="" id="{9CA890CC-8058-9D4F-B9A9-9459819451AC}"/>
                </a:ext>
              </a:extLst>
            </p:cNvPr>
            <p:cNvSpPr txBox="1"/>
            <p:nvPr/>
          </p:nvSpPr>
          <p:spPr>
            <a:xfrm rot="10800000">
              <a:off x="4227507" y="2655071"/>
              <a:ext cx="6071204" cy="707886"/>
            </a:xfrm>
            <a:prstGeom prst="rect">
              <a:avLst/>
            </a:prstGeom>
            <a:grp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noFill/>
                  <a:effectLst/>
                  <a:uLnTx/>
                  <a:uFillTx/>
                  <a:latin typeface="Calibri" panose="020F0502020204030204"/>
                  <a:ea typeface="+mn-ea"/>
                  <a:cs typeface="+mn-cs"/>
                </a:rPr>
                <a:t>Avoid persuasive arguments</a:t>
              </a:r>
            </a:p>
          </p:txBody>
        </p:sp>
        <p:sp>
          <p:nvSpPr>
            <p:cNvPr id="13" name="Triangle 12">
              <a:extLst>
                <a:ext uri="{FF2B5EF4-FFF2-40B4-BE49-F238E27FC236}">
                  <a16:creationId xmlns:a16="http://schemas.microsoft.com/office/drawing/2014/main" xmlns="" id="{763BEE8D-8264-3845-8C56-7691155C4B8D}"/>
                </a:ext>
              </a:extLst>
            </p:cNvPr>
            <p:cNvSpPr/>
            <p:nvPr/>
          </p:nvSpPr>
          <p:spPr>
            <a:xfrm rot="5400000">
              <a:off x="3800310" y="2913995"/>
              <a:ext cx="310755" cy="2791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riangle 15">
            <a:extLst>
              <a:ext uri="{FF2B5EF4-FFF2-40B4-BE49-F238E27FC236}">
                <a16:creationId xmlns:a16="http://schemas.microsoft.com/office/drawing/2014/main" xmlns="" id="{CEC0E329-EFDD-0691-6C1C-D53AAC77AAC1}"/>
              </a:ext>
            </a:extLst>
          </p:cNvPr>
          <p:cNvSpPr/>
          <p:nvPr/>
        </p:nvSpPr>
        <p:spPr>
          <a:xfrm rot="16200000">
            <a:off x="8142643" y="4366104"/>
            <a:ext cx="310755" cy="27919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2EEC2971-0944-0A88-ED1D-DAD6FEACB8EA}"/>
              </a:ext>
            </a:extLst>
          </p:cNvPr>
          <p:cNvSpPr txBox="1"/>
          <p:nvPr/>
        </p:nvSpPr>
        <p:spPr>
          <a:xfrm>
            <a:off x="2774190" y="4135908"/>
            <a:ext cx="5119790" cy="707886"/>
          </a:xfrm>
          <a:prstGeom prst="rect">
            <a:avLst/>
          </a:prstGeom>
          <a:noFill/>
        </p:spPr>
        <p:txBody>
          <a:bodyPr wrap="square">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noFill/>
                <a:effectLst/>
                <a:uLnTx/>
                <a:uFillTx/>
                <a:latin typeface="Calibri" panose="020F0502020204030204"/>
                <a:ea typeface="+mn-ea"/>
                <a:cs typeface="+mn-cs"/>
              </a:rPr>
              <a:t>Minds on things above</a:t>
            </a:r>
          </a:p>
        </p:txBody>
      </p:sp>
      <p:grpSp>
        <p:nvGrpSpPr>
          <p:cNvPr id="7" name="Group 6">
            <a:extLst>
              <a:ext uri="{FF2B5EF4-FFF2-40B4-BE49-F238E27FC236}">
                <a16:creationId xmlns:a16="http://schemas.microsoft.com/office/drawing/2014/main" xmlns="" id="{7E2B9CD6-8C18-CAD5-D915-A99BA1ACF566}"/>
              </a:ext>
            </a:extLst>
          </p:cNvPr>
          <p:cNvGrpSpPr/>
          <p:nvPr/>
        </p:nvGrpSpPr>
        <p:grpSpPr>
          <a:xfrm>
            <a:off x="2429409" y="778413"/>
            <a:ext cx="6614835" cy="1569660"/>
            <a:chOff x="3816096" y="973368"/>
            <a:chExt cx="6614835" cy="1569660"/>
          </a:xfrm>
        </p:grpSpPr>
        <p:sp>
          <p:nvSpPr>
            <p:cNvPr id="8" name="TextBox 7">
              <a:extLst>
                <a:ext uri="{FF2B5EF4-FFF2-40B4-BE49-F238E27FC236}">
                  <a16:creationId xmlns:a16="http://schemas.microsoft.com/office/drawing/2014/main" xmlns="" id="{E2EA2B21-0A41-68F8-53F5-B96E18F9E95F}"/>
                </a:ext>
              </a:extLst>
            </p:cNvPr>
            <p:cNvSpPr txBox="1"/>
            <p:nvPr/>
          </p:nvSpPr>
          <p:spPr>
            <a:xfrm>
              <a:off x="4359727" y="973368"/>
              <a:ext cx="6071204" cy="1569660"/>
            </a:xfrm>
            <a:prstGeom prst="rect">
              <a:avLst/>
            </a:prstGeom>
            <a:noFill/>
          </p:spPr>
          <p:txBody>
            <a:bodyPr wrap="square" rtlCol="0">
              <a:spAutoFit/>
            </a:bodyPr>
            <a:lstStyle/>
            <a:p>
              <a:pPr marL="0" marR="0" lvl="0" indent="0" defTabSz="713232"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Paul’s foundation for both ideas is who Christ is, what He’s done, and where He is.</a:t>
              </a:r>
            </a:p>
          </p:txBody>
        </p:sp>
        <p:sp>
          <p:nvSpPr>
            <p:cNvPr id="9" name="Triangle 8">
              <a:extLst>
                <a:ext uri="{FF2B5EF4-FFF2-40B4-BE49-F238E27FC236}">
                  <a16:creationId xmlns:a16="http://schemas.microsoft.com/office/drawing/2014/main" xmlns="" id="{9FD6635B-8706-AF0A-2A5A-83888C17874A}"/>
                </a:ext>
              </a:extLst>
            </p:cNvPr>
            <p:cNvSpPr/>
            <p:nvPr/>
          </p:nvSpPr>
          <p:spPr>
            <a:xfrm rot="5400000">
              <a:off x="3800313" y="1618603"/>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xmlns="" id="{8FEB223B-347A-F6F3-0B24-47339609A5BB}"/>
              </a:ext>
            </a:extLst>
          </p:cNvPr>
          <p:cNvSpPr txBox="1"/>
          <p:nvPr/>
        </p:nvSpPr>
        <p:spPr>
          <a:xfrm>
            <a:off x="1822774" y="3705021"/>
            <a:ext cx="6071204" cy="1569660"/>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smtClean="0">
                <a:ln>
                  <a:noFill/>
                </a:ln>
                <a:solidFill>
                  <a:prstClr val="black"/>
                </a:solidFill>
                <a:effectLst/>
                <a:uLnTx/>
                <a:uFillTx/>
                <a:latin typeface="Calibri" panose="020F0502020204030204"/>
                <a:ea typeface="+mn-ea"/>
                <a:cs typeface="+mn-cs"/>
              </a:rPr>
              <a:t>El </a:t>
            </a:r>
            <a:r>
              <a:rPr kumimoji="0" lang="en-US" sz="3200" b="0" i="1" u="none" strike="noStrike" kern="1200" cap="none" spc="0" normalizeH="0" baseline="0" noProof="0" dirty="0" err="1" smtClean="0">
                <a:ln>
                  <a:noFill/>
                </a:ln>
                <a:solidFill>
                  <a:prstClr val="black"/>
                </a:solidFill>
                <a:effectLst/>
                <a:uLnTx/>
                <a:uFillTx/>
                <a:latin typeface="Calibri" panose="020F0502020204030204"/>
                <a:ea typeface="+mn-ea"/>
                <a:cs typeface="+mn-cs"/>
              </a:rPr>
              <a:t>fundamento</a:t>
            </a:r>
            <a:r>
              <a:rPr kumimoji="0" lang="en-US" sz="3200" b="0" i="1" u="none" strike="noStrike" kern="1200" cap="none" spc="0" normalizeH="0" noProof="0" dirty="0" smtClean="0">
                <a:ln>
                  <a:noFill/>
                </a:ln>
                <a:solidFill>
                  <a:prstClr val="black"/>
                </a:solidFill>
                <a:effectLst/>
                <a:uLnTx/>
                <a:uFillTx/>
                <a:latin typeface="Calibri" panose="020F0502020204030204"/>
                <a:ea typeface="+mn-ea"/>
                <a:cs typeface="+mn-cs"/>
              </a:rPr>
              <a:t> de Pablo para las dos ideas </a:t>
            </a:r>
            <a:r>
              <a:rPr kumimoji="0" lang="en-US" sz="3200" b="0" i="1" u="none" strike="noStrike" kern="1200" cap="none" spc="0" normalizeH="0" noProof="0" dirty="0" err="1" smtClean="0">
                <a:ln>
                  <a:noFill/>
                </a:ln>
                <a:solidFill>
                  <a:prstClr val="black"/>
                </a:solidFill>
                <a:effectLst/>
                <a:uLnTx/>
                <a:uFillTx/>
                <a:latin typeface="Calibri" panose="020F0502020204030204"/>
                <a:ea typeface="+mn-ea"/>
                <a:cs typeface="+mn-cs"/>
              </a:rPr>
              <a:t>es</a:t>
            </a:r>
            <a:r>
              <a:rPr kumimoji="0" lang="en-US" sz="3200" b="0" i="1" u="none" strike="noStrike" kern="1200" cap="none" spc="0" normalizeH="0" noProof="0" dirty="0" smtClean="0">
                <a:ln>
                  <a:noFill/>
                </a:ln>
                <a:solidFill>
                  <a:prstClr val="black"/>
                </a:solidFill>
                <a:effectLst/>
                <a:uLnTx/>
                <a:uFillTx/>
                <a:latin typeface="Calibri" panose="020F0502020204030204"/>
                <a:ea typeface="+mn-ea"/>
                <a:cs typeface="+mn-cs"/>
              </a:rPr>
              <a:t> qui</a:t>
            </a:r>
            <a:r>
              <a:rPr kumimoji="0" lang="es-ES" sz="3200" b="0" i="1" u="none" strike="noStrike" kern="1200" cap="none" spc="0" normalizeH="0" noProof="0" dirty="0" err="1" smtClean="0">
                <a:ln>
                  <a:noFill/>
                </a:ln>
                <a:solidFill>
                  <a:prstClr val="black"/>
                </a:solidFill>
                <a:effectLst/>
                <a:uLnTx/>
                <a:uFillTx/>
                <a:latin typeface="Calibri" panose="020F0502020204030204"/>
                <a:ea typeface="+mn-ea"/>
                <a:cs typeface="+mn-cs"/>
              </a:rPr>
              <a:t>én</a:t>
            </a:r>
            <a:r>
              <a:rPr kumimoji="0" lang="es-ES" sz="3200" b="0" i="1" u="none" strike="noStrike" kern="1200" cap="none" spc="0" normalizeH="0" noProof="0" dirty="0" smtClean="0">
                <a:ln>
                  <a:noFill/>
                </a:ln>
                <a:solidFill>
                  <a:prstClr val="black"/>
                </a:solidFill>
                <a:effectLst/>
                <a:uLnTx/>
                <a:uFillTx/>
                <a:latin typeface="Calibri" panose="020F0502020204030204"/>
                <a:ea typeface="+mn-ea"/>
                <a:cs typeface="+mn-cs"/>
              </a:rPr>
              <a:t> es Cristo, lo que Él ha hecho, y dónde Él está.</a:t>
            </a:r>
            <a:endPar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riangle 19">
            <a:extLst>
              <a:ext uri="{FF2B5EF4-FFF2-40B4-BE49-F238E27FC236}">
                <a16:creationId xmlns:a16="http://schemas.microsoft.com/office/drawing/2014/main" xmlns="" id="{F77F2CA4-D382-3EDB-8FE3-725F8F9BF87C}"/>
              </a:ext>
            </a:extLst>
          </p:cNvPr>
          <p:cNvSpPr/>
          <p:nvPr/>
        </p:nvSpPr>
        <p:spPr>
          <a:xfrm rot="16200000">
            <a:off x="8142643" y="4350256"/>
            <a:ext cx="310755" cy="279190"/>
          </a:xfrm>
          <a:prstGeom prst="triangle">
            <a:avLst/>
          </a:prstGeom>
          <a:gradFill>
            <a:gsLst>
              <a:gs pos="42000">
                <a:srgbClr val="8BC8C1"/>
              </a:gs>
              <a:gs pos="100000">
                <a:srgbClr val="288787">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55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a:extLst>
              <a:ext uri="{FF2B5EF4-FFF2-40B4-BE49-F238E27FC236}">
                <a16:creationId xmlns:a16="http://schemas.microsoft.com/office/drawing/2014/main" xmlns="" id="{659C631C-7979-66E2-A566-7DA61026F815}"/>
              </a:ext>
            </a:extLst>
          </p:cNvPr>
          <p:cNvSpPr/>
          <p:nvPr/>
        </p:nvSpPr>
        <p:spPr>
          <a:xfrm>
            <a:off x="2291160" y="916193"/>
            <a:ext cx="5920150" cy="524934"/>
          </a:xfrm>
          <a:prstGeom prst="homePlate">
            <a:avLst/>
          </a:prstGeom>
          <a:solidFill>
            <a:srgbClr val="48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r>
              <a:rPr lang="en-US" sz="2400" b="1" i="1" dirty="0">
                <a:solidFill>
                  <a:prstClr val="white"/>
                </a:solidFill>
                <a:latin typeface="Calibri" panose="020F0502020204030204"/>
              </a:rPr>
              <a:t>the Reconciler of our relationship with God. </a:t>
            </a:r>
            <a:endPar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Pentagon 5">
            <a:extLst>
              <a:ext uri="{FF2B5EF4-FFF2-40B4-BE49-F238E27FC236}">
                <a16:creationId xmlns:a16="http://schemas.microsoft.com/office/drawing/2014/main" xmlns="" id="{E79BB1E2-3E9F-44FB-9C7E-F96401247FE0}"/>
              </a:ext>
            </a:extLst>
          </p:cNvPr>
          <p:cNvSpPr/>
          <p:nvPr/>
        </p:nvSpPr>
        <p:spPr>
          <a:xfrm>
            <a:off x="2291160" y="216509"/>
            <a:ext cx="5027084" cy="524934"/>
          </a:xfrm>
          <a:prstGeom prst="homePlate">
            <a:avLst/>
          </a:prstGeom>
          <a:solidFill>
            <a:srgbClr val="4F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the visible image of the invisible God.</a:t>
            </a:r>
          </a:p>
        </p:txBody>
      </p:sp>
      <p:sp>
        <p:nvSpPr>
          <p:cNvPr id="8" name="Pentagon 7">
            <a:extLst>
              <a:ext uri="{FF2B5EF4-FFF2-40B4-BE49-F238E27FC236}">
                <a16:creationId xmlns:a16="http://schemas.microsoft.com/office/drawing/2014/main" xmlns="" id="{EA809BE0-7CD9-1608-547A-E6BC4FCA81AB}"/>
              </a:ext>
            </a:extLst>
          </p:cNvPr>
          <p:cNvSpPr/>
          <p:nvPr/>
        </p:nvSpPr>
        <p:spPr>
          <a:xfrm>
            <a:off x="2291160" y="1615877"/>
            <a:ext cx="6669960" cy="524934"/>
          </a:xfrm>
          <a:prstGeom prst="homePlate">
            <a:avLst/>
          </a:prstGeom>
          <a:solidFill>
            <a:srgbClr val="28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sitting</a:t>
            </a:r>
            <a:r>
              <a:rPr kumimoji="0" lang="en-US" sz="2400" b="1" i="1" u="none" strike="noStrike" kern="1200" cap="none" spc="0" normalizeH="0" noProof="0" dirty="0">
                <a:ln>
                  <a:noFill/>
                </a:ln>
                <a:solidFill>
                  <a:prstClr val="white"/>
                </a:solidFill>
                <a:effectLst/>
                <a:uLnTx/>
                <a:uFillTx/>
                <a:latin typeface="Calibri" panose="020F0502020204030204"/>
                <a:ea typeface="+mn-ea"/>
                <a:cs typeface="+mn-cs"/>
              </a:rPr>
              <a:t> at the right on high as King.</a:t>
            </a:r>
            <a:endPar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47D12770-0A2A-4EC3-73C1-B3905D577EFD}"/>
              </a:ext>
            </a:extLst>
          </p:cNvPr>
          <p:cNvSpPr txBox="1"/>
          <p:nvPr/>
        </p:nvSpPr>
        <p:spPr>
          <a:xfrm rot="16200000">
            <a:off x="1096121" y="857549"/>
            <a:ext cx="1866857" cy="584775"/>
          </a:xfrm>
          <a:prstGeom prst="rect">
            <a:avLst/>
          </a:prstGeom>
          <a:noFill/>
        </p:spPr>
        <p:txBody>
          <a:bodyPr wrap="square" rtlCol="0">
            <a:spAutoFit/>
          </a:bodyPr>
          <a:lstStyle/>
          <a:p>
            <a:pPr algn="ctr"/>
            <a:r>
              <a:rPr lang="en-US" sz="3200" u="sng" dirty="0">
                <a:solidFill>
                  <a:schemeClr val="accent4">
                    <a:lumMod val="75000"/>
                  </a:schemeClr>
                </a:solidFill>
              </a:rPr>
              <a:t>Christ is </a:t>
            </a:r>
          </a:p>
        </p:txBody>
      </p:sp>
      <p:sp>
        <p:nvSpPr>
          <p:cNvPr id="13" name="Pentagon 12">
            <a:extLst>
              <a:ext uri="{FF2B5EF4-FFF2-40B4-BE49-F238E27FC236}">
                <a16:creationId xmlns:a16="http://schemas.microsoft.com/office/drawing/2014/main" xmlns="" id="{766914BE-4F8A-EF14-00DC-7120B9DE27EA}"/>
              </a:ext>
            </a:extLst>
          </p:cNvPr>
          <p:cNvSpPr/>
          <p:nvPr/>
        </p:nvSpPr>
        <p:spPr>
          <a:xfrm rot="10800000">
            <a:off x="2167758" y="3976548"/>
            <a:ext cx="6239364" cy="524934"/>
          </a:xfrm>
          <a:prstGeom prst="homePlate">
            <a:avLst/>
          </a:prstGeom>
          <a:solidFill>
            <a:srgbClr val="48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Pentagon 13">
            <a:extLst>
              <a:ext uri="{FF2B5EF4-FFF2-40B4-BE49-F238E27FC236}">
                <a16:creationId xmlns:a16="http://schemas.microsoft.com/office/drawing/2014/main" xmlns="" id="{91F7566F-3ECA-4916-C861-FA8C652289E1}"/>
              </a:ext>
            </a:extLst>
          </p:cNvPr>
          <p:cNvSpPr/>
          <p:nvPr/>
        </p:nvSpPr>
        <p:spPr>
          <a:xfrm rot="10800000">
            <a:off x="2869324" y="3270168"/>
            <a:ext cx="5537798" cy="524934"/>
          </a:xfrm>
          <a:prstGeom prst="homePlate">
            <a:avLst/>
          </a:prstGeom>
          <a:solidFill>
            <a:srgbClr val="4F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entagon 14">
            <a:extLst>
              <a:ext uri="{FF2B5EF4-FFF2-40B4-BE49-F238E27FC236}">
                <a16:creationId xmlns:a16="http://schemas.microsoft.com/office/drawing/2014/main" xmlns="" id="{90E50DFB-9458-903F-6516-288BB6960A2B}"/>
              </a:ext>
            </a:extLst>
          </p:cNvPr>
          <p:cNvSpPr/>
          <p:nvPr/>
        </p:nvSpPr>
        <p:spPr>
          <a:xfrm rot="10800000">
            <a:off x="1489841" y="4688126"/>
            <a:ext cx="6917281" cy="524934"/>
          </a:xfrm>
          <a:prstGeom prst="homePlate">
            <a:avLst/>
          </a:prstGeom>
          <a:solidFill>
            <a:srgbClr val="28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713232"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F6DD4B42-D6D7-D9E2-B3D5-650C732FC227}"/>
              </a:ext>
            </a:extLst>
          </p:cNvPr>
          <p:cNvSpPr txBox="1"/>
          <p:nvPr/>
        </p:nvSpPr>
        <p:spPr>
          <a:xfrm rot="5400000">
            <a:off x="7771540" y="3937382"/>
            <a:ext cx="1855937" cy="584775"/>
          </a:xfrm>
          <a:prstGeom prst="rect">
            <a:avLst/>
          </a:prstGeom>
          <a:noFill/>
        </p:spPr>
        <p:txBody>
          <a:bodyPr wrap="square" rtlCol="0">
            <a:spAutoFit/>
          </a:bodyPr>
          <a:lstStyle/>
          <a:p>
            <a:pPr algn="ctr"/>
            <a:r>
              <a:rPr lang="en-US" sz="3200" u="sng" dirty="0" smtClean="0">
                <a:solidFill>
                  <a:schemeClr val="accent4">
                    <a:lumMod val="75000"/>
                  </a:schemeClr>
                </a:solidFill>
              </a:rPr>
              <a:t>Cristo</a:t>
            </a:r>
            <a:endParaRPr lang="en-US" sz="3200" u="sng" dirty="0">
              <a:solidFill>
                <a:schemeClr val="accent4">
                  <a:lumMod val="75000"/>
                </a:schemeClr>
              </a:solidFill>
            </a:endParaRPr>
          </a:p>
        </p:txBody>
      </p:sp>
      <p:sp>
        <p:nvSpPr>
          <p:cNvPr id="17" name="TextBox 16">
            <a:extLst>
              <a:ext uri="{FF2B5EF4-FFF2-40B4-BE49-F238E27FC236}">
                <a16:creationId xmlns:a16="http://schemas.microsoft.com/office/drawing/2014/main" xmlns="" id="{3A9570AC-5C81-0F8E-B510-CED761B53565}"/>
              </a:ext>
            </a:extLst>
          </p:cNvPr>
          <p:cNvSpPr txBox="1"/>
          <p:nvPr/>
        </p:nvSpPr>
        <p:spPr>
          <a:xfrm>
            <a:off x="3511296" y="3301801"/>
            <a:ext cx="4895826" cy="461665"/>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lang="es-ES" sz="2400" b="1" i="1" dirty="0" smtClean="0">
                <a:solidFill>
                  <a:prstClr val="white"/>
                </a:solidFill>
                <a:latin typeface="Calibri" panose="020F0502020204030204"/>
              </a:rPr>
              <a:t>es la imagen visible del Dios invisible.</a:t>
            </a:r>
            <a:endPar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F75D62A4-A626-4E8B-742C-B201A5F23675}"/>
              </a:ext>
            </a:extLst>
          </p:cNvPr>
          <p:cNvSpPr txBox="1"/>
          <p:nvPr/>
        </p:nvSpPr>
        <p:spPr>
          <a:xfrm>
            <a:off x="2167759" y="4007209"/>
            <a:ext cx="6239363" cy="461665"/>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lang="es-ES" sz="2400" b="1" i="1" dirty="0">
                <a:solidFill>
                  <a:prstClr val="white"/>
                </a:solidFill>
                <a:latin typeface="Calibri" panose="020F0502020204030204"/>
              </a:rPr>
              <a:t>e</a:t>
            </a:r>
            <a:r>
              <a:rPr lang="es-ES" sz="2400" b="1" i="1" noProof="0" dirty="0" smtClean="0">
                <a:solidFill>
                  <a:prstClr val="white"/>
                </a:solidFill>
                <a:latin typeface="Calibri" panose="020F0502020204030204"/>
              </a:rPr>
              <a:t>s el Reconciliador de nuestra relación con Dios.</a:t>
            </a:r>
            <a:endPar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E5091C74-BB16-10DE-E785-12D71CB9425A}"/>
              </a:ext>
            </a:extLst>
          </p:cNvPr>
          <p:cNvSpPr txBox="1"/>
          <p:nvPr/>
        </p:nvSpPr>
        <p:spPr>
          <a:xfrm>
            <a:off x="2167758" y="4685136"/>
            <a:ext cx="6239364" cy="461665"/>
          </a:xfrm>
          <a:prstGeom prst="rect">
            <a:avLst/>
          </a:prstGeom>
          <a:noFill/>
        </p:spPr>
        <p:txBody>
          <a:bodyPr wrap="square" rtlCol="0">
            <a:sp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smtClean="0">
                <a:ln>
                  <a:noFill/>
                </a:ln>
                <a:solidFill>
                  <a:prstClr val="white"/>
                </a:solidFill>
                <a:effectLst/>
                <a:uLnTx/>
                <a:uFillTx/>
                <a:latin typeface="Calibri" panose="020F0502020204030204"/>
                <a:ea typeface="+mn-ea"/>
                <a:cs typeface="+mn-cs"/>
              </a:rPr>
              <a:t>está</a:t>
            </a:r>
            <a:r>
              <a:rPr kumimoji="0" lang="en-US" sz="2400" b="1" i="1"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2400" b="1" i="1" u="none" strike="noStrike" kern="1200" cap="none" spc="0" normalizeH="0" baseline="0" noProof="0" dirty="0" err="1" smtClean="0">
                <a:ln>
                  <a:noFill/>
                </a:ln>
                <a:solidFill>
                  <a:prstClr val="white"/>
                </a:solidFill>
                <a:effectLst/>
                <a:uLnTx/>
                <a:uFillTx/>
                <a:latin typeface="Calibri" panose="020F0502020204030204"/>
                <a:ea typeface="+mn-ea"/>
                <a:cs typeface="+mn-cs"/>
              </a:rPr>
              <a:t>sentado</a:t>
            </a:r>
            <a:r>
              <a:rPr kumimoji="0" lang="en-US" sz="2400" b="1" i="1" u="none" strike="noStrike" kern="1200" cap="none" spc="0" normalizeH="0" baseline="0" noProof="0" dirty="0" smtClean="0">
                <a:ln>
                  <a:noFill/>
                </a:ln>
                <a:solidFill>
                  <a:prstClr val="white"/>
                </a:solidFill>
                <a:effectLst/>
                <a:uLnTx/>
                <a:uFillTx/>
                <a:latin typeface="Calibri" panose="020F0502020204030204"/>
                <a:ea typeface="+mn-ea"/>
                <a:cs typeface="+mn-cs"/>
              </a:rPr>
              <a:t> a la </a:t>
            </a:r>
            <a:r>
              <a:rPr kumimoji="0" lang="en-US" sz="2400" b="1" i="1" u="none" strike="noStrike" kern="1200" cap="none" spc="0" normalizeH="0" baseline="0" noProof="0" dirty="0" err="1" smtClean="0">
                <a:ln>
                  <a:noFill/>
                </a:ln>
                <a:solidFill>
                  <a:prstClr val="white"/>
                </a:solidFill>
                <a:effectLst/>
                <a:uLnTx/>
                <a:uFillTx/>
                <a:latin typeface="Calibri" panose="020F0502020204030204"/>
                <a:ea typeface="+mn-ea"/>
                <a:cs typeface="+mn-cs"/>
              </a:rPr>
              <a:t>diestra</a:t>
            </a:r>
            <a:r>
              <a:rPr kumimoji="0" lang="en-US" sz="2400" b="1" i="1"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2400" b="1" i="1" u="none" strike="noStrike" kern="1200" cap="none" spc="0" normalizeH="0" baseline="0" noProof="0" dirty="0" err="1" smtClean="0">
                <a:ln>
                  <a:noFill/>
                </a:ln>
                <a:solidFill>
                  <a:prstClr val="white"/>
                </a:solidFill>
                <a:effectLst/>
                <a:uLnTx/>
                <a:uFillTx/>
                <a:latin typeface="Calibri" panose="020F0502020204030204"/>
                <a:ea typeface="+mn-ea"/>
                <a:cs typeface="+mn-cs"/>
              </a:rPr>
              <a:t>en</a:t>
            </a:r>
            <a:r>
              <a:rPr kumimoji="0" lang="en-US" sz="2400" b="1" i="1" u="none" strike="noStrike" kern="1200" cap="none" spc="0" normalizeH="0" baseline="0" noProof="0" dirty="0" smtClean="0">
                <a:ln>
                  <a:noFill/>
                </a:ln>
                <a:solidFill>
                  <a:prstClr val="white"/>
                </a:solidFill>
                <a:effectLst/>
                <a:uLnTx/>
                <a:uFillTx/>
                <a:latin typeface="Calibri" panose="020F0502020204030204"/>
                <a:ea typeface="+mn-ea"/>
                <a:cs typeface="+mn-cs"/>
              </a:rPr>
              <a:t> lo alto </a:t>
            </a:r>
            <a:r>
              <a:rPr kumimoji="0" lang="en-US" sz="2400" b="1" i="1" u="none" strike="noStrike" kern="1200" cap="none" spc="0" normalizeH="0" baseline="0" noProof="0" dirty="0" err="1" smtClean="0">
                <a:ln>
                  <a:noFill/>
                </a:ln>
                <a:solidFill>
                  <a:prstClr val="white"/>
                </a:solidFill>
                <a:effectLst/>
                <a:uLnTx/>
                <a:uFillTx/>
                <a:latin typeface="Calibri" panose="020F0502020204030204"/>
                <a:ea typeface="+mn-ea"/>
                <a:cs typeface="+mn-cs"/>
              </a:rPr>
              <a:t>como</a:t>
            </a:r>
            <a:r>
              <a:rPr kumimoji="0" lang="en-US" sz="2400" b="1" i="1" u="none" strike="noStrike" kern="1200" cap="none" spc="0" normalizeH="0" baseline="0" noProof="0" dirty="0" smtClean="0">
                <a:ln>
                  <a:noFill/>
                </a:ln>
                <a:solidFill>
                  <a:prstClr val="white"/>
                </a:solidFill>
                <a:effectLst/>
                <a:uLnTx/>
                <a:uFillTx/>
                <a:latin typeface="Calibri" panose="020F0502020204030204"/>
                <a:ea typeface="+mn-ea"/>
                <a:cs typeface="+mn-cs"/>
              </a:rPr>
              <a:t> Rey.</a:t>
            </a:r>
            <a:endPar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5CB3F-2BBA-B24D-B844-3DBE0456F6FB}"/>
              </a:ext>
            </a:extLst>
          </p:cNvPr>
          <p:cNvSpPr>
            <a:spLocks noGrp="1"/>
          </p:cNvSpPr>
          <p:nvPr>
            <p:ph type="title"/>
          </p:nvPr>
        </p:nvSpPr>
        <p:spPr>
          <a:xfrm>
            <a:off x="157162" y="29951"/>
            <a:ext cx="4257675" cy="1104636"/>
          </a:xfrm>
        </p:spPr>
        <p:txBody>
          <a:bodyPr>
            <a:normAutofit/>
          </a:bodyPr>
          <a:lstStyle/>
          <a:p>
            <a:pPr algn="ctr"/>
            <a:r>
              <a:rPr lang="en-US" sz="3600" dirty="0">
                <a:solidFill>
                  <a:schemeClr val="bg1"/>
                </a:solidFill>
              </a:rPr>
              <a:t>Colossians 3:1-4</a:t>
            </a:r>
          </a:p>
        </p:txBody>
      </p:sp>
      <p:sp>
        <p:nvSpPr>
          <p:cNvPr id="3" name="Content Placeholder 2">
            <a:extLst>
              <a:ext uri="{FF2B5EF4-FFF2-40B4-BE49-F238E27FC236}">
                <a16:creationId xmlns:a16="http://schemas.microsoft.com/office/drawing/2014/main" xmlns="" id="{F992F530-82DE-1242-BD08-195B615DE5CC}"/>
              </a:ext>
            </a:extLst>
          </p:cNvPr>
          <p:cNvSpPr>
            <a:spLocks noGrp="1"/>
          </p:cNvSpPr>
          <p:nvPr>
            <p:ph idx="1"/>
          </p:nvPr>
        </p:nvSpPr>
        <p:spPr>
          <a:xfrm>
            <a:off x="0" y="1134587"/>
            <a:ext cx="4414201" cy="4550461"/>
          </a:xfrm>
        </p:spPr>
        <p:txBody>
          <a:bodyPr>
            <a:normAutofit lnSpcReduction="10000"/>
          </a:bodyPr>
          <a:lstStyle/>
          <a:p>
            <a:pPr marL="0" indent="0" algn="ctr">
              <a:buNone/>
            </a:pPr>
            <a:r>
              <a:rPr lang="en-US" sz="2800" dirty="0">
                <a:solidFill>
                  <a:schemeClr val="bg1"/>
                </a:solidFill>
              </a:rPr>
              <a:t>“Therefore if you have been raised up with Christ, keep seeking the things above, where Christ is, seated at the right hand of God. 2 Set your mind on the things above, not on the things that are on earth. 3 For you have died and your life is hidden with Christ in God. 4 When Christ, who is our life, is revealed, then you also will be revealed with Him in glory.” </a:t>
            </a:r>
            <a:endParaRPr lang="en-US" sz="2400" dirty="0">
              <a:solidFill>
                <a:schemeClr val="bg1"/>
              </a:solidFill>
            </a:endParaRPr>
          </a:p>
          <a:p>
            <a:endParaRPr lang="en-US" dirty="0">
              <a:solidFill>
                <a:schemeClr val="bg1"/>
              </a:solidFill>
            </a:endParaRPr>
          </a:p>
        </p:txBody>
      </p:sp>
      <p:sp>
        <p:nvSpPr>
          <p:cNvPr id="4" name="Title 1">
            <a:extLst>
              <a:ext uri="{FF2B5EF4-FFF2-40B4-BE49-F238E27FC236}">
                <a16:creationId xmlns:a16="http://schemas.microsoft.com/office/drawing/2014/main" xmlns="" id="{660E414C-0B27-43D4-1EF6-60518ADFA03D}"/>
              </a:ext>
            </a:extLst>
          </p:cNvPr>
          <p:cNvSpPr txBox="1">
            <a:spLocks/>
          </p:cNvSpPr>
          <p:nvPr/>
        </p:nvSpPr>
        <p:spPr>
          <a:xfrm>
            <a:off x="4728526" y="29951"/>
            <a:ext cx="425767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err="1">
                <a:solidFill>
                  <a:schemeClr val="bg1"/>
                </a:solidFill>
              </a:rPr>
              <a:t>Colosenses</a:t>
            </a:r>
            <a:r>
              <a:rPr lang="en-US" sz="3600" dirty="0">
                <a:solidFill>
                  <a:schemeClr val="bg1"/>
                </a:solidFill>
              </a:rPr>
              <a:t> 3:1-4</a:t>
            </a:r>
          </a:p>
        </p:txBody>
      </p:sp>
      <p:sp>
        <p:nvSpPr>
          <p:cNvPr id="5" name="Content Placeholder 2">
            <a:extLst>
              <a:ext uri="{FF2B5EF4-FFF2-40B4-BE49-F238E27FC236}">
                <a16:creationId xmlns:a16="http://schemas.microsoft.com/office/drawing/2014/main" xmlns="" id="{10BA7DEB-0225-1CAE-7E7C-2D84C2111EE0}"/>
              </a:ext>
            </a:extLst>
          </p:cNvPr>
          <p:cNvSpPr txBox="1">
            <a:spLocks/>
          </p:cNvSpPr>
          <p:nvPr/>
        </p:nvSpPr>
        <p:spPr>
          <a:xfrm>
            <a:off x="4571363" y="1134586"/>
            <a:ext cx="4414838" cy="4550461"/>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smtClean="0">
                <a:solidFill>
                  <a:schemeClr val="bg1"/>
                </a:solidFill>
              </a:rPr>
              <a:t>“</a:t>
            </a:r>
            <a:r>
              <a:rPr lang="es-ES" sz="2800" dirty="0" smtClean="0">
                <a:solidFill>
                  <a:schemeClr val="bg1"/>
                </a:solidFill>
              </a:rPr>
              <a:t>Si </a:t>
            </a:r>
            <a:r>
              <a:rPr lang="es-ES" sz="2800" dirty="0">
                <a:solidFill>
                  <a:schemeClr val="bg1"/>
                </a:solidFill>
              </a:rPr>
              <a:t>ustedes, pues, han </a:t>
            </a:r>
            <a:r>
              <a:rPr lang="es-ES" sz="2800" dirty="0" smtClean="0">
                <a:solidFill>
                  <a:schemeClr val="bg1"/>
                </a:solidFill>
              </a:rPr>
              <a:t>resucitado </a:t>
            </a:r>
            <a:r>
              <a:rPr lang="es-ES" sz="2800" dirty="0">
                <a:solidFill>
                  <a:schemeClr val="bg1"/>
                </a:solidFill>
              </a:rPr>
              <a:t>con Cristo, busquen las cosas de arriba, donde está Cristo sentado a la diestra de Dios.  2  Pongan la mira en las cosas de arriba, no en las de la tierra.  3  Porque ustedes han muerto, y su vida está escondida con Cristo en Dios.  4  Cuando Cristo, nuestra vida, sea manifestado, entonces ustedes también serán manifestados con Él en </a:t>
            </a:r>
            <a:r>
              <a:rPr lang="es-ES" sz="2800" dirty="0" smtClean="0">
                <a:solidFill>
                  <a:schemeClr val="bg1"/>
                </a:solidFill>
              </a:rPr>
              <a:t>gloria</a:t>
            </a:r>
            <a:r>
              <a:rPr lang="en-US" sz="2800" dirty="0" smtClean="0">
                <a:solidFill>
                  <a:schemeClr val="bg1"/>
                </a:solidFill>
              </a:rPr>
              <a:t>.” </a:t>
            </a:r>
            <a:endParaRPr lang="en-US" sz="2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68212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5CB3F-2BBA-B24D-B844-3DBE0456F6FB}"/>
              </a:ext>
            </a:extLst>
          </p:cNvPr>
          <p:cNvSpPr>
            <a:spLocks noGrp="1"/>
          </p:cNvSpPr>
          <p:nvPr>
            <p:ph type="title"/>
          </p:nvPr>
        </p:nvSpPr>
        <p:spPr>
          <a:xfrm>
            <a:off x="157162" y="29951"/>
            <a:ext cx="4257675" cy="1104636"/>
          </a:xfrm>
        </p:spPr>
        <p:txBody>
          <a:bodyPr>
            <a:normAutofit/>
          </a:bodyPr>
          <a:lstStyle/>
          <a:p>
            <a:pPr algn="ctr"/>
            <a:r>
              <a:rPr lang="en-US" sz="3600" dirty="0">
                <a:solidFill>
                  <a:schemeClr val="bg1"/>
                </a:solidFill>
              </a:rPr>
              <a:t>Colossians 3:1-4</a:t>
            </a:r>
          </a:p>
        </p:txBody>
      </p:sp>
      <p:sp>
        <p:nvSpPr>
          <p:cNvPr id="3" name="Content Placeholder 2">
            <a:extLst>
              <a:ext uri="{FF2B5EF4-FFF2-40B4-BE49-F238E27FC236}">
                <a16:creationId xmlns:a16="http://schemas.microsoft.com/office/drawing/2014/main" xmlns="" id="{F992F530-82DE-1242-BD08-195B615DE5CC}"/>
              </a:ext>
            </a:extLst>
          </p:cNvPr>
          <p:cNvSpPr>
            <a:spLocks noGrp="1"/>
          </p:cNvSpPr>
          <p:nvPr>
            <p:ph idx="1"/>
          </p:nvPr>
        </p:nvSpPr>
        <p:spPr>
          <a:xfrm>
            <a:off x="0" y="1134587"/>
            <a:ext cx="4414201" cy="4550461"/>
          </a:xfrm>
        </p:spPr>
        <p:txBody>
          <a:bodyPr>
            <a:normAutofit lnSpcReduction="10000"/>
          </a:bodyPr>
          <a:lstStyle/>
          <a:p>
            <a:pPr marL="0" indent="0" algn="ctr">
              <a:buNone/>
            </a:pPr>
            <a:r>
              <a:rPr lang="en-US" sz="2800" dirty="0">
                <a:solidFill>
                  <a:schemeClr val="bg1"/>
                </a:solidFill>
              </a:rPr>
              <a:t>“Therefore if you have been raised up with Christ, keep seeking the things above, where Christ is, seated at the right hand of God. 2 Set your mind on the things above, not on the things that are on earth. 3 For you have died and your life is hidden with Christ in God. 4 </a:t>
            </a:r>
            <a:r>
              <a:rPr lang="en-US" sz="2800" b="1" u="sng" dirty="0">
                <a:solidFill>
                  <a:schemeClr val="bg1"/>
                </a:solidFill>
              </a:rPr>
              <a:t>When Christ</a:t>
            </a:r>
            <a:r>
              <a:rPr lang="en-US" sz="2800" dirty="0">
                <a:solidFill>
                  <a:schemeClr val="bg1"/>
                </a:solidFill>
              </a:rPr>
              <a:t>, who is our life, </a:t>
            </a:r>
            <a:r>
              <a:rPr lang="en-US" sz="2800" b="1" u="sng" dirty="0">
                <a:solidFill>
                  <a:schemeClr val="bg1"/>
                </a:solidFill>
              </a:rPr>
              <a:t>is revealed</a:t>
            </a:r>
            <a:r>
              <a:rPr lang="en-US" sz="2800" dirty="0">
                <a:solidFill>
                  <a:schemeClr val="bg1"/>
                </a:solidFill>
              </a:rPr>
              <a:t>, then you also will be revealed with Him </a:t>
            </a:r>
            <a:r>
              <a:rPr lang="en-US" sz="2800" b="1" u="sng" dirty="0">
                <a:solidFill>
                  <a:schemeClr val="bg1"/>
                </a:solidFill>
              </a:rPr>
              <a:t>in glory</a:t>
            </a:r>
            <a:r>
              <a:rPr lang="en-US" sz="2800" dirty="0">
                <a:solidFill>
                  <a:schemeClr val="bg1"/>
                </a:solidFill>
              </a:rPr>
              <a:t>.” </a:t>
            </a:r>
            <a:endParaRPr lang="en-US" sz="2400" dirty="0">
              <a:solidFill>
                <a:schemeClr val="bg1"/>
              </a:solidFill>
            </a:endParaRPr>
          </a:p>
          <a:p>
            <a:endParaRPr lang="en-US" dirty="0">
              <a:solidFill>
                <a:schemeClr val="bg1"/>
              </a:solidFill>
            </a:endParaRPr>
          </a:p>
        </p:txBody>
      </p:sp>
      <p:sp>
        <p:nvSpPr>
          <p:cNvPr id="4" name="Title 1">
            <a:extLst>
              <a:ext uri="{FF2B5EF4-FFF2-40B4-BE49-F238E27FC236}">
                <a16:creationId xmlns:a16="http://schemas.microsoft.com/office/drawing/2014/main" xmlns="" id="{660E414C-0B27-43D4-1EF6-60518ADFA03D}"/>
              </a:ext>
            </a:extLst>
          </p:cNvPr>
          <p:cNvSpPr txBox="1">
            <a:spLocks/>
          </p:cNvSpPr>
          <p:nvPr/>
        </p:nvSpPr>
        <p:spPr>
          <a:xfrm>
            <a:off x="4728526" y="29951"/>
            <a:ext cx="425767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err="1">
                <a:solidFill>
                  <a:schemeClr val="bg1"/>
                </a:solidFill>
              </a:rPr>
              <a:t>Colosenses</a:t>
            </a:r>
            <a:r>
              <a:rPr lang="en-US" sz="3600" dirty="0">
                <a:solidFill>
                  <a:schemeClr val="bg1"/>
                </a:solidFill>
              </a:rPr>
              <a:t> 3:1-4</a:t>
            </a:r>
          </a:p>
        </p:txBody>
      </p:sp>
      <p:sp>
        <p:nvSpPr>
          <p:cNvPr id="5" name="Content Placeholder 2">
            <a:extLst>
              <a:ext uri="{FF2B5EF4-FFF2-40B4-BE49-F238E27FC236}">
                <a16:creationId xmlns:a16="http://schemas.microsoft.com/office/drawing/2014/main" xmlns="" id="{10BA7DEB-0225-1CAE-7E7C-2D84C2111EE0}"/>
              </a:ext>
            </a:extLst>
          </p:cNvPr>
          <p:cNvSpPr txBox="1">
            <a:spLocks/>
          </p:cNvSpPr>
          <p:nvPr/>
        </p:nvSpPr>
        <p:spPr>
          <a:xfrm>
            <a:off x="4571363" y="1134586"/>
            <a:ext cx="4414838" cy="4550461"/>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prstClr val="white"/>
                </a:solidFill>
              </a:rPr>
              <a:t>“</a:t>
            </a:r>
            <a:r>
              <a:rPr lang="es-ES" sz="2800" dirty="0">
                <a:solidFill>
                  <a:prstClr val="white"/>
                </a:solidFill>
              </a:rPr>
              <a:t>Si ustedes, pues, han resucitado con Cristo, busquen las cosas de arriba, donde está Cristo sentado a la diestra de Dios.  2  Pongan la mira en las cosas de arriba, no en las de la tierra.  3  Porque ustedes han muerto, y su vida está escondida con Cristo en Dios.  4  </a:t>
            </a:r>
            <a:r>
              <a:rPr lang="es-ES" sz="2800" b="1" u="sng" dirty="0">
                <a:solidFill>
                  <a:prstClr val="white"/>
                </a:solidFill>
              </a:rPr>
              <a:t>Cuando Cristo</a:t>
            </a:r>
            <a:r>
              <a:rPr lang="es-ES" sz="2800" dirty="0">
                <a:solidFill>
                  <a:prstClr val="white"/>
                </a:solidFill>
              </a:rPr>
              <a:t>, nuestra vida, </a:t>
            </a:r>
            <a:r>
              <a:rPr lang="es-ES" sz="2800" b="1" u="sng" dirty="0">
                <a:solidFill>
                  <a:prstClr val="white"/>
                </a:solidFill>
              </a:rPr>
              <a:t>sea manifestado</a:t>
            </a:r>
            <a:r>
              <a:rPr lang="es-ES" sz="2800" dirty="0">
                <a:solidFill>
                  <a:prstClr val="white"/>
                </a:solidFill>
              </a:rPr>
              <a:t>, entonces ustedes también serán manifestados con Él </a:t>
            </a:r>
            <a:r>
              <a:rPr lang="es-ES" sz="2800" b="1" u="sng" dirty="0">
                <a:solidFill>
                  <a:prstClr val="white"/>
                </a:solidFill>
              </a:rPr>
              <a:t>en gloria</a:t>
            </a:r>
            <a:r>
              <a:rPr lang="en-US" sz="2800" dirty="0">
                <a:solidFill>
                  <a:prstClr val="white"/>
                </a:solidFill>
              </a:rPr>
              <a:t>.” </a:t>
            </a:r>
            <a:endParaRPr lang="en-US" sz="2400" dirty="0">
              <a:solidFill>
                <a:prstClr val="white"/>
              </a:solidFill>
            </a:endParaRPr>
          </a:p>
        </p:txBody>
      </p:sp>
    </p:spTree>
    <p:extLst>
      <p:ext uri="{BB962C8B-B14F-4D97-AF65-F5344CB8AC3E}">
        <p14:creationId xmlns:p14="http://schemas.microsoft.com/office/powerpoint/2010/main" val="1081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xmlns="" id="{F3700E93-CEF8-E0C2-F6A6-DCD4D670BFA2}"/>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54438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D1B33B-1EE6-64BF-5310-3AABAD60F7B2}"/>
              </a:ext>
            </a:extLst>
          </p:cNvPr>
          <p:cNvSpPr txBox="1"/>
          <p:nvPr/>
        </p:nvSpPr>
        <p:spPr>
          <a:xfrm>
            <a:off x="2523743" y="292608"/>
            <a:ext cx="6411585" cy="954107"/>
          </a:xfrm>
          <a:prstGeom prst="rect">
            <a:avLst/>
          </a:prstGeom>
          <a:noFill/>
          <a:ln w="22225">
            <a:solidFill>
              <a:schemeClr val="accent4">
                <a:lumMod val="75000"/>
              </a:schemeClr>
            </a:solidFill>
          </a:ln>
        </p:spPr>
        <p:txBody>
          <a:bodyPr wrap="square" rtlCol="0">
            <a:spAutoFit/>
          </a:bodyPr>
          <a:lstStyle/>
          <a:p>
            <a:pPr algn="ctr"/>
            <a:r>
              <a:rPr lang="en-US" sz="2800" dirty="0"/>
              <a:t>Jesus will return and </a:t>
            </a:r>
          </a:p>
          <a:p>
            <a:pPr algn="ctr"/>
            <a:r>
              <a:rPr lang="en-US" sz="2800" dirty="0"/>
              <a:t>bring all things to completion. </a:t>
            </a:r>
          </a:p>
        </p:txBody>
      </p:sp>
      <p:sp>
        <p:nvSpPr>
          <p:cNvPr id="4" name="TextBox 3">
            <a:extLst>
              <a:ext uri="{FF2B5EF4-FFF2-40B4-BE49-F238E27FC236}">
                <a16:creationId xmlns:a16="http://schemas.microsoft.com/office/drawing/2014/main" xmlns="" id="{9346A62F-B432-FFEC-4E6A-82EA44E50682}"/>
              </a:ext>
            </a:extLst>
          </p:cNvPr>
          <p:cNvSpPr txBox="1"/>
          <p:nvPr/>
        </p:nvSpPr>
        <p:spPr>
          <a:xfrm>
            <a:off x="2304288" y="1316736"/>
            <a:ext cx="6638544" cy="1200329"/>
          </a:xfrm>
          <a:prstGeom prst="rect">
            <a:avLst/>
          </a:prstGeom>
          <a:noFill/>
        </p:spPr>
        <p:txBody>
          <a:bodyPr wrap="square" rtlCol="0">
            <a:spAutoFit/>
          </a:bodyPr>
          <a:lstStyle/>
          <a:p>
            <a:pPr algn="ctr"/>
            <a:r>
              <a:rPr lang="en-US" sz="2400" i="1" dirty="0">
                <a:effectLst/>
                <a:latin typeface="Calibri" panose="020F0502020204030204" pitchFamily="34" charset="0"/>
                <a:ea typeface="Calibri" panose="020F0502020204030204" pitchFamily="34" charset="0"/>
              </a:rPr>
              <a:t>Acts 1:11 This Jesus, who has been taken up from you into heaven, </a:t>
            </a:r>
            <a:r>
              <a:rPr lang="en-US" sz="2400" b="1" i="1" dirty="0">
                <a:effectLst/>
                <a:latin typeface="Calibri" panose="020F0502020204030204" pitchFamily="34" charset="0"/>
                <a:ea typeface="Calibri" panose="020F0502020204030204" pitchFamily="34" charset="0"/>
              </a:rPr>
              <a:t>will come in just the same way as you have watched Him go into heaven</a:t>
            </a:r>
            <a:r>
              <a:rPr lang="en-US" sz="2400" i="1" dirty="0">
                <a:effectLst/>
                <a:latin typeface="Calibri" panose="020F0502020204030204" pitchFamily="34" charset="0"/>
                <a:ea typeface="Calibri" panose="020F0502020204030204" pitchFamily="34" charset="0"/>
              </a:rPr>
              <a:t>.</a:t>
            </a:r>
            <a:endParaRPr lang="en-US" sz="2400" dirty="0"/>
          </a:p>
        </p:txBody>
      </p:sp>
      <p:sp>
        <p:nvSpPr>
          <p:cNvPr id="5" name="TextBox 4">
            <a:extLst>
              <a:ext uri="{FF2B5EF4-FFF2-40B4-BE49-F238E27FC236}">
                <a16:creationId xmlns:a16="http://schemas.microsoft.com/office/drawing/2014/main" xmlns="" id="{9223425A-0AE6-FAE1-9118-A73CA894D4CC}"/>
              </a:ext>
            </a:extLst>
          </p:cNvPr>
          <p:cNvSpPr txBox="1"/>
          <p:nvPr/>
        </p:nvSpPr>
        <p:spPr>
          <a:xfrm>
            <a:off x="2523744" y="3197935"/>
            <a:ext cx="6411586" cy="954107"/>
          </a:xfrm>
          <a:prstGeom prst="rect">
            <a:avLst/>
          </a:prstGeom>
          <a:noFill/>
          <a:ln w="22225">
            <a:solidFill>
              <a:schemeClr val="accent4">
                <a:lumMod val="75000"/>
              </a:schemeClr>
            </a:solidFill>
          </a:ln>
        </p:spPr>
        <p:txBody>
          <a:bodyPr wrap="square" rtlCol="0">
            <a:spAutoFit/>
          </a:bodyPr>
          <a:lstStyle/>
          <a:p>
            <a:pPr algn="ctr"/>
            <a:r>
              <a:rPr lang="en-US" sz="2800" dirty="0" err="1" smtClean="0"/>
              <a:t>Jesús</a:t>
            </a:r>
            <a:r>
              <a:rPr lang="en-US" sz="2800" dirty="0" smtClean="0"/>
              <a:t> </a:t>
            </a:r>
            <a:r>
              <a:rPr lang="en-US" sz="2800" dirty="0" err="1" smtClean="0"/>
              <a:t>volverá</a:t>
            </a:r>
            <a:r>
              <a:rPr lang="en-US" sz="2800" dirty="0" smtClean="0"/>
              <a:t> y </a:t>
            </a:r>
          </a:p>
          <a:p>
            <a:pPr algn="ctr"/>
            <a:r>
              <a:rPr lang="en-US" sz="2800" dirty="0" err="1" smtClean="0"/>
              <a:t>llevará</a:t>
            </a:r>
            <a:r>
              <a:rPr lang="en-US" sz="2800" dirty="0" smtClean="0"/>
              <a:t> </a:t>
            </a:r>
            <a:r>
              <a:rPr lang="en-US" sz="2800" dirty="0" err="1" smtClean="0"/>
              <a:t>todas</a:t>
            </a:r>
            <a:r>
              <a:rPr lang="en-US" sz="2800" dirty="0" smtClean="0"/>
              <a:t> las </a:t>
            </a:r>
            <a:r>
              <a:rPr lang="en-US" sz="2800" dirty="0" err="1" smtClean="0"/>
              <a:t>cosas</a:t>
            </a:r>
            <a:r>
              <a:rPr lang="en-US" sz="2800" dirty="0" smtClean="0"/>
              <a:t> a </a:t>
            </a:r>
            <a:r>
              <a:rPr lang="en-US" sz="2800" dirty="0" err="1" smtClean="0"/>
              <a:t>su</a:t>
            </a:r>
            <a:r>
              <a:rPr lang="en-US" sz="2800" dirty="0" smtClean="0"/>
              <a:t> </a:t>
            </a:r>
            <a:r>
              <a:rPr lang="en-US" sz="2800" dirty="0" err="1" smtClean="0"/>
              <a:t>culminación</a:t>
            </a:r>
            <a:r>
              <a:rPr lang="en-US" sz="2800" dirty="0" smtClean="0"/>
              <a:t>. </a:t>
            </a:r>
            <a:endParaRPr lang="en-US" sz="2800" dirty="0"/>
          </a:p>
        </p:txBody>
      </p:sp>
      <p:sp>
        <p:nvSpPr>
          <p:cNvPr id="6" name="TextBox 5">
            <a:extLst>
              <a:ext uri="{FF2B5EF4-FFF2-40B4-BE49-F238E27FC236}">
                <a16:creationId xmlns:a16="http://schemas.microsoft.com/office/drawing/2014/main" xmlns="" id="{9DDFEF8D-2412-FDD7-F17C-0DE33B2D7B07}"/>
              </a:ext>
            </a:extLst>
          </p:cNvPr>
          <p:cNvSpPr txBox="1"/>
          <p:nvPr/>
        </p:nvSpPr>
        <p:spPr>
          <a:xfrm>
            <a:off x="2304288" y="4222063"/>
            <a:ext cx="6638544" cy="1200329"/>
          </a:xfrm>
          <a:prstGeom prst="rect">
            <a:avLst/>
          </a:prstGeom>
          <a:noFill/>
        </p:spPr>
        <p:txBody>
          <a:bodyPr wrap="square" rtlCol="0">
            <a:spAutoFit/>
          </a:bodyPr>
          <a:lstStyle/>
          <a:p>
            <a:pPr algn="ctr"/>
            <a:r>
              <a:rPr lang="en-US" sz="2400" i="1" dirty="0" err="1" smtClean="0">
                <a:effectLst/>
                <a:latin typeface="Calibri" panose="020F0502020204030204" pitchFamily="34" charset="0"/>
                <a:ea typeface="Calibri" panose="020F0502020204030204" pitchFamily="34" charset="0"/>
              </a:rPr>
              <a:t>Hechos</a:t>
            </a:r>
            <a:r>
              <a:rPr lang="en-US" sz="2400" i="1" dirty="0" smtClean="0">
                <a:effectLst/>
                <a:latin typeface="Calibri" panose="020F0502020204030204" pitchFamily="34" charset="0"/>
                <a:ea typeface="Calibri" panose="020F0502020204030204" pitchFamily="34" charset="0"/>
              </a:rPr>
              <a:t> </a:t>
            </a:r>
            <a:r>
              <a:rPr lang="en-US" sz="2400" i="1" dirty="0">
                <a:effectLst/>
                <a:latin typeface="Calibri" panose="020F0502020204030204" pitchFamily="34" charset="0"/>
                <a:ea typeface="Calibri" panose="020F0502020204030204" pitchFamily="34" charset="0"/>
              </a:rPr>
              <a:t>1:11 </a:t>
            </a:r>
            <a:r>
              <a:rPr lang="es-ES" sz="2400" i="1" dirty="0">
                <a:latin typeface="Calibri" panose="020F0502020204030204" pitchFamily="34" charset="0"/>
                <a:ea typeface="Calibri" panose="020F0502020204030204" pitchFamily="34" charset="0"/>
              </a:rPr>
              <a:t>Este mismo Jesús, que ha sido tomado de ustedes al cielo, </a:t>
            </a:r>
            <a:r>
              <a:rPr lang="es-ES" sz="2400" b="1" i="1" dirty="0">
                <a:latin typeface="Calibri" panose="020F0502020204030204" pitchFamily="34" charset="0"/>
                <a:ea typeface="Calibri" panose="020F0502020204030204" pitchFamily="34" charset="0"/>
              </a:rPr>
              <a:t>vendrá de la misma manera, tal como lo han visto ir al </a:t>
            </a:r>
            <a:r>
              <a:rPr lang="es-ES" sz="2400" b="1" i="1" dirty="0" smtClean="0">
                <a:latin typeface="Calibri" panose="020F0502020204030204" pitchFamily="34" charset="0"/>
                <a:ea typeface="Calibri" panose="020F0502020204030204" pitchFamily="34" charset="0"/>
              </a:rPr>
              <a:t>cielo</a:t>
            </a:r>
            <a:r>
              <a:rPr lang="es-ES" sz="2400" i="1" dirty="0" smtClean="0">
                <a:latin typeface="Calibri" panose="020F0502020204030204" pitchFamily="34" charset="0"/>
                <a:ea typeface="Calibri" panose="020F0502020204030204" pitchFamily="34" charset="0"/>
              </a:rPr>
              <a:t>.</a:t>
            </a:r>
            <a:endParaRPr lang="en-US" sz="2400" dirty="0"/>
          </a:p>
        </p:txBody>
      </p:sp>
    </p:spTree>
    <p:extLst>
      <p:ext uri="{BB962C8B-B14F-4D97-AF65-F5344CB8AC3E}">
        <p14:creationId xmlns:p14="http://schemas.microsoft.com/office/powerpoint/2010/main" val="347222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D1B33B-1EE6-64BF-5310-3AABAD60F7B2}"/>
              </a:ext>
            </a:extLst>
          </p:cNvPr>
          <p:cNvSpPr txBox="1"/>
          <p:nvPr/>
        </p:nvSpPr>
        <p:spPr>
          <a:xfrm>
            <a:off x="2523743" y="292608"/>
            <a:ext cx="6411585" cy="954107"/>
          </a:xfrm>
          <a:prstGeom prst="rect">
            <a:avLst/>
          </a:prstGeom>
          <a:noFill/>
          <a:ln w="22225">
            <a:solidFill>
              <a:schemeClr val="accent4">
                <a:lumMod val="75000"/>
              </a:schemeClr>
            </a:solidFill>
          </a:ln>
        </p:spPr>
        <p:txBody>
          <a:bodyPr wrap="square" rtlCol="0">
            <a:spAutoFit/>
          </a:bodyPr>
          <a:lstStyle/>
          <a:p>
            <a:pPr algn="ctr"/>
            <a:r>
              <a:rPr lang="en-US" sz="2800" dirty="0"/>
              <a:t>Jesus will return and </a:t>
            </a:r>
          </a:p>
          <a:p>
            <a:pPr algn="ctr"/>
            <a:r>
              <a:rPr lang="en-US" sz="2800" dirty="0"/>
              <a:t>bring all things to completion. </a:t>
            </a:r>
          </a:p>
        </p:txBody>
      </p:sp>
      <p:sp>
        <p:nvSpPr>
          <p:cNvPr id="4" name="TextBox 3">
            <a:extLst>
              <a:ext uri="{FF2B5EF4-FFF2-40B4-BE49-F238E27FC236}">
                <a16:creationId xmlns:a16="http://schemas.microsoft.com/office/drawing/2014/main" xmlns="" id="{9346A62F-B432-FFEC-4E6A-82EA44E50682}"/>
              </a:ext>
            </a:extLst>
          </p:cNvPr>
          <p:cNvSpPr txBox="1"/>
          <p:nvPr/>
        </p:nvSpPr>
        <p:spPr>
          <a:xfrm>
            <a:off x="2304288" y="1316736"/>
            <a:ext cx="6638544" cy="1200329"/>
          </a:xfrm>
          <a:prstGeom prst="rect">
            <a:avLst/>
          </a:prstGeom>
          <a:noFill/>
        </p:spPr>
        <p:txBody>
          <a:bodyPr wrap="square" rtlCol="0">
            <a:normAutofit/>
          </a:bodyPr>
          <a:lstStyle/>
          <a:p>
            <a:pPr algn="ctr"/>
            <a:r>
              <a:rPr lang="en-US" sz="2400" dirty="0">
                <a:effectLst/>
                <a:latin typeface="Calibri" panose="020F0502020204030204" pitchFamily="34" charset="0"/>
                <a:ea typeface="Calibri" panose="020F0502020204030204" pitchFamily="34" charset="0"/>
              </a:rPr>
              <a:t>1 Thessalonians 1:10 “</a:t>
            </a:r>
            <a:r>
              <a:rPr lang="en-US" sz="2400" i="1" dirty="0">
                <a:effectLst/>
                <a:latin typeface="Calibri" panose="020F0502020204030204" pitchFamily="34" charset="0"/>
                <a:ea typeface="Calibri" panose="020F0502020204030204" pitchFamily="34" charset="0"/>
              </a:rPr>
              <a:t>and to wait for His Son from heaven, whom He raised from the dead, that is Jesus, </a:t>
            </a:r>
            <a:r>
              <a:rPr lang="en-US" sz="2400" b="1" i="1" dirty="0">
                <a:effectLst/>
                <a:latin typeface="Calibri" panose="020F0502020204030204" pitchFamily="34" charset="0"/>
                <a:ea typeface="Calibri" panose="020F0502020204030204" pitchFamily="34" charset="0"/>
              </a:rPr>
              <a:t>who rescues us from the wrath to come.”</a:t>
            </a:r>
            <a:r>
              <a:rPr lang="en-US" sz="2400" b="1" dirty="0">
                <a:effectLst/>
                <a:latin typeface="Calibri" panose="020F0502020204030204" pitchFamily="34" charset="0"/>
                <a:ea typeface="Calibri" panose="020F0502020204030204" pitchFamily="34" charset="0"/>
              </a:rPr>
              <a:t> </a:t>
            </a:r>
            <a:endParaRPr lang="en-US" sz="2400" dirty="0"/>
          </a:p>
        </p:txBody>
      </p:sp>
      <p:sp>
        <p:nvSpPr>
          <p:cNvPr id="5" name="TextBox 4">
            <a:extLst>
              <a:ext uri="{FF2B5EF4-FFF2-40B4-BE49-F238E27FC236}">
                <a16:creationId xmlns:a16="http://schemas.microsoft.com/office/drawing/2014/main" xmlns="" id="{9223425A-0AE6-FAE1-9118-A73CA894D4CC}"/>
              </a:ext>
            </a:extLst>
          </p:cNvPr>
          <p:cNvSpPr txBox="1"/>
          <p:nvPr/>
        </p:nvSpPr>
        <p:spPr>
          <a:xfrm>
            <a:off x="2523744" y="3197935"/>
            <a:ext cx="6411586" cy="954107"/>
          </a:xfrm>
          <a:prstGeom prst="rect">
            <a:avLst/>
          </a:prstGeom>
          <a:noFill/>
          <a:ln w="22225">
            <a:solidFill>
              <a:schemeClr val="accent4">
                <a:lumMod val="75000"/>
              </a:schemeClr>
            </a:solidFill>
          </a:ln>
        </p:spPr>
        <p:txBody>
          <a:bodyPr wrap="square" rtlCol="0">
            <a:spAutoFit/>
          </a:bodyPr>
          <a:lstStyle/>
          <a:p>
            <a:pPr algn="ctr"/>
            <a:r>
              <a:rPr lang="en-US" sz="2800" dirty="0" err="1"/>
              <a:t>Jesús</a:t>
            </a:r>
            <a:r>
              <a:rPr lang="en-US" sz="2800" dirty="0"/>
              <a:t> </a:t>
            </a:r>
            <a:r>
              <a:rPr lang="en-US" sz="2800" dirty="0" err="1"/>
              <a:t>volverá</a:t>
            </a:r>
            <a:r>
              <a:rPr lang="en-US" sz="2800" dirty="0"/>
              <a:t> y </a:t>
            </a:r>
          </a:p>
          <a:p>
            <a:pPr algn="ctr"/>
            <a:r>
              <a:rPr lang="en-US" sz="2800" dirty="0" err="1"/>
              <a:t>llevará</a:t>
            </a:r>
            <a:r>
              <a:rPr lang="en-US" sz="2800" dirty="0"/>
              <a:t> </a:t>
            </a:r>
            <a:r>
              <a:rPr lang="en-US" sz="2800" dirty="0" err="1"/>
              <a:t>todas</a:t>
            </a:r>
            <a:r>
              <a:rPr lang="en-US" sz="2800" dirty="0"/>
              <a:t> las </a:t>
            </a:r>
            <a:r>
              <a:rPr lang="en-US" sz="2800" dirty="0" err="1"/>
              <a:t>cosas</a:t>
            </a:r>
            <a:r>
              <a:rPr lang="en-US" sz="2800" dirty="0"/>
              <a:t> a </a:t>
            </a:r>
            <a:r>
              <a:rPr lang="en-US" sz="2800" dirty="0" err="1"/>
              <a:t>su</a:t>
            </a:r>
            <a:r>
              <a:rPr lang="en-US" sz="2800" dirty="0"/>
              <a:t> </a:t>
            </a:r>
            <a:r>
              <a:rPr lang="en-US" sz="2800" dirty="0" err="1"/>
              <a:t>culminación</a:t>
            </a:r>
            <a:r>
              <a:rPr lang="en-US" sz="2800" dirty="0"/>
              <a:t>. </a:t>
            </a:r>
            <a:endParaRPr lang="en-US" sz="2800" dirty="0"/>
          </a:p>
        </p:txBody>
      </p:sp>
      <p:sp>
        <p:nvSpPr>
          <p:cNvPr id="6" name="TextBox 5">
            <a:extLst>
              <a:ext uri="{FF2B5EF4-FFF2-40B4-BE49-F238E27FC236}">
                <a16:creationId xmlns:a16="http://schemas.microsoft.com/office/drawing/2014/main" xmlns="" id="{9DDFEF8D-2412-FDD7-F17C-0DE33B2D7B07}"/>
              </a:ext>
            </a:extLst>
          </p:cNvPr>
          <p:cNvSpPr txBox="1"/>
          <p:nvPr/>
        </p:nvSpPr>
        <p:spPr>
          <a:xfrm>
            <a:off x="2304288" y="4222063"/>
            <a:ext cx="6638544" cy="1200329"/>
          </a:xfrm>
          <a:prstGeom prst="rect">
            <a:avLst/>
          </a:prstGeom>
          <a:noFill/>
        </p:spPr>
        <p:txBody>
          <a:bodyPr wrap="square" rtlCol="0">
            <a:normAutofit/>
          </a:bodyPr>
          <a:lstStyle/>
          <a:p>
            <a:pPr algn="ctr"/>
            <a:r>
              <a:rPr lang="en-US" sz="2400" i="1" dirty="0" smtClean="0">
                <a:latin typeface="Calibri" panose="020F0502020204030204" pitchFamily="34" charset="0"/>
                <a:ea typeface="Calibri" panose="020F0502020204030204" pitchFamily="34" charset="0"/>
              </a:rPr>
              <a:t>1 </a:t>
            </a:r>
            <a:r>
              <a:rPr lang="en-US" sz="2400" i="1" dirty="0" err="1" smtClean="0">
                <a:latin typeface="Calibri" panose="020F0502020204030204" pitchFamily="34" charset="0"/>
                <a:ea typeface="Calibri" panose="020F0502020204030204" pitchFamily="34" charset="0"/>
              </a:rPr>
              <a:t>Tesalonicenses</a:t>
            </a:r>
            <a:r>
              <a:rPr lang="en-US" sz="2400" i="1" dirty="0" smtClean="0">
                <a:effectLst/>
                <a:latin typeface="Calibri" panose="020F0502020204030204" pitchFamily="34" charset="0"/>
                <a:ea typeface="Calibri" panose="020F0502020204030204" pitchFamily="34" charset="0"/>
              </a:rPr>
              <a:t> </a:t>
            </a:r>
            <a:r>
              <a:rPr lang="en-US" sz="2400" i="1" dirty="0">
                <a:effectLst/>
                <a:latin typeface="Calibri" panose="020F0502020204030204" pitchFamily="34" charset="0"/>
                <a:ea typeface="Calibri" panose="020F0502020204030204" pitchFamily="34" charset="0"/>
              </a:rPr>
              <a:t>1:11 </a:t>
            </a:r>
            <a:r>
              <a:rPr lang="en-US" sz="2400" i="1" dirty="0" smtClean="0">
                <a:effectLst/>
                <a:latin typeface="Calibri" panose="020F0502020204030204" pitchFamily="34" charset="0"/>
                <a:ea typeface="Calibri" panose="020F0502020204030204" pitchFamily="34" charset="0"/>
              </a:rPr>
              <a:t>“</a:t>
            </a:r>
            <a:r>
              <a:rPr lang="es-ES" sz="2400" i="1" dirty="0" smtClean="0">
                <a:latin typeface="Calibri" panose="020F0502020204030204" pitchFamily="34" charset="0"/>
                <a:ea typeface="Calibri" panose="020F0502020204030204" pitchFamily="34" charset="0"/>
              </a:rPr>
              <a:t>y </a:t>
            </a:r>
            <a:r>
              <a:rPr lang="es-ES" sz="2400" i="1" dirty="0">
                <a:latin typeface="Calibri" panose="020F0502020204030204" pitchFamily="34" charset="0"/>
                <a:ea typeface="Calibri" panose="020F0502020204030204" pitchFamily="34" charset="0"/>
              </a:rPr>
              <a:t>esperar de los cielos a Su Hijo, al cual resucitó de entre los muertos, es decir, a Jesús, </a:t>
            </a:r>
            <a:r>
              <a:rPr lang="es-ES" sz="2400" b="1" i="1" dirty="0">
                <a:latin typeface="Calibri" panose="020F0502020204030204" pitchFamily="34" charset="0"/>
                <a:ea typeface="Calibri" panose="020F0502020204030204" pitchFamily="34" charset="0"/>
              </a:rPr>
              <a:t>quien nos libra de la ira </a:t>
            </a:r>
            <a:r>
              <a:rPr lang="es-ES" sz="2400" b="1" i="1" dirty="0" smtClean="0">
                <a:latin typeface="Calibri" panose="020F0502020204030204" pitchFamily="34" charset="0"/>
                <a:ea typeface="Calibri" panose="020F0502020204030204" pitchFamily="34" charset="0"/>
              </a:rPr>
              <a:t>venidera</a:t>
            </a:r>
            <a:r>
              <a:rPr lang="es-ES" sz="2400" i="1" dirty="0" smtClean="0">
                <a:latin typeface="Calibri" panose="020F0502020204030204" pitchFamily="34" charset="0"/>
                <a:ea typeface="Calibri" panose="020F0502020204030204" pitchFamily="34" charset="0"/>
              </a:rPr>
              <a:t>”.</a:t>
            </a:r>
            <a:endParaRPr lang="en-US" sz="2400" dirty="0"/>
          </a:p>
        </p:txBody>
      </p:sp>
    </p:spTree>
    <p:extLst>
      <p:ext uri="{BB962C8B-B14F-4D97-AF65-F5344CB8AC3E}">
        <p14:creationId xmlns:p14="http://schemas.microsoft.com/office/powerpoint/2010/main" val="84172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D1B33B-1EE6-64BF-5310-3AABAD60F7B2}"/>
              </a:ext>
            </a:extLst>
          </p:cNvPr>
          <p:cNvSpPr txBox="1"/>
          <p:nvPr/>
        </p:nvSpPr>
        <p:spPr>
          <a:xfrm>
            <a:off x="2523743" y="292608"/>
            <a:ext cx="6411585" cy="954107"/>
          </a:xfrm>
          <a:prstGeom prst="rect">
            <a:avLst/>
          </a:prstGeom>
          <a:noFill/>
          <a:ln w="22225">
            <a:solidFill>
              <a:schemeClr val="accent4">
                <a:lumMod val="75000"/>
              </a:schemeClr>
            </a:solidFill>
          </a:ln>
        </p:spPr>
        <p:txBody>
          <a:bodyPr wrap="square" rtlCol="0">
            <a:spAutoFit/>
          </a:bodyPr>
          <a:lstStyle/>
          <a:p>
            <a:pPr algn="ctr"/>
            <a:r>
              <a:rPr lang="en-US" sz="2800" dirty="0"/>
              <a:t>Jesus will return and </a:t>
            </a:r>
          </a:p>
          <a:p>
            <a:pPr algn="ctr"/>
            <a:r>
              <a:rPr lang="en-US" sz="2800" dirty="0"/>
              <a:t>bring all things to completion. </a:t>
            </a:r>
          </a:p>
        </p:txBody>
      </p:sp>
      <p:sp>
        <p:nvSpPr>
          <p:cNvPr id="4" name="TextBox 3">
            <a:extLst>
              <a:ext uri="{FF2B5EF4-FFF2-40B4-BE49-F238E27FC236}">
                <a16:creationId xmlns:a16="http://schemas.microsoft.com/office/drawing/2014/main" xmlns="" id="{9346A62F-B432-FFEC-4E6A-82EA44E50682}"/>
              </a:ext>
            </a:extLst>
          </p:cNvPr>
          <p:cNvSpPr txBox="1"/>
          <p:nvPr/>
        </p:nvSpPr>
        <p:spPr>
          <a:xfrm>
            <a:off x="2304288" y="1316736"/>
            <a:ext cx="6839712" cy="1811178"/>
          </a:xfrm>
          <a:prstGeom prst="rect">
            <a:avLst/>
          </a:prstGeom>
          <a:noFill/>
        </p:spPr>
        <p:txBody>
          <a:bodyPr wrap="square" rtlCol="0">
            <a:normAutofit/>
          </a:bodyPr>
          <a:lstStyle/>
          <a:p>
            <a:pPr algn="ctr"/>
            <a:r>
              <a:rPr lang="en-US" sz="2400" i="1" dirty="0">
                <a:effectLst/>
                <a:latin typeface="Calibri" panose="020F0502020204030204" pitchFamily="34" charset="0"/>
                <a:ea typeface="Calibri" panose="020F0502020204030204" pitchFamily="34" charset="0"/>
              </a:rPr>
              <a:t>Phil </a:t>
            </a:r>
            <a:r>
              <a:rPr lang="en-US" sz="2400" i="1" dirty="0" smtClean="0">
                <a:effectLst/>
                <a:latin typeface="Calibri" panose="020F0502020204030204" pitchFamily="34" charset="0"/>
                <a:ea typeface="Calibri" panose="020F0502020204030204" pitchFamily="34" charset="0"/>
              </a:rPr>
              <a:t>2:10 </a:t>
            </a:r>
            <a:r>
              <a:rPr lang="en-US" sz="2400" i="1" dirty="0">
                <a:effectLst/>
                <a:latin typeface="Calibri" panose="020F0502020204030204" pitchFamily="34" charset="0"/>
                <a:ea typeface="Calibri" panose="020F0502020204030204" pitchFamily="34" charset="0"/>
              </a:rPr>
              <a:t>…at the name of Jesus every knee will bow, of those who are in heaven and on earth and under the earth, 11 </a:t>
            </a:r>
            <a:r>
              <a:rPr lang="en-US" sz="2400" b="1" i="1" dirty="0">
                <a:effectLst/>
                <a:latin typeface="Calibri" panose="020F0502020204030204" pitchFamily="34" charset="0"/>
                <a:ea typeface="Calibri" panose="020F0502020204030204" pitchFamily="34" charset="0"/>
              </a:rPr>
              <a:t>and that every tongue will confess </a:t>
            </a:r>
            <a:r>
              <a:rPr lang="en-US" sz="2400" b="1" i="1" dirty="0" smtClean="0">
                <a:effectLst/>
                <a:latin typeface="Calibri" panose="020F0502020204030204" pitchFamily="34" charset="0"/>
                <a:ea typeface="Calibri" panose="020F0502020204030204" pitchFamily="34" charset="0"/>
              </a:rPr>
              <a:t>that Jesus Christ is Lord, to the glory of God the Father.</a:t>
            </a:r>
            <a:endParaRPr lang="en-US" sz="3200" dirty="0"/>
          </a:p>
        </p:txBody>
      </p:sp>
      <p:sp>
        <p:nvSpPr>
          <p:cNvPr id="5" name="TextBox 4">
            <a:extLst>
              <a:ext uri="{FF2B5EF4-FFF2-40B4-BE49-F238E27FC236}">
                <a16:creationId xmlns:a16="http://schemas.microsoft.com/office/drawing/2014/main" xmlns="" id="{9223425A-0AE6-FAE1-9118-A73CA894D4CC}"/>
              </a:ext>
            </a:extLst>
          </p:cNvPr>
          <p:cNvSpPr txBox="1"/>
          <p:nvPr/>
        </p:nvSpPr>
        <p:spPr>
          <a:xfrm>
            <a:off x="2523744" y="3197935"/>
            <a:ext cx="6411586" cy="954107"/>
          </a:xfrm>
          <a:prstGeom prst="rect">
            <a:avLst/>
          </a:prstGeom>
          <a:noFill/>
          <a:ln w="22225">
            <a:solidFill>
              <a:schemeClr val="accent4">
                <a:lumMod val="75000"/>
              </a:schemeClr>
            </a:solidFill>
          </a:ln>
        </p:spPr>
        <p:txBody>
          <a:bodyPr wrap="square" rtlCol="0">
            <a:spAutoFit/>
          </a:bodyPr>
          <a:lstStyle/>
          <a:p>
            <a:pPr algn="ctr"/>
            <a:r>
              <a:rPr lang="en-US" sz="2800" dirty="0" err="1"/>
              <a:t>Jesús</a:t>
            </a:r>
            <a:r>
              <a:rPr lang="en-US" sz="2800" dirty="0"/>
              <a:t> </a:t>
            </a:r>
            <a:r>
              <a:rPr lang="en-US" sz="2800" dirty="0" err="1"/>
              <a:t>volverá</a:t>
            </a:r>
            <a:r>
              <a:rPr lang="en-US" sz="2800" dirty="0"/>
              <a:t> y </a:t>
            </a:r>
          </a:p>
          <a:p>
            <a:pPr algn="ctr"/>
            <a:r>
              <a:rPr lang="en-US" sz="2800" dirty="0" err="1"/>
              <a:t>llevará</a:t>
            </a:r>
            <a:r>
              <a:rPr lang="en-US" sz="2800" dirty="0"/>
              <a:t> </a:t>
            </a:r>
            <a:r>
              <a:rPr lang="en-US" sz="2800" dirty="0" err="1"/>
              <a:t>todas</a:t>
            </a:r>
            <a:r>
              <a:rPr lang="en-US" sz="2800" dirty="0"/>
              <a:t> las </a:t>
            </a:r>
            <a:r>
              <a:rPr lang="en-US" sz="2800" dirty="0" err="1"/>
              <a:t>cosas</a:t>
            </a:r>
            <a:r>
              <a:rPr lang="en-US" sz="2800" dirty="0"/>
              <a:t> a </a:t>
            </a:r>
            <a:r>
              <a:rPr lang="en-US" sz="2800" dirty="0" err="1"/>
              <a:t>su</a:t>
            </a:r>
            <a:r>
              <a:rPr lang="en-US" sz="2800" dirty="0"/>
              <a:t> </a:t>
            </a:r>
            <a:r>
              <a:rPr lang="en-US" sz="2800" dirty="0" err="1"/>
              <a:t>culminación</a:t>
            </a:r>
            <a:r>
              <a:rPr lang="en-US" sz="2800" dirty="0"/>
              <a:t>. </a:t>
            </a:r>
            <a:endParaRPr lang="en-US" sz="2800" dirty="0"/>
          </a:p>
        </p:txBody>
      </p:sp>
      <p:sp>
        <p:nvSpPr>
          <p:cNvPr id="3" name="TextBox 2">
            <a:extLst>
              <a:ext uri="{FF2B5EF4-FFF2-40B4-BE49-F238E27FC236}">
                <a16:creationId xmlns:a16="http://schemas.microsoft.com/office/drawing/2014/main" xmlns="" id="{962FA4EB-9477-C1C9-319B-249E56C1D314}"/>
              </a:ext>
            </a:extLst>
          </p:cNvPr>
          <p:cNvSpPr txBox="1"/>
          <p:nvPr/>
        </p:nvSpPr>
        <p:spPr>
          <a:xfrm>
            <a:off x="2304288" y="4152042"/>
            <a:ext cx="6839712" cy="1811178"/>
          </a:xfrm>
          <a:prstGeom prst="rect">
            <a:avLst/>
          </a:prstGeom>
          <a:noFill/>
        </p:spPr>
        <p:txBody>
          <a:bodyPr wrap="square" rtlCol="0">
            <a:normAutofit/>
          </a:bodyPr>
          <a:lstStyle/>
          <a:p>
            <a:pPr algn="ctr"/>
            <a:r>
              <a:rPr lang="en-US" sz="2400" i="1" dirty="0" err="1" smtClean="0">
                <a:effectLst/>
                <a:latin typeface="Calibri" panose="020F0502020204030204" pitchFamily="34" charset="0"/>
                <a:ea typeface="Calibri" panose="020F0502020204030204" pitchFamily="34" charset="0"/>
              </a:rPr>
              <a:t>Flp</a:t>
            </a:r>
            <a:r>
              <a:rPr lang="en-US" sz="2400" i="1" dirty="0" smtClean="0">
                <a:effectLst/>
                <a:latin typeface="Calibri" panose="020F0502020204030204" pitchFamily="34" charset="0"/>
                <a:ea typeface="Calibri" panose="020F0502020204030204" pitchFamily="34" charset="0"/>
              </a:rPr>
              <a:t> 2:10 …</a:t>
            </a:r>
            <a:r>
              <a:rPr lang="es-ES" sz="2400" i="1" dirty="0">
                <a:latin typeface="Calibri" panose="020F0502020204030204" pitchFamily="34" charset="0"/>
                <a:ea typeface="Calibri" panose="020F0502020204030204" pitchFamily="34" charset="0"/>
              </a:rPr>
              <a:t>para que al nombre de Jesús SE DOBLE TODA RODILLA de los que están en el cielo, y en la tierra, y debajo de la </a:t>
            </a:r>
            <a:r>
              <a:rPr lang="es-ES" sz="2400" i="1" dirty="0" smtClean="0">
                <a:latin typeface="Calibri" panose="020F0502020204030204" pitchFamily="34" charset="0"/>
                <a:ea typeface="Calibri" panose="020F0502020204030204" pitchFamily="34" charset="0"/>
              </a:rPr>
              <a:t>tierra, 11</a:t>
            </a:r>
            <a:r>
              <a:rPr lang="es-ES" sz="2400" i="1" dirty="0">
                <a:latin typeface="Calibri" panose="020F0502020204030204" pitchFamily="34" charset="0"/>
                <a:ea typeface="Calibri" panose="020F0502020204030204" pitchFamily="34" charset="0"/>
              </a:rPr>
              <a:t> </a:t>
            </a:r>
            <a:r>
              <a:rPr lang="es-ES" sz="2400" b="1" i="1" dirty="0" smtClean="0">
                <a:latin typeface="Calibri" panose="020F0502020204030204" pitchFamily="34" charset="0"/>
                <a:ea typeface="Calibri" panose="020F0502020204030204" pitchFamily="34" charset="0"/>
              </a:rPr>
              <a:t>y </a:t>
            </a:r>
            <a:r>
              <a:rPr lang="es-ES" sz="2400" b="1" i="1" dirty="0">
                <a:latin typeface="Calibri" panose="020F0502020204030204" pitchFamily="34" charset="0"/>
                <a:ea typeface="Calibri" panose="020F0502020204030204" pitchFamily="34" charset="0"/>
              </a:rPr>
              <a:t>toda lengua </a:t>
            </a:r>
            <a:r>
              <a:rPr lang="es-ES" sz="2400" b="1" i="1" dirty="0" smtClean="0">
                <a:latin typeface="Calibri" panose="020F0502020204030204" pitchFamily="34" charset="0"/>
                <a:ea typeface="Calibri" panose="020F0502020204030204" pitchFamily="34" charset="0"/>
              </a:rPr>
              <a:t>confiese que Jesucristo es Señor, para gloria de Dios Padre. </a:t>
            </a:r>
            <a:endParaRPr lang="en-US" sz="3200" dirty="0"/>
          </a:p>
        </p:txBody>
      </p:sp>
    </p:spTree>
    <p:extLst>
      <p:ext uri="{BB962C8B-B14F-4D97-AF65-F5344CB8AC3E}">
        <p14:creationId xmlns:p14="http://schemas.microsoft.com/office/powerpoint/2010/main" val="13114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1459</TotalTime>
  <Words>2784</Words>
  <Application>Microsoft Office PowerPoint</Application>
  <PresentationFormat>On-screen Show (16:10)</PresentationFormat>
  <Paragraphs>235</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1_Office Theme</vt:lpstr>
      <vt:lpstr>PowerPoint Presentation</vt:lpstr>
      <vt:lpstr>PowerPoint Presentation</vt:lpstr>
      <vt:lpstr>PowerPoint Presentation</vt:lpstr>
      <vt:lpstr>Colossians 3:1-4</vt:lpstr>
      <vt:lpstr>Colossians 3:1-4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Colossians 3:1-4</vt:lpstr>
      <vt:lpstr>Colossians 3:1-4</vt:lpstr>
      <vt:lpstr>Colossians 3:1-4</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Sanchez</dc:creator>
  <cp:lastModifiedBy>Esther Eubanks</cp:lastModifiedBy>
  <cp:revision>10</cp:revision>
  <dcterms:created xsi:type="dcterms:W3CDTF">2023-02-11T04:44:46Z</dcterms:created>
  <dcterms:modified xsi:type="dcterms:W3CDTF">2023-02-12T12:26:07Z</dcterms:modified>
</cp:coreProperties>
</file>