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24384000" cy="1524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91281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7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3328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21"/>
          </p:nvPr>
        </p:nvSpPr>
        <p:spPr>
          <a:xfrm>
            <a:off x="4833937" y="9709546"/>
            <a:ext cx="14716126" cy="663576"/>
          </a:xfrm>
          <a:prstGeom prst="rect">
            <a:avLst/>
          </a:prstGeom>
        </p:spPr>
        <p:txBody>
          <a:bodyPr lIns="71437" tIns="71437" rIns="71437" bIns="71437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400" i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22"/>
          </p:nvPr>
        </p:nvSpPr>
        <p:spPr>
          <a:xfrm>
            <a:off x="4833937" y="6748065"/>
            <a:ext cx="14716126" cy="993776"/>
          </a:xfrm>
          <a:prstGeom prst="rect">
            <a:avLst/>
          </a:prstGeom>
        </p:spPr>
        <p:txBody>
          <a:bodyPr lIns="71437" tIns="71437" rIns="71437" bIns="71437" anchor="ctr">
            <a:spAutoFit/>
          </a:bodyPr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1736277" y="744140"/>
            <a:ext cx="23275936" cy="15517291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34312"/>
            <a:ext cx="14716126" cy="1589485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7255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4419599" y="3006725"/>
            <a:ext cx="15544801" cy="4775201"/>
          </a:xfrm>
          <a:prstGeom prst="rect">
            <a:avLst/>
          </a:prstGeom>
        </p:spPr>
        <p:txBody>
          <a:bodyPr anchor="b"/>
          <a:lstStyle>
            <a:lvl1pPr algn="ctr">
              <a:defRPr sz="13000"/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0" y="7966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5000"/>
            </a:lvl1pPr>
            <a:lvl2pPr marL="0" indent="457200" algn="ctr">
              <a:buSzTx/>
              <a:buFontTx/>
              <a:buNone/>
              <a:defRPr sz="5000"/>
            </a:lvl2pPr>
            <a:lvl3pPr marL="0" indent="914400" algn="ctr">
              <a:buSzTx/>
              <a:buFontTx/>
              <a:buNone/>
              <a:defRPr sz="5000"/>
            </a:lvl3pPr>
            <a:lvl4pPr marL="0" indent="1371600" algn="ctr">
              <a:buSzTx/>
              <a:buFontTx/>
              <a:buNone/>
              <a:defRPr sz="5000"/>
            </a:lvl4pPr>
            <a:lvl5pPr marL="0" indent="1828800" algn="ctr">
              <a:buSzTx/>
              <a:buFontTx/>
              <a:buNone/>
              <a:defRPr sz="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574152" y="13564238"/>
            <a:ext cx="504548" cy="551181"/>
          </a:xfrm>
          <a:prstGeom prst="rect">
            <a:avLst/>
          </a:prstGeom>
        </p:spPr>
        <p:txBody>
          <a:bodyPr/>
          <a:lstStyle>
            <a:lvl1pPr defTabSz="1016000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4833937" y="3065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12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852171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981" y="13835062"/>
            <a:ext cx="494513" cy="502335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 sz="2400">
                <a:solidFill>
                  <a:srgbClr val="000000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6338589" y="2744390"/>
            <a:ext cx="11706822" cy="2277071"/>
          </a:xfrm>
          <a:prstGeom prst="rect">
            <a:avLst/>
          </a:prstGeom>
        </p:spPr>
        <p:txBody>
          <a:bodyPr lIns="53578" tIns="53578" rIns="53578" bIns="53578"/>
          <a:lstStyle>
            <a:lvl1pPr algn="ctr" defTabSz="912812">
              <a:lnSpc>
                <a:spcPct val="100000"/>
              </a:lnSpc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338589" y="5208984"/>
            <a:ext cx="11706822" cy="6630295"/>
          </a:xfrm>
          <a:prstGeom prst="rect">
            <a:avLst/>
          </a:prstGeom>
        </p:spPr>
        <p:txBody>
          <a:bodyPr lIns="53578" tIns="53578" rIns="53578" bIns="53578" anchor="ctr"/>
          <a:lstStyle>
            <a:lvl1pPr marL="631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76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20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651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09657" indent="-631657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41113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2137171" y="1458515"/>
            <a:ext cx="17395034" cy="863794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10209609"/>
            <a:ext cx="14716126" cy="2000251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2281296"/>
            <a:ext cx="14716126" cy="1589486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6673453" y="4204394"/>
            <a:ext cx="11037095" cy="3482579"/>
          </a:xfrm>
          <a:prstGeom prst="rect">
            <a:avLst/>
          </a:prstGeom>
        </p:spPr>
        <p:txBody>
          <a:bodyPr lIns="53578" tIns="53578" rIns="53578" bIns="53578" anchor="b"/>
          <a:lstStyle>
            <a:lvl1pPr algn="ctr" defTabSz="912812">
              <a:lnSpc>
                <a:spcPct val="100000"/>
              </a:lnSpc>
              <a:defRPr sz="12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73453" y="7780734"/>
            <a:ext cx="11037095" cy="1192114"/>
          </a:xfrm>
          <a:prstGeom prst="rect">
            <a:avLst/>
          </a:prstGeom>
        </p:spPr>
        <p:txBody>
          <a:bodyPr lIns="53578" tIns="53578" rIns="53578" bIns="53578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5905" y="12234416"/>
            <a:ext cx="458795" cy="475457"/>
          </a:xfrm>
          <a:prstGeom prst="rect">
            <a:avLst/>
          </a:prstGeom>
        </p:spPr>
        <p:txBody>
          <a:bodyPr lIns="53578" tIns="53578" rIns="53578" bIns="53578" anchor="t"/>
          <a:lstStyle>
            <a:lvl1pPr algn="ctr" defTabSz="912812"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4244578" y="2547937"/>
            <a:ext cx="15894844" cy="492918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912812">
              <a:lnSpc>
                <a:spcPct val="100000"/>
              </a:lnSpc>
              <a:defRPr sz="110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44578" y="7602140"/>
            <a:ext cx="15894844" cy="2214564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2286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4572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6858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914400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64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677805" y="13852921"/>
            <a:ext cx="438024" cy="453009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912812">
              <a:defRPr sz="20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4419599" y="1981200"/>
            <a:ext cx="15544801" cy="2286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9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438619" y="13258800"/>
            <a:ext cx="525781" cy="549853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048125" y="3851671"/>
            <a:ext cx="16287750" cy="4643439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lnSpc>
                <a:spcPct val="80000"/>
              </a:lnSpc>
              <a:defRPr sz="12600" spc="-126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048125" y="8262937"/>
            <a:ext cx="16287750" cy="2046833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600" spc="-56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4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048125" y="12589711"/>
            <a:ext cx="16287750" cy="603648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871361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850" spc="-28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78123" y="13576339"/>
            <a:ext cx="429896" cy="470536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2718593"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4016375" y="2559843"/>
            <a:ext cx="16351250" cy="5159376"/>
          </a:xfrm>
          <a:prstGeom prst="rect">
            <a:avLst/>
          </a:prstGeom>
        </p:spPr>
        <p:txBody>
          <a:bodyPr lIns="79375" tIns="79375" rIns="79375" bIns="79375" anchor="b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16375" y="7858125"/>
            <a:ext cx="16351250" cy="1766094"/>
          </a:xfrm>
          <a:prstGeom prst="rect">
            <a:avLst/>
          </a:prstGeom>
        </p:spPr>
        <p:txBody>
          <a:bodyPr lIns="79375" tIns="79375" rIns="79375" bIns="79375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5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98639" y="14466093"/>
            <a:ext cx="566878" cy="590551"/>
          </a:xfrm>
          <a:prstGeom prst="rect">
            <a:avLst/>
          </a:prstGeom>
        </p:spPr>
        <p:txBody>
          <a:bodyPr lIns="79375" tIns="79375" rIns="79375" bIns="79375" anchor="t"/>
          <a:lstStyle>
            <a:lvl1pPr algn="ctr" defTabSz="912812"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5298281"/>
            <a:ext cx="14716126" cy="4643438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6504062" y="567236"/>
            <a:ext cx="18990885" cy="12660590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1654968"/>
            <a:ext cx="7500938" cy="5607845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912812">
              <a:lnSpc>
                <a:spcPct val="100000"/>
              </a:lnSpc>
              <a:defRPr sz="9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7459265"/>
            <a:ext cx="7500938" cy="5786439"/>
          </a:xfrm>
          <a:prstGeom prst="rect">
            <a:avLst/>
          </a:prstGeom>
        </p:spPr>
        <p:txBody>
          <a:bodyPr lIns="71437" tIns="71437" rIns="71437" bIns="71437"/>
          <a:lstStyle>
            <a:lvl1pPr marL="0" indent="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2286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4572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6858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914400" algn="ctr" defTabSz="91281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387453" y="4405312"/>
            <a:ext cx="15609094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9338964" y="3619500"/>
            <a:ext cx="14466095" cy="9644063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4387453" y="1119187"/>
            <a:ext cx="15609094" cy="3036095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912812">
              <a:lnSpc>
                <a:spcPct val="100000"/>
              </a:lnSpc>
              <a:defRPr sz="1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4405312"/>
            <a:ext cx="7500938" cy="884039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514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8572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403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8478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292350" indent="-514350" defTabSz="912812">
              <a:lnSpc>
                <a:spcPct val="100000"/>
              </a:lnSpc>
              <a:spcBef>
                <a:spcPts val="5000"/>
              </a:spcBef>
              <a:buSzPct val="75000"/>
              <a:buFontTx/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2547937"/>
            <a:ext cx="15609094" cy="10144126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655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1099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1544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19885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2433052" indent="-655052" defTabSz="912812">
              <a:lnSpc>
                <a:spcPct val="100000"/>
              </a:lnSpc>
              <a:spcBef>
                <a:spcPts val="6500"/>
              </a:spcBef>
              <a:buSzPct val="75000"/>
              <a:buFontTx/>
              <a:defRPr sz="5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2084843" y="7745015"/>
            <a:ext cx="8277822" cy="5518548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22"/>
          </p:nvPr>
        </p:nvSpPr>
        <p:spPr>
          <a:xfrm>
            <a:off x="12522398" y="1660922"/>
            <a:ext cx="8268892" cy="5512594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>
            <a:off x="-1733848" y="583406"/>
            <a:ext cx="19020235" cy="12680157"/>
          </a:xfrm>
          <a:prstGeom prst="rect">
            <a:avLst/>
          </a:prstGeom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21691" y="13781484"/>
            <a:ext cx="522759" cy="536576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912812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76400" y="1492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962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77305" y="13545185"/>
            <a:ext cx="530296" cy="589281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2032000">
              <a:defRPr sz="2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ransition spd="med"/>
  <p:txStyles>
    <p:titleStyle>
      <a:lvl1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20320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506185" marR="0" indent="-506185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047750" marR="0" indent="-59055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623060" marR="0" indent="-70866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159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6162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0734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5306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878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445000" marR="0" indent="-787400" algn="l" defTabSz="2032000" latinLnBrk="0">
        <a:lnSpc>
          <a:spcPct val="90000"/>
        </a:lnSpc>
        <a:spcBef>
          <a:spcPts val="2200"/>
        </a:spcBef>
        <a:spcAft>
          <a:spcPts val="0"/>
        </a:spcAft>
        <a:buClrTx/>
        <a:buSzPct val="100000"/>
        <a:buFont typeface="Arial"/>
        <a:buChar char="•"/>
        <a:tabLst/>
        <a:defRPr sz="62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20320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Within the Veil"/>
          <p:cNvSpPr txBox="1"/>
          <p:nvPr/>
        </p:nvSpPr>
        <p:spPr>
          <a:xfrm>
            <a:off x="250158" y="6049057"/>
            <a:ext cx="23883684" cy="459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lnSpc>
                <a:spcPct val="70000"/>
              </a:lnSpc>
              <a:defRPr sz="27000" b="1" cap="small">
                <a:solidFill>
                  <a:schemeClr val="accent1">
                    <a:hueOff val="300931"/>
                    <a:lumOff val="-21745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dentro</a:t>
            </a:r>
            <a:r>
              <a:rPr dirty="0"/>
              <a:t> del </a:t>
            </a:r>
            <a:r>
              <a:rPr dirty="0" err="1"/>
              <a:t>velo</a:t>
            </a:r>
            <a:endParaRPr dirty="0"/>
          </a:p>
        </p:txBody>
      </p:sp>
      <p:sp>
        <p:nvSpPr>
          <p:cNvPr id="234" name="Embry Hills • 2.26.23"/>
          <p:cNvSpPr txBox="1"/>
          <p:nvPr/>
        </p:nvSpPr>
        <p:spPr>
          <a:xfrm>
            <a:off x="2854973" y="11437414"/>
            <a:ext cx="18674054" cy="165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7900" b="1" cap="small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lang="es-ES" dirty="0" err="1" smtClean="0"/>
              <a:t>Embry</a:t>
            </a:r>
            <a:r>
              <a:rPr lang="es-ES" dirty="0" smtClean="0"/>
              <a:t> </a:t>
            </a:r>
            <a:r>
              <a:rPr lang="es-ES" dirty="0" err="1" smtClean="0"/>
              <a:t>Hills</a:t>
            </a:r>
            <a:r>
              <a:rPr lang="es-ES" dirty="0" smtClean="0"/>
              <a:t> </a:t>
            </a:r>
            <a:r>
              <a:rPr dirty="0" smtClean="0"/>
              <a:t>• 26.</a:t>
            </a:r>
            <a:r>
              <a:rPr lang="es-ES" dirty="0" smtClean="0"/>
              <a:t>2.</a:t>
            </a:r>
            <a:r>
              <a:rPr dirty="0" smtClean="0"/>
              <a:t>23</a:t>
            </a:r>
            <a:endParaRPr dirty="0"/>
          </a:p>
        </p:txBody>
      </p:sp>
      <p:sp>
        <p:nvSpPr>
          <p:cNvPr id="236" name="Worship"/>
          <p:cNvSpPr txBox="1"/>
          <p:nvPr/>
        </p:nvSpPr>
        <p:spPr>
          <a:xfrm>
            <a:off x="3385281" y="3833347"/>
            <a:ext cx="17613438" cy="3771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>
              <a:defRPr sz="22200" b="1" cap="small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lang="es-ES" dirty="0" smtClean="0"/>
              <a:t>La adoración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06" name="External Worship Killers"/>
          <p:cNvSpPr txBox="1"/>
          <p:nvPr/>
        </p:nvSpPr>
        <p:spPr>
          <a:xfrm>
            <a:off x="0" y="252741"/>
            <a:ext cx="24395566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 fontScale="77500" lnSpcReduction="20000"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lang="es-ES" dirty="0" smtClean="0"/>
              <a:t>Cosas externas que apagan la adoración</a:t>
            </a:r>
            <a:endParaRPr dirty="0"/>
          </a:p>
        </p:txBody>
      </p:sp>
      <p:sp>
        <p:nvSpPr>
          <p:cNvPr id="407" name="Song itself:…"/>
          <p:cNvSpPr txBox="1"/>
          <p:nvPr/>
        </p:nvSpPr>
        <p:spPr>
          <a:xfrm>
            <a:off x="673227" y="2577412"/>
            <a:ext cx="23673803" cy="1234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/>
          </a:bodyPr>
          <a:lstStyle/>
          <a:p>
            <a:pPr marL="529976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El canto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sí</a:t>
            </a:r>
            <a:r>
              <a:rPr dirty="0"/>
              <a:t>: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Falsa </a:t>
            </a:r>
            <a:r>
              <a:rPr dirty="0" err="1"/>
              <a:t>doctrina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Palabras </a:t>
            </a:r>
            <a:r>
              <a:rPr dirty="0" err="1"/>
              <a:t>confusas</a:t>
            </a:r>
            <a:r>
              <a:rPr dirty="0"/>
              <a:t>/</a:t>
            </a:r>
            <a:r>
              <a:rPr dirty="0" err="1"/>
              <a:t>poco</a:t>
            </a:r>
            <a:r>
              <a:rPr dirty="0"/>
              <a:t> </a:t>
            </a:r>
            <a:r>
              <a:rPr dirty="0" err="1"/>
              <a:t>claras</a:t>
            </a:r>
            <a:r>
              <a:rPr dirty="0"/>
              <a:t> </a:t>
            </a:r>
            <a:r>
              <a:rPr dirty="0" smtClean="0"/>
              <a:t>(</a:t>
            </a:r>
            <a:r>
              <a:rPr lang="es-ES" dirty="0" smtClean="0"/>
              <a:t>lenguaje</a:t>
            </a:r>
            <a:r>
              <a:rPr dirty="0" smtClean="0"/>
              <a:t> </a:t>
            </a:r>
            <a:r>
              <a:rPr dirty="0" err="1"/>
              <a:t>antiguo</a:t>
            </a:r>
            <a:r>
              <a:rPr dirty="0"/>
              <a:t>)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err="1" smtClean="0"/>
              <a:t>Mús</a:t>
            </a:r>
            <a:r>
              <a:rPr dirty="0" err="1" smtClean="0"/>
              <a:t>ica</a:t>
            </a:r>
            <a:r>
              <a:rPr dirty="0" smtClean="0"/>
              <a:t> </a:t>
            </a:r>
            <a:r>
              <a:rPr dirty="0" err="1"/>
              <a:t>demasiado</a:t>
            </a:r>
            <a:r>
              <a:rPr dirty="0"/>
              <a:t> </a:t>
            </a:r>
            <a:r>
              <a:rPr dirty="0" err="1" smtClean="0"/>
              <a:t>dif</a:t>
            </a:r>
            <a:r>
              <a:rPr lang="es-ES" dirty="0" smtClean="0"/>
              <a:t>í</a:t>
            </a:r>
            <a:r>
              <a:rPr dirty="0" err="1" smtClean="0"/>
              <a:t>cil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N</a:t>
            </a:r>
            <a:r>
              <a:rPr dirty="0" err="1" smtClean="0"/>
              <a:t>uevo</a:t>
            </a:r>
            <a:r>
              <a:rPr dirty="0" smtClean="0"/>
              <a:t>/</a:t>
            </a:r>
            <a:r>
              <a:rPr dirty="0" err="1" smtClean="0"/>
              <a:t>desconocido</a:t>
            </a:r>
            <a:endParaRPr dirty="0"/>
          </a:p>
          <a:p>
            <a:pPr marL="529976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Circunstancias</a:t>
            </a:r>
            <a:r>
              <a:rPr dirty="0"/>
              <a:t>: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Distracciones</a:t>
            </a:r>
            <a:r>
              <a:rPr dirty="0"/>
              <a:t>: </a:t>
            </a:r>
            <a:r>
              <a:rPr dirty="0" err="1" smtClean="0"/>
              <a:t>otr</a:t>
            </a:r>
            <a:r>
              <a:rPr lang="es-ES" dirty="0" smtClean="0"/>
              <a:t>as personas</a:t>
            </a:r>
            <a:r>
              <a:rPr dirty="0" smtClean="0"/>
              <a:t>, </a:t>
            </a:r>
            <a:r>
              <a:rPr dirty="0" err="1"/>
              <a:t>niños</a:t>
            </a:r>
            <a:r>
              <a:rPr dirty="0"/>
              <a:t>, </a:t>
            </a:r>
            <a:r>
              <a:rPr lang="es-ES" dirty="0" smtClean="0"/>
              <a:t>conversaciones</a:t>
            </a:r>
            <a:r>
              <a:rPr dirty="0" smtClean="0"/>
              <a:t>, </a:t>
            </a:r>
            <a:r>
              <a:rPr dirty="0" err="1"/>
              <a:t>ruido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El que dirige</a:t>
            </a:r>
            <a:r>
              <a:rPr dirty="0" smtClean="0"/>
              <a:t>: </a:t>
            </a:r>
            <a:r>
              <a:rPr dirty="0"/>
              <a:t>mala </a:t>
            </a:r>
            <a:r>
              <a:rPr dirty="0" err="1"/>
              <a:t>selección</a:t>
            </a:r>
            <a:r>
              <a:rPr dirty="0"/>
              <a:t>, no </a:t>
            </a:r>
            <a:r>
              <a:rPr lang="es-ES" dirty="0" smtClean="0"/>
              <a:t>lo dirige bien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Tono</a:t>
            </a:r>
            <a:r>
              <a:rPr dirty="0"/>
              <a:t> </a:t>
            </a:r>
            <a:r>
              <a:rPr dirty="0" err="1"/>
              <a:t>demasiado</a:t>
            </a:r>
            <a:r>
              <a:rPr dirty="0"/>
              <a:t> alto/</a:t>
            </a:r>
            <a:r>
              <a:rPr dirty="0" err="1"/>
              <a:t>bajo</a:t>
            </a:r>
            <a:r>
              <a:rPr dirty="0"/>
              <a:t>, </a:t>
            </a:r>
            <a:r>
              <a:rPr dirty="0" err="1"/>
              <a:t>rápido</a:t>
            </a:r>
            <a:r>
              <a:rPr dirty="0"/>
              <a:t>/lento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Falta</a:t>
            </a:r>
            <a:r>
              <a:rPr dirty="0"/>
              <a:t> de </a:t>
            </a:r>
            <a:r>
              <a:rPr dirty="0" err="1"/>
              <a:t>energía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 smtClean="0"/>
              <a:t>adoración</a:t>
            </a:r>
            <a:endParaRPr dirty="0"/>
          </a:p>
        </p:txBody>
      </p:sp>
      <p:sp>
        <p:nvSpPr>
          <p:cNvPr id="40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9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9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9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9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99"/>
                                        <p:tgtEl>
                                          <p:spTgt spid="4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1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Ofreciendo</a:t>
            </a:r>
            <a:r>
              <a:rPr dirty="0"/>
              <a:t> un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sacrificio</a:t>
            </a:r>
            <a:endParaRPr dirty="0"/>
          </a:p>
        </p:txBody>
      </p:sp>
      <p:sp>
        <p:nvSpPr>
          <p:cNvPr id="41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1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765645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¿Cuáles son los mayores obstáculos para nuestra adoración?</a:t>
            </a:r>
          </a:p>
          <a:p>
            <a:pPr marL="2099145" lvl="3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¿Cosas externas que apagan la adoración? </a:t>
            </a:r>
            <a:endParaRPr lang="es-ES" dirty="0" smtClean="0"/>
          </a:p>
          <a:p>
            <a:pPr marL="2099145" lvl="3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¿</a:t>
            </a:r>
            <a:r>
              <a:rPr lang="es-ES" dirty="0" smtClean="0"/>
              <a:t>Cosas internas que apagan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 smtClean="0"/>
              <a:t>adoración</a:t>
            </a:r>
            <a:r>
              <a:rPr dirty="0" smtClean="0"/>
              <a:t>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9"/>
                                        <p:tgtEl>
                                          <p:spTgt spid="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8"/>
                            </p:stCondLst>
                            <p:childTnLst>
                              <p:par>
                                <p:cTn id="13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16" name="Internal Worship Killers"/>
          <p:cNvSpPr txBox="1"/>
          <p:nvPr/>
        </p:nvSpPr>
        <p:spPr>
          <a:xfrm>
            <a:off x="377695" y="285134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 fontScale="77500" lnSpcReduction="20000"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lang="es-ES" dirty="0" smtClean="0"/>
              <a:t>Cosas internas que apagan la adoración</a:t>
            </a:r>
            <a:endParaRPr dirty="0"/>
          </a:p>
        </p:txBody>
      </p:sp>
      <p:sp>
        <p:nvSpPr>
          <p:cNvPr id="417" name="Circumstances:…"/>
          <p:cNvSpPr txBox="1"/>
          <p:nvPr/>
        </p:nvSpPr>
        <p:spPr>
          <a:xfrm>
            <a:off x="617198" y="2609805"/>
            <a:ext cx="23673803" cy="1235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/>
          </a:bodyPr>
          <a:lstStyle/>
          <a:p>
            <a:pPr marL="529976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Circunstancias</a:t>
            </a:r>
            <a:r>
              <a:rPr dirty="0"/>
              <a:t>: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Falta</a:t>
            </a:r>
            <a:r>
              <a:rPr dirty="0"/>
              <a:t> de </a:t>
            </a:r>
            <a:r>
              <a:rPr dirty="0" err="1"/>
              <a:t>sueño</a:t>
            </a:r>
            <a:r>
              <a:rPr dirty="0"/>
              <a:t>/comida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Dolor </a:t>
            </a:r>
            <a:r>
              <a:rPr dirty="0" err="1"/>
              <a:t>crónico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Preocupación</a:t>
            </a:r>
            <a:r>
              <a:rPr dirty="0"/>
              <a:t>/</a:t>
            </a:r>
            <a:r>
              <a:rPr dirty="0" err="1"/>
              <a:t>distracción</a:t>
            </a:r>
            <a:endParaRPr dirty="0"/>
          </a:p>
          <a:p>
            <a:pPr marL="529976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Actitud</a:t>
            </a:r>
            <a:r>
              <a:rPr dirty="0"/>
              <a:t>: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Pecado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mi </a:t>
            </a:r>
            <a:r>
              <a:rPr dirty="0" err="1"/>
              <a:t>vida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No </a:t>
            </a:r>
            <a:r>
              <a:rPr dirty="0" err="1"/>
              <a:t>es</a:t>
            </a:r>
            <a:r>
              <a:rPr dirty="0"/>
              <a:t> mi </a:t>
            </a:r>
            <a:r>
              <a:rPr dirty="0" smtClean="0"/>
              <a:t>ca</a:t>
            </a:r>
            <a:r>
              <a:rPr lang="es-ES" dirty="0" err="1" smtClean="0"/>
              <a:t>nto</a:t>
            </a:r>
            <a:r>
              <a:rPr dirty="0" smtClean="0"/>
              <a:t> </a:t>
            </a:r>
            <a:r>
              <a:rPr dirty="0" err="1" smtClean="0"/>
              <a:t>favorit</a:t>
            </a:r>
            <a:r>
              <a:rPr lang="es-ES" dirty="0" smtClean="0"/>
              <a:t>o</a:t>
            </a:r>
            <a:r>
              <a:rPr dirty="0" smtClean="0"/>
              <a:t>, </a:t>
            </a:r>
            <a:r>
              <a:rPr dirty="0" err="1"/>
              <a:t>demasiado</a:t>
            </a:r>
            <a:r>
              <a:rPr dirty="0"/>
              <a:t> </a:t>
            </a:r>
            <a:r>
              <a:rPr dirty="0" err="1"/>
              <a:t>rápido</a:t>
            </a:r>
            <a:r>
              <a:rPr dirty="0"/>
              <a:t>/lento</a:t>
            </a:r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Enfocado</a:t>
            </a:r>
            <a:r>
              <a:rPr dirty="0" smtClean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smtClean="0"/>
              <a:t>del</a:t>
            </a:r>
            <a:r>
              <a:rPr lang="es-ES" dirty="0" smtClean="0"/>
              <a:t> hermano que dirige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Enfocado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lang="es-ES" dirty="0" smtClean="0"/>
              <a:t>hecho de que otros no están adorando</a:t>
            </a:r>
            <a:endParaRPr dirty="0"/>
          </a:p>
          <a:p>
            <a:pPr marL="2236856" lvl="4" indent="-529976" algn="l" defTabSz="623146" rtl="0">
              <a:lnSpc>
                <a:spcPct val="90000"/>
              </a:lnSpc>
              <a:buSzPct val="75000"/>
              <a:buChar char="•"/>
              <a:defRPr sz="86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Pereza</a:t>
            </a:r>
            <a:r>
              <a:rPr dirty="0"/>
              <a:t>/</a:t>
            </a:r>
            <a:r>
              <a:rPr dirty="0" err="1"/>
              <a:t>falta</a:t>
            </a:r>
            <a:r>
              <a:rPr dirty="0"/>
              <a:t> de </a:t>
            </a:r>
            <a:r>
              <a:rPr dirty="0" err="1"/>
              <a:t>convicción</a:t>
            </a:r>
            <a:endParaRPr dirty="0"/>
          </a:p>
        </p:txBody>
      </p:sp>
      <p:sp>
        <p:nvSpPr>
          <p:cNvPr id="41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9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99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99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9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99"/>
                                        <p:tgtEl>
                                          <p:spTgt spid="4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2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Ofreciendo</a:t>
            </a:r>
            <a:r>
              <a:rPr dirty="0"/>
              <a:t> un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sacrificio</a:t>
            </a:r>
            <a:endParaRPr dirty="0"/>
          </a:p>
        </p:txBody>
      </p:sp>
      <p:sp>
        <p:nvSpPr>
          <p:cNvPr id="42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2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765645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¿</a:t>
            </a:r>
            <a:r>
              <a:rPr dirty="0" err="1" smtClean="0"/>
              <a:t>Cuáles</a:t>
            </a:r>
            <a:r>
              <a:rPr dirty="0" smtClean="0"/>
              <a:t> son </a:t>
            </a:r>
            <a:r>
              <a:rPr dirty="0" err="1" smtClean="0"/>
              <a:t>los</a:t>
            </a:r>
            <a:r>
              <a:rPr dirty="0" smtClean="0"/>
              <a:t> </a:t>
            </a:r>
            <a:r>
              <a:rPr dirty="0" err="1" smtClean="0"/>
              <a:t>mayores</a:t>
            </a:r>
            <a:r>
              <a:rPr dirty="0" smtClean="0"/>
              <a:t> </a:t>
            </a:r>
            <a:r>
              <a:rPr dirty="0" err="1" smtClean="0"/>
              <a:t>obstáculos</a:t>
            </a:r>
            <a:r>
              <a:rPr dirty="0" smtClean="0"/>
              <a:t> para </a:t>
            </a:r>
            <a:r>
              <a:rPr dirty="0" err="1" smtClean="0"/>
              <a:t>nuestra</a:t>
            </a:r>
            <a:r>
              <a:rPr dirty="0" smtClean="0"/>
              <a:t> </a:t>
            </a:r>
            <a:r>
              <a:rPr dirty="0" err="1" smtClean="0"/>
              <a:t>adoración</a:t>
            </a:r>
            <a:r>
              <a:rPr dirty="0" smtClean="0"/>
              <a:t>?</a:t>
            </a:r>
          </a:p>
          <a:p>
            <a:pPr marL="2099145" lvl="3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¿</a:t>
            </a:r>
            <a:r>
              <a:rPr lang="es-ES" dirty="0"/>
              <a:t>Cosas externas que apagan la adoración? </a:t>
            </a:r>
          </a:p>
          <a:p>
            <a:pPr marL="2099145" lvl="3" indent="-765645" algn="l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/>
              <a:t>¿Cosas internas que apagan la adoración? </a:t>
            </a:r>
            <a:endParaRPr lang="es-ES" dirty="0" smtClean="0"/>
          </a:p>
          <a:p>
            <a:pPr marL="765645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¿</a:t>
            </a:r>
            <a:r>
              <a:rPr dirty="0" err="1" smtClean="0"/>
              <a:t>Qué</a:t>
            </a:r>
            <a:r>
              <a:rPr dirty="0" smtClean="0"/>
              <a:t> </a:t>
            </a:r>
            <a:r>
              <a:rPr dirty="0" err="1" smtClean="0"/>
              <a:t>pasos</a:t>
            </a:r>
            <a:r>
              <a:rPr dirty="0" smtClean="0"/>
              <a:t> </a:t>
            </a:r>
            <a:r>
              <a:rPr dirty="0" err="1" smtClean="0"/>
              <a:t>prácticos</a:t>
            </a:r>
            <a:r>
              <a:rPr dirty="0" smtClean="0"/>
              <a:t> </a:t>
            </a:r>
            <a:r>
              <a:rPr dirty="0" err="1" smtClean="0"/>
              <a:t>podemos</a:t>
            </a:r>
            <a:r>
              <a:rPr dirty="0" smtClean="0"/>
              <a:t> </a:t>
            </a:r>
            <a:r>
              <a:rPr dirty="0" err="1" smtClean="0"/>
              <a:t>tomar</a:t>
            </a:r>
            <a:r>
              <a:rPr dirty="0" smtClean="0"/>
              <a:t> para </a:t>
            </a:r>
            <a:r>
              <a:rPr dirty="0" err="1" smtClean="0"/>
              <a:t>mejorar</a:t>
            </a:r>
            <a:r>
              <a:rPr dirty="0" smtClean="0"/>
              <a:t>?</a:t>
            </a:r>
          </a:p>
          <a:p>
            <a:pPr marL="2099145" lvl="3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¿</a:t>
            </a:r>
            <a:r>
              <a:rPr dirty="0"/>
              <a:t>Como </a:t>
            </a:r>
            <a:r>
              <a:rPr lang="es-ES" dirty="0" smtClean="0"/>
              <a:t>directores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adoración</a:t>
            </a:r>
            <a:r>
              <a:rPr dirty="0"/>
              <a:t>? ¿Como </a:t>
            </a:r>
            <a:r>
              <a:rPr dirty="0" err="1"/>
              <a:t>adoradores</a:t>
            </a:r>
            <a:r>
              <a:rPr dirty="0"/>
              <a:t>?</a:t>
            </a:r>
          </a:p>
          <a:p>
            <a:pPr marL="2099145" lvl="3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 err="1"/>
              <a:t>Mi</a:t>
            </a:r>
            <a:r>
              <a:rPr u="sng" dirty="0"/>
              <a:t> </a:t>
            </a:r>
            <a:r>
              <a:rPr u="sng" dirty="0" err="1"/>
              <a:t>sacrificio</a:t>
            </a:r>
            <a:r>
              <a:rPr u="sng" dirty="0"/>
              <a:t> </a:t>
            </a:r>
            <a:r>
              <a:rPr u="sng" dirty="0" err="1"/>
              <a:t>es</a:t>
            </a:r>
            <a:r>
              <a:rPr u="sng" dirty="0"/>
              <a:t> mi </a:t>
            </a:r>
            <a:r>
              <a:rPr u="sng" dirty="0" err="1"/>
              <a:t>responsabilidad</a:t>
            </a:r>
            <a:r>
              <a:rPr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9"/>
                                        <p:tgtEl>
                                          <p:spTgt spid="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26" name="The Sacrifice of Praise"/>
          <p:cNvSpPr txBox="1"/>
          <p:nvPr/>
        </p:nvSpPr>
        <p:spPr>
          <a:xfrm>
            <a:off x="178795" y="-128917"/>
            <a:ext cx="24026409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El </a:t>
            </a:r>
            <a:r>
              <a:rPr dirty="0" err="1"/>
              <a:t>sacrificio</a:t>
            </a:r>
            <a:r>
              <a:rPr dirty="0"/>
              <a:t> de </a:t>
            </a:r>
            <a:r>
              <a:rPr dirty="0" err="1" smtClean="0"/>
              <a:t>alabanza</a:t>
            </a:r>
            <a:endParaRPr dirty="0"/>
          </a:p>
        </p:txBody>
      </p:sp>
      <p:sp>
        <p:nvSpPr>
          <p:cNvPr id="427" name="Heb 13:15 - How can I offer a better sacrifice?…"/>
          <p:cNvSpPr txBox="1"/>
          <p:nvPr/>
        </p:nvSpPr>
        <p:spPr>
          <a:xfrm>
            <a:off x="617198" y="2757701"/>
            <a:ext cx="23673803" cy="12101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765645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</a:t>
            </a:r>
            <a:r>
              <a:rPr b="1" dirty="0" smtClean="0"/>
              <a:t> 13:15</a:t>
            </a:r>
            <a:r>
              <a:rPr lang="es-ES" b="1" dirty="0" smtClean="0"/>
              <a:t> </a:t>
            </a:r>
            <a:r>
              <a:rPr dirty="0" smtClean="0"/>
              <a:t>- </a:t>
            </a:r>
            <a:r>
              <a:rPr dirty="0"/>
              <a:t>¿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puedo</a:t>
            </a:r>
            <a:r>
              <a:rPr dirty="0"/>
              <a:t> </a:t>
            </a:r>
            <a:r>
              <a:rPr dirty="0" err="1"/>
              <a:t>ofrecer</a:t>
            </a:r>
            <a:r>
              <a:rPr dirty="0"/>
              <a:t> un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sacrificio</a:t>
            </a:r>
            <a:r>
              <a:rPr dirty="0"/>
              <a:t>?</a:t>
            </a:r>
          </a:p>
          <a:p>
            <a:pPr marL="2543645" lvl="4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 err="1"/>
              <a:t>Preparación</a:t>
            </a:r>
            <a:r>
              <a:rPr dirty="0"/>
              <a:t>: </a:t>
            </a:r>
            <a:r>
              <a:rPr dirty="0" err="1" smtClean="0"/>
              <a:t>Prepar</a:t>
            </a:r>
            <a:r>
              <a:rPr lang="es-ES" dirty="0" smtClean="0"/>
              <a:t>e</a:t>
            </a:r>
            <a:r>
              <a:rPr dirty="0" smtClean="0"/>
              <a:t> </a:t>
            </a:r>
            <a:r>
              <a:rPr lang="es-ES" dirty="0" err="1" smtClean="0"/>
              <a:t>s</a:t>
            </a:r>
            <a:r>
              <a:rPr dirty="0" smtClean="0"/>
              <a:t>u </a:t>
            </a:r>
            <a:r>
              <a:rPr dirty="0" err="1"/>
              <a:t>corazón</a:t>
            </a:r>
            <a:endParaRPr dirty="0"/>
          </a:p>
          <a:p>
            <a:pPr marL="2543645" lvl="4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 err="1"/>
              <a:t>Perspectiva</a:t>
            </a:r>
            <a:r>
              <a:rPr dirty="0"/>
              <a:t>: </a:t>
            </a:r>
            <a:r>
              <a:rPr lang="es-ES" dirty="0" smtClean="0"/>
              <a:t>Entre</a:t>
            </a:r>
            <a:r>
              <a:rPr dirty="0" smtClean="0"/>
              <a:t> </a:t>
            </a:r>
            <a:r>
              <a:rPr dirty="0"/>
              <a:t>a la </a:t>
            </a:r>
            <a:r>
              <a:rPr dirty="0" err="1"/>
              <a:t>presencia</a:t>
            </a:r>
            <a:r>
              <a:rPr dirty="0"/>
              <a:t> de Dios</a:t>
            </a:r>
          </a:p>
          <a:p>
            <a:pPr marL="2543645" lvl="4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 err="1"/>
              <a:t>Participación</a:t>
            </a:r>
            <a:r>
              <a:rPr dirty="0"/>
              <a:t>: </a:t>
            </a:r>
            <a:r>
              <a:rPr dirty="0" err="1"/>
              <a:t>Cuanto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lang="es-ES" dirty="0" smtClean="0"/>
              <a:t>invierta</a:t>
            </a:r>
            <a:r>
              <a:rPr dirty="0" smtClean="0"/>
              <a:t>, </a:t>
            </a:r>
            <a:r>
              <a:rPr dirty="0" err="1"/>
              <a:t>más</a:t>
            </a:r>
            <a:r>
              <a:rPr dirty="0"/>
              <a:t> se </a:t>
            </a:r>
            <a:r>
              <a:rPr dirty="0" err="1"/>
              <a:t>beneficiarán</a:t>
            </a:r>
            <a:r>
              <a:rPr dirty="0"/>
              <a:t> </a:t>
            </a:r>
            <a:r>
              <a:rPr dirty="0" err="1"/>
              <a:t>usted</a:t>
            </a:r>
            <a:r>
              <a:rPr dirty="0"/>
              <a:t> y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demás</a:t>
            </a:r>
            <a:endParaRPr dirty="0"/>
          </a:p>
          <a:p>
            <a:pPr marL="2543645" lvl="4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 dirty="0" err="1"/>
              <a:t>Práctica</a:t>
            </a:r>
            <a:r>
              <a:rPr dirty="0"/>
              <a:t>: </a:t>
            </a:r>
            <a:r>
              <a:rPr dirty="0" err="1"/>
              <a:t>Haga</a:t>
            </a:r>
            <a:r>
              <a:rPr dirty="0"/>
              <a:t> de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himnos</a:t>
            </a:r>
            <a:r>
              <a:rPr dirty="0"/>
              <a:t> un </a:t>
            </a:r>
            <a:r>
              <a:rPr dirty="0" err="1"/>
              <a:t>hábito</a:t>
            </a:r>
            <a:r>
              <a:rPr dirty="0"/>
              <a:t>, </a:t>
            </a:r>
            <a:r>
              <a:rPr dirty="0" err="1"/>
              <a:t>trabaje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ello</a:t>
            </a:r>
            <a:endParaRPr dirty="0"/>
          </a:p>
        </p:txBody>
      </p:sp>
      <p:sp>
        <p:nvSpPr>
          <p:cNvPr id="428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roup"/>
          <p:cNvGrpSpPr/>
          <p:nvPr/>
        </p:nvGrpSpPr>
        <p:grpSpPr>
          <a:xfrm>
            <a:off x="11355784" y="2565927"/>
            <a:ext cx="3441938" cy="8207981"/>
            <a:chOff x="0" y="0"/>
            <a:chExt cx="3441937" cy="8207979"/>
          </a:xfrm>
        </p:grpSpPr>
        <p:pic>
          <p:nvPicPr>
            <p:cNvPr id="238" name="illustration-2-8 High Priests Holy Garments.jpg" descr="illustration-2-8 High Priests Holy Garment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084" b="4549"/>
            <a:stretch>
              <a:fillRect/>
            </a:stretch>
          </p:blipFill>
          <p:spPr>
            <a:xfrm>
              <a:off x="427227" y="65584"/>
              <a:ext cx="3014711" cy="81423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Rectangle"/>
            <p:cNvSpPr/>
            <p:nvPr/>
          </p:nvSpPr>
          <p:spPr>
            <a:xfrm>
              <a:off x="321633" y="0"/>
              <a:ext cx="528786" cy="186089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40" name="Rectangle"/>
            <p:cNvSpPr/>
            <p:nvPr/>
          </p:nvSpPr>
          <p:spPr>
            <a:xfrm>
              <a:off x="0" y="656975"/>
              <a:ext cx="528785" cy="1860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242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43" name="A Kingdom of Priests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Un </a:t>
            </a:r>
            <a:r>
              <a:rPr dirty="0" err="1"/>
              <a:t>reino</a:t>
            </a:r>
            <a:r>
              <a:rPr dirty="0"/>
              <a:t> de </a:t>
            </a:r>
            <a:r>
              <a:rPr dirty="0" err="1"/>
              <a:t>sacerdotes</a:t>
            </a:r>
            <a:endParaRPr dirty="0"/>
          </a:p>
        </p:txBody>
      </p:sp>
      <p:sp>
        <p:nvSpPr>
          <p:cNvPr id="244" name="The priesthood: showing what holiness looks like…"/>
          <p:cNvSpPr txBox="1"/>
          <p:nvPr/>
        </p:nvSpPr>
        <p:spPr>
          <a:xfrm>
            <a:off x="617198" y="10828730"/>
            <a:ext cx="23673803" cy="4154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marL="735019" indent="-735019" algn="l" defTabSz="876300" rtl="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El </a:t>
            </a:r>
            <a:r>
              <a:rPr dirty="0" err="1"/>
              <a:t>sacerdocio</a:t>
            </a:r>
            <a:r>
              <a:rPr dirty="0"/>
              <a:t>: </a:t>
            </a:r>
            <a:r>
              <a:rPr dirty="0" err="1" smtClean="0"/>
              <a:t>mostr</a:t>
            </a:r>
            <a:r>
              <a:rPr lang="es-ES" dirty="0" err="1" smtClean="0"/>
              <a:t>ar</a:t>
            </a:r>
            <a:r>
              <a:rPr dirty="0" smtClean="0"/>
              <a:t> </a:t>
            </a:r>
            <a:r>
              <a:rPr dirty="0" err="1"/>
              <a:t>cómo</a:t>
            </a:r>
            <a:r>
              <a:rPr dirty="0"/>
              <a:t> </a:t>
            </a:r>
            <a:r>
              <a:rPr lang="es-ES" dirty="0" smtClean="0"/>
              <a:t>se ve</a:t>
            </a:r>
            <a:r>
              <a:rPr dirty="0" smtClean="0"/>
              <a:t> </a:t>
            </a:r>
            <a:r>
              <a:rPr dirty="0"/>
              <a:t>la </a:t>
            </a:r>
            <a:r>
              <a:rPr dirty="0" err="1"/>
              <a:t>santidad</a:t>
            </a:r>
            <a:endParaRPr dirty="0"/>
          </a:p>
          <a:p>
            <a:pPr marL="735019" indent="-735019" algn="l" defTabSz="876300" rtl="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/>
              <a:t>Éxodo</a:t>
            </a:r>
            <a:r>
              <a:rPr b="1" dirty="0"/>
              <a:t> </a:t>
            </a:r>
            <a:r>
              <a:rPr b="1" dirty="0" smtClean="0"/>
              <a:t>19:6</a:t>
            </a:r>
            <a:r>
              <a:rPr lang="es-ES" b="1" dirty="0" smtClean="0"/>
              <a:t> </a:t>
            </a:r>
            <a:r>
              <a:rPr dirty="0" smtClean="0"/>
              <a:t>- </a:t>
            </a:r>
            <a:r>
              <a:rPr dirty="0"/>
              <a:t>Israel: “un </a:t>
            </a:r>
            <a:r>
              <a:rPr dirty="0" err="1"/>
              <a:t>reino</a:t>
            </a:r>
            <a:r>
              <a:rPr dirty="0"/>
              <a:t> de </a:t>
            </a:r>
            <a:r>
              <a:rPr dirty="0" err="1"/>
              <a:t>sacerdotes</a:t>
            </a:r>
            <a:r>
              <a:rPr dirty="0"/>
              <a:t> y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nación</a:t>
            </a:r>
            <a:r>
              <a:rPr dirty="0"/>
              <a:t> </a:t>
            </a:r>
            <a:r>
              <a:rPr dirty="0" err="1"/>
              <a:t>santa</a:t>
            </a:r>
            <a:r>
              <a:rPr dirty="0"/>
              <a:t>”</a:t>
            </a:r>
          </a:p>
          <a:p>
            <a:pPr marL="735019" indent="-735019" algn="l" defTabSz="876300" rtl="0">
              <a:lnSpc>
                <a:spcPct val="140000"/>
              </a:lnSpc>
              <a:buSzPct val="75000"/>
              <a:buChar char="•"/>
              <a:defRPr sz="6624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1 Pedro </a:t>
            </a:r>
            <a:r>
              <a:rPr b="1" dirty="0" smtClean="0"/>
              <a:t>2:5,9</a:t>
            </a:r>
            <a:r>
              <a:rPr lang="es-ES" b="1" dirty="0" smtClean="0"/>
              <a:t> </a:t>
            </a:r>
            <a:r>
              <a:rPr dirty="0" smtClean="0"/>
              <a:t>- </a:t>
            </a:r>
            <a:r>
              <a:rPr dirty="0" err="1"/>
              <a:t>Cristianos</a:t>
            </a:r>
            <a:r>
              <a:rPr dirty="0"/>
              <a:t>: “un </a:t>
            </a:r>
            <a:r>
              <a:rPr dirty="0" err="1"/>
              <a:t>sacerdocio</a:t>
            </a:r>
            <a:r>
              <a:rPr dirty="0"/>
              <a:t> </a:t>
            </a:r>
            <a:r>
              <a:rPr dirty="0" err="1"/>
              <a:t>santo</a:t>
            </a:r>
            <a:r>
              <a:rPr dirty="0"/>
              <a:t>… </a:t>
            </a:r>
            <a:r>
              <a:rPr lang="es-ES" dirty="0" smtClean="0"/>
              <a:t>real </a:t>
            </a:r>
            <a:r>
              <a:rPr dirty="0" err="1" smtClean="0"/>
              <a:t>sacerdocio</a:t>
            </a:r>
            <a:r>
              <a:rPr dirty="0" smtClean="0"/>
              <a:t>”</a:t>
            </a:r>
            <a:endParaRPr dirty="0"/>
          </a:p>
        </p:txBody>
      </p:sp>
      <p:sp>
        <p:nvSpPr>
          <p:cNvPr id="245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pic>
        <p:nvPicPr>
          <p:cNvPr id="246" name="Screen Shot 2017-02-01 at 2.24.49 PM.png" descr="Screen Shot 2017-02-01 at 2.24.4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285" y="4494834"/>
            <a:ext cx="9986554" cy="5513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Screen Shot 2017-02-01 at 2.26.20 PM.png" descr="Screen Shot 2017-02-01 at 2.26.20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56306" y="3960361"/>
            <a:ext cx="7593410" cy="609611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If you are a Christian,…"/>
          <p:cNvSpPr/>
          <p:nvPr/>
        </p:nvSpPr>
        <p:spPr>
          <a:xfrm>
            <a:off x="5498931" y="7605941"/>
            <a:ext cx="13910337" cy="3302787"/>
          </a:xfrm>
          <a:prstGeom prst="roundRect">
            <a:avLst>
              <a:gd name="adj" fmla="val 31387"/>
            </a:avLst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rtl="0">
              <a:defRPr sz="73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Si usted es</a:t>
            </a:r>
            <a:r>
              <a:rPr dirty="0" smtClean="0"/>
              <a:t> </a:t>
            </a:r>
            <a:r>
              <a:rPr u="sng" dirty="0" err="1" smtClean="0"/>
              <a:t>cristiano</a:t>
            </a:r>
            <a:r>
              <a:rPr dirty="0"/>
              <a:t>,</a:t>
            </a:r>
          </a:p>
          <a:p>
            <a:pPr rtl="0">
              <a:defRPr sz="73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¡</a:t>
            </a:r>
            <a:r>
              <a:rPr dirty="0" err="1" smtClean="0"/>
              <a:t>es</a:t>
            </a:r>
            <a:r>
              <a:rPr dirty="0" smtClean="0"/>
              <a:t> </a:t>
            </a:r>
            <a:r>
              <a:rPr u="sng" dirty="0" err="1" smtClean="0"/>
              <a:t>sacerdote</a:t>
            </a:r>
            <a:r>
              <a:rPr lang="es-ES" dirty="0" smtClean="0"/>
              <a:t> </a:t>
            </a:r>
            <a:r>
              <a:rPr dirty="0" smtClean="0"/>
              <a:t>de </a:t>
            </a:r>
            <a:r>
              <a:rPr dirty="0"/>
              <a:t>Dios </a:t>
            </a:r>
            <a:r>
              <a:rPr lang="es-ES" dirty="0" err="1" smtClean="0"/>
              <a:t>t</a:t>
            </a:r>
            <a:r>
              <a:rPr dirty="0" err="1" smtClean="0"/>
              <a:t>odopoderoso</a:t>
            </a:r>
            <a:r>
              <a:rPr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build="p" bldLvl="5" animBg="1" advAuto="0"/>
      <p:bldP spid="248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51" name="A Kingdom of Priests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/>
              <a:t>Un </a:t>
            </a:r>
            <a:r>
              <a:rPr dirty="0" err="1"/>
              <a:t>reino</a:t>
            </a:r>
            <a:r>
              <a:rPr dirty="0"/>
              <a:t> de </a:t>
            </a:r>
            <a:r>
              <a:rPr dirty="0" err="1"/>
              <a:t>sacerdotes</a:t>
            </a:r>
            <a:endParaRPr dirty="0"/>
          </a:p>
        </p:txBody>
      </p:sp>
      <p:sp>
        <p:nvSpPr>
          <p:cNvPr id="252" name="The role of priest had 2 dimensions:…"/>
          <p:cNvSpPr txBox="1"/>
          <p:nvPr/>
        </p:nvSpPr>
        <p:spPr>
          <a:xfrm>
            <a:off x="1020044" y="3272088"/>
            <a:ext cx="23673802" cy="1094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marL="765645" indent="-765645" algn="l" rtl="0">
              <a:buSzPct val="75000"/>
              <a:buChar char="•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/>
              <a:t>El </a:t>
            </a:r>
            <a:r>
              <a:rPr sz="7200" dirty="0" err="1"/>
              <a:t>papel</a:t>
            </a:r>
            <a:r>
              <a:rPr sz="7200" dirty="0"/>
              <a:t> del </a:t>
            </a:r>
            <a:r>
              <a:rPr sz="7200" dirty="0" err="1"/>
              <a:t>sacerdote</a:t>
            </a:r>
            <a:r>
              <a:rPr sz="7200" dirty="0"/>
              <a:t> </a:t>
            </a:r>
            <a:r>
              <a:rPr sz="7200" dirty="0" err="1"/>
              <a:t>tenía</a:t>
            </a:r>
            <a:r>
              <a:rPr sz="7200" dirty="0"/>
              <a:t> 2 </a:t>
            </a:r>
            <a:r>
              <a:rPr sz="7200" dirty="0" err="1"/>
              <a:t>dimensiones</a:t>
            </a:r>
            <a:r>
              <a:rPr sz="7200" dirty="0"/>
              <a:t>:</a:t>
            </a:r>
            <a:br>
              <a:rPr sz="7200" dirty="0"/>
            </a:br>
            <a:endParaRPr sz="7200" dirty="0"/>
          </a:p>
          <a:p>
            <a:pPr marL="1459831" indent="-1459831" algn="l" rtl="0">
              <a:buSzPct val="100000"/>
              <a:buAutoNum type="arabicPeriod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b="1" u="sng" dirty="0" err="1"/>
              <a:t>Representar</a:t>
            </a:r>
            <a:r>
              <a:rPr sz="7200" b="1" u="sng" dirty="0"/>
              <a:t> al </a:t>
            </a:r>
            <a:r>
              <a:rPr lang="es-ES" sz="7200" b="1" u="sng" dirty="0" smtClean="0"/>
              <a:t>p</a:t>
            </a:r>
            <a:r>
              <a:rPr sz="7200" b="1" u="sng" dirty="0" err="1" smtClean="0"/>
              <a:t>ueblo</a:t>
            </a:r>
            <a:r>
              <a:rPr sz="7200" b="1" u="sng" dirty="0" smtClean="0"/>
              <a:t> </a:t>
            </a:r>
            <a:r>
              <a:rPr sz="7200" b="1" u="sng" dirty="0"/>
              <a:t>ante Dios</a:t>
            </a:r>
            <a:r>
              <a:rPr sz="7200" dirty="0"/>
              <a:t/>
            </a:r>
            <a:br>
              <a:rPr sz="7200" dirty="0"/>
            </a:br>
            <a:r>
              <a:rPr sz="7200" dirty="0" err="1"/>
              <a:t>acercarse</a:t>
            </a:r>
            <a:r>
              <a:rPr sz="7200" dirty="0"/>
              <a:t>, </a:t>
            </a:r>
            <a:r>
              <a:rPr sz="7200" dirty="0" err="1"/>
              <a:t>ofrecer</a:t>
            </a:r>
            <a:r>
              <a:rPr sz="7200" dirty="0"/>
              <a:t> </a:t>
            </a:r>
            <a:r>
              <a:rPr sz="7200" dirty="0" err="1"/>
              <a:t>sacrificios</a:t>
            </a:r>
            <a:r>
              <a:rPr sz="7200" dirty="0"/>
              <a:t>, interceder…</a:t>
            </a:r>
            <a:br>
              <a:rPr sz="7200" dirty="0"/>
            </a:br>
            <a:endParaRPr sz="7200" dirty="0"/>
          </a:p>
          <a:p>
            <a:pPr marL="1459831" indent="-1459831" algn="l" rtl="0">
              <a:buSzPct val="100000"/>
              <a:buAutoNum type="arabicPeriod"/>
              <a:defRPr sz="8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b="1" u="sng" dirty="0" err="1"/>
              <a:t>Representar</a:t>
            </a:r>
            <a:r>
              <a:rPr sz="7200" b="1" u="sng" dirty="0"/>
              <a:t> a Dios ante el Pueblo</a:t>
            </a:r>
            <a:r>
              <a:rPr sz="7200" dirty="0"/>
              <a:t/>
            </a:r>
            <a:br>
              <a:rPr sz="7200" dirty="0"/>
            </a:br>
            <a:r>
              <a:rPr lang="es-ES" sz="7200" dirty="0" smtClean="0"/>
              <a:t>vestiduras sagradas</a:t>
            </a:r>
            <a:r>
              <a:rPr sz="7200" dirty="0" smtClean="0"/>
              <a:t>, </a:t>
            </a:r>
            <a:r>
              <a:rPr sz="7200" dirty="0" err="1"/>
              <a:t>conducta</a:t>
            </a:r>
            <a:r>
              <a:rPr sz="7200" dirty="0"/>
              <a:t> </a:t>
            </a:r>
            <a:r>
              <a:rPr sz="7200" dirty="0" err="1"/>
              <a:t>santa</a:t>
            </a:r>
            <a:r>
              <a:rPr sz="7200" dirty="0"/>
              <a:t>, </a:t>
            </a:r>
            <a:r>
              <a:rPr sz="7200" dirty="0" err="1"/>
              <a:t>enseñanza</a:t>
            </a:r>
            <a:r>
              <a:rPr sz="7200" dirty="0"/>
              <a:t/>
            </a:r>
            <a:br>
              <a:rPr sz="7200" dirty="0"/>
            </a:br>
            <a:r>
              <a:rPr sz="7200" dirty="0"/>
              <a:t>(</a:t>
            </a:r>
            <a:r>
              <a:rPr sz="7200" b="1" dirty="0" smtClean="0"/>
              <a:t>Lev </a:t>
            </a:r>
            <a:r>
              <a:rPr sz="7200" b="1" dirty="0"/>
              <a:t>10:8ss; </a:t>
            </a:r>
            <a:r>
              <a:rPr sz="7200" b="1" dirty="0" err="1" smtClean="0"/>
              <a:t>Deut</a:t>
            </a:r>
            <a:r>
              <a:rPr sz="7200" b="1" dirty="0" smtClean="0"/>
              <a:t> </a:t>
            </a:r>
            <a:r>
              <a:rPr sz="7200" b="1" dirty="0"/>
              <a:t>17:8ss</a:t>
            </a:r>
            <a:r>
              <a:rPr sz="7200" dirty="0"/>
              <a:t>)</a:t>
            </a:r>
          </a:p>
        </p:txBody>
      </p:sp>
      <p:sp>
        <p:nvSpPr>
          <p:cNvPr id="253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54" name="Arrow"/>
          <p:cNvSpPr/>
          <p:nvPr/>
        </p:nvSpPr>
        <p:spPr>
          <a:xfrm rot="5400000">
            <a:off x="19656944" y="9567926"/>
            <a:ext cx="2526853" cy="1587823"/>
          </a:xfrm>
          <a:prstGeom prst="rightArrow">
            <a:avLst>
              <a:gd name="adj1" fmla="val 43735"/>
              <a:gd name="adj2" fmla="val 43716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55" name="Arrow"/>
          <p:cNvSpPr/>
          <p:nvPr/>
        </p:nvSpPr>
        <p:spPr>
          <a:xfrm rot="16200000">
            <a:off x="19618318" y="5733769"/>
            <a:ext cx="2526658" cy="1591257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grpSp>
        <p:nvGrpSpPr>
          <p:cNvPr id="274" name="Group"/>
          <p:cNvGrpSpPr/>
          <p:nvPr/>
        </p:nvGrpSpPr>
        <p:grpSpPr>
          <a:xfrm>
            <a:off x="19650163" y="6613180"/>
            <a:ext cx="2462964" cy="3762139"/>
            <a:chOff x="0" y="0"/>
            <a:chExt cx="2462962" cy="3762137"/>
          </a:xfrm>
        </p:grpSpPr>
        <p:sp>
          <p:nvSpPr>
            <p:cNvPr id="256" name="Rounded Rectangle"/>
            <p:cNvSpPr/>
            <p:nvPr/>
          </p:nvSpPr>
          <p:spPr>
            <a:xfrm rot="791021">
              <a:off x="1534075" y="2342104"/>
              <a:ext cx="902591" cy="33491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57" name="Rounded Rectangle"/>
            <p:cNvSpPr/>
            <p:nvPr/>
          </p:nvSpPr>
          <p:spPr>
            <a:xfrm rot="20936494">
              <a:off x="24587" y="2308411"/>
              <a:ext cx="902590" cy="34374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58" name="Rounded Rectangle"/>
            <p:cNvSpPr/>
            <p:nvPr/>
          </p:nvSpPr>
          <p:spPr>
            <a:xfrm>
              <a:off x="557803" y="1446448"/>
              <a:ext cx="1397363" cy="1064282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59" name="Circle"/>
            <p:cNvSpPr/>
            <p:nvPr/>
          </p:nvSpPr>
          <p:spPr>
            <a:xfrm>
              <a:off x="598518" y="171897"/>
              <a:ext cx="1315934" cy="131593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564330" y="699806"/>
              <a:ext cx="1375473" cy="1162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1" name="Oval"/>
            <p:cNvSpPr/>
            <p:nvPr/>
          </p:nvSpPr>
          <p:spPr>
            <a:xfrm>
              <a:off x="964607" y="1150590"/>
              <a:ext cx="583755" cy="269737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530366" y="24492"/>
              <a:ext cx="1472022" cy="88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3" name="Line"/>
            <p:cNvSpPr/>
            <p:nvPr/>
          </p:nvSpPr>
          <p:spPr>
            <a:xfrm>
              <a:off x="542554" y="55810"/>
              <a:ext cx="879620" cy="669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4" name="Line"/>
            <p:cNvSpPr/>
            <p:nvPr/>
          </p:nvSpPr>
          <p:spPr>
            <a:xfrm>
              <a:off x="1309036" y="141134"/>
              <a:ext cx="327597" cy="474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5" name="Line"/>
            <p:cNvSpPr/>
            <p:nvPr/>
          </p:nvSpPr>
          <p:spPr>
            <a:xfrm>
              <a:off x="544340" y="0"/>
              <a:ext cx="631728" cy="52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6" name="Line"/>
            <p:cNvSpPr/>
            <p:nvPr/>
          </p:nvSpPr>
          <p:spPr>
            <a:xfrm flipH="1">
              <a:off x="1479746" y="490992"/>
              <a:ext cx="532016" cy="235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7" name="Line"/>
            <p:cNvSpPr/>
            <p:nvPr/>
          </p:nvSpPr>
          <p:spPr>
            <a:xfrm flipH="1">
              <a:off x="1561416" y="367185"/>
              <a:ext cx="424027" cy="132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8" name="Rounded Rectangle"/>
            <p:cNvSpPr/>
            <p:nvPr/>
          </p:nvSpPr>
          <p:spPr>
            <a:xfrm rot="20936494">
              <a:off x="238799" y="2168263"/>
              <a:ext cx="902591" cy="545085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69" name="Rounded Rectangle"/>
            <p:cNvSpPr/>
            <p:nvPr/>
          </p:nvSpPr>
          <p:spPr>
            <a:xfrm rot="791021">
              <a:off x="1312717" y="2181422"/>
              <a:ext cx="902591" cy="545085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70" name="Rounded Rectangle"/>
            <p:cNvSpPr/>
            <p:nvPr/>
          </p:nvSpPr>
          <p:spPr>
            <a:xfrm>
              <a:off x="752167" y="1957736"/>
              <a:ext cx="1028421" cy="1804402"/>
            </a:xfrm>
            <a:prstGeom prst="roundRect">
              <a:avLst>
                <a:gd name="adj" fmla="val 7722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71" name="Rounded Rectangle"/>
            <p:cNvSpPr/>
            <p:nvPr/>
          </p:nvSpPr>
          <p:spPr>
            <a:xfrm>
              <a:off x="706455" y="1863715"/>
              <a:ext cx="1127502" cy="229747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72" name="Rounded Rectangle"/>
            <p:cNvSpPr/>
            <p:nvPr/>
          </p:nvSpPr>
          <p:spPr>
            <a:xfrm>
              <a:off x="576975" y="2095887"/>
              <a:ext cx="157270" cy="22974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73" name="Rounded Rectangle"/>
            <p:cNvSpPr/>
            <p:nvPr/>
          </p:nvSpPr>
          <p:spPr>
            <a:xfrm>
              <a:off x="1795867" y="2106803"/>
              <a:ext cx="140754" cy="229747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275" name="God"/>
          <p:cNvSpPr/>
          <p:nvPr/>
        </p:nvSpPr>
        <p:spPr>
          <a:xfrm>
            <a:off x="19094079" y="3268654"/>
            <a:ext cx="3652583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>
              <a:lnSpc>
                <a:spcPct val="60000"/>
              </a:lnSpc>
              <a:defRPr sz="7600" b="1"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 rtl="0">
              <a:defRPr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Dios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18811210" y="11817005"/>
            <a:ext cx="4164869" cy="2535088"/>
            <a:chOff x="0" y="0"/>
            <a:chExt cx="4164868" cy="2535087"/>
          </a:xfrm>
        </p:grpSpPr>
        <p:grpSp>
          <p:nvGrpSpPr>
            <p:cNvPr id="280" name="Group"/>
            <p:cNvGrpSpPr/>
            <p:nvPr/>
          </p:nvGrpSpPr>
          <p:grpSpPr>
            <a:xfrm>
              <a:off x="0" y="481678"/>
              <a:ext cx="1397362" cy="1888365"/>
              <a:chOff x="0" y="0"/>
              <a:chExt cx="1397361" cy="1888363"/>
            </a:xfrm>
          </p:grpSpPr>
          <p:sp>
            <p:nvSpPr>
              <p:cNvPr id="276" name="Rounded Rectangle"/>
              <p:cNvSpPr/>
              <p:nvPr/>
            </p:nvSpPr>
            <p:spPr>
              <a:xfrm>
                <a:off x="0" y="1274550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77" name="Circle"/>
              <p:cNvSpPr/>
              <p:nvPr/>
            </p:nvSpPr>
            <p:spPr>
              <a:xfrm>
                <a:off x="40714" y="0"/>
                <a:ext cx="1315934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78" name="Shape"/>
              <p:cNvSpPr/>
              <p:nvPr/>
            </p:nvSpPr>
            <p:spPr>
              <a:xfrm>
                <a:off x="6526" y="527908"/>
                <a:ext cx="1375473" cy="1162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563" extrusionOk="0">
                    <a:moveTo>
                      <a:pt x="307" y="0"/>
                    </a:moveTo>
                    <a:cubicBezTo>
                      <a:pt x="-358" y="3764"/>
                      <a:pt x="65" y="7692"/>
                      <a:pt x="1504" y="11121"/>
                    </a:cubicBezTo>
                    <a:cubicBezTo>
                      <a:pt x="2878" y="14397"/>
                      <a:pt x="5081" y="16988"/>
                      <a:pt x="7364" y="19390"/>
                    </a:cubicBezTo>
                    <a:cubicBezTo>
                      <a:pt x="8380" y="20459"/>
                      <a:pt x="9488" y="21523"/>
                      <a:pt x="10830" y="21562"/>
                    </a:cubicBezTo>
                    <a:cubicBezTo>
                      <a:pt x="12163" y="21600"/>
                      <a:pt x="13311" y="20615"/>
                      <a:pt x="14317" y="19544"/>
                    </a:cubicBezTo>
                    <a:cubicBezTo>
                      <a:pt x="16172" y="17570"/>
                      <a:pt x="17767" y="15249"/>
                      <a:pt x="18917" y="12595"/>
                    </a:cubicBezTo>
                    <a:cubicBezTo>
                      <a:pt x="20570" y="8784"/>
                      <a:pt x="21242" y="4456"/>
                      <a:pt x="20846" y="174"/>
                    </a:cubicBezTo>
                    <a:lnTo>
                      <a:pt x="19179" y="174"/>
                    </a:lnTo>
                    <a:cubicBezTo>
                      <a:pt x="19234" y="1624"/>
                      <a:pt x="19160" y="3078"/>
                      <a:pt x="18958" y="4508"/>
                    </a:cubicBezTo>
                    <a:cubicBezTo>
                      <a:pt x="18775" y="5802"/>
                      <a:pt x="18488" y="7072"/>
                      <a:pt x="18101" y="8298"/>
                    </a:cubicBezTo>
                    <a:cubicBezTo>
                      <a:pt x="17620" y="8617"/>
                      <a:pt x="17052" y="8685"/>
                      <a:pt x="16529" y="8485"/>
                    </a:cubicBezTo>
                    <a:cubicBezTo>
                      <a:pt x="15565" y="8116"/>
                      <a:pt x="15003" y="6978"/>
                      <a:pt x="14205" y="6243"/>
                    </a:cubicBezTo>
                    <a:cubicBezTo>
                      <a:pt x="13281" y="5393"/>
                      <a:pt x="12107" y="5123"/>
                      <a:pt x="10948" y="5132"/>
                    </a:cubicBezTo>
                    <a:cubicBezTo>
                      <a:pt x="9918" y="5139"/>
                      <a:pt x="8892" y="5358"/>
                      <a:pt x="7940" y="5840"/>
                    </a:cubicBezTo>
                    <a:cubicBezTo>
                      <a:pt x="7159" y="6236"/>
                      <a:pt x="6444" y="6800"/>
                      <a:pt x="5814" y="7488"/>
                    </a:cubicBezTo>
                    <a:cubicBezTo>
                      <a:pt x="5348" y="7998"/>
                      <a:pt x="4891" y="8592"/>
                      <a:pt x="4265" y="8671"/>
                    </a:cubicBezTo>
                    <a:cubicBezTo>
                      <a:pt x="2912" y="8842"/>
                      <a:pt x="2164" y="6977"/>
                      <a:pt x="2072" y="5070"/>
                    </a:cubicBezTo>
                    <a:cubicBezTo>
                      <a:pt x="1998" y="3540"/>
                      <a:pt x="2081" y="2005"/>
                      <a:pt x="2319" y="500"/>
                    </a:cubicBez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79" name="Oval"/>
              <p:cNvSpPr/>
              <p:nvPr/>
            </p:nvSpPr>
            <p:spPr>
              <a:xfrm>
                <a:off x="406803" y="978693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  <p:grpSp>
          <p:nvGrpSpPr>
            <p:cNvPr id="285" name="Group"/>
            <p:cNvGrpSpPr/>
            <p:nvPr/>
          </p:nvGrpSpPr>
          <p:grpSpPr>
            <a:xfrm>
              <a:off x="1410480" y="-1"/>
              <a:ext cx="1397363" cy="1894845"/>
              <a:chOff x="0" y="0"/>
              <a:chExt cx="1397361" cy="1894843"/>
            </a:xfrm>
          </p:grpSpPr>
          <p:sp>
            <p:nvSpPr>
              <p:cNvPr id="281" name="Rounded Rectangle"/>
              <p:cNvSpPr/>
              <p:nvPr/>
            </p:nvSpPr>
            <p:spPr>
              <a:xfrm>
                <a:off x="0" y="1281030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2" name="Circle"/>
              <p:cNvSpPr/>
              <p:nvPr/>
            </p:nvSpPr>
            <p:spPr>
              <a:xfrm>
                <a:off x="40714" y="24339"/>
                <a:ext cx="1315934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3" name="Shape"/>
              <p:cNvSpPr/>
              <p:nvPr/>
            </p:nvSpPr>
            <p:spPr>
              <a:xfrm>
                <a:off x="6526" y="-1"/>
                <a:ext cx="1375473" cy="1697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484" extrusionOk="0">
                    <a:moveTo>
                      <a:pt x="307" y="6765"/>
                    </a:moveTo>
                    <a:cubicBezTo>
                      <a:pt x="-358" y="9334"/>
                      <a:pt x="65" y="12016"/>
                      <a:pt x="1504" y="14357"/>
                    </a:cubicBezTo>
                    <a:cubicBezTo>
                      <a:pt x="2878" y="16593"/>
                      <a:pt x="5081" y="18361"/>
                      <a:pt x="7364" y="20001"/>
                    </a:cubicBezTo>
                    <a:cubicBezTo>
                      <a:pt x="8380" y="20731"/>
                      <a:pt x="9488" y="21457"/>
                      <a:pt x="10830" y="21484"/>
                    </a:cubicBezTo>
                    <a:cubicBezTo>
                      <a:pt x="12163" y="21510"/>
                      <a:pt x="13311" y="20838"/>
                      <a:pt x="14317" y="20107"/>
                    </a:cubicBezTo>
                    <a:cubicBezTo>
                      <a:pt x="16172" y="18759"/>
                      <a:pt x="17767" y="17174"/>
                      <a:pt x="18917" y="15363"/>
                    </a:cubicBezTo>
                    <a:cubicBezTo>
                      <a:pt x="20570" y="12762"/>
                      <a:pt x="21242" y="9807"/>
                      <a:pt x="20846" y="6884"/>
                    </a:cubicBezTo>
                    <a:cubicBezTo>
                      <a:pt x="20482" y="5352"/>
                      <a:pt x="19680" y="3935"/>
                      <a:pt x="18468" y="2760"/>
                    </a:cubicBezTo>
                    <a:cubicBezTo>
                      <a:pt x="16753" y="1096"/>
                      <a:pt x="14286" y="72"/>
                      <a:pt x="11700" y="126"/>
                    </a:cubicBezTo>
                    <a:cubicBezTo>
                      <a:pt x="11525" y="130"/>
                      <a:pt x="11346" y="140"/>
                      <a:pt x="11184" y="197"/>
                    </a:cubicBezTo>
                    <a:cubicBezTo>
                      <a:pt x="11068" y="238"/>
                      <a:pt x="10966" y="301"/>
                      <a:pt x="10872" y="371"/>
                    </a:cubicBezTo>
                    <a:cubicBezTo>
                      <a:pt x="8591" y="2088"/>
                      <a:pt x="11088" y="5171"/>
                      <a:pt x="15469" y="6145"/>
                    </a:cubicBezTo>
                    <a:cubicBezTo>
                      <a:pt x="16740" y="6427"/>
                      <a:pt x="17874" y="6770"/>
                      <a:pt x="19179" y="6884"/>
                    </a:cubicBezTo>
                    <a:cubicBezTo>
                      <a:pt x="19234" y="7874"/>
                      <a:pt x="19160" y="8866"/>
                      <a:pt x="18958" y="9842"/>
                    </a:cubicBezTo>
                    <a:cubicBezTo>
                      <a:pt x="18775" y="10726"/>
                      <a:pt x="18488" y="11592"/>
                      <a:pt x="18101" y="12429"/>
                    </a:cubicBezTo>
                    <a:cubicBezTo>
                      <a:pt x="17620" y="12647"/>
                      <a:pt x="17052" y="12694"/>
                      <a:pt x="16529" y="12557"/>
                    </a:cubicBezTo>
                    <a:cubicBezTo>
                      <a:pt x="15565" y="12305"/>
                      <a:pt x="15003" y="11528"/>
                      <a:pt x="14205" y="11027"/>
                    </a:cubicBezTo>
                    <a:cubicBezTo>
                      <a:pt x="13281" y="10446"/>
                      <a:pt x="12107" y="10262"/>
                      <a:pt x="10948" y="10268"/>
                    </a:cubicBezTo>
                    <a:cubicBezTo>
                      <a:pt x="9918" y="10273"/>
                      <a:pt x="8892" y="10423"/>
                      <a:pt x="7940" y="10752"/>
                    </a:cubicBezTo>
                    <a:cubicBezTo>
                      <a:pt x="7159" y="11022"/>
                      <a:pt x="6444" y="11407"/>
                      <a:pt x="5814" y="11877"/>
                    </a:cubicBezTo>
                    <a:cubicBezTo>
                      <a:pt x="5348" y="12225"/>
                      <a:pt x="4891" y="12630"/>
                      <a:pt x="4265" y="12684"/>
                    </a:cubicBezTo>
                    <a:cubicBezTo>
                      <a:pt x="2912" y="12801"/>
                      <a:pt x="2164" y="11528"/>
                      <a:pt x="2072" y="10226"/>
                    </a:cubicBezTo>
                    <a:cubicBezTo>
                      <a:pt x="1998" y="9181"/>
                      <a:pt x="2081" y="8133"/>
                      <a:pt x="2319" y="7106"/>
                    </a:cubicBezTo>
                    <a:cubicBezTo>
                      <a:pt x="3271" y="6680"/>
                      <a:pt x="4308" y="6425"/>
                      <a:pt x="5331" y="6135"/>
                    </a:cubicBezTo>
                    <a:cubicBezTo>
                      <a:pt x="10158" y="4766"/>
                      <a:pt x="13771" y="1151"/>
                      <a:pt x="10363" y="109"/>
                    </a:cubicBezTo>
                    <a:cubicBezTo>
                      <a:pt x="9713" y="-90"/>
                      <a:pt x="9050" y="22"/>
                      <a:pt x="8407" y="149"/>
                    </a:cubicBezTo>
                    <a:cubicBezTo>
                      <a:pt x="6762" y="476"/>
                      <a:pt x="5066" y="951"/>
                      <a:pt x="3684" y="1799"/>
                    </a:cubicBezTo>
                    <a:cubicBezTo>
                      <a:pt x="1778" y="2968"/>
                      <a:pt x="543" y="4738"/>
                      <a:pt x="307" y="6765"/>
                    </a:cubicBezTo>
                    <a:close/>
                  </a:path>
                </a:pathLst>
              </a:custGeom>
              <a:solidFill>
                <a:schemeClr val="accent4">
                  <a:hueOff val="-149388"/>
                  <a:satOff val="26012"/>
                  <a:lumOff val="-2478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4" name="Oval"/>
              <p:cNvSpPr/>
              <p:nvPr/>
            </p:nvSpPr>
            <p:spPr>
              <a:xfrm>
                <a:off x="406803" y="985173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  <p:grpSp>
          <p:nvGrpSpPr>
            <p:cNvPr id="290" name="Group"/>
            <p:cNvGrpSpPr/>
            <p:nvPr/>
          </p:nvGrpSpPr>
          <p:grpSpPr>
            <a:xfrm>
              <a:off x="2701399" y="644325"/>
              <a:ext cx="1463470" cy="1890763"/>
              <a:chOff x="0" y="0"/>
              <a:chExt cx="1463469" cy="1890762"/>
            </a:xfrm>
          </p:grpSpPr>
          <p:sp>
            <p:nvSpPr>
              <p:cNvPr id="286" name="Rounded Rectangle"/>
              <p:cNvSpPr/>
              <p:nvPr/>
            </p:nvSpPr>
            <p:spPr>
              <a:xfrm>
                <a:off x="0" y="1271377"/>
                <a:ext cx="1397362" cy="613814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7" name="Circle"/>
              <p:cNvSpPr/>
              <p:nvPr/>
            </p:nvSpPr>
            <p:spPr>
              <a:xfrm>
                <a:off x="40714" y="14686"/>
                <a:ext cx="1315933" cy="1315933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8" name="Oval"/>
              <p:cNvSpPr/>
              <p:nvPr/>
            </p:nvSpPr>
            <p:spPr>
              <a:xfrm>
                <a:off x="406803" y="975520"/>
                <a:ext cx="583755" cy="269737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289" name="Shape"/>
              <p:cNvSpPr/>
              <p:nvPr/>
            </p:nvSpPr>
            <p:spPr>
              <a:xfrm>
                <a:off x="36760" y="-1"/>
                <a:ext cx="1426710" cy="1890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538" extrusionOk="0">
                    <a:moveTo>
                      <a:pt x="8855" y="92"/>
                    </a:moveTo>
                    <a:cubicBezTo>
                      <a:pt x="7067" y="277"/>
                      <a:pt x="5334" y="738"/>
                      <a:pt x="3889" y="1563"/>
                    </a:cubicBezTo>
                    <a:cubicBezTo>
                      <a:pt x="1950" y="2670"/>
                      <a:pt x="698" y="4323"/>
                      <a:pt x="220" y="6135"/>
                    </a:cubicBezTo>
                    <a:cubicBezTo>
                      <a:pt x="-312" y="8148"/>
                      <a:pt x="130" y="10240"/>
                      <a:pt x="1464" y="12023"/>
                    </a:cubicBezTo>
                    <a:lnTo>
                      <a:pt x="1821" y="14527"/>
                    </a:lnTo>
                    <a:lnTo>
                      <a:pt x="800" y="15288"/>
                    </a:lnTo>
                    <a:cubicBezTo>
                      <a:pt x="990" y="15353"/>
                      <a:pt x="1176" y="15428"/>
                      <a:pt x="1354" y="15511"/>
                    </a:cubicBezTo>
                    <a:cubicBezTo>
                      <a:pt x="2082" y="15852"/>
                      <a:pt x="2680" y="16326"/>
                      <a:pt x="3196" y="16845"/>
                    </a:cubicBezTo>
                    <a:cubicBezTo>
                      <a:pt x="3933" y="17587"/>
                      <a:pt x="4505" y="18423"/>
                      <a:pt x="4737" y="19337"/>
                    </a:cubicBezTo>
                    <a:cubicBezTo>
                      <a:pt x="4896" y="19965"/>
                      <a:pt x="4887" y="20611"/>
                      <a:pt x="4710" y="21236"/>
                    </a:cubicBezTo>
                    <a:lnTo>
                      <a:pt x="7829" y="21522"/>
                    </a:lnTo>
                    <a:lnTo>
                      <a:pt x="8192" y="18850"/>
                    </a:lnTo>
                    <a:cubicBezTo>
                      <a:pt x="8562" y="17799"/>
                      <a:pt x="8546" y="16690"/>
                      <a:pt x="8146" y="15645"/>
                    </a:cubicBezTo>
                    <a:cubicBezTo>
                      <a:pt x="7917" y="15050"/>
                      <a:pt x="7568" y="14488"/>
                      <a:pt x="7203" y="13934"/>
                    </a:cubicBezTo>
                    <a:cubicBezTo>
                      <a:pt x="6287" y="12543"/>
                      <a:pt x="5266" y="11190"/>
                      <a:pt x="4529" y="9738"/>
                    </a:cubicBezTo>
                    <a:cubicBezTo>
                      <a:pt x="4127" y="8946"/>
                      <a:pt x="3814" y="8093"/>
                      <a:pt x="4155" y="7285"/>
                    </a:cubicBezTo>
                    <a:cubicBezTo>
                      <a:pt x="4638" y="6142"/>
                      <a:pt x="6171" y="5574"/>
                      <a:pt x="7416" y="4854"/>
                    </a:cubicBezTo>
                    <a:cubicBezTo>
                      <a:pt x="8475" y="4242"/>
                      <a:pt x="9359" y="3471"/>
                      <a:pt x="10014" y="2590"/>
                    </a:cubicBezTo>
                    <a:cubicBezTo>
                      <a:pt x="11174" y="3336"/>
                      <a:pt x="12413" y="4009"/>
                      <a:pt x="13717" y="4601"/>
                    </a:cubicBezTo>
                    <a:cubicBezTo>
                      <a:pt x="14967" y="5170"/>
                      <a:pt x="16309" y="5689"/>
                      <a:pt x="17127" y="6612"/>
                    </a:cubicBezTo>
                    <a:cubicBezTo>
                      <a:pt x="18068" y="7672"/>
                      <a:pt x="18125" y="9014"/>
                      <a:pt x="17768" y="10269"/>
                    </a:cubicBezTo>
                    <a:cubicBezTo>
                      <a:pt x="17450" y="11391"/>
                      <a:pt x="16823" y="12444"/>
                      <a:pt x="16054" y="13430"/>
                    </a:cubicBezTo>
                    <a:cubicBezTo>
                      <a:pt x="15496" y="14146"/>
                      <a:pt x="14859" y="14833"/>
                      <a:pt x="14474" y="15614"/>
                    </a:cubicBezTo>
                    <a:cubicBezTo>
                      <a:pt x="14155" y="16262"/>
                      <a:pt x="14021" y="16951"/>
                      <a:pt x="14007" y="17643"/>
                    </a:cubicBezTo>
                    <a:cubicBezTo>
                      <a:pt x="13995" y="18221"/>
                      <a:pt x="14068" y="18799"/>
                      <a:pt x="14224" y="19366"/>
                    </a:cubicBezTo>
                    <a:lnTo>
                      <a:pt x="14224" y="21538"/>
                    </a:lnTo>
                    <a:lnTo>
                      <a:pt x="16766" y="21320"/>
                    </a:lnTo>
                    <a:lnTo>
                      <a:pt x="17354" y="18903"/>
                    </a:lnTo>
                    <a:lnTo>
                      <a:pt x="18144" y="16732"/>
                    </a:lnTo>
                    <a:lnTo>
                      <a:pt x="19297" y="15177"/>
                    </a:lnTo>
                    <a:lnTo>
                      <a:pt x="20364" y="12636"/>
                    </a:lnTo>
                    <a:lnTo>
                      <a:pt x="21288" y="6535"/>
                    </a:lnTo>
                    <a:lnTo>
                      <a:pt x="19425" y="3010"/>
                    </a:lnTo>
                    <a:cubicBezTo>
                      <a:pt x="18692" y="2415"/>
                      <a:pt x="17867" y="1891"/>
                      <a:pt x="16967" y="1450"/>
                    </a:cubicBezTo>
                    <a:cubicBezTo>
                      <a:pt x="15835" y="894"/>
                      <a:pt x="14596" y="474"/>
                      <a:pt x="13286" y="236"/>
                    </a:cubicBezTo>
                    <a:cubicBezTo>
                      <a:pt x="11836" y="-28"/>
                      <a:pt x="10332" y="-62"/>
                      <a:pt x="8855" y="92"/>
                    </a:cubicBezTo>
                    <a:close/>
                  </a:path>
                </a:pathLst>
              </a:custGeom>
              <a:solidFill>
                <a:schemeClr val="accent4">
                  <a:hueOff val="-149388"/>
                  <a:satOff val="26012"/>
                  <a:lumOff val="-24786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2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9"/>
                            </p:stCondLst>
                            <p:childTnLst>
                              <p:par>
                                <p:cTn id="3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9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9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"/>
                            </p:stCondLst>
                            <p:childTnLst>
                              <p:par>
                                <p:cTn id="41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9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1" build="p" bldLvl="5" animBg="1" advAuto="0"/>
      <p:bldP spid="254" grpId="6" animBg="1" advAuto="0"/>
      <p:bldP spid="255" grpId="5" animBg="1" advAuto="0"/>
      <p:bldP spid="274" grpId="4" animBg="1" advAuto="0"/>
      <p:bldP spid="275" grpId="2" animBg="1" advAuto="0"/>
      <p:bldP spid="291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94" name="Approaching God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Acercándose</a:t>
            </a:r>
            <a:r>
              <a:rPr dirty="0"/>
              <a:t> a Dios</a:t>
            </a:r>
          </a:p>
        </p:txBody>
      </p:sp>
      <p:sp>
        <p:nvSpPr>
          <p:cNvPr id="295" name="Ex 25:8 - Lessons from the tabernacle:…"/>
          <p:cNvSpPr txBox="1"/>
          <p:nvPr/>
        </p:nvSpPr>
        <p:spPr>
          <a:xfrm>
            <a:off x="575257" y="142599"/>
            <a:ext cx="19406876" cy="1094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pPr marL="712050" indent="-712050" algn="l" defTabSz="848915" rtl="0">
              <a:lnSpc>
                <a:spcPct val="11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b="1" dirty="0" err="1"/>
              <a:t>Éx</a:t>
            </a:r>
            <a:r>
              <a:rPr sz="7200" b="1" dirty="0"/>
              <a:t> 25:8</a:t>
            </a:r>
            <a:r>
              <a:rPr sz="7200" dirty="0"/>
              <a:t>- </a:t>
            </a:r>
            <a:r>
              <a:rPr sz="7200" dirty="0" err="1"/>
              <a:t>Lecciones</a:t>
            </a:r>
            <a:r>
              <a:rPr sz="7200" dirty="0"/>
              <a:t> del </a:t>
            </a:r>
            <a:r>
              <a:rPr sz="7200" dirty="0" err="1"/>
              <a:t>tabernáculo</a:t>
            </a:r>
            <a:r>
              <a:rPr sz="7200" dirty="0"/>
              <a:t>:</a:t>
            </a:r>
          </a:p>
          <a:p>
            <a:pPr marL="712050" indent="-712050" algn="l" defTabSz="848915" rtl="0">
              <a:lnSpc>
                <a:spcPct val="11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 err="1"/>
              <a:t>Debo</a:t>
            </a:r>
            <a:r>
              <a:rPr sz="7200" dirty="0"/>
              <a:t> </a:t>
            </a:r>
            <a:r>
              <a:rPr sz="7200" dirty="0" err="1"/>
              <a:t>tener</a:t>
            </a:r>
            <a:r>
              <a:rPr sz="7200" dirty="0"/>
              <a:t> </a:t>
            </a:r>
            <a:r>
              <a:rPr sz="7200" dirty="0" err="1"/>
              <a:t>manos</a:t>
            </a:r>
            <a:r>
              <a:rPr sz="7200" dirty="0"/>
              <a:t> </a:t>
            </a:r>
            <a:r>
              <a:rPr sz="7200" dirty="0" err="1"/>
              <a:t>limpias</a:t>
            </a:r>
            <a:r>
              <a:rPr sz="7200" dirty="0"/>
              <a:t> y un </a:t>
            </a:r>
            <a:r>
              <a:rPr sz="7200" dirty="0" err="1"/>
              <a:t>corazón</a:t>
            </a:r>
            <a:r>
              <a:rPr sz="7200" dirty="0"/>
              <a:t> puro</a:t>
            </a:r>
          </a:p>
          <a:p>
            <a:pPr marL="712050" indent="-712050" algn="l" defTabSz="848915" rtl="0">
              <a:lnSpc>
                <a:spcPct val="11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sz="7200" dirty="0" smtClean="0"/>
              <a:t>Algo murió</a:t>
            </a:r>
            <a:r>
              <a:rPr sz="7200" dirty="0" smtClean="0"/>
              <a:t> </a:t>
            </a:r>
            <a:r>
              <a:rPr sz="7200" dirty="0"/>
              <a:t>para </a:t>
            </a:r>
            <a:r>
              <a:rPr sz="7200" dirty="0" err="1" smtClean="0"/>
              <a:t>permiti</a:t>
            </a:r>
            <a:r>
              <a:rPr lang="es-ES" sz="7200" dirty="0" smtClean="0"/>
              <a:t>r que me acerque</a:t>
            </a:r>
            <a:r>
              <a:rPr sz="7200" dirty="0" smtClean="0"/>
              <a:t>.</a:t>
            </a:r>
            <a:endParaRPr sz="7200" dirty="0"/>
          </a:p>
          <a:p>
            <a:pPr marL="712050" indent="-712050" algn="l" defTabSz="848915" rtl="0">
              <a:lnSpc>
                <a:spcPct val="110000"/>
              </a:lnSpc>
              <a:buSzPct val="75000"/>
              <a:buChar char="•"/>
              <a:defRPr sz="78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7200" dirty="0" err="1"/>
              <a:t>Todavía</a:t>
            </a:r>
            <a:r>
              <a:rPr sz="7200" dirty="0"/>
              <a:t> no </a:t>
            </a:r>
            <a:r>
              <a:rPr sz="7200" dirty="0" err="1"/>
              <a:t>puedo</a:t>
            </a:r>
            <a:r>
              <a:rPr sz="7200" dirty="0"/>
              <a:t> </a:t>
            </a:r>
            <a:r>
              <a:rPr sz="7200" dirty="0" err="1"/>
              <a:t>ver</a:t>
            </a:r>
            <a:r>
              <a:rPr sz="7200" dirty="0"/>
              <a:t> a Dios </a:t>
            </a:r>
            <a:r>
              <a:rPr sz="7200" dirty="0" err="1"/>
              <a:t>mismo</a:t>
            </a:r>
            <a:endParaRPr sz="7200" dirty="0"/>
          </a:p>
        </p:txBody>
      </p:sp>
      <p:sp>
        <p:nvSpPr>
          <p:cNvPr id="296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297" name="Arrow"/>
          <p:cNvSpPr/>
          <p:nvPr/>
        </p:nvSpPr>
        <p:spPr>
          <a:xfrm rot="16200000">
            <a:off x="17195953" y="8029115"/>
            <a:ext cx="7870813" cy="2064815"/>
          </a:xfrm>
          <a:prstGeom prst="rightArrow">
            <a:avLst>
              <a:gd name="adj1" fmla="val 48346"/>
              <a:gd name="adj2" fmla="val 48099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grpSp>
        <p:nvGrpSpPr>
          <p:cNvPr id="308" name="Group"/>
          <p:cNvGrpSpPr/>
          <p:nvPr/>
        </p:nvGrpSpPr>
        <p:grpSpPr>
          <a:xfrm>
            <a:off x="20251779" y="11834358"/>
            <a:ext cx="1759161" cy="2449870"/>
            <a:chOff x="0" y="0"/>
            <a:chExt cx="1759160" cy="2449869"/>
          </a:xfrm>
        </p:grpSpPr>
        <p:sp>
          <p:nvSpPr>
            <p:cNvPr id="298" name="Rounded Rectangle"/>
            <p:cNvSpPr/>
            <p:nvPr/>
          </p:nvSpPr>
          <p:spPr>
            <a:xfrm>
              <a:off x="32582" y="1717660"/>
              <a:ext cx="1659371" cy="732210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299" name="Circle"/>
            <p:cNvSpPr/>
            <p:nvPr/>
          </p:nvSpPr>
          <p:spPr>
            <a:xfrm>
              <a:off x="80931" y="204128"/>
              <a:ext cx="1562674" cy="156267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0" name="Shape"/>
            <p:cNvSpPr/>
            <p:nvPr/>
          </p:nvSpPr>
          <p:spPr>
            <a:xfrm>
              <a:off x="40332" y="831021"/>
              <a:ext cx="1633377" cy="1380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1" name="Oval"/>
            <p:cNvSpPr/>
            <p:nvPr/>
          </p:nvSpPr>
          <p:spPr>
            <a:xfrm>
              <a:off x="515662" y="1366329"/>
              <a:ext cx="693211" cy="32031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2" name="Shape"/>
            <p:cNvSpPr/>
            <p:nvPr/>
          </p:nvSpPr>
          <p:spPr>
            <a:xfrm>
              <a:off x="-1" y="29085"/>
              <a:ext cx="1748030" cy="104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3" name="Line"/>
            <p:cNvSpPr/>
            <p:nvPr/>
          </p:nvSpPr>
          <p:spPr>
            <a:xfrm>
              <a:off x="14473" y="66274"/>
              <a:ext cx="1044551" cy="79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4" name="Line"/>
            <p:cNvSpPr/>
            <p:nvPr/>
          </p:nvSpPr>
          <p:spPr>
            <a:xfrm>
              <a:off x="924673" y="167597"/>
              <a:ext cx="389021" cy="56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5" name="Line"/>
            <p:cNvSpPr/>
            <p:nvPr/>
          </p:nvSpPr>
          <p:spPr>
            <a:xfrm>
              <a:off x="16594" y="0"/>
              <a:ext cx="750178" cy="628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6" name="Line"/>
            <p:cNvSpPr/>
            <p:nvPr/>
          </p:nvSpPr>
          <p:spPr>
            <a:xfrm flipH="1">
              <a:off x="1127391" y="583054"/>
              <a:ext cx="631770" cy="28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07" name="Line"/>
            <p:cNvSpPr/>
            <p:nvPr/>
          </p:nvSpPr>
          <p:spPr>
            <a:xfrm flipH="1">
              <a:off x="1224374" y="436033"/>
              <a:ext cx="503533" cy="15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309" name="God"/>
          <p:cNvSpPr/>
          <p:nvPr/>
        </p:nvSpPr>
        <p:spPr>
          <a:xfrm>
            <a:off x="19305068" y="3281943"/>
            <a:ext cx="3652583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algn="l" rtl="0">
              <a:lnSpc>
                <a:spcPct val="60000"/>
              </a:lnSpc>
              <a:defRPr sz="7600" b="1">
                <a:effectLst>
                  <a:outerShdw blurRad="63500" dir="2640000" rotWithShape="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Dios</a:t>
            </a:r>
            <a:br/>
            <a:endParaRPr/>
          </a:p>
        </p:txBody>
      </p:sp>
      <p:grpSp>
        <p:nvGrpSpPr>
          <p:cNvPr id="330" name="Group"/>
          <p:cNvGrpSpPr/>
          <p:nvPr/>
        </p:nvGrpSpPr>
        <p:grpSpPr>
          <a:xfrm>
            <a:off x="19688125" y="6116808"/>
            <a:ext cx="2886470" cy="2467935"/>
            <a:chOff x="0" y="0"/>
            <a:chExt cx="2886468" cy="2467934"/>
          </a:xfrm>
        </p:grpSpPr>
        <p:sp>
          <p:nvSpPr>
            <p:cNvPr id="310" name="Shape"/>
            <p:cNvSpPr/>
            <p:nvPr/>
          </p:nvSpPr>
          <p:spPr>
            <a:xfrm>
              <a:off x="0" y="1727593"/>
              <a:ext cx="2886469" cy="74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chemeClr val="accent4">
                    <a:satOff val="21150"/>
                    <a:lumOff val="-15995"/>
                  </a:scheme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grpSp>
          <p:nvGrpSpPr>
            <p:cNvPr id="316" name="Group"/>
            <p:cNvGrpSpPr/>
            <p:nvPr/>
          </p:nvGrpSpPr>
          <p:grpSpPr>
            <a:xfrm>
              <a:off x="156864" y="0"/>
              <a:ext cx="2380697" cy="1889228"/>
              <a:chOff x="0" y="0"/>
              <a:chExt cx="2380696" cy="1889227"/>
            </a:xfrm>
          </p:grpSpPr>
          <p:sp>
            <p:nvSpPr>
              <p:cNvPr id="311" name="Shape"/>
              <p:cNvSpPr/>
              <p:nvPr/>
            </p:nvSpPr>
            <p:spPr>
              <a:xfrm>
                <a:off x="1629164" y="289966"/>
                <a:ext cx="751533" cy="1405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2" name="Shape"/>
              <p:cNvSpPr/>
              <p:nvPr/>
            </p:nvSpPr>
            <p:spPr>
              <a:xfrm>
                <a:off x="912935" y="0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3" name="Shape"/>
              <p:cNvSpPr/>
              <p:nvPr/>
            </p:nvSpPr>
            <p:spPr>
              <a:xfrm>
                <a:off x="404092" y="483456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4" name="Shape"/>
              <p:cNvSpPr/>
              <p:nvPr/>
            </p:nvSpPr>
            <p:spPr>
              <a:xfrm>
                <a:off x="1389742" y="387604"/>
                <a:ext cx="751532" cy="1405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5" name="Shape"/>
              <p:cNvSpPr/>
              <p:nvPr/>
            </p:nvSpPr>
            <p:spPr>
              <a:xfrm>
                <a:off x="-1" y="295704"/>
                <a:ext cx="751533" cy="14057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  <p:grpSp>
          <p:nvGrpSpPr>
            <p:cNvPr id="321" name="Group"/>
            <p:cNvGrpSpPr/>
            <p:nvPr/>
          </p:nvGrpSpPr>
          <p:grpSpPr>
            <a:xfrm>
              <a:off x="99036" y="1089847"/>
              <a:ext cx="2693061" cy="844485"/>
              <a:chOff x="0" y="0"/>
              <a:chExt cx="2693059" cy="844484"/>
            </a:xfrm>
          </p:grpSpPr>
          <p:sp>
            <p:nvSpPr>
              <p:cNvPr id="317" name="Rounded Rectangle"/>
              <p:cNvSpPr/>
              <p:nvPr/>
            </p:nvSpPr>
            <p:spPr>
              <a:xfrm rot="910930" flipH="1">
                <a:off x="836350" y="237373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8" name="Rounded Rectangle"/>
              <p:cNvSpPr/>
              <p:nvPr/>
            </p:nvSpPr>
            <p:spPr>
              <a:xfrm rot="910930" flipH="1">
                <a:off x="432696" y="318568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19" name="Rounded Rectangle"/>
              <p:cNvSpPr/>
              <p:nvPr/>
            </p:nvSpPr>
            <p:spPr>
              <a:xfrm rot="20778005" flipH="1">
                <a:off x="7834" y="284760"/>
                <a:ext cx="1851233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0" name="Rounded Rectangle"/>
              <p:cNvSpPr/>
              <p:nvPr/>
            </p:nvSpPr>
            <p:spPr>
              <a:xfrm rot="20860834" flipH="1">
                <a:off x="488228" y="322987"/>
                <a:ext cx="1851234" cy="28854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satOff val="21150"/>
                      <a:lumOff val="-15995"/>
                    </a:schemeClr>
                  </a:gs>
                  <a:gs pos="100000">
                    <a:schemeClr val="accent4">
                      <a:hueOff val="-149388"/>
                      <a:satOff val="26012"/>
                      <a:lumOff val="-24786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  <p:grpSp>
          <p:nvGrpSpPr>
            <p:cNvPr id="328" name="Group"/>
            <p:cNvGrpSpPr/>
            <p:nvPr/>
          </p:nvGrpSpPr>
          <p:grpSpPr>
            <a:xfrm>
              <a:off x="613371" y="978729"/>
              <a:ext cx="1453211" cy="740342"/>
              <a:chOff x="0" y="0"/>
              <a:chExt cx="1453210" cy="740340"/>
            </a:xfrm>
          </p:grpSpPr>
          <p:sp>
            <p:nvSpPr>
              <p:cNvPr id="322" name="Oval"/>
              <p:cNvSpPr/>
              <p:nvPr/>
            </p:nvSpPr>
            <p:spPr>
              <a:xfrm>
                <a:off x="356699" y="16377"/>
                <a:ext cx="1033234" cy="536011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3" name="Oval"/>
              <p:cNvSpPr/>
              <p:nvPr/>
            </p:nvSpPr>
            <p:spPr>
              <a:xfrm rot="19351939">
                <a:off x="46540" y="121433"/>
                <a:ext cx="509771" cy="32590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4" name="Rounded Rectangle"/>
              <p:cNvSpPr/>
              <p:nvPr/>
            </p:nvSpPr>
            <p:spPr>
              <a:xfrm rot="17317123" flipH="1">
                <a:off x="376093" y="521675"/>
                <a:ext cx="315916" cy="1045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5" name="Rounded Rectangle"/>
              <p:cNvSpPr/>
              <p:nvPr/>
            </p:nvSpPr>
            <p:spPr>
              <a:xfrm rot="16478207" flipH="1">
                <a:off x="1045145" y="496230"/>
                <a:ext cx="315916" cy="1045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6" name="Rounded Rectangle"/>
              <p:cNvSpPr/>
              <p:nvPr/>
            </p:nvSpPr>
            <p:spPr>
              <a:xfrm rot="14786675" flipH="1">
                <a:off x="1184201" y="440478"/>
                <a:ext cx="315916" cy="1045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  <p:sp>
            <p:nvSpPr>
              <p:cNvPr id="327" name="Rounded Rectangle"/>
              <p:cNvSpPr/>
              <p:nvPr/>
            </p:nvSpPr>
            <p:spPr>
              <a:xfrm rot="14786675" flipH="1">
                <a:off x="535644" y="481565"/>
                <a:ext cx="315916" cy="1045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l" rtl="0">
                  <a:defRPr sz="4000"/>
                </a:pPr>
                <a:endParaRPr/>
              </a:p>
            </p:txBody>
          </p:sp>
        </p:grpSp>
        <p:sp>
          <p:nvSpPr>
            <p:cNvPr id="329" name="Shape"/>
            <p:cNvSpPr/>
            <p:nvPr/>
          </p:nvSpPr>
          <p:spPr>
            <a:xfrm>
              <a:off x="558105" y="1209886"/>
              <a:ext cx="1774922" cy="50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chemeClr val="accent5">
                <a:alpha val="67963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grpSp>
        <p:nvGrpSpPr>
          <p:cNvPr id="333" name="Group"/>
          <p:cNvGrpSpPr/>
          <p:nvPr/>
        </p:nvGrpSpPr>
        <p:grpSpPr>
          <a:xfrm>
            <a:off x="19922732" y="9316581"/>
            <a:ext cx="2417255" cy="1785939"/>
            <a:chOff x="0" y="0"/>
            <a:chExt cx="2417253" cy="1785937"/>
          </a:xfrm>
        </p:grpSpPr>
        <p:sp>
          <p:nvSpPr>
            <p:cNvPr id="331" name="Shape"/>
            <p:cNvSpPr/>
            <p:nvPr/>
          </p:nvSpPr>
          <p:spPr>
            <a:xfrm>
              <a:off x="-1" y="-1"/>
              <a:ext cx="2417255" cy="178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6" extrusionOk="0">
                  <a:moveTo>
                    <a:pt x="10629" y="0"/>
                  </a:moveTo>
                  <a:cubicBezTo>
                    <a:pt x="7830" y="23"/>
                    <a:pt x="5036" y="683"/>
                    <a:pt x="2509" y="2327"/>
                  </a:cubicBezTo>
                  <a:cubicBezTo>
                    <a:pt x="1539" y="2958"/>
                    <a:pt x="590" y="3786"/>
                    <a:pt x="199" y="5144"/>
                  </a:cubicBezTo>
                  <a:cubicBezTo>
                    <a:pt x="-61" y="6047"/>
                    <a:pt x="-27" y="6982"/>
                    <a:pt x="81" y="7925"/>
                  </a:cubicBezTo>
                  <a:cubicBezTo>
                    <a:pt x="389" y="10628"/>
                    <a:pt x="1224" y="13366"/>
                    <a:pt x="2533" y="15615"/>
                  </a:cubicBezTo>
                  <a:cubicBezTo>
                    <a:pt x="4577" y="19128"/>
                    <a:pt x="7555" y="21506"/>
                    <a:pt x="10842" y="21545"/>
                  </a:cubicBezTo>
                  <a:cubicBezTo>
                    <a:pt x="13517" y="21577"/>
                    <a:pt x="16045" y="20017"/>
                    <a:pt x="17953" y="17468"/>
                  </a:cubicBezTo>
                  <a:cubicBezTo>
                    <a:pt x="19801" y="14999"/>
                    <a:pt x="20867" y="11660"/>
                    <a:pt x="21312" y="8431"/>
                  </a:cubicBezTo>
                  <a:cubicBezTo>
                    <a:pt x="21476" y="7243"/>
                    <a:pt x="21539" y="6057"/>
                    <a:pt x="21164" y="4937"/>
                  </a:cubicBezTo>
                  <a:cubicBezTo>
                    <a:pt x="20732" y="3644"/>
                    <a:pt x="19807" y="2858"/>
                    <a:pt x="18861" y="2252"/>
                  </a:cubicBezTo>
                  <a:cubicBezTo>
                    <a:pt x="16297" y="609"/>
                    <a:pt x="13463" y="-23"/>
                    <a:pt x="106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chemeClr val="accent4">
                    <a:satOff val="21150"/>
                    <a:lumOff val="-15995"/>
                  </a:schemeClr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32" name="Oval"/>
            <p:cNvSpPr/>
            <p:nvPr/>
          </p:nvSpPr>
          <p:spPr>
            <a:xfrm>
              <a:off x="104655" y="58230"/>
              <a:ext cx="2221058" cy="887236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grpSp>
        <p:nvGrpSpPr>
          <p:cNvPr id="338" name="Group"/>
          <p:cNvGrpSpPr/>
          <p:nvPr/>
        </p:nvGrpSpPr>
        <p:grpSpPr>
          <a:xfrm>
            <a:off x="19787020" y="3161719"/>
            <a:ext cx="2688678" cy="2026660"/>
            <a:chOff x="0" y="0"/>
            <a:chExt cx="2688677" cy="2026659"/>
          </a:xfrm>
        </p:grpSpPr>
        <p:sp>
          <p:nvSpPr>
            <p:cNvPr id="334" name="Shape"/>
            <p:cNvSpPr/>
            <p:nvPr/>
          </p:nvSpPr>
          <p:spPr>
            <a:xfrm>
              <a:off x="0" y="0"/>
              <a:ext cx="2688678" cy="202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0" y="20257"/>
                  </a:moveTo>
                  <a:cubicBezTo>
                    <a:pt x="861" y="20682"/>
                    <a:pt x="1818" y="20726"/>
                    <a:pt x="2703" y="20381"/>
                  </a:cubicBezTo>
                  <a:cubicBezTo>
                    <a:pt x="3312" y="20143"/>
                    <a:pt x="3867" y="19725"/>
                    <a:pt x="4488" y="19536"/>
                  </a:cubicBezTo>
                  <a:cubicBezTo>
                    <a:pt x="5457" y="19241"/>
                    <a:pt x="6467" y="19515"/>
                    <a:pt x="7352" y="20077"/>
                  </a:cubicBezTo>
                  <a:cubicBezTo>
                    <a:pt x="8040" y="20515"/>
                    <a:pt x="8673" y="21129"/>
                    <a:pt x="9448" y="21250"/>
                  </a:cubicBezTo>
                  <a:cubicBezTo>
                    <a:pt x="10579" y="21427"/>
                    <a:pt x="11565" y="20555"/>
                    <a:pt x="12480" y="19728"/>
                  </a:cubicBezTo>
                  <a:cubicBezTo>
                    <a:pt x="13247" y="19033"/>
                    <a:pt x="14149" y="18381"/>
                    <a:pt x="15006" y="18835"/>
                  </a:cubicBezTo>
                  <a:cubicBezTo>
                    <a:pt x="15605" y="19151"/>
                    <a:pt x="15906" y="19936"/>
                    <a:pt x="16427" y="20404"/>
                  </a:cubicBezTo>
                  <a:cubicBezTo>
                    <a:pt x="17160" y="21063"/>
                    <a:pt x="18129" y="20992"/>
                    <a:pt x="19040" y="20873"/>
                  </a:cubicBezTo>
                  <a:cubicBezTo>
                    <a:pt x="19895" y="20761"/>
                    <a:pt x="20749" y="20630"/>
                    <a:pt x="21600" y="20479"/>
                  </a:cubicBezTo>
                  <a:lnTo>
                    <a:pt x="21230" y="1457"/>
                  </a:lnTo>
                  <a:cubicBezTo>
                    <a:pt x="20677" y="2091"/>
                    <a:pt x="19948" y="2455"/>
                    <a:pt x="19184" y="2477"/>
                  </a:cubicBezTo>
                  <a:cubicBezTo>
                    <a:pt x="18471" y="2498"/>
                    <a:pt x="17778" y="2219"/>
                    <a:pt x="17192" y="1728"/>
                  </a:cubicBezTo>
                  <a:cubicBezTo>
                    <a:pt x="16571" y="1208"/>
                    <a:pt x="16075" y="454"/>
                    <a:pt x="15358" y="150"/>
                  </a:cubicBezTo>
                  <a:cubicBezTo>
                    <a:pt x="14598" y="-173"/>
                    <a:pt x="13780" y="69"/>
                    <a:pt x="13041" y="460"/>
                  </a:cubicBezTo>
                  <a:cubicBezTo>
                    <a:pt x="12006" y="1006"/>
                    <a:pt x="11038" y="1841"/>
                    <a:pt x="9902" y="1879"/>
                  </a:cubicBezTo>
                  <a:cubicBezTo>
                    <a:pt x="9223" y="1902"/>
                    <a:pt x="8570" y="1631"/>
                    <a:pt x="7954" y="1289"/>
                  </a:cubicBezTo>
                  <a:cubicBezTo>
                    <a:pt x="7368" y="965"/>
                    <a:pt x="6800" y="574"/>
                    <a:pt x="6166" y="428"/>
                  </a:cubicBezTo>
                  <a:cubicBezTo>
                    <a:pt x="5141" y="192"/>
                    <a:pt x="4088" y="610"/>
                    <a:pt x="3378" y="1533"/>
                  </a:cubicBezTo>
                  <a:cubicBezTo>
                    <a:pt x="2915" y="2007"/>
                    <a:pt x="2323" y="2255"/>
                    <a:pt x="1717" y="2229"/>
                  </a:cubicBezTo>
                  <a:cubicBezTo>
                    <a:pt x="1175" y="2206"/>
                    <a:pt x="655" y="1965"/>
                    <a:pt x="241" y="1544"/>
                  </a:cubicBezTo>
                  <a:lnTo>
                    <a:pt x="0" y="20257"/>
                  </a:ln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28206" y="1472046"/>
              <a:ext cx="2623460" cy="30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9" extrusionOk="0">
                  <a:moveTo>
                    <a:pt x="0" y="5309"/>
                  </a:moveTo>
                  <a:cubicBezTo>
                    <a:pt x="352" y="6282"/>
                    <a:pt x="726" y="6740"/>
                    <a:pt x="1102" y="6659"/>
                  </a:cubicBezTo>
                  <a:cubicBezTo>
                    <a:pt x="2100" y="6444"/>
                    <a:pt x="2994" y="2541"/>
                    <a:pt x="3964" y="904"/>
                  </a:cubicBezTo>
                  <a:cubicBezTo>
                    <a:pt x="5256" y="-1280"/>
                    <a:pt x="6606" y="582"/>
                    <a:pt x="7749" y="5535"/>
                  </a:cubicBezTo>
                  <a:cubicBezTo>
                    <a:pt x="8438" y="8523"/>
                    <a:pt x="9077" y="12669"/>
                    <a:pt x="9881" y="12962"/>
                  </a:cubicBezTo>
                  <a:cubicBezTo>
                    <a:pt x="11396" y="13512"/>
                    <a:pt x="12361" y="865"/>
                    <a:pt x="13854" y="379"/>
                  </a:cubicBezTo>
                  <a:cubicBezTo>
                    <a:pt x="15249" y="-75"/>
                    <a:pt x="16155" y="9619"/>
                    <a:pt x="17338" y="14658"/>
                  </a:cubicBezTo>
                  <a:cubicBezTo>
                    <a:pt x="18668" y="20320"/>
                    <a:pt x="20320" y="19948"/>
                    <a:pt x="21600" y="13698"/>
                  </a:cubicBezTo>
                </a:path>
              </a:pathLst>
            </a:custGeom>
            <a:noFill/>
            <a:ln w="889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36" name="Line"/>
            <p:cNvSpPr/>
            <p:nvPr/>
          </p:nvSpPr>
          <p:spPr>
            <a:xfrm>
              <a:off x="42068" y="1612400"/>
              <a:ext cx="2604537" cy="27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0" y="5709"/>
                  </a:moveTo>
                  <a:cubicBezTo>
                    <a:pt x="360" y="6647"/>
                    <a:pt x="733" y="7167"/>
                    <a:pt x="1110" y="7254"/>
                  </a:cubicBezTo>
                  <a:cubicBezTo>
                    <a:pt x="2099" y="7484"/>
                    <a:pt x="3052" y="4765"/>
                    <a:pt x="4021" y="3174"/>
                  </a:cubicBezTo>
                  <a:cubicBezTo>
                    <a:pt x="5300" y="1074"/>
                    <a:pt x="6646" y="997"/>
                    <a:pt x="7805" y="5968"/>
                  </a:cubicBezTo>
                  <a:cubicBezTo>
                    <a:pt x="8519" y="9032"/>
                    <a:pt x="9145" y="13983"/>
                    <a:pt x="9953" y="14466"/>
                  </a:cubicBezTo>
                  <a:cubicBezTo>
                    <a:pt x="10716" y="14923"/>
                    <a:pt x="11344" y="11533"/>
                    <a:pt x="11966" y="7950"/>
                  </a:cubicBezTo>
                  <a:cubicBezTo>
                    <a:pt x="12588" y="4372"/>
                    <a:pt x="13208" y="599"/>
                    <a:pt x="13955" y="68"/>
                  </a:cubicBezTo>
                  <a:cubicBezTo>
                    <a:pt x="15277" y="-871"/>
                    <a:pt x="16276" y="8185"/>
                    <a:pt x="17421" y="13515"/>
                  </a:cubicBezTo>
                  <a:cubicBezTo>
                    <a:pt x="18695" y="19452"/>
                    <a:pt x="20208" y="20729"/>
                    <a:pt x="21600" y="17042"/>
                  </a:cubicBezTo>
                </a:path>
              </a:pathLst>
            </a:custGeom>
            <a:noFill/>
            <a:ln w="889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37" name="Line"/>
            <p:cNvSpPr/>
            <p:nvPr/>
          </p:nvSpPr>
          <p:spPr>
            <a:xfrm>
              <a:off x="34545" y="1309980"/>
              <a:ext cx="2631029" cy="282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1" extrusionOk="0">
                  <a:moveTo>
                    <a:pt x="0" y="6452"/>
                  </a:moveTo>
                  <a:cubicBezTo>
                    <a:pt x="377" y="8352"/>
                    <a:pt x="821" y="9261"/>
                    <a:pt x="1269" y="9048"/>
                  </a:cubicBezTo>
                  <a:cubicBezTo>
                    <a:pt x="2260" y="8577"/>
                    <a:pt x="3056" y="2888"/>
                    <a:pt x="4008" y="875"/>
                  </a:cubicBezTo>
                  <a:cubicBezTo>
                    <a:pt x="5227" y="-1702"/>
                    <a:pt x="6471" y="1828"/>
                    <a:pt x="7613" y="6073"/>
                  </a:cubicBezTo>
                  <a:cubicBezTo>
                    <a:pt x="8293" y="8600"/>
                    <a:pt x="8973" y="11409"/>
                    <a:pt x="9725" y="11853"/>
                  </a:cubicBezTo>
                  <a:cubicBezTo>
                    <a:pt x="10446" y="12279"/>
                    <a:pt x="11104" y="10607"/>
                    <a:pt x="11732" y="7919"/>
                  </a:cubicBezTo>
                  <a:cubicBezTo>
                    <a:pt x="12384" y="5133"/>
                    <a:pt x="12968" y="1284"/>
                    <a:pt x="13701" y="580"/>
                  </a:cubicBezTo>
                  <a:cubicBezTo>
                    <a:pt x="14980" y="-648"/>
                    <a:pt x="15968" y="7521"/>
                    <a:pt x="17073" y="12499"/>
                  </a:cubicBezTo>
                  <a:cubicBezTo>
                    <a:pt x="18449" y="18700"/>
                    <a:pt x="20102" y="19898"/>
                    <a:pt x="21600" y="15781"/>
                  </a:cubicBezTo>
                </a:path>
              </a:pathLst>
            </a:custGeom>
            <a:noFill/>
            <a:ln w="1016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339" name="The tabernacle/temple said:…"/>
          <p:cNvSpPr/>
          <p:nvPr/>
        </p:nvSpPr>
        <p:spPr>
          <a:xfrm>
            <a:off x="871870" y="8555164"/>
            <a:ext cx="17834997" cy="5632896"/>
          </a:xfrm>
          <a:prstGeom prst="roundRect">
            <a:avLst>
              <a:gd name="adj" fmla="val 23201"/>
            </a:avLst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indent="457200" algn="l" rtl="0">
              <a:defRPr sz="8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El de</a:t>
            </a:r>
            <a:r>
              <a:rPr dirty="0" smtClean="0"/>
              <a:t>l </a:t>
            </a:r>
            <a:r>
              <a:rPr dirty="0" err="1"/>
              <a:t>tabernáculo</a:t>
            </a:r>
            <a:r>
              <a:rPr dirty="0"/>
              <a:t>/</a:t>
            </a:r>
            <a:r>
              <a:rPr dirty="0" err="1"/>
              <a:t>templo</a:t>
            </a:r>
            <a:r>
              <a:rPr dirty="0"/>
              <a:t> </a:t>
            </a:r>
            <a:r>
              <a:rPr lang="es-ES" dirty="0" smtClean="0"/>
              <a:t>decía</a:t>
            </a:r>
            <a:r>
              <a:rPr dirty="0" smtClean="0"/>
              <a:t>:</a:t>
            </a:r>
            <a:endParaRPr dirty="0"/>
          </a:p>
          <a:p>
            <a:pPr indent="457200" algn="l" rtl="0">
              <a:defRPr sz="85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1) Dios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contigo</a:t>
            </a:r>
            <a:endParaRPr dirty="0"/>
          </a:p>
          <a:p>
            <a:pPr indent="457200" algn="l" rtl="0">
              <a:defRPr sz="8500" b="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2) …</a:t>
            </a:r>
            <a:r>
              <a:rPr dirty="0" smtClean="0"/>
              <a:t>Pero</a:t>
            </a:r>
            <a:r>
              <a:rPr lang="es-ES" dirty="0" smtClean="0"/>
              <a:t> ¡</a:t>
            </a:r>
            <a:r>
              <a:rPr lang="es-ES" u="sng" dirty="0" smtClean="0"/>
              <a:t>mantén la distancia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9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9"/>
                            </p:stCondLst>
                            <p:childTnLst>
                              <p:par>
                                <p:cTn id="32" presetID="10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9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9"/>
                            </p:stCondLst>
                            <p:childTnLst>
                              <p:par>
                                <p:cTn id="41" presetID="10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99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9"/>
                            </p:stCondLst>
                            <p:childTnLst>
                              <p:par>
                                <p:cTn id="50" presetID="10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99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99"/>
                                        <p:tgtEl>
                                          <p:spTgt spid="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8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99"/>
                                        <p:tgtEl>
                                          <p:spTgt spid="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99"/>
                                        <p:tgtEl>
                                          <p:spTgt spid="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99"/>
                                        <p:tgtEl>
                                          <p:spTgt spid="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1" build="p" bldLvl="5" animBg="1" advAuto="0"/>
      <p:bldP spid="297" grpId="4" animBg="1" advAuto="0"/>
      <p:bldP spid="308" grpId="2" animBg="1" advAuto="0"/>
      <p:bldP spid="309" grpId="3" animBg="1" advAuto="0"/>
      <p:bldP spid="330" grpId="6" animBg="1" advAuto="0"/>
      <p:bldP spid="333" grpId="5" animBg="1" advAuto="0"/>
      <p:bldP spid="338" grpId="7" animBg="1" advAuto="0"/>
      <p:bldP spid="339" grpId="8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2220" y="-2290746"/>
            <a:ext cx="14467795" cy="17561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veil torn 1.jpg" descr="veil tor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6226" y="-8359"/>
            <a:ext cx="28004686" cy="15256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1" animBg="1" advAuto="0"/>
      <p:bldP spid="342" grpId="2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2220" y="-2290746"/>
            <a:ext cx="14467795" cy="175611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34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345" name="Worship Within the Veil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 fontScale="85000" lnSpcReduction="10000"/>
          </a:bodyPr>
          <a:lstStyle>
            <a:lvl1pPr defTabSz="848915">
              <a:defRPr sz="13578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Adoración</a:t>
            </a:r>
            <a:r>
              <a:rPr dirty="0"/>
              <a:t> </a:t>
            </a:r>
            <a:r>
              <a:rPr dirty="0" err="1"/>
              <a:t>dentro</a:t>
            </a:r>
            <a:r>
              <a:rPr dirty="0"/>
              <a:t> del </a:t>
            </a:r>
            <a:r>
              <a:rPr dirty="0" err="1"/>
              <a:t>velo</a:t>
            </a:r>
            <a:endParaRPr dirty="0"/>
          </a:p>
        </p:txBody>
      </p:sp>
      <p:sp>
        <p:nvSpPr>
          <p:cNvPr id="346" name="Mark 15:38 - When Jesus died, the veil was torn open.…"/>
          <p:cNvSpPr txBox="1"/>
          <p:nvPr/>
        </p:nvSpPr>
        <p:spPr>
          <a:xfrm>
            <a:off x="596521" y="2989534"/>
            <a:ext cx="18401529" cy="11671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marL="730249" indent="-730249" algn="l" defTabSz="867171" rtl="0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/>
              <a:t>Marcos </a:t>
            </a:r>
            <a:r>
              <a:rPr b="1" dirty="0" smtClean="0"/>
              <a:t>15:38</a:t>
            </a:r>
            <a:r>
              <a:rPr lang="es-ES" b="1" dirty="0" smtClean="0"/>
              <a:t> </a:t>
            </a:r>
            <a:r>
              <a:rPr dirty="0" smtClean="0"/>
              <a:t>- </a:t>
            </a:r>
            <a:r>
              <a:rPr dirty="0" err="1"/>
              <a:t>Cuando</a:t>
            </a:r>
            <a:r>
              <a:rPr dirty="0"/>
              <a:t> </a:t>
            </a:r>
            <a:r>
              <a:rPr dirty="0" err="1"/>
              <a:t>Jesús</a:t>
            </a:r>
            <a:r>
              <a:rPr dirty="0"/>
              <a:t> </a:t>
            </a:r>
            <a:r>
              <a:rPr dirty="0" err="1"/>
              <a:t>murió</a:t>
            </a:r>
            <a:r>
              <a:rPr dirty="0"/>
              <a:t>, el </a:t>
            </a:r>
            <a:r>
              <a:rPr dirty="0" err="1" smtClean="0"/>
              <a:t>velo</a:t>
            </a:r>
            <a:r>
              <a:rPr lang="es-ES" dirty="0" smtClean="0"/>
              <a:t> se rasgó en dos. </a:t>
            </a:r>
          </a:p>
          <a:p>
            <a:pPr marL="730249" indent="-730249" algn="l" defTabSz="867171" rtl="0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Hebreos</a:t>
            </a:r>
            <a:r>
              <a:rPr b="1" dirty="0" smtClean="0"/>
              <a:t> 10:19-20</a:t>
            </a:r>
            <a:r>
              <a:rPr lang="es-ES" b="1" dirty="0" smtClean="0"/>
              <a:t> </a:t>
            </a:r>
            <a:r>
              <a:rPr dirty="0" smtClean="0"/>
              <a:t>- </a:t>
            </a:r>
            <a:r>
              <a:rPr dirty="0" err="1"/>
              <a:t>Ahora</a:t>
            </a:r>
            <a:r>
              <a:rPr dirty="0"/>
              <a:t> </a:t>
            </a:r>
            <a:r>
              <a:rPr dirty="0" err="1"/>
              <a:t>tenemos</a:t>
            </a:r>
            <a:r>
              <a:rPr dirty="0"/>
              <a:t> un </a:t>
            </a:r>
            <a:r>
              <a:rPr dirty="0" err="1"/>
              <a:t>privilegio</a:t>
            </a:r>
            <a:r>
              <a:rPr dirty="0"/>
              <a:t> </a:t>
            </a:r>
            <a:r>
              <a:rPr dirty="0" err="1"/>
              <a:t>increíble</a:t>
            </a:r>
            <a:r>
              <a:rPr dirty="0"/>
              <a:t>:</a:t>
            </a:r>
          </a:p>
          <a:p>
            <a:pPr marL="1574799" lvl="2" indent="-730249" algn="l" defTabSz="867171" rtl="0">
              <a:lnSpc>
                <a:spcPct val="150000"/>
              </a:lnSpc>
              <a:buSzPct val="75000"/>
              <a:buChar char="•"/>
              <a:defRPr sz="874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¡</a:t>
            </a:r>
            <a:r>
              <a:rPr dirty="0" err="1"/>
              <a:t>Por</a:t>
            </a:r>
            <a:r>
              <a:rPr dirty="0"/>
              <a:t> la </a:t>
            </a:r>
            <a:r>
              <a:rPr dirty="0" err="1"/>
              <a:t>sangre</a:t>
            </a:r>
            <a:r>
              <a:rPr dirty="0"/>
              <a:t> de </a:t>
            </a:r>
            <a:r>
              <a:rPr dirty="0" err="1"/>
              <a:t>Jesús</a:t>
            </a:r>
            <a:r>
              <a:rPr dirty="0"/>
              <a:t>, </a:t>
            </a:r>
            <a:r>
              <a:rPr dirty="0" err="1"/>
              <a:t>podemos</a:t>
            </a:r>
            <a:r>
              <a:rPr dirty="0"/>
              <a:t> </a:t>
            </a:r>
            <a:r>
              <a:rPr dirty="0" err="1"/>
              <a:t>entrar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el </a:t>
            </a:r>
            <a:r>
              <a:rPr dirty="0" err="1"/>
              <a:t>lugar</a:t>
            </a:r>
            <a:r>
              <a:rPr dirty="0"/>
              <a:t> </a:t>
            </a:r>
            <a:r>
              <a:rPr dirty="0" err="1"/>
              <a:t>santísimo</a:t>
            </a:r>
            <a:r>
              <a:rPr dirty="0"/>
              <a:t>!</a:t>
            </a:r>
          </a:p>
        </p:txBody>
      </p:sp>
      <p:sp>
        <p:nvSpPr>
          <p:cNvPr id="347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348" name="Arrow"/>
          <p:cNvSpPr/>
          <p:nvPr/>
        </p:nvSpPr>
        <p:spPr>
          <a:xfrm rot="16200000">
            <a:off x="17843506" y="8371537"/>
            <a:ext cx="7403643" cy="2014513"/>
          </a:xfrm>
          <a:prstGeom prst="rightArrow">
            <a:avLst>
              <a:gd name="adj1" fmla="val 45341"/>
              <a:gd name="adj2" fmla="val 56304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grpSp>
        <p:nvGrpSpPr>
          <p:cNvPr id="359" name="Group"/>
          <p:cNvGrpSpPr/>
          <p:nvPr/>
        </p:nvGrpSpPr>
        <p:grpSpPr>
          <a:xfrm>
            <a:off x="20609979" y="11287347"/>
            <a:ext cx="1870698" cy="2605201"/>
            <a:chOff x="0" y="0"/>
            <a:chExt cx="1870697" cy="2605200"/>
          </a:xfrm>
        </p:grpSpPr>
        <p:sp>
          <p:nvSpPr>
            <p:cNvPr id="349" name="Rounded Rectangle"/>
            <p:cNvSpPr/>
            <p:nvPr/>
          </p:nvSpPr>
          <p:spPr>
            <a:xfrm>
              <a:off x="34648" y="1826566"/>
              <a:ext cx="1764581" cy="778635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0" name="Circle"/>
            <p:cNvSpPr/>
            <p:nvPr/>
          </p:nvSpPr>
          <p:spPr>
            <a:xfrm>
              <a:off x="86062" y="217070"/>
              <a:ext cx="1661753" cy="16617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1" name="Shape"/>
            <p:cNvSpPr/>
            <p:nvPr/>
          </p:nvSpPr>
          <p:spPr>
            <a:xfrm>
              <a:off x="42889" y="883711"/>
              <a:ext cx="1736939" cy="146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2" name="Oval"/>
            <p:cNvSpPr/>
            <p:nvPr/>
          </p:nvSpPr>
          <p:spPr>
            <a:xfrm>
              <a:off x="548357" y="1452959"/>
              <a:ext cx="737163" cy="340622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3" name="Shape"/>
            <p:cNvSpPr/>
            <p:nvPr/>
          </p:nvSpPr>
          <p:spPr>
            <a:xfrm>
              <a:off x="-1" y="30929"/>
              <a:ext cx="1858862" cy="111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4" name="Line"/>
            <p:cNvSpPr/>
            <p:nvPr/>
          </p:nvSpPr>
          <p:spPr>
            <a:xfrm>
              <a:off x="15391" y="70476"/>
              <a:ext cx="1110778" cy="8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5" name="Line"/>
            <p:cNvSpPr/>
            <p:nvPr/>
          </p:nvSpPr>
          <p:spPr>
            <a:xfrm>
              <a:off x="983300" y="178223"/>
              <a:ext cx="413687" cy="59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6" name="Line"/>
            <p:cNvSpPr/>
            <p:nvPr/>
          </p:nvSpPr>
          <p:spPr>
            <a:xfrm>
              <a:off x="17646" y="0"/>
              <a:ext cx="797742" cy="66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7" name="Line"/>
            <p:cNvSpPr/>
            <p:nvPr/>
          </p:nvSpPr>
          <p:spPr>
            <a:xfrm flipH="1">
              <a:off x="1198872" y="620022"/>
              <a:ext cx="671826" cy="29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58" name="Line"/>
            <p:cNvSpPr/>
            <p:nvPr/>
          </p:nvSpPr>
          <p:spPr>
            <a:xfrm flipH="1">
              <a:off x="1302003" y="463679"/>
              <a:ext cx="535460" cy="1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360" name="God"/>
          <p:cNvSpPr/>
          <p:nvPr/>
        </p:nvSpPr>
        <p:spPr>
          <a:xfrm>
            <a:off x="19719036" y="3521338"/>
            <a:ext cx="3652584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algn="l" rtl="0">
              <a:lnSpc>
                <a:spcPct val="60000"/>
              </a:lnSpc>
              <a:defRPr sz="7600" b="1"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t/>
            </a:r>
            <a:br/>
            <a:endParaRPr/>
          </a:p>
        </p:txBody>
      </p:sp>
      <p:grpSp>
        <p:nvGrpSpPr>
          <p:cNvPr id="365" name="Group"/>
          <p:cNvGrpSpPr/>
          <p:nvPr/>
        </p:nvGrpSpPr>
        <p:grpSpPr>
          <a:xfrm>
            <a:off x="20254013" y="3443683"/>
            <a:ext cx="1398670" cy="1865709"/>
            <a:chOff x="0" y="0"/>
            <a:chExt cx="1398669" cy="1865708"/>
          </a:xfrm>
        </p:grpSpPr>
        <p:sp>
          <p:nvSpPr>
            <p:cNvPr id="361" name="Shape"/>
            <p:cNvSpPr/>
            <p:nvPr/>
          </p:nvSpPr>
          <p:spPr>
            <a:xfrm>
              <a:off x="0" y="0"/>
              <a:ext cx="1398670" cy="18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2" name="Line"/>
            <p:cNvSpPr/>
            <p:nvPr/>
          </p:nvSpPr>
          <p:spPr>
            <a:xfrm>
              <a:off x="59064" y="1061979"/>
              <a:ext cx="997587" cy="2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3" name="Line"/>
            <p:cNvSpPr/>
            <p:nvPr/>
          </p:nvSpPr>
          <p:spPr>
            <a:xfrm>
              <a:off x="41751" y="1287258"/>
              <a:ext cx="1194089" cy="1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4" name="Line"/>
            <p:cNvSpPr/>
            <p:nvPr/>
          </p:nvSpPr>
          <p:spPr>
            <a:xfrm>
              <a:off x="23825" y="1464381"/>
              <a:ext cx="1215949" cy="19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grpSp>
        <p:nvGrpSpPr>
          <p:cNvPr id="370" name="Group"/>
          <p:cNvGrpSpPr/>
          <p:nvPr/>
        </p:nvGrpSpPr>
        <p:grpSpPr>
          <a:xfrm>
            <a:off x="21204172" y="3468993"/>
            <a:ext cx="1709922" cy="1821872"/>
            <a:chOff x="0" y="0"/>
            <a:chExt cx="1709921" cy="1821870"/>
          </a:xfrm>
        </p:grpSpPr>
        <p:sp>
          <p:nvSpPr>
            <p:cNvPr id="366" name="Shape"/>
            <p:cNvSpPr/>
            <p:nvPr/>
          </p:nvSpPr>
          <p:spPr>
            <a:xfrm>
              <a:off x="0" y="-1"/>
              <a:ext cx="1709922" cy="182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27338" y="998177"/>
              <a:ext cx="1661881" cy="2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8" name="Line"/>
            <p:cNvSpPr/>
            <p:nvPr/>
          </p:nvSpPr>
          <p:spPr>
            <a:xfrm>
              <a:off x="193357" y="1212785"/>
              <a:ext cx="1508828" cy="2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69" name="Line"/>
            <p:cNvSpPr/>
            <p:nvPr/>
          </p:nvSpPr>
          <p:spPr>
            <a:xfrm>
              <a:off x="219937" y="1398904"/>
              <a:ext cx="1478548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3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99"/>
                                        <p:tgtEl>
                                          <p:spTgt spid="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44299 -0.000000" pathEditMode="relative">
                                      <p:cBhvr>
                                        <p:cTn id="1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54164 -0.000221" pathEditMode="relative">
                                      <p:cBhvr>
                                        <p:cTn id="20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373" name="Worship Within the Veil"/>
          <p:cNvSpPr txBox="1"/>
          <p:nvPr/>
        </p:nvSpPr>
        <p:spPr>
          <a:xfrm>
            <a:off x="3723294" y="-128917"/>
            <a:ext cx="16937412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 fontScale="85000" lnSpcReduction="10000"/>
          </a:bodyPr>
          <a:lstStyle>
            <a:lvl1pPr defTabSz="848915">
              <a:defRPr sz="13578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Adoración</a:t>
            </a:r>
            <a:r>
              <a:rPr dirty="0"/>
              <a:t> </a:t>
            </a:r>
            <a:r>
              <a:rPr dirty="0" err="1"/>
              <a:t>dentro</a:t>
            </a:r>
            <a:r>
              <a:rPr dirty="0"/>
              <a:t> del </a:t>
            </a:r>
            <a:r>
              <a:rPr dirty="0" err="1"/>
              <a:t>velo</a:t>
            </a:r>
            <a:endParaRPr dirty="0"/>
          </a:p>
        </p:txBody>
      </p:sp>
      <p:sp>
        <p:nvSpPr>
          <p:cNvPr id="374" name="Because we have this incredible privilege, how should we respond?…"/>
          <p:cNvSpPr txBox="1"/>
          <p:nvPr/>
        </p:nvSpPr>
        <p:spPr>
          <a:xfrm>
            <a:off x="596521" y="2765291"/>
            <a:ext cx="18401529" cy="11970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684128" indent="-684128" algn="l" defTabSz="812403" rtl="0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 dirty="0" smtClean="0"/>
              <a:t>Y</a:t>
            </a:r>
            <a:r>
              <a:rPr dirty="0" smtClean="0"/>
              <a:t>a </a:t>
            </a:r>
            <a:r>
              <a:rPr dirty="0"/>
              <a:t>que </a:t>
            </a:r>
            <a:r>
              <a:rPr dirty="0" err="1"/>
              <a:t>tenemos</a:t>
            </a:r>
            <a:r>
              <a:rPr dirty="0"/>
              <a:t> </a:t>
            </a:r>
            <a:r>
              <a:rPr dirty="0" err="1"/>
              <a:t>este</a:t>
            </a:r>
            <a:r>
              <a:rPr dirty="0"/>
              <a:t> </a:t>
            </a:r>
            <a:r>
              <a:rPr dirty="0" err="1"/>
              <a:t>increíble</a:t>
            </a:r>
            <a:r>
              <a:rPr dirty="0"/>
              <a:t> </a:t>
            </a:r>
            <a:r>
              <a:rPr dirty="0" err="1"/>
              <a:t>privilegio</a:t>
            </a:r>
            <a:r>
              <a:rPr dirty="0"/>
              <a:t>, ¿</a:t>
            </a:r>
            <a:r>
              <a:rPr dirty="0" err="1"/>
              <a:t>cómo</a:t>
            </a:r>
            <a:r>
              <a:rPr dirty="0"/>
              <a:t> </a:t>
            </a:r>
            <a:r>
              <a:rPr dirty="0" err="1"/>
              <a:t>debemos</a:t>
            </a:r>
            <a:r>
              <a:rPr dirty="0"/>
              <a:t> responder?</a:t>
            </a:r>
          </a:p>
          <a:p>
            <a:pPr marL="1475338" lvl="2" indent="-684128" algn="l" defTabSz="812403" rtl="0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</a:t>
            </a:r>
            <a:r>
              <a:rPr b="1" dirty="0" smtClean="0"/>
              <a:t> 10:19-25</a:t>
            </a:r>
            <a:r>
              <a:rPr lang="es-ES" b="1" dirty="0" smtClean="0"/>
              <a:t> </a:t>
            </a:r>
            <a:r>
              <a:rPr lang="en-US" dirty="0" smtClean="0"/>
              <a:t>–</a:t>
            </a:r>
            <a:r>
              <a:rPr dirty="0" smtClean="0"/>
              <a:t> Ac</a:t>
            </a:r>
            <a:r>
              <a:rPr lang="es-ES" dirty="0" smtClean="0"/>
              <a:t>e</a:t>
            </a:r>
            <a:r>
              <a:rPr dirty="0" smtClean="0"/>
              <a:t>r</a:t>
            </a:r>
            <a:r>
              <a:rPr lang="es-ES" dirty="0" err="1" smtClean="0"/>
              <a:t>carnos</a:t>
            </a:r>
            <a:r>
              <a:rPr lang="es-ES" dirty="0" smtClean="0"/>
              <a:t>, mantenernos firmes, considerarnos unos a otros</a:t>
            </a:r>
            <a:endParaRPr dirty="0"/>
          </a:p>
          <a:p>
            <a:pPr marL="1475338" lvl="2" indent="-684128" algn="l" defTabSz="812403" rtl="0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</a:t>
            </a:r>
            <a:r>
              <a:rPr b="1" dirty="0" smtClean="0"/>
              <a:t> 12:28-29</a:t>
            </a:r>
            <a:r>
              <a:rPr lang="es-ES" b="1" dirty="0" smtClean="0"/>
              <a:t>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dirty="0" err="1" smtClean="0"/>
              <a:t>Adorar</a:t>
            </a:r>
            <a:r>
              <a:rPr lang="es-ES" dirty="0" smtClean="0"/>
              <a:t> </a:t>
            </a:r>
            <a:r>
              <a:rPr dirty="0" smtClean="0"/>
              <a:t>con </a:t>
            </a:r>
            <a:r>
              <a:rPr lang="es-ES" dirty="0" smtClean="0"/>
              <a:t>temor y reverencia</a:t>
            </a:r>
            <a:endParaRPr dirty="0"/>
          </a:p>
          <a:p>
            <a:pPr marL="1475338" lvl="2" indent="-684128" algn="l" defTabSz="812403" rtl="0">
              <a:lnSpc>
                <a:spcPct val="130000"/>
              </a:lnSpc>
              <a:buSzPct val="75000"/>
              <a:buChar char="•"/>
              <a:defRPr sz="8187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dirty="0" err="1" smtClean="0"/>
              <a:t>Heb</a:t>
            </a:r>
            <a:r>
              <a:rPr b="1" dirty="0" smtClean="0"/>
              <a:t> 13:15</a:t>
            </a:r>
            <a:r>
              <a:rPr lang="es-ES" b="1" dirty="0" smtClean="0"/>
              <a:t> </a:t>
            </a:r>
            <a:r>
              <a:rPr lang="en-US" dirty="0" smtClean="0"/>
              <a:t>–</a:t>
            </a:r>
            <a:r>
              <a:rPr dirty="0" smtClean="0"/>
              <a:t> </a:t>
            </a:r>
            <a:r>
              <a:rPr dirty="0" err="1" smtClean="0"/>
              <a:t>Ofrecer</a:t>
            </a:r>
            <a:r>
              <a:rPr dirty="0" smtClean="0"/>
              <a:t> </a:t>
            </a:r>
            <a:r>
              <a:rPr dirty="0"/>
              <a:t>el </a:t>
            </a:r>
            <a:r>
              <a:rPr dirty="0" err="1"/>
              <a:t>sacrificio</a:t>
            </a:r>
            <a:r>
              <a:rPr dirty="0"/>
              <a:t> de </a:t>
            </a:r>
            <a:r>
              <a:rPr dirty="0" err="1"/>
              <a:t>alabanza</a:t>
            </a:r>
            <a:endParaRPr dirty="0"/>
          </a:p>
        </p:txBody>
      </p:sp>
      <p:sp>
        <p:nvSpPr>
          <p:cNvPr id="375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376" name="Arrow"/>
          <p:cNvSpPr/>
          <p:nvPr/>
        </p:nvSpPr>
        <p:spPr>
          <a:xfrm rot="16200000">
            <a:off x="17843506" y="8371537"/>
            <a:ext cx="7403643" cy="2014513"/>
          </a:xfrm>
          <a:prstGeom prst="rightArrow">
            <a:avLst>
              <a:gd name="adj1" fmla="val 45341"/>
              <a:gd name="adj2" fmla="val 56304"/>
            </a:avLst>
          </a:prstGeom>
          <a:blipFill>
            <a:blip r:embed="rId2"/>
          </a:blipFill>
          <a:ln w="635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grpSp>
        <p:nvGrpSpPr>
          <p:cNvPr id="387" name="Group"/>
          <p:cNvGrpSpPr/>
          <p:nvPr/>
        </p:nvGrpSpPr>
        <p:grpSpPr>
          <a:xfrm>
            <a:off x="20609979" y="11287347"/>
            <a:ext cx="1870698" cy="2605201"/>
            <a:chOff x="0" y="0"/>
            <a:chExt cx="1870697" cy="2605200"/>
          </a:xfrm>
        </p:grpSpPr>
        <p:sp>
          <p:nvSpPr>
            <p:cNvPr id="377" name="Rounded Rectangle"/>
            <p:cNvSpPr/>
            <p:nvPr/>
          </p:nvSpPr>
          <p:spPr>
            <a:xfrm>
              <a:off x="34648" y="1826566"/>
              <a:ext cx="1764581" cy="778635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78" name="Circle"/>
            <p:cNvSpPr/>
            <p:nvPr/>
          </p:nvSpPr>
          <p:spPr>
            <a:xfrm>
              <a:off x="86062" y="217070"/>
              <a:ext cx="1661753" cy="166175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79" name="Shape"/>
            <p:cNvSpPr/>
            <p:nvPr/>
          </p:nvSpPr>
          <p:spPr>
            <a:xfrm>
              <a:off x="42889" y="883711"/>
              <a:ext cx="1736939" cy="146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accent4">
                <a:hueOff val="-149388"/>
                <a:satOff val="26012"/>
                <a:lumOff val="-24786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0" name="Oval"/>
            <p:cNvSpPr/>
            <p:nvPr/>
          </p:nvSpPr>
          <p:spPr>
            <a:xfrm>
              <a:off x="548357" y="1452959"/>
              <a:ext cx="737163" cy="340622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1" name="Shape"/>
            <p:cNvSpPr/>
            <p:nvPr/>
          </p:nvSpPr>
          <p:spPr>
            <a:xfrm>
              <a:off x="-1" y="30929"/>
              <a:ext cx="1858862" cy="1114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2" name="Line"/>
            <p:cNvSpPr/>
            <p:nvPr/>
          </p:nvSpPr>
          <p:spPr>
            <a:xfrm>
              <a:off x="15391" y="70476"/>
              <a:ext cx="1110778" cy="845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3" name="Line"/>
            <p:cNvSpPr/>
            <p:nvPr/>
          </p:nvSpPr>
          <p:spPr>
            <a:xfrm>
              <a:off x="983300" y="178223"/>
              <a:ext cx="413687" cy="598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4" name="Line"/>
            <p:cNvSpPr/>
            <p:nvPr/>
          </p:nvSpPr>
          <p:spPr>
            <a:xfrm>
              <a:off x="17646" y="0"/>
              <a:ext cx="797742" cy="668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5" name="Line"/>
            <p:cNvSpPr/>
            <p:nvPr/>
          </p:nvSpPr>
          <p:spPr>
            <a:xfrm flipH="1">
              <a:off x="1198872" y="620022"/>
              <a:ext cx="671826" cy="29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86" name="Line"/>
            <p:cNvSpPr/>
            <p:nvPr/>
          </p:nvSpPr>
          <p:spPr>
            <a:xfrm flipH="1">
              <a:off x="1302003" y="463679"/>
              <a:ext cx="535460" cy="1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sp>
        <p:nvSpPr>
          <p:cNvPr id="388" name="God"/>
          <p:cNvSpPr/>
          <p:nvPr/>
        </p:nvSpPr>
        <p:spPr>
          <a:xfrm>
            <a:off x="19719036" y="3521338"/>
            <a:ext cx="3652584" cy="1785939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/>
          <a:p>
            <a:pPr rtl="0">
              <a:lnSpc>
                <a:spcPct val="60000"/>
              </a:lnSpc>
              <a:defRPr sz="7200" b="1">
                <a:effectLst>
                  <a:outerShdw blurRad="63500" dir="2640000" rotWithShape="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 dirty="0"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dirty="0"/>
              <a:t/>
            </a:r>
            <a:br>
              <a:rPr dirty="0"/>
            </a:br>
            <a:endParaRPr dirty="0"/>
          </a:p>
        </p:txBody>
      </p:sp>
      <p:grpSp>
        <p:nvGrpSpPr>
          <p:cNvPr id="393" name="Group"/>
          <p:cNvGrpSpPr/>
          <p:nvPr/>
        </p:nvGrpSpPr>
        <p:grpSpPr>
          <a:xfrm>
            <a:off x="19249375" y="3459774"/>
            <a:ext cx="1398671" cy="1865709"/>
            <a:chOff x="0" y="0"/>
            <a:chExt cx="1398669" cy="1865708"/>
          </a:xfrm>
        </p:grpSpPr>
        <p:sp>
          <p:nvSpPr>
            <p:cNvPr id="389" name="Shape"/>
            <p:cNvSpPr/>
            <p:nvPr/>
          </p:nvSpPr>
          <p:spPr>
            <a:xfrm>
              <a:off x="0" y="0"/>
              <a:ext cx="1398670" cy="18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0" name="Line"/>
            <p:cNvSpPr/>
            <p:nvPr/>
          </p:nvSpPr>
          <p:spPr>
            <a:xfrm>
              <a:off x="59064" y="1061979"/>
              <a:ext cx="997587" cy="20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1" name="Line"/>
            <p:cNvSpPr/>
            <p:nvPr/>
          </p:nvSpPr>
          <p:spPr>
            <a:xfrm>
              <a:off x="41751" y="1287258"/>
              <a:ext cx="1194089" cy="19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2" name="Line"/>
            <p:cNvSpPr/>
            <p:nvPr/>
          </p:nvSpPr>
          <p:spPr>
            <a:xfrm>
              <a:off x="23825" y="1464381"/>
              <a:ext cx="1215949" cy="19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  <p:grpSp>
        <p:nvGrpSpPr>
          <p:cNvPr id="398" name="Group"/>
          <p:cNvGrpSpPr/>
          <p:nvPr/>
        </p:nvGrpSpPr>
        <p:grpSpPr>
          <a:xfrm>
            <a:off x="22509199" y="3490911"/>
            <a:ext cx="1709923" cy="1821872"/>
            <a:chOff x="0" y="0"/>
            <a:chExt cx="1709921" cy="1821870"/>
          </a:xfrm>
        </p:grpSpPr>
        <p:sp>
          <p:nvSpPr>
            <p:cNvPr id="394" name="Shape"/>
            <p:cNvSpPr/>
            <p:nvPr/>
          </p:nvSpPr>
          <p:spPr>
            <a:xfrm>
              <a:off x="0" y="-1"/>
              <a:ext cx="1709922" cy="182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chemeClr val="accent1">
                <a:hueOff val="203473"/>
                <a:lumOff val="-1381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5" name="Line"/>
            <p:cNvSpPr/>
            <p:nvPr/>
          </p:nvSpPr>
          <p:spPr>
            <a:xfrm>
              <a:off x="27338" y="998177"/>
              <a:ext cx="1661881" cy="264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508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6" name="Line"/>
            <p:cNvSpPr/>
            <p:nvPr/>
          </p:nvSpPr>
          <p:spPr>
            <a:xfrm>
              <a:off x="193357" y="1212785"/>
              <a:ext cx="1508828" cy="2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50800" cap="flat">
              <a:solidFill>
                <a:schemeClr val="accent1">
                  <a:hueOff val="-136794"/>
                  <a:satOff val="-2150"/>
                  <a:lumOff val="15693"/>
                </a:scheme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  <p:sp>
          <p:nvSpPr>
            <p:cNvPr id="397" name="Line"/>
            <p:cNvSpPr/>
            <p:nvPr/>
          </p:nvSpPr>
          <p:spPr>
            <a:xfrm>
              <a:off x="219937" y="1398904"/>
              <a:ext cx="1478548" cy="23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508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algn="l" rtl="0">
                <a:defRPr sz="4000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99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9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"/>
          <p:cNvSpPr/>
          <p:nvPr/>
        </p:nvSpPr>
        <p:spPr>
          <a:xfrm>
            <a:off x="-11566" y="749"/>
            <a:ext cx="24407132" cy="2061784"/>
          </a:xfrm>
          <a:prstGeom prst="rect">
            <a:avLst/>
          </a:prstGeom>
          <a:solidFill>
            <a:schemeClr val="accent1">
              <a:hueOff val="300931"/>
              <a:lumOff val="-21745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01" name="Offering a Better Sacrifice"/>
          <p:cNvSpPr txBox="1"/>
          <p:nvPr/>
        </p:nvSpPr>
        <p:spPr>
          <a:xfrm>
            <a:off x="377695" y="-128917"/>
            <a:ext cx="23628610" cy="2324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>
            <a:lvl1pPr defTabSz="876300">
              <a:defRPr sz="14016" b="1" cap="small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/>
            <a:r>
              <a:rPr dirty="0" err="1"/>
              <a:t>Ofreciendo</a:t>
            </a:r>
            <a:r>
              <a:rPr dirty="0"/>
              <a:t> un </a:t>
            </a:r>
            <a:r>
              <a:rPr dirty="0" err="1"/>
              <a:t>mejor</a:t>
            </a:r>
            <a:r>
              <a:rPr dirty="0"/>
              <a:t> </a:t>
            </a:r>
            <a:r>
              <a:rPr dirty="0" err="1"/>
              <a:t>sacrificio</a:t>
            </a:r>
            <a:endParaRPr dirty="0"/>
          </a:p>
        </p:txBody>
      </p:sp>
      <p:sp>
        <p:nvSpPr>
          <p:cNvPr id="402" name="Rectangle"/>
          <p:cNvSpPr/>
          <p:nvPr/>
        </p:nvSpPr>
        <p:spPr>
          <a:xfrm>
            <a:off x="-11566" y="2041420"/>
            <a:ext cx="24407132" cy="3331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algn="l" rtl="0">
              <a:defRPr sz="4000"/>
            </a:pPr>
            <a:endParaRPr/>
          </a:p>
        </p:txBody>
      </p:sp>
      <p:sp>
        <p:nvSpPr>
          <p:cNvPr id="403" name="What are the biggest obstacles to our worship?…"/>
          <p:cNvSpPr txBox="1"/>
          <p:nvPr/>
        </p:nvSpPr>
        <p:spPr>
          <a:xfrm>
            <a:off x="617198" y="2699648"/>
            <a:ext cx="23673803" cy="12209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>
            <a:normAutofit fontScale="92500" lnSpcReduction="10000"/>
          </a:bodyPr>
          <a:lstStyle/>
          <a:p>
            <a:pPr marL="765645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¿</a:t>
            </a:r>
            <a:r>
              <a:rPr dirty="0" err="1"/>
              <a:t>Cuáles</a:t>
            </a:r>
            <a:r>
              <a:rPr dirty="0"/>
              <a:t> son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mayores</a:t>
            </a:r>
            <a:r>
              <a:rPr dirty="0"/>
              <a:t> </a:t>
            </a:r>
            <a:r>
              <a:rPr dirty="0" err="1"/>
              <a:t>obstáculos</a:t>
            </a:r>
            <a:r>
              <a:rPr dirty="0"/>
              <a:t> para </a:t>
            </a:r>
            <a:r>
              <a:rPr dirty="0" err="1"/>
              <a:t>nuestra</a:t>
            </a:r>
            <a:r>
              <a:rPr dirty="0"/>
              <a:t> </a:t>
            </a:r>
            <a:r>
              <a:rPr dirty="0" err="1"/>
              <a:t>adoración</a:t>
            </a:r>
            <a:r>
              <a:rPr dirty="0"/>
              <a:t>?</a:t>
            </a:r>
          </a:p>
          <a:p>
            <a:pPr marL="2099145" lvl="3" indent="-765645" algn="l" rtl="0">
              <a:lnSpc>
                <a:spcPct val="150000"/>
              </a:lnSpc>
              <a:buSzPct val="75000"/>
              <a:buChar char="•"/>
              <a:defRPr sz="8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smtClean="0"/>
              <a:t>¿</a:t>
            </a:r>
            <a:r>
              <a:rPr lang="es-ES" dirty="0" smtClean="0"/>
              <a:t>Cosas externas que apagan </a:t>
            </a:r>
            <a:r>
              <a:rPr dirty="0" smtClean="0"/>
              <a:t>la </a:t>
            </a:r>
            <a:r>
              <a:rPr dirty="0" err="1" smtClean="0"/>
              <a:t>adoración</a:t>
            </a:r>
            <a:r>
              <a:rPr dirty="0" smtClean="0"/>
              <a:t>?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9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99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9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501</Words>
  <Application>Microsoft Office PowerPoint</Application>
  <PresentationFormat>Custom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Alegreya SC</vt:lpstr>
      <vt:lpstr>Arial</vt:lpstr>
      <vt:lpstr>Calibri</vt:lpstr>
      <vt:lpstr>Canela Bold</vt:lpstr>
      <vt:lpstr>Graphik</vt:lpstr>
      <vt:lpstr>Graphik Medium</vt:lpstr>
      <vt:lpstr>Graphik Semibold</vt:lpstr>
      <vt:lpstr>Helvetica Light</vt:lpstr>
      <vt:lpstr>Helvetica Neue</vt:lpstr>
      <vt:lpstr>Helvetica Neue Light</vt:lpstr>
      <vt:lpstr>Helvetica Neue Medium</vt:lpstr>
      <vt:lpstr>Helvetica Neue Thin</vt:lpstr>
      <vt:lpstr>Times New Roman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Eubanks</dc:creator>
  <cp:lastModifiedBy>Esther Eubanks</cp:lastModifiedBy>
  <cp:revision>8</cp:revision>
  <dcterms:modified xsi:type="dcterms:W3CDTF">2023-02-25T20:47:37Z</dcterms:modified>
</cp:coreProperties>
</file>