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9"/>
  </p:notesMasterIdLst>
  <p:sldIdLst>
    <p:sldId id="280" r:id="rId2"/>
    <p:sldId id="266" r:id="rId3"/>
    <p:sldId id="287" r:id="rId4"/>
    <p:sldId id="289" r:id="rId5"/>
    <p:sldId id="288" r:id="rId6"/>
    <p:sldId id="294" r:id="rId7"/>
    <p:sldId id="271" r:id="rId8"/>
    <p:sldId id="301" r:id="rId9"/>
    <p:sldId id="302" r:id="rId10"/>
    <p:sldId id="303" r:id="rId11"/>
    <p:sldId id="297" r:id="rId12"/>
    <p:sldId id="304" r:id="rId13"/>
    <p:sldId id="298" r:id="rId14"/>
    <p:sldId id="299" r:id="rId15"/>
    <p:sldId id="300" r:id="rId16"/>
    <p:sldId id="296" r:id="rId17"/>
    <p:sldId id="286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16" autoAdjust="0"/>
  </p:normalViewPr>
  <p:slideViewPr>
    <p:cSldViewPr snapToGrid="0">
      <p:cViewPr varScale="1">
        <p:scale>
          <a:sx n="110" d="100"/>
          <a:sy n="110" d="100"/>
        </p:scale>
        <p:origin x="88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=""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=""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0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7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7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1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4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3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=""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=""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=""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=""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=""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r>
              <a:rPr lang="en-US" dirty="0" err="1" smtClean="0"/>
              <a:t>Llene</a:t>
            </a:r>
            <a:r>
              <a:rPr lang="en-US" dirty="0" smtClean="0"/>
              <a:t> el </a:t>
            </a:r>
            <a:r>
              <a:rPr lang="en-US" dirty="0" err="1" smtClean="0"/>
              <a:t>espacio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dirty="0"/>
              <a:t> Bendito sea el Dios y </a:t>
            </a:r>
            <a:r>
              <a:rPr lang="es-ES" dirty="0" smtClean="0"/>
              <a:t>____ </a:t>
            </a:r>
            <a:r>
              <a:rPr lang="es-ES" dirty="0"/>
              <a:t>de nuestro Señor Jesucristo, quien según Su gran misericordia, nos ha hecho ____</a:t>
            </a:r>
            <a:r>
              <a:rPr lang="es-ES" dirty="0" smtClean="0"/>
              <a:t> </a:t>
            </a:r>
            <a:r>
              <a:rPr lang="es-ES" dirty="0"/>
              <a:t>de nuevo a una esperanza viva, mediante la resurrección de Jesucristo de entre los </a:t>
            </a:r>
            <a:r>
              <a:rPr lang="es-ES" dirty="0" smtClean="0"/>
              <a:t>muertos para </a:t>
            </a:r>
            <a:r>
              <a:rPr lang="es-ES" i="1" dirty="0"/>
              <a:t>obtener</a:t>
            </a:r>
            <a:r>
              <a:rPr lang="es-ES" dirty="0"/>
              <a:t> una ____</a:t>
            </a:r>
            <a:r>
              <a:rPr lang="es-ES" dirty="0" smtClean="0"/>
              <a:t> </a:t>
            </a:r>
            <a:r>
              <a:rPr lang="es-ES" dirty="0"/>
              <a:t>incorruptible, inmaculada, y que no se marchitará, reservada en los cielos para ustedes. </a:t>
            </a:r>
            <a:r>
              <a:rPr lang="es-ES" dirty="0" smtClean="0"/>
              <a:t> (1:3-4)</a:t>
            </a:r>
          </a:p>
          <a:p>
            <a:pPr marL="342900" indent="-3429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/>
              <a:t>Tu palabra que vive me salva</a:t>
            </a:r>
          </a:p>
          <a:p>
            <a:pPr marL="0" indent="0" algn="ctr">
              <a:buNone/>
            </a:pPr>
            <a:r>
              <a:rPr lang="es-ES" dirty="0" err="1"/>
              <a:t>Para_un</a:t>
            </a:r>
            <a:r>
              <a:rPr lang="es-ES" dirty="0"/>
              <a:t> puro amor fraternal;</a:t>
            </a:r>
          </a:p>
          <a:p>
            <a:pPr marL="0" indent="0" algn="ctr">
              <a:buNone/>
            </a:pPr>
            <a:r>
              <a:rPr lang="es-ES" dirty="0"/>
              <a:t>Redención trae la sangre de Cristo</a:t>
            </a:r>
          </a:p>
          <a:p>
            <a:pPr marL="0" indent="0" algn="ctr">
              <a:buNone/>
            </a:pPr>
            <a:r>
              <a:rPr lang="es-ES" dirty="0" err="1"/>
              <a:t>Y_esperanza</a:t>
            </a:r>
            <a:r>
              <a:rPr lang="es-ES" dirty="0"/>
              <a:t> que viva está.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CORO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Los </a:t>
            </a:r>
            <a:r>
              <a:rPr lang="en-US" altLang="en-US" dirty="0" err="1" smtClean="0"/>
              <a:t>sacrificios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sacerdotes</a:t>
            </a:r>
            <a:r>
              <a:rPr lang="en-US" altLang="en-US" dirty="0" smtClean="0"/>
              <a:t> (2:4-10)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Ustedes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son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linaje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escogido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real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sacerdocio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55" y="2264067"/>
            <a:ext cx="6243432" cy="45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Nosotros</a:t>
            </a:r>
            <a:r>
              <a:rPr lang="en-US" altLang="en-US" dirty="0" smtClean="0"/>
              <a:t> e Israel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Éxodo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nación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santa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pueblo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adquirido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33812"/>
              </p:ext>
            </p:extLst>
          </p:nvPr>
        </p:nvGraphicFramePr>
        <p:xfrm>
          <a:off x="374593" y="2467266"/>
          <a:ext cx="11484897" cy="39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498"/>
                <a:gridCol w="2438399"/>
              </a:tblGrid>
              <a:tr h="52623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Punto de comparación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Ref. en 1 </a:t>
                      </a:r>
                      <a:r>
                        <a:rPr lang="es-ES" sz="2400" dirty="0" err="1" smtClean="0"/>
                        <a:t>Ped</a:t>
                      </a:r>
                      <a:r>
                        <a:rPr lang="es-E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Redimidos</a:t>
                      </a:r>
                      <a:r>
                        <a:rPr lang="es-ES" sz="2400" baseline="0" dirty="0" smtClean="0"/>
                        <a:t> con la sangre del Cordero sin mancha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1:18-19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Salir de prisa como peregrinos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1:13</a:t>
                      </a:r>
                      <a:endParaRPr lang="en-US" sz="2400" dirty="0"/>
                    </a:p>
                  </a:txBody>
                  <a:tcPr/>
                </a:tc>
              </a:tr>
              <a:tr h="49716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Rociados</a:t>
                      </a:r>
                      <a:r>
                        <a:rPr lang="es-ES" sz="2400" baseline="0" dirty="0" smtClean="0"/>
                        <a:t> de sangre al entrar en pacto con Él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1:2</a:t>
                      </a:r>
                      <a:endParaRPr lang="en-US" sz="24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Aquel</a:t>
                      </a:r>
                      <a:r>
                        <a:rPr lang="es-ES" sz="2400" baseline="0" dirty="0" smtClean="0"/>
                        <a:t> que nos llamó nos da una ley para ser santos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1:17</a:t>
                      </a:r>
                      <a:endParaRPr lang="en-US" sz="2400" dirty="0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Establecimiento</a:t>
                      </a:r>
                      <a:r>
                        <a:rPr lang="es-ES" sz="2400" baseline="0" dirty="0" smtClean="0"/>
                        <a:t> de la morada de Dios entre el pueblo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2:4ss</a:t>
                      </a:r>
                      <a:endParaRPr lang="en-US" sz="2400" dirty="0"/>
                    </a:p>
                  </a:txBody>
                  <a:tcPr/>
                </a:tc>
              </a:tr>
              <a:tr h="20661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Establecimiento</a:t>
                      </a:r>
                      <a:r>
                        <a:rPr lang="es-ES" sz="2400" baseline="0" dirty="0" smtClean="0"/>
                        <a:t> del sacerdocio y el culto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2:4ss</a:t>
                      </a:r>
                      <a:endParaRPr lang="en-US" sz="24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Misión: llevar la</a:t>
                      </a:r>
                      <a:r>
                        <a:rPr lang="es-ES" sz="2400" baseline="0" dirty="0" smtClean="0"/>
                        <a:t> enseñanza y gloria de Dios a las naciones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2:9-12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6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Piedras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vivas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pasajes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apoyar</a:t>
            </a:r>
            <a:r>
              <a:rPr lang="en-US" altLang="en-US" dirty="0" smtClean="0"/>
              <a:t> (2:6-8)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Pues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esto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encuentra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la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Escritura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0865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Isa. 28:16 – un fundamento digno de confianza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Sal. 118:22 – identifica lo que es la piedra de ángulo (Mat. 21:9; etc.).  Una respuesta inesperada a la petición del Sal. 118:25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Isa. 8:14 – consecuencias para los que rechazan (cf. Mat. 21:42)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9372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 Pedro 2:9 – Un </a:t>
            </a:r>
            <a:r>
              <a:rPr lang="en-US" altLang="en-US" dirty="0" err="1" smtClean="0"/>
              <a:t>versículo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memorizar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Ustedes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son…para que…”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5586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/>
              <a:t>Pero ustedes son linaje escogido, real sacerdocio, nación santa, pueblo adquirido para posesión de Dios, 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5905500" y="2386596"/>
            <a:ext cx="587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i="1" dirty="0"/>
              <a:t>a fin de que anuncien las virtudes de Aquel que los llamó de las tinieblas a Su luz admirable. </a:t>
            </a:r>
            <a:endParaRPr lang="es-ES" sz="4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136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Introducción</a:t>
            </a:r>
            <a:r>
              <a:rPr lang="en-US" altLang="en-US" dirty="0" smtClean="0"/>
              <a:t> a la </a:t>
            </a:r>
            <a:r>
              <a:rPr lang="en-US" altLang="en-US" dirty="0" err="1" smtClean="0"/>
              <a:t>sumisión</a:t>
            </a:r>
            <a:r>
              <a:rPr lang="en-US" altLang="en-US" dirty="0" smtClean="0"/>
              <a:t> (2:11-12)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Glorifiquen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 Dios…”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¿Relación con lo anterior?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“Amados, les ruego”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Naturaleza contra-cultural de estas instrucciones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Amenaza y defensa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¿Quiénes son los gentiles? ¿Qué dicen de nosotros? ¿Cómo debe de ser nuestra conducta? ¿A qué fin?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072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 smtClean="0"/>
              <a:t>3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Elementos que hacen nuestra salvación tan maravillosa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Conductas específicas que son el producto natural de nuestra salvación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Estar más agradecido por mi salvación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no armoniza mi conducta con mi nueva identidad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5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=""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="" xmlns:a16="http://schemas.microsoft.com/office/drawing/2014/main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3: </a:t>
            </a:r>
          </a:p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1:17 – 2:12</a:t>
            </a:r>
            <a:endParaRPr lang="en-US" altLang="en-US" sz="2800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3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Conductas específicas que son el producto natural de nuestra salvación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Memorizar 2:9 y decir por qué describe nuestra misión como cristianos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no armoniza mi conducta con mi nueva identidad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Auto-examinación para ver si estoy viviendo conforme a mi nuevo propósito de vida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r>
              <a:rPr lang="en-US" altLang="en-US" dirty="0" smtClean="0"/>
              <a:t> (con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detalle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</a:t>
            </a:r>
            <a:r>
              <a:rPr lang="es-ES" sz="2800" dirty="0" smtClean="0"/>
              <a:t>salvación</a:t>
            </a:r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</a:t>
            </a:r>
            <a:r>
              <a:rPr lang="es-ES" sz="2800" dirty="0" smtClean="0"/>
              <a:t>Nuestra </a:t>
            </a:r>
            <a:r>
              <a:rPr lang="es-ES" sz="2800" dirty="0"/>
              <a:t>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 smtClean="0"/>
              <a:t>nuevas</a:t>
            </a:r>
            <a:endParaRPr lang="en-US" sz="2800" dirty="0" smtClean="0"/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a. </a:t>
            </a:r>
            <a:r>
              <a:rPr lang="es-ES" sz="2800" i="1" dirty="0"/>
              <a:t>	</a:t>
            </a:r>
            <a:r>
              <a:rPr lang="es-ES" sz="2800" i="1" dirty="0" smtClean="0"/>
              <a:t>Santidad (13-16)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b. 	Temor (17-21)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c.	Amor (1:22 – 2:1)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d.	Crecimiento (2:2-3)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e. 	Sacrificios (2:4-9)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f.	Proclamación de virtudes (2:10-11)</a:t>
            </a:r>
          </a:p>
          <a:p>
            <a:r>
              <a:rPr lang="es-ES" sz="2800" dirty="0" smtClean="0"/>
              <a:t>2:11-12	</a:t>
            </a:r>
            <a:r>
              <a:rPr lang="en-US" sz="2800" dirty="0" smtClean="0"/>
              <a:t>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s-ES" altLang="en-US" dirty="0" smtClean="0"/>
              <a:t>Temor (17-21)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“Si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invocan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como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Padre 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Aquel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82232"/>
              </p:ext>
            </p:extLst>
          </p:nvPr>
        </p:nvGraphicFramePr>
        <p:xfrm>
          <a:off x="374594" y="2467266"/>
          <a:ext cx="11407954" cy="382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965"/>
                <a:gridCol w="4395051"/>
                <a:gridCol w="4786938"/>
              </a:tblGrid>
              <a:tr h="52623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Virtud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Relación con el nuevo nacer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Lección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Santidad</a:t>
                      </a:r>
                      <a:r>
                        <a:rPr lang="es-ES" sz="2400" baseline="0" dirty="0" smtClean="0"/>
                        <a:t> (13-16)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“Como hijos obedientes…” (14)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Imitar al Padre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Temor (17-21)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“Si invocan como Padre…” (17)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Nuestro Padre es Juez</a:t>
                      </a:r>
                      <a:r>
                        <a:rPr lang="es-ES" sz="2400" baseline="0" dirty="0" smtClean="0"/>
                        <a:t> imparcial</a:t>
                      </a:r>
                      <a:endParaRPr lang="en-US" sz="2400" dirty="0"/>
                    </a:p>
                  </a:txBody>
                  <a:tcPr/>
                </a:tc>
              </a:tr>
              <a:tr h="8264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Amor (1:22</a:t>
                      </a:r>
                      <a:r>
                        <a:rPr lang="es-ES" sz="2400" baseline="0" dirty="0" smtClean="0"/>
                        <a:t> – 2:1)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“…para un amor sincero</a:t>
                      </a:r>
                      <a:r>
                        <a:rPr lang="es-ES" sz="2400" baseline="0" dirty="0" smtClean="0"/>
                        <a:t> de hermanos…” (22)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Nos</a:t>
                      </a:r>
                      <a:r>
                        <a:rPr lang="es-ES" sz="2400" baseline="0" dirty="0" smtClean="0"/>
                        <a:t> encontramos en una nueva familia</a:t>
                      </a:r>
                      <a:endParaRPr lang="en-US" sz="2400" dirty="0"/>
                    </a:p>
                  </a:txBody>
                  <a:tcPr/>
                </a:tc>
              </a:tr>
              <a:tr h="8264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Crecimiento (2:2-3)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“…deseen</a:t>
                      </a:r>
                      <a:r>
                        <a:rPr lang="es-ES" sz="2400" baseline="0" dirty="0" smtClean="0"/>
                        <a:t> como recién nacidos…” (2:2)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Crecer como bebés</a:t>
                      </a:r>
                      <a:r>
                        <a:rPr lang="es-ES" sz="2400" baseline="0" dirty="0" smtClean="0"/>
                        <a:t> mediante la leche de la palabra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24" y="0"/>
            <a:ext cx="536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¡</a:t>
            </a:r>
            <a:r>
              <a:rPr lang="es-ES" dirty="0"/>
              <a:t>O qué gran salvación hay en Cristo! </a:t>
            </a:r>
          </a:p>
          <a:p>
            <a:pPr marL="0" indent="0" algn="ctr">
              <a:buNone/>
            </a:pPr>
            <a:r>
              <a:rPr lang="es-ES" dirty="0"/>
              <a:t>Desde </a:t>
            </a:r>
            <a:r>
              <a:rPr lang="es-ES" dirty="0" err="1"/>
              <a:t>la_antigüedad</a:t>
            </a:r>
            <a:r>
              <a:rPr lang="es-ES" dirty="0"/>
              <a:t> </a:t>
            </a:r>
            <a:r>
              <a:rPr lang="es-ES" dirty="0" err="1"/>
              <a:t>se_anunció</a:t>
            </a:r>
            <a:r>
              <a:rPr lang="es-ES" dirty="0"/>
              <a:t>;</a:t>
            </a:r>
          </a:p>
          <a:p>
            <a:pPr marL="0" indent="0" algn="ctr">
              <a:buNone/>
            </a:pPr>
            <a:r>
              <a:rPr lang="es-ES" dirty="0"/>
              <a:t>Aun los ángeles quieren mirarla.</a:t>
            </a:r>
          </a:p>
          <a:p>
            <a:pPr marL="0" indent="0" algn="ctr">
              <a:buNone/>
            </a:pPr>
            <a:r>
              <a:rPr lang="es-ES" dirty="0"/>
              <a:t>¡</a:t>
            </a:r>
            <a:r>
              <a:rPr lang="es-ES" dirty="0" err="1"/>
              <a:t>Gloria_al</a:t>
            </a:r>
            <a:r>
              <a:rPr lang="es-ES" dirty="0"/>
              <a:t> crucificado Señor!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CORO</a:t>
            </a:r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mí.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3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Cual </a:t>
            </a:r>
            <a:r>
              <a:rPr lang="es-ES" dirty="0"/>
              <a:t>cordero que </a:t>
            </a:r>
            <a:r>
              <a:rPr lang="es-ES" dirty="0" err="1"/>
              <a:t>va_al</a:t>
            </a:r>
            <a:r>
              <a:rPr lang="es-ES" dirty="0"/>
              <a:t> matadero,</a:t>
            </a:r>
          </a:p>
          <a:p>
            <a:pPr marL="0" indent="0" algn="ctr">
              <a:buNone/>
            </a:pPr>
            <a:r>
              <a:rPr lang="es-ES" dirty="0"/>
              <a:t>No maldijo </a:t>
            </a:r>
            <a:r>
              <a:rPr lang="es-ES" dirty="0" err="1"/>
              <a:t>ni_amenazó</a:t>
            </a:r>
            <a:r>
              <a:rPr lang="es-ES" dirty="0"/>
              <a:t> Él.</a:t>
            </a:r>
          </a:p>
          <a:p>
            <a:pPr marL="0" indent="0" algn="ctr">
              <a:buNone/>
            </a:pPr>
            <a:r>
              <a:rPr lang="es-ES" dirty="0" err="1"/>
              <a:t>Cristo,_ayúdame</a:t>
            </a:r>
            <a:r>
              <a:rPr lang="es-ES" dirty="0"/>
              <a:t> cuando </a:t>
            </a:r>
            <a:r>
              <a:rPr lang="es-ES" dirty="0" err="1"/>
              <a:t>me_enojo</a:t>
            </a:r>
            <a:r>
              <a:rPr lang="es-ES" dirty="0"/>
              <a:t>,</a:t>
            </a:r>
          </a:p>
          <a:p>
            <a:pPr marL="0" indent="0" algn="ctr">
              <a:buNone/>
            </a:pPr>
            <a:r>
              <a:rPr lang="es-ES" dirty="0"/>
              <a:t>Tus pisadas yo seguiré, fiel.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CORO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1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886</Words>
  <Application>Microsoft Office PowerPoint</Application>
  <PresentationFormat>Widescreen</PresentationFormat>
  <Paragraphs>200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Cantarell</vt:lpstr>
      <vt:lpstr>Glegoo</vt:lpstr>
      <vt:lpstr>Office Theme</vt:lpstr>
      <vt:lpstr>Para calentarnos…Llene el espacio</vt:lpstr>
      <vt:lpstr>1 Pedro</vt:lpstr>
      <vt:lpstr>Sílabo</vt:lpstr>
      <vt:lpstr>Objetivos – Lección 3 </vt:lpstr>
      <vt:lpstr>Esquema</vt:lpstr>
      <vt:lpstr>Esquema (con más detalle)</vt:lpstr>
      <vt:lpstr>Temor (17-21)</vt:lpstr>
      <vt:lpstr>Sanación en mi ser (1)</vt:lpstr>
      <vt:lpstr>Sanación en mi ser (2)</vt:lpstr>
      <vt:lpstr>Sanación en mi ser (3)</vt:lpstr>
      <vt:lpstr>Los sacrificios y los sacerdotes (2:4-10)</vt:lpstr>
      <vt:lpstr>Nosotros e Israel en el Éxodo</vt:lpstr>
      <vt:lpstr>Piedras vivas – pasajes para apoyar (2:6-8)</vt:lpstr>
      <vt:lpstr>1 Pedro 2:9 – Un versículo a memorizar</vt:lpstr>
      <vt:lpstr>Introducción a la sumisión (2:11-12)</vt:lpstr>
      <vt:lpstr>Objetivos – Lección 3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2023-04-26T20:22:01Z</dcterms:modified>
</cp:coreProperties>
</file>