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8" r:id="rId3"/>
    <p:sldId id="259" r:id="rId4"/>
    <p:sldId id="278" r:id="rId5"/>
    <p:sldId id="260" r:id="rId6"/>
    <p:sldId id="262" r:id="rId7"/>
    <p:sldId id="274" r:id="rId8"/>
    <p:sldId id="268" r:id="rId9"/>
    <p:sldId id="271" r:id="rId10"/>
    <p:sldId id="265" r:id="rId11"/>
    <p:sldId id="272" r:id="rId12"/>
    <p:sldId id="273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1"/>
  </p:normalViewPr>
  <p:slideViewPr>
    <p:cSldViewPr snapToGrid="0">
      <p:cViewPr varScale="1">
        <p:scale>
          <a:sx n="76" d="100"/>
          <a:sy n="76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5/29/23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2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8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3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20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5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36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1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75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0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Low Angle View Of Clouds In Sky">
            <a:extLst>
              <a:ext uri="{FF2B5EF4-FFF2-40B4-BE49-F238E27FC236}">
                <a16:creationId xmlns:a16="http://schemas.microsoft.com/office/drawing/2014/main" id="{3BC31B00-ED12-0C35-B97D-DA77FF1AB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4" b="100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5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0E2C7-75EF-80DF-5F44-90C268D59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/>
          </a:bodyPr>
          <a:lstStyle/>
          <a:p>
            <a:r>
              <a:rPr lang="es-ES_tradnl" sz="5400" dirty="0"/>
              <a:t>Leah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2AE6C-0629-EE3A-CD9D-DD2D11E57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>
            <a:normAutofit/>
          </a:bodyPr>
          <a:lstStyle/>
          <a:p>
            <a:r>
              <a:rPr lang="es-ES_tradnl" dirty="0"/>
              <a:t>Genesis 29</a:t>
            </a:r>
          </a:p>
        </p:txBody>
      </p:sp>
      <p:cxnSp>
        <p:nvCxnSpPr>
          <p:cNvPr id="26" name="Straight Connector 12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4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6758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Leah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7375" y="1738939"/>
            <a:ext cx="7908388" cy="491530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CA" sz="4400" dirty="0"/>
              <a:t>Many disadvantages</a:t>
            </a:r>
            <a:endParaRPr lang="en-CA" sz="4400" dirty="0">
              <a:solidFill>
                <a:schemeClr val="tx2"/>
              </a:solidFill>
            </a:endParaRPr>
          </a:p>
          <a:p>
            <a:pPr marL="742950" indent="-742950">
              <a:buAutoNum type="arabicPeriod"/>
            </a:pPr>
            <a:r>
              <a:rPr lang="en-CA" sz="4400" dirty="0"/>
              <a:t>She sought the Lord </a:t>
            </a:r>
            <a:r>
              <a:rPr lang="en-CA" sz="4400" dirty="0">
                <a:solidFill>
                  <a:schemeClr val="tx2"/>
                </a:solidFill>
              </a:rPr>
              <a:t>(29:31-35)</a:t>
            </a:r>
          </a:p>
          <a:p>
            <a:pPr marL="742950" indent="-742950">
              <a:buAutoNum type="arabicPeriod"/>
            </a:pPr>
            <a:r>
              <a:rPr lang="en-CA" sz="4400" dirty="0"/>
              <a:t>Great blessings come “long term” to those who seek God.</a:t>
            </a:r>
            <a:endParaRPr lang="en-CA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587"/>
            <a:ext cx="7465572" cy="941680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Long Term Blessings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706" y="1752600"/>
            <a:ext cx="6652000" cy="51054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CA" sz="3600" dirty="0"/>
              <a:t>Her children (29:31)</a:t>
            </a:r>
          </a:p>
          <a:p>
            <a:pPr marL="457200" indent="-457200">
              <a:buAutoNum type="arabicPeriod"/>
            </a:pPr>
            <a:r>
              <a:rPr lang="en-CA" sz="3600" dirty="0"/>
              <a:t>She gradually gained the respect of her husband (31:4,14)</a:t>
            </a:r>
          </a:p>
          <a:p>
            <a:pPr marL="457200" indent="-457200">
              <a:buAutoNum type="arabicPeriod"/>
            </a:pPr>
            <a:r>
              <a:rPr lang="en-CA" sz="3600" dirty="0"/>
              <a:t>Buried in a place of honor, Cave of Machpelah </a:t>
            </a:r>
            <a:r>
              <a:rPr lang="en-CA" sz="3600" dirty="0" err="1"/>
              <a:t>Hebrón</a:t>
            </a:r>
            <a:r>
              <a:rPr lang="en-CA" sz="3600" dirty="0"/>
              <a:t> (49:31)</a:t>
            </a:r>
          </a:p>
          <a:p>
            <a:pPr marL="457200" indent="-457200">
              <a:buAutoNum type="arabicPeriod"/>
            </a:pPr>
            <a:endParaRPr lang="en-CA" sz="3600" dirty="0"/>
          </a:p>
          <a:p>
            <a:pPr marL="457200" indent="-457200">
              <a:buAutoNum type="arabicPeriod"/>
            </a:pPr>
            <a:endParaRPr lang="en-CA" dirty="0"/>
          </a:p>
        </p:txBody>
      </p:sp>
      <p:pic>
        <p:nvPicPr>
          <p:cNvPr id="4" name="Picture 3" descr="63630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28" y="1916652"/>
            <a:ext cx="2941282" cy="39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Genesis 49:10 Judah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15567" y="2039874"/>
            <a:ext cx="9210119" cy="3694176"/>
          </a:xfrm>
        </p:spPr>
        <p:txBody>
          <a:bodyPr>
            <a:normAutofit/>
          </a:bodyPr>
          <a:lstStyle/>
          <a:p>
            <a:r>
              <a:rPr lang="en-CA" sz="4000" dirty="0"/>
              <a:t>The scepter will not depart from Judah, Nor the ruler’s staff from between his feet, Until Shiloh comes, And to him shall be the obedience of the peoples.</a:t>
            </a:r>
          </a:p>
        </p:txBody>
      </p:sp>
    </p:spTree>
    <p:extLst>
      <p:ext uri="{BB962C8B-B14F-4D97-AF65-F5344CB8AC3E}">
        <p14:creationId xmlns:p14="http://schemas.microsoft.com/office/powerpoint/2010/main" val="204101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22F8A-F5FA-1B2C-48DD-028D3D210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7200" b="1" dirty="0" err="1"/>
              <a:t>Aren’t</a:t>
            </a:r>
            <a:r>
              <a:rPr lang="es-ES_tradnl" sz="7200" b="1" dirty="0"/>
              <a:t> </a:t>
            </a:r>
            <a:r>
              <a:rPr lang="es-ES_tradnl" sz="7200" b="1" dirty="0" err="1"/>
              <a:t>we</a:t>
            </a:r>
            <a:r>
              <a:rPr lang="es-ES_tradnl" sz="7200" b="1" dirty="0"/>
              <a:t> </a:t>
            </a:r>
            <a:r>
              <a:rPr lang="es-ES_tradnl" sz="7200" b="1" dirty="0" err="1"/>
              <a:t>all</a:t>
            </a:r>
            <a:r>
              <a:rPr lang="es-ES_tradnl" sz="7200" b="1" dirty="0"/>
              <a:t> </a:t>
            </a:r>
            <a:r>
              <a:rPr lang="es-ES_tradnl" sz="7200" b="1" dirty="0" err="1"/>
              <a:t>like</a:t>
            </a:r>
            <a:r>
              <a:rPr lang="es-ES_tradnl" sz="7200" b="1" dirty="0"/>
              <a:t> Leah?</a:t>
            </a:r>
          </a:p>
        </p:txBody>
      </p:sp>
    </p:spTree>
    <p:extLst>
      <p:ext uri="{BB962C8B-B14F-4D97-AF65-F5344CB8AC3E}">
        <p14:creationId xmlns:p14="http://schemas.microsoft.com/office/powerpoint/2010/main" val="293439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rantoShech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35" y="37902"/>
            <a:ext cx="7488878" cy="66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7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l-Haran-excavations-from-northwest-adr1005201947-biblepla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080000" cy="3378200"/>
          </a:xfrm>
          <a:prstGeom prst="rect">
            <a:avLst/>
          </a:prstGeom>
        </p:spPr>
      </p:pic>
      <p:pic>
        <p:nvPicPr>
          <p:cNvPr id="3" name="Picture 2" descr="Haran-beehive-house-reconstruction-adr1005201977-biblepla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75" y="3378200"/>
            <a:ext cx="5080000" cy="337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1896" y="902423"/>
            <a:ext cx="250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Haran</a:t>
            </a:r>
          </a:p>
        </p:txBody>
      </p:sp>
    </p:spTree>
    <p:extLst>
      <p:ext uri="{BB962C8B-B14F-4D97-AF65-F5344CB8AC3E}">
        <p14:creationId xmlns:p14="http://schemas.microsoft.com/office/powerpoint/2010/main" val="39003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C52D-8BD1-D4B0-5192-4AA120C9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err="1"/>
              <a:t>Important</a:t>
            </a:r>
            <a:r>
              <a:rPr lang="es-ES_tradnl" dirty="0"/>
              <a:t> figures in </a:t>
            </a:r>
            <a:r>
              <a:rPr lang="es-ES_tradnl" dirty="0" err="1"/>
              <a:t>Leah’s</a:t>
            </a:r>
            <a:r>
              <a:rPr lang="es-ES_tradnl" dirty="0"/>
              <a:t> </a:t>
            </a:r>
            <a:r>
              <a:rPr lang="es-ES_tradnl" dirty="0" err="1"/>
              <a:t>life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AB1EA-D342-D2E5-3845-78D485B83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873" y="1656434"/>
            <a:ext cx="2151546" cy="3313132"/>
          </a:xfrm>
        </p:spPr>
        <p:txBody>
          <a:bodyPr>
            <a:normAutofit/>
          </a:bodyPr>
          <a:lstStyle/>
          <a:p>
            <a:r>
              <a:rPr lang="es-ES_tradnl" sz="3600" dirty="0" err="1"/>
              <a:t>Laban</a:t>
            </a:r>
            <a:endParaRPr lang="es-ES_tradnl" sz="3600" dirty="0"/>
          </a:p>
          <a:p>
            <a:r>
              <a:rPr lang="es-ES_tradnl" sz="3600" dirty="0"/>
              <a:t>Rachel</a:t>
            </a:r>
          </a:p>
          <a:p>
            <a:r>
              <a:rPr lang="es-ES_tradnl" sz="3600" dirty="0"/>
              <a:t>Jacob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64ADC-599E-B0AD-162B-0D1F2945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56" y="1467834"/>
            <a:ext cx="6405493" cy="42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Genesis 29:16-18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139" y="2048933"/>
            <a:ext cx="10168127" cy="5410626"/>
          </a:xfrm>
        </p:spPr>
        <p:txBody>
          <a:bodyPr>
            <a:normAutofit/>
          </a:bodyPr>
          <a:lstStyle/>
          <a:p>
            <a:r>
              <a:rPr lang="en-CA" sz="3200" dirty="0"/>
              <a:t>16 Now Laban had two daughters; the name of the older was Leah, and the name of the younger was Rachel. </a:t>
            </a:r>
          </a:p>
          <a:p>
            <a:r>
              <a:rPr lang="en-CA" sz="3200" dirty="0"/>
              <a:t>17 And Leah’s eyes were weak, but Rachel was beautiful in figure and appearance. </a:t>
            </a:r>
          </a:p>
          <a:p>
            <a:r>
              <a:rPr lang="en-CA" sz="3200" dirty="0"/>
              <a:t>18 Now Jacob loved Rachel, so he said, “I will serve you seven years for your younger daughter Rachel.”</a:t>
            </a:r>
          </a:p>
        </p:txBody>
      </p:sp>
    </p:spTree>
    <p:extLst>
      <p:ext uri="{BB962C8B-B14F-4D97-AF65-F5344CB8AC3E}">
        <p14:creationId xmlns:p14="http://schemas.microsoft.com/office/powerpoint/2010/main" val="22970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1. Disadvantages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047985" y="2458646"/>
            <a:ext cx="8096029" cy="4525963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CA" sz="3600" dirty="0"/>
              <a:t>A physical weakness</a:t>
            </a:r>
          </a:p>
          <a:p>
            <a:pPr marL="457200" indent="-457200">
              <a:buFont typeface="Arial"/>
              <a:buChar char="•"/>
            </a:pPr>
            <a:r>
              <a:rPr lang="en-CA" sz="3600" dirty="0"/>
              <a:t>An unfavorable comparison with her sister.</a:t>
            </a:r>
          </a:p>
        </p:txBody>
      </p:sp>
    </p:spTree>
    <p:extLst>
      <p:ext uri="{BB962C8B-B14F-4D97-AF65-F5344CB8AC3E}">
        <p14:creationId xmlns:p14="http://schemas.microsoft.com/office/powerpoint/2010/main" val="38760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Genesis 29:25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9589946" cy="3694176"/>
          </a:xfrm>
        </p:spPr>
        <p:txBody>
          <a:bodyPr>
            <a:normAutofit/>
          </a:bodyPr>
          <a:lstStyle/>
          <a:p>
            <a:r>
              <a:rPr lang="en-CA" sz="3600" dirty="0"/>
              <a:t>25 So it came about in the morning that, behold, it was Leah! And he said to Laban, “What is this that you have done to me? Was it not for Rachel that I served with you? Why then have you deceived me?” </a:t>
            </a:r>
          </a:p>
        </p:txBody>
      </p:sp>
    </p:spTree>
    <p:extLst>
      <p:ext uri="{BB962C8B-B14F-4D97-AF65-F5344CB8AC3E}">
        <p14:creationId xmlns:p14="http://schemas.microsoft.com/office/powerpoint/2010/main" val="6301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Genesis 29:31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5568" y="1921565"/>
            <a:ext cx="10293330" cy="4250635"/>
          </a:xfrm>
        </p:spPr>
        <p:txBody>
          <a:bodyPr>
            <a:normAutofit/>
          </a:bodyPr>
          <a:lstStyle/>
          <a:p>
            <a:r>
              <a:rPr lang="en-CA" sz="4000" dirty="0"/>
              <a:t>31 Now the Lord saw that Leah was unloved, and He opened her womb, </a:t>
            </a:r>
          </a:p>
          <a:p>
            <a:r>
              <a:rPr lang="en-CA" sz="4000" dirty="0"/>
              <a:t>32 Leah conceived and gave birth to a son, and named him Reuben, for she said, “Because the Lord has seen my affliction; surely now my husband will love me.” </a:t>
            </a:r>
          </a:p>
        </p:txBody>
      </p:sp>
    </p:spTree>
    <p:extLst>
      <p:ext uri="{BB962C8B-B14F-4D97-AF65-F5344CB8AC3E}">
        <p14:creationId xmlns:p14="http://schemas.microsoft.com/office/powerpoint/2010/main" val="3916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chemeClr val="accent1">
                    <a:lumMod val="50000"/>
                  </a:schemeClr>
                </a:solidFill>
              </a:rPr>
              <a:t>Génesis</a:t>
            </a: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 29:35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567" y="2478024"/>
            <a:ext cx="10349601" cy="3694176"/>
          </a:xfrm>
        </p:spPr>
        <p:txBody>
          <a:bodyPr>
            <a:normAutofit/>
          </a:bodyPr>
          <a:lstStyle/>
          <a:p>
            <a:r>
              <a:rPr lang="en-CA" sz="3600" dirty="0"/>
              <a:t>35 And she conceived again and gave birth to a son, and said, “This time I will praise the Lord.” Therefore she named him Judah. Then she stopped having children.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058927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332</Words>
  <Application>Microsoft Macintosh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Neue Haas Grotesk Text Pro</vt:lpstr>
      <vt:lpstr>PunchcardVTI</vt:lpstr>
      <vt:lpstr>Leah</vt:lpstr>
      <vt:lpstr>PowerPoint Presentation</vt:lpstr>
      <vt:lpstr>PowerPoint Presentation</vt:lpstr>
      <vt:lpstr>Important figures in Leah’s life</vt:lpstr>
      <vt:lpstr>Genesis 29:16-18</vt:lpstr>
      <vt:lpstr>1. Disadvantages</vt:lpstr>
      <vt:lpstr>Genesis 29:25</vt:lpstr>
      <vt:lpstr>Genesis 29:31</vt:lpstr>
      <vt:lpstr>Génesis 29:35</vt:lpstr>
      <vt:lpstr>Leah</vt:lpstr>
      <vt:lpstr>Long Term Blessings</vt:lpstr>
      <vt:lpstr>Genesis 49:10 Judah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Leah</dc:title>
  <dc:creator>Gardner Hall</dc:creator>
  <cp:lastModifiedBy>Gardner Hall</cp:lastModifiedBy>
  <cp:revision>9</cp:revision>
  <dcterms:created xsi:type="dcterms:W3CDTF">2023-05-29T13:37:07Z</dcterms:created>
  <dcterms:modified xsi:type="dcterms:W3CDTF">2023-05-29T14:10:03Z</dcterms:modified>
</cp:coreProperties>
</file>