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72" r:id="rId3"/>
    <p:sldId id="269" r:id="rId4"/>
    <p:sldId id="265" r:id="rId5"/>
    <p:sldId id="270" r:id="rId6"/>
    <p:sldId id="271" r:id="rId7"/>
    <p:sldId id="274" r:id="rId8"/>
    <p:sldId id="268"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492"/>
    <a:srgbClr val="C06087"/>
    <a:srgbClr val="7F2B90"/>
    <a:srgbClr val="4E1A5A"/>
    <a:srgbClr val="FFF8F1"/>
    <a:srgbClr val="FBE9E1"/>
    <a:srgbClr val="C03982"/>
    <a:srgbClr val="FFEDE6"/>
    <a:srgbClr val="721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89"/>
    <p:restoredTop sz="48361"/>
  </p:normalViewPr>
  <p:slideViewPr>
    <p:cSldViewPr snapToGrid="0" snapToObjects="1">
      <p:cViewPr varScale="1">
        <p:scale>
          <a:sx n="50" d="100"/>
          <a:sy n="50" d="100"/>
        </p:scale>
        <p:origin x="2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BDE22-F092-8046-8A91-4117131ABC3F}" type="datetimeFigureOut">
              <a:rPr lang="en-US" smtClean="0"/>
              <a:t>5/13/23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E10EC-4E98-854B-9E96-53CA4FCC533B}" type="slidenum">
              <a:rPr lang="en-US" smtClean="0"/>
              <a:t>‹#›</a:t>
            </a:fld>
            <a:endParaRPr lang="en-US"/>
          </a:p>
        </p:txBody>
      </p:sp>
    </p:spTree>
    <p:extLst>
      <p:ext uri="{BB962C8B-B14F-4D97-AF65-F5344CB8AC3E}">
        <p14:creationId xmlns:p14="http://schemas.microsoft.com/office/powerpoint/2010/main" val="350291619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ueletterbible.org/kjv/pro/31/30/s_65903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Mother’s hopes for her son…</a:t>
            </a:r>
          </a:p>
          <a:p>
            <a:endParaRPr lang="en-US" dirty="0"/>
          </a:p>
          <a:p>
            <a:r>
              <a:rPr lang="en-US" dirty="0"/>
              <a:t>Proverbs 31: An acrostic poem. Each verse uses </a:t>
            </a:r>
          </a:p>
          <a:p>
            <a:endParaRPr lang="en-US" dirty="0"/>
          </a:p>
          <a:p>
            <a:pPr lvl="1"/>
            <a:endParaRPr lang="en-US" dirty="0"/>
          </a:p>
          <a:p>
            <a:pPr lvl="0"/>
            <a:r>
              <a:rPr lang="en-US" dirty="0"/>
              <a:t>** We need to acknowledge a few of the </a:t>
            </a:r>
            <a:r>
              <a:rPr lang="en-US" dirty="0" err="1"/>
              <a:t>tempations</a:t>
            </a:r>
            <a:r>
              <a:rPr lang="en-US" dirty="0"/>
              <a:t> in studying a chapter like this.  On one hand, we might just pick out the verses that describe qualities we admire as a culture – and only talk about those…such as her education or work.  Or, on the other hand, we might just pick out the verses that are counter-cultural, and only talk about those to “push back” against the world – so we could only talk about her role in the home with her husband and children.  Both of these approaches would do fail to do God’s word justice.  THIS IS A WELL-ROUNDED and amazing woman.  </a:t>
            </a:r>
          </a:p>
          <a:p>
            <a:pPr lvl="0"/>
            <a:endParaRPr lang="en-US" dirty="0"/>
          </a:p>
          <a:p>
            <a:pPr lvl="0"/>
            <a:r>
              <a:rPr lang="en-US" dirty="0"/>
              <a:t>It’s not a one-dimensional picture from the 1950’s and it’s not a one-dimensional picture from the 2020’s.  </a:t>
            </a:r>
          </a:p>
          <a:p>
            <a:pPr lvl="0"/>
            <a:endParaRPr lang="en-US" dirty="0"/>
          </a:p>
          <a:p>
            <a:pPr lvl="0"/>
            <a:r>
              <a:rPr lang="en-US" dirty="0"/>
              <a:t>It’s a BOLD contrast between a woman of GODLY WISDOM and literally everyone else.  So we want to look at the full range of qualities that are described and rejoice in them all.</a:t>
            </a:r>
          </a:p>
          <a:p>
            <a:pPr lvl="0"/>
            <a:endParaRPr lang="en-US" dirty="0"/>
          </a:p>
          <a:p>
            <a:r>
              <a:rPr lang="en-US" dirty="0"/>
              <a:t>Proverbs: A Book of Contrasts…</a:t>
            </a:r>
          </a:p>
          <a:p>
            <a:pPr lvl="1"/>
            <a:r>
              <a:rPr lang="en-US" dirty="0"/>
              <a:t>Two Very Different Women. </a:t>
            </a:r>
          </a:p>
          <a:p>
            <a:pPr lvl="1"/>
            <a:r>
              <a:rPr lang="en-US" dirty="0"/>
              <a:t>The Woman of God vs. The Woman of the World.</a:t>
            </a:r>
          </a:p>
          <a:p>
            <a:pPr lvl="0"/>
            <a:endParaRPr lang="en-US" dirty="0"/>
          </a:p>
          <a:p>
            <a:pPr lvl="1"/>
            <a:endParaRPr lang="en-US" dirty="0"/>
          </a:p>
          <a:p>
            <a:pPr lvl="1"/>
            <a:endParaRPr lang="en-US" dirty="0"/>
          </a:p>
          <a:p>
            <a:r>
              <a:rPr lang="en-US" dirty="0"/>
              <a:t>Proverbs 31 Is Timeless. </a:t>
            </a:r>
          </a:p>
          <a:p>
            <a:pPr lvl="1"/>
            <a:r>
              <a:rPr lang="en-US" dirty="0"/>
              <a:t>I’m thankful for all the </a:t>
            </a:r>
            <a:r>
              <a:rPr lang="en-US" dirty="0" err="1"/>
              <a:t>Pr</a:t>
            </a:r>
            <a:r>
              <a:rPr lang="en-US" dirty="0"/>
              <a:t> 31 women in my life and unapologetically encourage young ladies to imitate these lessons.</a:t>
            </a:r>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1</a:t>
            </a:fld>
            <a:endParaRPr lang="en-US"/>
          </a:p>
        </p:txBody>
      </p:sp>
    </p:spTree>
    <p:extLst>
      <p:ext uri="{BB962C8B-B14F-4D97-AF65-F5344CB8AC3E}">
        <p14:creationId xmlns:p14="http://schemas.microsoft.com/office/powerpoint/2010/main" val="146793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a:p>
            <a:r>
              <a:rPr lang="en-US" dirty="0"/>
              <a:t>“What…?”</a:t>
            </a:r>
          </a:p>
          <a:p>
            <a:r>
              <a:rPr lang="en-US" dirty="0"/>
              <a:t>“What…?”</a:t>
            </a:r>
          </a:p>
          <a:p>
            <a:endParaRPr lang="en-US" dirty="0"/>
          </a:p>
          <a:p>
            <a:r>
              <a:rPr lang="en-US" dirty="0"/>
              <a:t>Son, listen to me!  She is speaking very earnestly – she’s calling on him to honor her insights because of their special bond.</a:t>
            </a:r>
          </a:p>
          <a:p>
            <a:endParaRPr lang="en-US" dirty="0"/>
          </a:p>
          <a:p>
            <a:r>
              <a:rPr lang="en-US" dirty="0"/>
              <a:t>Young Men:  It would be foolish to only think of the person you are dating in terms of the activities you enjoy together, or your attraction to each other.  Men it’s especially foolish if you don’t pay attention to her faith and character!</a:t>
            </a:r>
          </a:p>
          <a:p>
            <a:endParaRPr lang="en-US" dirty="0"/>
          </a:p>
          <a:p>
            <a:r>
              <a:rPr lang="en-US" dirty="0"/>
              <a:t>Young Ladies: Your heavenly Father knows your value!  You are so precious, so priceless, that Jesus gave His life for you.  God wants you close to his heart – for all eternity.  </a:t>
            </a:r>
          </a:p>
          <a:p>
            <a:endParaRPr lang="en-US" dirty="0"/>
          </a:p>
          <a:p>
            <a:r>
              <a:rPr lang="en-US" dirty="0"/>
              <a:t>Your value is not based on your looks, Not based on your weight, Not based on your Online followers, and Not based on your career!  </a:t>
            </a:r>
          </a:p>
          <a:p>
            <a:endParaRPr lang="en-US" dirty="0"/>
          </a:p>
          <a:p>
            <a:r>
              <a:rPr lang="en-US" dirty="0"/>
              <a:t>YOU are a rare treasure because you are made in the image of God!  And it is your walk with God that will make all the difference in life. Your walk with Him enriches every aspect of your mind, body, and soul.</a:t>
            </a:r>
          </a:p>
          <a:p>
            <a:endParaRPr lang="en-US" dirty="0"/>
          </a:p>
          <a:p>
            <a:r>
              <a:rPr lang="en-US" dirty="0"/>
              <a:t>Believe in the VALUE GOD has placed on you!</a:t>
            </a:r>
          </a:p>
          <a:p>
            <a:endParaRPr lang="en-US" dirty="0"/>
          </a:p>
          <a:p>
            <a:r>
              <a:rPr lang="en-US" dirty="0"/>
              <a:t>Parents, long after this sermon is over, please have these heart to heart talks with your young men and young ladies.</a:t>
            </a:r>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2</a:t>
            </a:fld>
            <a:endParaRPr lang="en-US"/>
          </a:p>
        </p:txBody>
      </p:sp>
    </p:spTree>
    <p:extLst>
      <p:ext uri="{BB962C8B-B14F-4D97-AF65-F5344CB8AC3E}">
        <p14:creationId xmlns:p14="http://schemas.microsoft.com/office/powerpoint/2010/main" val="438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amazing WORTH !</a:t>
            </a:r>
          </a:p>
          <a:p>
            <a:endParaRPr lang="en-US" dirty="0"/>
          </a:p>
          <a:p>
            <a:r>
              <a:rPr lang="en-US" dirty="0"/>
              <a:t>Her “Valor” – This is not “all strength” or “all homemaker” – she’s a well-rounded model of wisdom!</a:t>
            </a:r>
          </a:p>
          <a:p>
            <a:endParaRPr lang="en-US" dirty="0"/>
          </a:p>
          <a:p>
            <a:endParaRPr lang="en-US" dirty="0"/>
          </a:p>
          <a:p>
            <a:r>
              <a:rPr lang="en-US" sz="936" b="0" i="0" kern="1200" dirty="0">
                <a:solidFill>
                  <a:schemeClr val="tx1"/>
                </a:solidFill>
                <a:effectLst/>
                <a:latin typeface="+mn-lt"/>
                <a:ea typeface="+mn-ea"/>
                <a:cs typeface="+mn-cs"/>
              </a:rPr>
              <a:t>That which completes and crowns her character is that she </a:t>
            </a:r>
            <a:r>
              <a:rPr lang="en-US" sz="936" b="0" i="1" kern="1200" dirty="0">
                <a:solidFill>
                  <a:schemeClr val="tx1"/>
                </a:solidFill>
                <a:effectLst/>
                <a:latin typeface="+mn-lt"/>
                <a:ea typeface="+mn-ea"/>
                <a:cs typeface="+mn-cs"/>
              </a:rPr>
              <a:t>fears the Lord,</a:t>
            </a:r>
            <a:r>
              <a:rPr lang="en-US" sz="936" b="0" i="0" kern="1200" dirty="0">
                <a:solidFill>
                  <a:schemeClr val="tx1"/>
                </a:solidFill>
                <a:effectLst/>
                <a:latin typeface="+mn-lt"/>
                <a:ea typeface="+mn-ea"/>
                <a:cs typeface="+mn-cs"/>
              </a:rPr>
              <a:t> </a:t>
            </a:r>
            <a:r>
              <a:rPr lang="en-US" sz="936" b="0" i="0" u="none" strike="noStrike" kern="1200" dirty="0">
                <a:solidFill>
                  <a:schemeClr val="tx1"/>
                </a:solidFill>
                <a:effectLst/>
                <a:latin typeface="+mn-lt"/>
                <a:ea typeface="+mn-ea"/>
                <a:cs typeface="+mn-cs"/>
                <a:hlinkClick r:id="rId3"/>
              </a:rPr>
              <a:t>v. 30</a:t>
            </a:r>
            <a:r>
              <a:rPr lang="en-US" sz="936" b="0" i="0" kern="1200" dirty="0">
                <a:solidFill>
                  <a:schemeClr val="tx1"/>
                </a:solidFill>
                <a:effectLst/>
                <a:latin typeface="+mn-lt"/>
                <a:ea typeface="+mn-ea"/>
                <a:cs typeface="+mn-cs"/>
              </a:rPr>
              <a:t>. With all those good qualities she lacks not that </a:t>
            </a:r>
            <a:r>
              <a:rPr lang="en-US" sz="936" b="0" i="1" kern="1200" dirty="0">
                <a:solidFill>
                  <a:schemeClr val="tx1"/>
                </a:solidFill>
                <a:effectLst/>
                <a:latin typeface="+mn-lt"/>
                <a:ea typeface="+mn-ea"/>
                <a:cs typeface="+mn-cs"/>
              </a:rPr>
              <a:t>one thing needful;</a:t>
            </a:r>
            <a:r>
              <a:rPr lang="en-US" sz="936" b="0" i="0" kern="1200" dirty="0">
                <a:solidFill>
                  <a:schemeClr val="tx1"/>
                </a:solidFill>
                <a:effectLst/>
                <a:latin typeface="+mn-lt"/>
                <a:ea typeface="+mn-ea"/>
                <a:cs typeface="+mn-cs"/>
              </a:rPr>
              <a:t> she is truly pious, and, in all she does, is guided and governed by principles of conscience and a regard to God; this is that which is here preferred far before </a:t>
            </a:r>
            <a:r>
              <a:rPr lang="en-US" sz="936" b="0" i="1" kern="1200" dirty="0">
                <a:solidFill>
                  <a:schemeClr val="tx1"/>
                </a:solidFill>
                <a:effectLst/>
                <a:latin typeface="+mn-lt"/>
                <a:ea typeface="+mn-ea"/>
                <a:cs typeface="+mn-cs"/>
              </a:rPr>
              <a:t>beauty;</a:t>
            </a:r>
            <a:r>
              <a:rPr lang="en-US" sz="936" b="0" i="0" kern="1200" dirty="0">
                <a:solidFill>
                  <a:schemeClr val="tx1"/>
                </a:solidFill>
                <a:effectLst/>
                <a:latin typeface="+mn-lt"/>
                <a:ea typeface="+mn-ea"/>
                <a:cs typeface="+mn-cs"/>
              </a:rPr>
              <a:t> that </a:t>
            </a:r>
            <a:r>
              <a:rPr lang="en-US" sz="936" b="0" i="1" kern="1200" dirty="0">
                <a:solidFill>
                  <a:schemeClr val="tx1"/>
                </a:solidFill>
                <a:effectLst/>
                <a:latin typeface="+mn-lt"/>
                <a:ea typeface="+mn-ea"/>
                <a:cs typeface="+mn-cs"/>
              </a:rPr>
              <a:t>is vain and deceitful;</a:t>
            </a:r>
            <a:r>
              <a:rPr lang="en-US" sz="936" b="0" i="0" kern="1200" dirty="0">
                <a:solidFill>
                  <a:schemeClr val="tx1"/>
                </a:solidFill>
                <a:effectLst/>
                <a:latin typeface="+mn-lt"/>
                <a:ea typeface="+mn-ea"/>
                <a:cs typeface="+mn-cs"/>
              </a:rPr>
              <a:t> all that are wise and good account it so, and value neither themselves nor others on it.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3</a:t>
            </a:fld>
            <a:endParaRPr lang="en-US"/>
          </a:p>
        </p:txBody>
      </p:sp>
    </p:spTree>
    <p:extLst>
      <p:ext uri="{BB962C8B-B14F-4D97-AF65-F5344CB8AC3E}">
        <p14:creationId xmlns:p14="http://schemas.microsoft.com/office/powerpoint/2010/main" val="52136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Idle vs. Active</a:t>
            </a:r>
          </a:p>
          <a:p>
            <a:r>
              <a:rPr lang="en-US" dirty="0"/>
              <a:t>Self vs. Others</a:t>
            </a:r>
          </a:p>
          <a:p>
            <a:r>
              <a:rPr lang="en-US" dirty="0"/>
              <a:t>Deceptive vs. Trustworthy</a:t>
            </a:r>
          </a:p>
          <a:p>
            <a:r>
              <a:rPr lang="en-US" dirty="0"/>
              <a:t>Looks vs. Works</a:t>
            </a:r>
          </a:p>
          <a:p>
            <a:r>
              <a:rPr lang="en-US" dirty="0"/>
              <a:t>Minimum vs. Maximum</a:t>
            </a:r>
          </a:p>
          <a:p>
            <a:r>
              <a:rPr lang="en-US" dirty="0"/>
              <a:t>Consumes vs. Contributes</a:t>
            </a:r>
          </a:p>
          <a:p>
            <a:r>
              <a:rPr lang="en-US" dirty="0"/>
              <a:t>Foolish vs. Wise</a:t>
            </a:r>
          </a:p>
          <a:p>
            <a:r>
              <a:rPr lang="en-US" dirty="0"/>
              <a:t>Undeveloped vs. Skillful</a:t>
            </a:r>
          </a:p>
          <a:p>
            <a:r>
              <a:rPr lang="en-US" dirty="0"/>
              <a:t>Weak vs. Strong</a:t>
            </a:r>
          </a:p>
          <a:p>
            <a:r>
              <a:rPr lang="en-US" dirty="0"/>
              <a:t>Fearful vs. Hopeful</a:t>
            </a:r>
          </a:p>
          <a:p>
            <a:r>
              <a:rPr lang="en-US" dirty="0"/>
              <a:t>Crisis vs. Calm</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4</a:t>
            </a:fld>
            <a:endParaRPr lang="en-US"/>
          </a:p>
        </p:txBody>
      </p:sp>
    </p:spTree>
    <p:extLst>
      <p:ext uri="{BB962C8B-B14F-4D97-AF65-F5344CB8AC3E}">
        <p14:creationId xmlns:p14="http://schemas.microsoft.com/office/powerpoint/2010/main" val="276851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Ladies, just look around and you realize you have hit the Jack-Pot!  In a city of millions, you have come to a place where hundreds of these women are here to mentor you, open up to, connect with, laugh and cry with…</a:t>
            </a:r>
          </a:p>
          <a:p>
            <a:endParaRPr lang="en-US" dirty="0"/>
          </a:p>
          <a:p>
            <a:r>
              <a:rPr lang="en-US" dirty="0"/>
              <a:t>Proverbs 31 Is A Mother’s Loving Advice…</a:t>
            </a:r>
          </a:p>
          <a:p>
            <a:pPr lvl="1"/>
            <a:r>
              <a:rPr lang="en-US" dirty="0"/>
              <a:t>Think Titus 2… An Older Woman Giving Godly Guidance.  This is not just a preacher, my task is to bring the text to the front of your minds, and I hope I’m doing that faithfully.</a:t>
            </a:r>
          </a:p>
          <a:p>
            <a:endParaRPr lang="en-US" dirty="0"/>
          </a:p>
          <a:p>
            <a:endParaRPr lang="en-US" dirty="0"/>
          </a:p>
          <a:p>
            <a:r>
              <a:rPr lang="en-US" dirty="0"/>
              <a:t>MARRIAGE:  You may or may not be interested in marriage.  I’d like you to see that this passage does NOT require marriage.  It’s clear that Jesus, Paul, and likely NT women like Phoebe and Lydia were single.  So it does not require marriage, but I think it is fair to say, it recommends it. Marriage is more than a social contract – Marriage is created by God for our Good!  It’s part of his Divine wisdom.  Statistically, most of you will choose to get married so please notice that this woman of excellence fills that marriage with trust.  She doesn’t hide things from him. She doesn’t manipulate his doubts or fears.  She lives in such an honorable manner that a mature, good man puts his trust in her.</a:t>
            </a:r>
          </a:p>
          <a:p>
            <a:endParaRPr lang="en-US" dirty="0"/>
          </a:p>
          <a:p>
            <a:r>
              <a:rPr lang="en-US" dirty="0"/>
              <a:t>CUISINE &amp; FASHION:  It is very noteworthy that food is mentioned 3 times in verse (14-15) and that clothing is mentioned with multiple extra details in vs 21-22.  *Now some men will grow up to be excellent tailors and others incredible chef’s.  Those can be good, Godly careers…but many men – will be far from a chef – and even further from a fashion expert.  And this mother is telling her son, you need a woman’s touch.  You need her sense of balance, her sense of detail, her sense of appreciation for quality – in materials and in ingredients.  Son, you will be blessed by her skills in these areas.</a:t>
            </a:r>
          </a:p>
          <a:p>
            <a:endParaRPr lang="en-US" dirty="0"/>
          </a:p>
          <a:p>
            <a:r>
              <a:rPr lang="en-US" dirty="0"/>
              <a:t>Ladies, be proud of this!  Be thankful that you have a sense of awareness to combine great styles and great flavors! Take time to develop these gifts and be aware that you can put a smile on your families face in these areas!</a:t>
            </a:r>
          </a:p>
          <a:p>
            <a:endParaRPr lang="en-US" dirty="0"/>
          </a:p>
          <a:p>
            <a:r>
              <a:rPr lang="en-US" dirty="0"/>
              <a:t>BUSINESS SKILLS – We see her EDUCATION. She has learned to use the spindle. (vs. 19). </a:t>
            </a:r>
          </a:p>
          <a:p>
            <a:r>
              <a:rPr lang="en-US" dirty="0"/>
              <a:t>We see her INVESTMENTS – the field (16) </a:t>
            </a:r>
          </a:p>
          <a:p>
            <a:r>
              <a:rPr lang="en-US" dirty="0"/>
              <a:t>and we see her COMMERCE (24)</a:t>
            </a:r>
          </a:p>
          <a:p>
            <a:endParaRPr lang="en-US" dirty="0"/>
          </a:p>
          <a:p>
            <a:r>
              <a:rPr lang="en-US" dirty="0"/>
              <a:t>*Some think, my husband will do this…please remember Anna from the book of Luke whose husband died after only 7 years of marriage.  We don’t know what life will bring.  </a:t>
            </a:r>
          </a:p>
          <a:p>
            <a:r>
              <a:rPr lang="en-US" dirty="0"/>
              <a:t>* In this chapter, WORK is a pursuit she has to BLESS and SERVE her family, not to ESCAPE her family.  So I will ask you to be honest with yourself.  Please don’t take a job just to get away from your husband or get away from your small children.  I know both can be a handful or a headache.  But it would be wrong for men to work – to run from relationships they need to improve.  And it’s the same for women too.  </a:t>
            </a:r>
          </a:p>
          <a:p>
            <a:endParaRPr lang="en-US" dirty="0"/>
          </a:p>
          <a:p>
            <a:r>
              <a:rPr lang="en-US" dirty="0"/>
              <a:t>IN NEED… Some think this section of the chapter is a poem with a CHIASTIC STRUCTURE. If so, then the works of her HANDS are at the center! Vs. 20 – Her ability to apply herself for the good of others is on full display.</a:t>
            </a:r>
          </a:p>
          <a:p>
            <a:endParaRPr lang="en-US" dirty="0"/>
          </a:p>
          <a:p>
            <a:r>
              <a:rPr lang="en-US" dirty="0"/>
              <a:t>LOVING INSTRUCTIONS…Not only is she kind, but she has wise answers to big questions.  And she shares that wisdom and experience with those who will take the time to listen.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5</a:t>
            </a:fld>
            <a:endParaRPr lang="en-US"/>
          </a:p>
        </p:txBody>
      </p:sp>
    </p:spTree>
    <p:extLst>
      <p:ext uri="{BB962C8B-B14F-4D97-AF65-F5344CB8AC3E}">
        <p14:creationId xmlns:p14="http://schemas.microsoft.com/office/powerpoint/2010/main" val="136408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Joyful…</a:t>
            </a:r>
          </a:p>
          <a:p>
            <a:endParaRPr lang="en-US" dirty="0"/>
          </a:p>
          <a:p>
            <a:r>
              <a:rPr lang="en-US" sz="936" b="0" i="0" kern="1200" dirty="0">
                <a:solidFill>
                  <a:schemeClr val="tx1"/>
                </a:solidFill>
                <a:effectLst/>
                <a:latin typeface="+mn-lt"/>
                <a:ea typeface="+mn-ea"/>
                <a:cs typeface="+mn-cs"/>
              </a:rPr>
              <a:t> </a:t>
            </a:r>
            <a:r>
              <a:rPr lang="en-US" sz="936" b="0" i="1" kern="1200" dirty="0">
                <a:solidFill>
                  <a:schemeClr val="tx1"/>
                </a:solidFill>
                <a:effectLst/>
                <a:latin typeface="+mn-lt"/>
                <a:ea typeface="+mn-ea"/>
                <a:cs typeface="+mn-cs"/>
              </a:rPr>
              <a:t>A virtuous woman</a:t>
            </a:r>
            <a:r>
              <a:rPr lang="en-US" sz="936" b="0" i="0" kern="1200" dirty="0">
                <a:solidFill>
                  <a:schemeClr val="tx1"/>
                </a:solidFill>
                <a:effectLst/>
                <a:latin typeface="+mn-lt"/>
                <a:ea typeface="+mn-ea"/>
                <a:cs typeface="+mn-cs"/>
              </a:rPr>
              <a:t> is a woman of resolution, who, having espoused good principles, is firm and steady to them, and will not be frightened with winds and clouds from any part of her duty. (Matthew Henry)</a:t>
            </a:r>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6</a:t>
            </a:fld>
            <a:endParaRPr lang="en-US"/>
          </a:p>
        </p:txBody>
      </p:sp>
    </p:spTree>
    <p:extLst>
      <p:ext uri="{BB962C8B-B14F-4D97-AF65-F5344CB8AC3E}">
        <p14:creationId xmlns:p14="http://schemas.microsoft.com/office/powerpoint/2010/main" val="361649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me combine two of the best summaries I read…</a:t>
            </a:r>
          </a:p>
          <a:p>
            <a:endParaRPr lang="en-US" dirty="0"/>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7</a:t>
            </a:fld>
            <a:endParaRPr lang="en-US"/>
          </a:p>
        </p:txBody>
      </p:sp>
    </p:spTree>
    <p:extLst>
      <p:ext uri="{BB962C8B-B14F-4D97-AF65-F5344CB8AC3E}">
        <p14:creationId xmlns:p14="http://schemas.microsoft.com/office/powerpoint/2010/main" val="29220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ready to live your life in the FEAR OF THE LORD?</a:t>
            </a:r>
          </a:p>
          <a:p>
            <a:endParaRPr lang="en-US" dirty="0"/>
          </a:p>
          <a:p>
            <a:endParaRPr lang="en-US" dirty="0"/>
          </a:p>
        </p:txBody>
      </p:sp>
      <p:sp>
        <p:nvSpPr>
          <p:cNvPr id="4" name="Slide Number Placeholder 3"/>
          <p:cNvSpPr>
            <a:spLocks noGrp="1"/>
          </p:cNvSpPr>
          <p:nvPr>
            <p:ph type="sldNum" sz="quarter" idx="5"/>
          </p:nvPr>
        </p:nvSpPr>
        <p:spPr/>
        <p:txBody>
          <a:bodyPr/>
          <a:lstStyle/>
          <a:p>
            <a:fld id="{63AE10EC-4E98-854B-9E96-53CA4FCC533B}" type="slidenum">
              <a:rPr lang="en-US" smtClean="0"/>
              <a:t>8</a:t>
            </a:fld>
            <a:endParaRPr lang="en-US"/>
          </a:p>
        </p:txBody>
      </p:sp>
    </p:spTree>
    <p:extLst>
      <p:ext uri="{BB962C8B-B14F-4D97-AF65-F5344CB8AC3E}">
        <p14:creationId xmlns:p14="http://schemas.microsoft.com/office/powerpoint/2010/main" val="350803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2BD5CD-95E7-ED47-A511-F6A1415BE007}"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1546887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BD5CD-95E7-ED47-A511-F6A1415BE007}"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41091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BD5CD-95E7-ED47-A511-F6A1415BE007}"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2270656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BD5CD-95E7-ED47-A511-F6A1415BE007}"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4067672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2BD5CD-95E7-ED47-A511-F6A1415BE007}"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742378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2BD5CD-95E7-ED47-A511-F6A1415BE007}"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387423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BD5CD-95E7-ED47-A511-F6A1415BE007}" type="datetimeFigureOut">
              <a:rPr lang="en-US" smtClean="0"/>
              <a:t>5/13/23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2932026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2BD5CD-95E7-ED47-A511-F6A1415BE007}" type="datetimeFigureOut">
              <a:rPr lang="en-US" smtClean="0"/>
              <a:t>5/13/23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3444745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BD5CD-95E7-ED47-A511-F6A1415BE007}" type="datetimeFigureOut">
              <a:rPr lang="en-US" smtClean="0"/>
              <a:t>5/13/23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1176576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82BD5CD-95E7-ED47-A511-F6A1415BE007}"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2997482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82BD5CD-95E7-ED47-A511-F6A1415BE007}"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7E114-A232-FB41-9318-332016E86A87}" type="slidenum">
              <a:rPr lang="en-US" smtClean="0"/>
              <a:t>‹#›</a:t>
            </a:fld>
            <a:endParaRPr lang="en-US"/>
          </a:p>
        </p:txBody>
      </p:sp>
    </p:spTree>
    <p:extLst>
      <p:ext uri="{BB962C8B-B14F-4D97-AF65-F5344CB8AC3E}">
        <p14:creationId xmlns:p14="http://schemas.microsoft.com/office/powerpoint/2010/main" val="2380103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82BD5CD-95E7-ED47-A511-F6A1415BE007}" type="datetimeFigureOut">
              <a:rPr lang="en-US" smtClean="0"/>
              <a:t>5/13/23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4D7E114-A232-FB41-9318-332016E86A87}" type="slidenum">
              <a:rPr lang="en-US" smtClean="0"/>
              <a:t>‹#›</a:t>
            </a:fld>
            <a:endParaRPr lang="en-US"/>
          </a:p>
        </p:txBody>
      </p:sp>
    </p:spTree>
    <p:extLst>
      <p:ext uri="{BB962C8B-B14F-4D97-AF65-F5344CB8AC3E}">
        <p14:creationId xmlns:p14="http://schemas.microsoft.com/office/powerpoint/2010/main" val="1317767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3C7F-E969-C149-8DAE-BEA4C98D35F5}"/>
              </a:ext>
            </a:extLst>
          </p:cNvPr>
          <p:cNvSpPr>
            <a:spLocks noGrp="1"/>
          </p:cNvSpPr>
          <p:nvPr>
            <p:ph type="ctrTitle"/>
          </p:nvPr>
        </p:nvSpPr>
        <p:spPr/>
        <p:txBody>
          <a:bodyPr/>
          <a:lstStyle/>
          <a:p>
            <a:r>
              <a:rPr lang="en-US" dirty="0"/>
              <a:t>Proverbs 31</a:t>
            </a:r>
          </a:p>
        </p:txBody>
      </p:sp>
      <p:sp>
        <p:nvSpPr>
          <p:cNvPr id="3" name="Subtitle 2">
            <a:extLst>
              <a:ext uri="{FF2B5EF4-FFF2-40B4-BE49-F238E27FC236}">
                <a16:creationId xmlns:a16="http://schemas.microsoft.com/office/drawing/2014/main" id="{58FD806C-896B-B544-970C-E81DD17358F7}"/>
              </a:ext>
            </a:extLst>
          </p:cNvPr>
          <p:cNvSpPr>
            <a:spLocks noGrp="1"/>
          </p:cNvSpPr>
          <p:nvPr>
            <p:ph type="subTitle" idx="1"/>
          </p:nvPr>
        </p:nvSpPr>
        <p:spPr/>
        <p:txBody>
          <a:bodyPr/>
          <a:lstStyle/>
          <a:p>
            <a:endParaRPr lang="en-US"/>
          </a:p>
        </p:txBody>
      </p:sp>
      <p:pic>
        <p:nvPicPr>
          <p:cNvPr id="19" name="Picture 18">
            <a:extLst>
              <a:ext uri="{FF2B5EF4-FFF2-40B4-BE49-F238E27FC236}">
                <a16:creationId xmlns:a16="http://schemas.microsoft.com/office/drawing/2014/main" id="{36BC5A87-CB38-4047-89C8-1626EF1C168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227885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628650" y="304271"/>
            <a:ext cx="7886700" cy="2761658"/>
          </a:xfrm>
        </p:spPr>
        <p:txBody>
          <a:bodyPr>
            <a:normAutofit/>
          </a:bodyPr>
          <a:lstStyle/>
          <a:p>
            <a:pPr algn="ctr"/>
            <a:br>
              <a:rPr lang="en-US" sz="4800" dirty="0">
                <a:solidFill>
                  <a:schemeClr val="bg1"/>
                </a:solidFill>
                <a:latin typeface="+mn-lt"/>
              </a:rPr>
            </a:br>
            <a:r>
              <a:rPr lang="en-US" sz="4800" dirty="0">
                <a:solidFill>
                  <a:schemeClr val="bg1"/>
                </a:solidFill>
                <a:latin typeface="+mn-lt"/>
              </a:rPr>
              <a:t>Is An Essential Heart To Heart Conversation.</a:t>
            </a:r>
          </a:p>
        </p:txBody>
      </p:sp>
      <p:sp>
        <p:nvSpPr>
          <p:cNvPr id="3" name="Content Placeholder 2">
            <a:extLst>
              <a:ext uri="{FF2B5EF4-FFF2-40B4-BE49-F238E27FC236}">
                <a16:creationId xmlns:a16="http://schemas.microsoft.com/office/drawing/2014/main" id="{C1609961-9EBE-4147-83B8-5A9AB320DB08}"/>
              </a:ext>
            </a:extLst>
          </p:cNvPr>
          <p:cNvSpPr>
            <a:spLocks noGrp="1"/>
          </p:cNvSpPr>
          <p:nvPr>
            <p:ph idx="1"/>
          </p:nvPr>
        </p:nvSpPr>
        <p:spPr>
          <a:xfrm>
            <a:off x="628650" y="3282079"/>
            <a:ext cx="7886700" cy="1780988"/>
          </a:xfrm>
        </p:spPr>
        <p:txBody>
          <a:bodyPr>
            <a:normAutofit/>
          </a:bodyPr>
          <a:lstStyle/>
          <a:p>
            <a:pPr marL="0" indent="0" algn="ctr">
              <a:buNone/>
            </a:pPr>
            <a:r>
              <a:rPr lang="en-US" sz="3200" dirty="0">
                <a:solidFill>
                  <a:schemeClr val="bg1"/>
                </a:solidFill>
              </a:rPr>
              <a:t>A Mother’s Insights For Her Son.</a:t>
            </a:r>
          </a:p>
          <a:p>
            <a:pPr algn="ctr"/>
            <a:r>
              <a:rPr lang="en-US" sz="3200" dirty="0">
                <a:solidFill>
                  <a:schemeClr val="bg1"/>
                </a:solidFill>
              </a:rPr>
              <a:t>Young Men: Open Your Eyes… (vs. 30)</a:t>
            </a:r>
          </a:p>
          <a:p>
            <a:pPr algn="ctr"/>
            <a:r>
              <a:rPr lang="en-US" sz="3200" dirty="0">
                <a:solidFill>
                  <a:schemeClr val="bg1"/>
                </a:solidFill>
              </a:rPr>
              <a:t>Young Ladies: Believe In Your Value… (vs. 10)</a:t>
            </a: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721102"/>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Tree>
    <p:extLst>
      <p:ext uri="{BB962C8B-B14F-4D97-AF65-F5344CB8AC3E}">
        <p14:creationId xmlns:p14="http://schemas.microsoft.com/office/powerpoint/2010/main" val="874383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628650" y="304271"/>
            <a:ext cx="7886700" cy="2761658"/>
          </a:xfrm>
        </p:spPr>
        <p:txBody>
          <a:bodyPr>
            <a:normAutofit/>
          </a:bodyPr>
          <a:lstStyle/>
          <a:p>
            <a:pPr algn="ctr"/>
            <a:br>
              <a:rPr lang="en-US" sz="4800" dirty="0">
                <a:solidFill>
                  <a:schemeClr val="bg1"/>
                </a:solidFill>
                <a:latin typeface="+mn-lt"/>
              </a:rPr>
            </a:br>
            <a:r>
              <a:rPr lang="en-US" sz="4800" dirty="0">
                <a:solidFill>
                  <a:schemeClr val="bg1"/>
                </a:solidFill>
                <a:latin typeface="+mn-lt"/>
              </a:rPr>
              <a:t>Celebrates Women with</a:t>
            </a:r>
            <a:br>
              <a:rPr lang="en-US" sz="4800" dirty="0">
                <a:solidFill>
                  <a:schemeClr val="bg1"/>
                </a:solidFill>
                <a:latin typeface="+mn-lt"/>
              </a:rPr>
            </a:br>
            <a:r>
              <a:rPr lang="en-US" sz="4800" dirty="0">
                <a:solidFill>
                  <a:schemeClr val="bg1"/>
                </a:solidFill>
                <a:latin typeface="+mn-lt"/>
              </a:rPr>
              <a:t> Living Faith.</a:t>
            </a:r>
          </a:p>
        </p:txBody>
      </p:sp>
      <p:sp>
        <p:nvSpPr>
          <p:cNvPr id="3" name="Content Placeholder 2">
            <a:extLst>
              <a:ext uri="{FF2B5EF4-FFF2-40B4-BE49-F238E27FC236}">
                <a16:creationId xmlns:a16="http://schemas.microsoft.com/office/drawing/2014/main" id="{C1609961-9EBE-4147-83B8-5A9AB320DB08}"/>
              </a:ext>
            </a:extLst>
          </p:cNvPr>
          <p:cNvSpPr>
            <a:spLocks noGrp="1"/>
          </p:cNvSpPr>
          <p:nvPr>
            <p:ph idx="1"/>
          </p:nvPr>
        </p:nvSpPr>
        <p:spPr>
          <a:xfrm>
            <a:off x="628650" y="3282079"/>
            <a:ext cx="7886700" cy="1780988"/>
          </a:xfrm>
        </p:spPr>
        <p:txBody>
          <a:bodyPr>
            <a:normAutofit/>
          </a:bodyPr>
          <a:lstStyle/>
          <a:p>
            <a:pPr marL="0" indent="0" algn="ctr">
              <a:buNone/>
            </a:pPr>
            <a:r>
              <a:rPr lang="en-US" sz="3200" dirty="0">
                <a:solidFill>
                  <a:schemeClr val="bg1"/>
                </a:solidFill>
              </a:rPr>
              <a:t>“A Woman Who Fears The Lord”</a:t>
            </a:r>
          </a:p>
          <a:p>
            <a:pPr algn="ctr"/>
            <a:r>
              <a:rPr lang="en-US" sz="3200" dirty="0">
                <a:solidFill>
                  <a:schemeClr val="bg1"/>
                </a:solidFill>
              </a:rPr>
              <a:t>Reverence For The Commandments of God</a:t>
            </a:r>
          </a:p>
          <a:p>
            <a:pPr algn="ctr"/>
            <a:r>
              <a:rPr lang="en-US" sz="3200" dirty="0">
                <a:solidFill>
                  <a:schemeClr val="bg1"/>
                </a:solidFill>
              </a:rPr>
              <a:t>Good Works That Reveal A Godly Heart</a:t>
            </a: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721102"/>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Tree>
    <p:extLst>
      <p:ext uri="{BB962C8B-B14F-4D97-AF65-F5344CB8AC3E}">
        <p14:creationId xmlns:p14="http://schemas.microsoft.com/office/powerpoint/2010/main" val="1997233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304801" y="304271"/>
            <a:ext cx="8568266" cy="2761658"/>
          </a:xfrm>
        </p:spPr>
        <p:txBody>
          <a:bodyPr>
            <a:normAutofit/>
          </a:bodyPr>
          <a:lstStyle/>
          <a:p>
            <a:pPr algn="ctr"/>
            <a:br>
              <a:rPr lang="en-US" sz="4800" dirty="0">
                <a:solidFill>
                  <a:schemeClr val="bg1"/>
                </a:solidFill>
                <a:latin typeface="+mn-lt"/>
              </a:rPr>
            </a:br>
            <a:r>
              <a:rPr lang="en-US" sz="4800" dirty="0">
                <a:solidFill>
                  <a:schemeClr val="bg1"/>
                </a:solidFill>
                <a:latin typeface="+mn-lt"/>
              </a:rPr>
              <a:t>Shows Us Women with Impressive Character &amp; Abilities.</a:t>
            </a: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721102"/>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
        <p:nvSpPr>
          <p:cNvPr id="8" name="Rounded Rectangle 7">
            <a:extLst>
              <a:ext uri="{FF2B5EF4-FFF2-40B4-BE49-F238E27FC236}">
                <a16:creationId xmlns:a16="http://schemas.microsoft.com/office/drawing/2014/main" id="{85E9986D-0B8F-6744-B10E-E27D33DF031A}"/>
              </a:ext>
            </a:extLst>
          </p:cNvPr>
          <p:cNvSpPr/>
          <p:nvPr/>
        </p:nvSpPr>
        <p:spPr>
          <a:xfrm>
            <a:off x="161922" y="3415212"/>
            <a:ext cx="3214688"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Trustworthy (vs 11-12)</a:t>
            </a:r>
          </a:p>
        </p:txBody>
      </p:sp>
      <p:sp>
        <p:nvSpPr>
          <p:cNvPr id="9" name="Rounded Rectangle 8">
            <a:extLst>
              <a:ext uri="{FF2B5EF4-FFF2-40B4-BE49-F238E27FC236}">
                <a16:creationId xmlns:a16="http://schemas.microsoft.com/office/drawing/2014/main" id="{0A329066-E2B2-164B-9FFA-6DB944B614F2}"/>
              </a:ext>
            </a:extLst>
          </p:cNvPr>
          <p:cNvSpPr/>
          <p:nvPr/>
        </p:nvSpPr>
        <p:spPr>
          <a:xfrm>
            <a:off x="161922" y="3989053"/>
            <a:ext cx="3214688"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Nourishing (vs 13-15)</a:t>
            </a:r>
          </a:p>
        </p:txBody>
      </p:sp>
      <p:sp>
        <p:nvSpPr>
          <p:cNvPr id="10" name="Rounded Rectangle 9">
            <a:extLst>
              <a:ext uri="{FF2B5EF4-FFF2-40B4-BE49-F238E27FC236}">
                <a16:creationId xmlns:a16="http://schemas.microsoft.com/office/drawing/2014/main" id="{3C8FAFD1-DFF6-E14C-AEB0-57EE36B82BB5}"/>
              </a:ext>
            </a:extLst>
          </p:cNvPr>
          <p:cNvSpPr/>
          <p:nvPr/>
        </p:nvSpPr>
        <p:spPr>
          <a:xfrm>
            <a:off x="161922" y="4562894"/>
            <a:ext cx="3214688"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Discerning (vs 16-17)</a:t>
            </a:r>
          </a:p>
        </p:txBody>
      </p:sp>
      <p:sp>
        <p:nvSpPr>
          <p:cNvPr id="11" name="Rounded Rectangle 10">
            <a:extLst>
              <a:ext uri="{FF2B5EF4-FFF2-40B4-BE49-F238E27FC236}">
                <a16:creationId xmlns:a16="http://schemas.microsoft.com/office/drawing/2014/main" id="{316EDD5D-1CE7-144C-8F35-E564FE31D49C}"/>
              </a:ext>
            </a:extLst>
          </p:cNvPr>
          <p:cNvSpPr/>
          <p:nvPr/>
        </p:nvSpPr>
        <p:spPr>
          <a:xfrm>
            <a:off x="161922" y="2841371"/>
            <a:ext cx="3214688"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Treasured (vs 10)</a:t>
            </a:r>
          </a:p>
        </p:txBody>
      </p:sp>
      <p:sp>
        <p:nvSpPr>
          <p:cNvPr id="12" name="Rounded Rectangle 11">
            <a:extLst>
              <a:ext uri="{FF2B5EF4-FFF2-40B4-BE49-F238E27FC236}">
                <a16:creationId xmlns:a16="http://schemas.microsoft.com/office/drawing/2014/main" id="{10D3C9EB-10D7-BE4A-BF70-BF8060305FD6}"/>
              </a:ext>
            </a:extLst>
          </p:cNvPr>
          <p:cNvSpPr/>
          <p:nvPr/>
        </p:nvSpPr>
        <p:spPr>
          <a:xfrm>
            <a:off x="3462337" y="3415711"/>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Generous (vs 20)</a:t>
            </a:r>
          </a:p>
        </p:txBody>
      </p:sp>
      <p:sp>
        <p:nvSpPr>
          <p:cNvPr id="13" name="Rounded Rectangle 12">
            <a:extLst>
              <a:ext uri="{FF2B5EF4-FFF2-40B4-BE49-F238E27FC236}">
                <a16:creationId xmlns:a16="http://schemas.microsoft.com/office/drawing/2014/main" id="{FE5E56B3-34B5-3240-ACA4-2BEBA819A644}"/>
              </a:ext>
            </a:extLst>
          </p:cNvPr>
          <p:cNvSpPr/>
          <p:nvPr/>
        </p:nvSpPr>
        <p:spPr>
          <a:xfrm>
            <a:off x="3462337" y="3989053"/>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Secure (vs 21)</a:t>
            </a:r>
          </a:p>
        </p:txBody>
      </p:sp>
      <p:sp>
        <p:nvSpPr>
          <p:cNvPr id="14" name="Rounded Rectangle 13">
            <a:extLst>
              <a:ext uri="{FF2B5EF4-FFF2-40B4-BE49-F238E27FC236}">
                <a16:creationId xmlns:a16="http://schemas.microsoft.com/office/drawing/2014/main" id="{DC48F2F1-3C7C-A842-9EAF-4056FF4BA2B2}"/>
              </a:ext>
            </a:extLst>
          </p:cNvPr>
          <p:cNvSpPr/>
          <p:nvPr/>
        </p:nvSpPr>
        <p:spPr>
          <a:xfrm>
            <a:off x="3462337" y="4562894"/>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Industrious</a:t>
            </a: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 (vs 24)</a:t>
            </a:r>
          </a:p>
        </p:txBody>
      </p:sp>
      <p:sp>
        <p:nvSpPr>
          <p:cNvPr id="15" name="Rounded Rectangle 14">
            <a:extLst>
              <a:ext uri="{FF2B5EF4-FFF2-40B4-BE49-F238E27FC236}">
                <a16:creationId xmlns:a16="http://schemas.microsoft.com/office/drawing/2014/main" id="{8F4215ED-93DA-D84D-926D-F3DD0F548B88}"/>
              </a:ext>
            </a:extLst>
          </p:cNvPr>
          <p:cNvSpPr/>
          <p:nvPr/>
        </p:nvSpPr>
        <p:spPr>
          <a:xfrm>
            <a:off x="3462337" y="2849935"/>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Diligent (vs 18-19)</a:t>
            </a:r>
          </a:p>
        </p:txBody>
      </p:sp>
      <p:sp>
        <p:nvSpPr>
          <p:cNvPr id="16" name="Rounded Rectangle 15">
            <a:extLst>
              <a:ext uri="{FF2B5EF4-FFF2-40B4-BE49-F238E27FC236}">
                <a16:creationId xmlns:a16="http://schemas.microsoft.com/office/drawing/2014/main" id="{5B93DF3C-20D2-D04F-8420-C704AD27B7A4}"/>
              </a:ext>
            </a:extLst>
          </p:cNvPr>
          <p:cNvSpPr/>
          <p:nvPr/>
        </p:nvSpPr>
        <p:spPr>
          <a:xfrm>
            <a:off x="6231997" y="3407147"/>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Attentive</a:t>
            </a: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 (vs 27)</a:t>
            </a:r>
          </a:p>
        </p:txBody>
      </p:sp>
      <p:sp>
        <p:nvSpPr>
          <p:cNvPr id="17" name="Rounded Rectangle 16">
            <a:extLst>
              <a:ext uri="{FF2B5EF4-FFF2-40B4-BE49-F238E27FC236}">
                <a16:creationId xmlns:a16="http://schemas.microsoft.com/office/drawing/2014/main" id="{7CDB2CC2-91AD-F140-9A57-54542D7AE5F3}"/>
              </a:ext>
            </a:extLst>
          </p:cNvPr>
          <p:cNvSpPr/>
          <p:nvPr/>
        </p:nvSpPr>
        <p:spPr>
          <a:xfrm>
            <a:off x="6231997" y="3980489"/>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Praised</a:t>
            </a: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 (vs 28-29)</a:t>
            </a:r>
          </a:p>
        </p:txBody>
      </p:sp>
      <p:sp>
        <p:nvSpPr>
          <p:cNvPr id="19" name="Rounded Rectangle 18">
            <a:extLst>
              <a:ext uri="{FF2B5EF4-FFF2-40B4-BE49-F238E27FC236}">
                <a16:creationId xmlns:a16="http://schemas.microsoft.com/office/drawing/2014/main" id="{2C5D0484-AAB7-9D45-A3AB-FED832CA03C0}"/>
              </a:ext>
            </a:extLst>
          </p:cNvPr>
          <p:cNvSpPr/>
          <p:nvPr/>
        </p:nvSpPr>
        <p:spPr>
          <a:xfrm>
            <a:off x="6231997" y="2841371"/>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Kind (vs 25-26)</a:t>
            </a:r>
          </a:p>
        </p:txBody>
      </p:sp>
      <p:sp>
        <p:nvSpPr>
          <p:cNvPr id="20" name="Rounded Rectangle 19">
            <a:extLst>
              <a:ext uri="{FF2B5EF4-FFF2-40B4-BE49-F238E27FC236}">
                <a16:creationId xmlns:a16="http://schemas.microsoft.com/office/drawing/2014/main" id="{EC86C399-1A63-F547-BA76-11F6501E4CD1}"/>
              </a:ext>
            </a:extLst>
          </p:cNvPr>
          <p:cNvSpPr/>
          <p:nvPr/>
        </p:nvSpPr>
        <p:spPr>
          <a:xfrm>
            <a:off x="6231996" y="4553831"/>
            <a:ext cx="2724151" cy="431987"/>
          </a:xfrm>
          <a:prstGeom prst="roundRect">
            <a:avLst>
              <a:gd name="adj" fmla="val 50000"/>
            </a:avLst>
          </a:prstGeom>
          <a:solidFill>
            <a:srgbClr val="C060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Humility</a:t>
            </a:r>
            <a:r>
              <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rPr>
              <a:t> (vs 30-31)</a:t>
            </a:r>
          </a:p>
        </p:txBody>
      </p:sp>
    </p:spTree>
    <p:extLst>
      <p:ext uri="{BB962C8B-B14F-4D97-AF65-F5344CB8AC3E}">
        <p14:creationId xmlns:p14="http://schemas.microsoft.com/office/powerpoint/2010/main" val="3997856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628650" y="561452"/>
            <a:ext cx="7886700" cy="2761658"/>
          </a:xfrm>
        </p:spPr>
        <p:txBody>
          <a:bodyPr>
            <a:normAutofit/>
          </a:bodyPr>
          <a:lstStyle/>
          <a:p>
            <a:pPr algn="ctr"/>
            <a:br>
              <a:rPr lang="en-US" sz="4400" dirty="0">
                <a:solidFill>
                  <a:schemeClr val="bg1"/>
                </a:solidFill>
                <a:latin typeface="+mn-lt"/>
              </a:rPr>
            </a:br>
            <a:r>
              <a:rPr lang="en-US" sz="4800" dirty="0">
                <a:solidFill>
                  <a:schemeClr val="bg1"/>
                </a:solidFill>
                <a:latin typeface="+mn-lt"/>
              </a:rPr>
              <a:t>Highlights Her Influence</a:t>
            </a:r>
            <a:br>
              <a:rPr lang="en-US" sz="4800" dirty="0">
                <a:solidFill>
                  <a:schemeClr val="bg1"/>
                </a:solidFill>
                <a:latin typeface="+mn-lt"/>
              </a:rPr>
            </a:br>
            <a:r>
              <a:rPr lang="en-US" sz="4800" dirty="0">
                <a:solidFill>
                  <a:schemeClr val="bg1"/>
                </a:solidFill>
                <a:latin typeface="+mn-lt"/>
              </a:rPr>
              <a:t> In The Family, Community,</a:t>
            </a:r>
            <a:br>
              <a:rPr lang="en-US" sz="4800" dirty="0">
                <a:solidFill>
                  <a:schemeClr val="bg1"/>
                </a:solidFill>
                <a:latin typeface="+mn-lt"/>
              </a:rPr>
            </a:br>
            <a:r>
              <a:rPr lang="en-US" sz="4800" dirty="0">
                <a:solidFill>
                  <a:schemeClr val="bg1"/>
                </a:solidFill>
                <a:latin typeface="+mn-lt"/>
              </a:rPr>
              <a:t>&amp; Marketplace.</a:t>
            </a:r>
            <a:endParaRPr lang="en-US" sz="4400" dirty="0">
              <a:solidFill>
                <a:schemeClr val="bg1"/>
              </a:solidFill>
              <a:latin typeface="+mn-lt"/>
            </a:endParaRPr>
          </a:p>
        </p:txBody>
      </p:sp>
      <p:sp>
        <p:nvSpPr>
          <p:cNvPr id="3" name="Content Placeholder 2">
            <a:extLst>
              <a:ext uri="{FF2B5EF4-FFF2-40B4-BE49-F238E27FC236}">
                <a16:creationId xmlns:a16="http://schemas.microsoft.com/office/drawing/2014/main" id="{C1609961-9EBE-4147-83B8-5A9AB320DB08}"/>
              </a:ext>
            </a:extLst>
          </p:cNvPr>
          <p:cNvSpPr>
            <a:spLocks noGrp="1"/>
          </p:cNvSpPr>
          <p:nvPr>
            <p:ph idx="1"/>
          </p:nvPr>
        </p:nvSpPr>
        <p:spPr>
          <a:xfrm>
            <a:off x="714379" y="3380261"/>
            <a:ext cx="8186737" cy="1963267"/>
          </a:xfrm>
        </p:spPr>
        <p:txBody>
          <a:bodyPr>
            <a:normAutofit fontScale="85000" lnSpcReduction="20000"/>
          </a:bodyPr>
          <a:lstStyle/>
          <a:p>
            <a:r>
              <a:rPr lang="en-US" sz="3200" dirty="0">
                <a:solidFill>
                  <a:schemeClr val="bg1"/>
                </a:solidFill>
              </a:rPr>
              <a:t>She Fills Her Marriage With Trust.</a:t>
            </a:r>
          </a:p>
          <a:p>
            <a:r>
              <a:rPr lang="en-US" sz="3200" dirty="0">
                <a:solidFill>
                  <a:schemeClr val="bg1"/>
                </a:solidFill>
              </a:rPr>
              <a:t>She Enhances The Cuisine &amp; Fashion of Her Household.</a:t>
            </a:r>
          </a:p>
          <a:p>
            <a:r>
              <a:rPr lang="en-US" sz="3200" dirty="0">
                <a:solidFill>
                  <a:schemeClr val="bg1"/>
                </a:solidFill>
              </a:rPr>
              <a:t>She Grows Her Business Skills &amp; Investments.</a:t>
            </a:r>
          </a:p>
          <a:p>
            <a:r>
              <a:rPr lang="en-US" sz="3200" dirty="0">
                <a:solidFill>
                  <a:schemeClr val="bg1"/>
                </a:solidFill>
              </a:rPr>
              <a:t>She Lifts Up Those In Need. </a:t>
            </a:r>
          </a:p>
          <a:p>
            <a:r>
              <a:rPr lang="en-US" sz="3200" dirty="0">
                <a:solidFill>
                  <a:schemeClr val="bg1"/>
                </a:solidFill>
              </a:rPr>
              <a:t>She Offers Loving Instructions.</a:t>
            </a: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721102"/>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Tree>
    <p:extLst>
      <p:ext uri="{BB962C8B-B14F-4D97-AF65-F5344CB8AC3E}">
        <p14:creationId xmlns:p14="http://schemas.microsoft.com/office/powerpoint/2010/main" val="2992818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628650" y="518588"/>
            <a:ext cx="7886700" cy="2353200"/>
          </a:xfrm>
        </p:spPr>
        <p:txBody>
          <a:bodyPr>
            <a:normAutofit/>
          </a:bodyPr>
          <a:lstStyle/>
          <a:p>
            <a:pPr algn="ctr"/>
            <a:br>
              <a:rPr lang="en-US" sz="4400" dirty="0">
                <a:solidFill>
                  <a:schemeClr val="bg1"/>
                </a:solidFill>
                <a:latin typeface="+mn-lt"/>
              </a:rPr>
            </a:br>
            <a:r>
              <a:rPr lang="en-US" sz="4800" dirty="0">
                <a:solidFill>
                  <a:schemeClr val="bg1"/>
                </a:solidFill>
                <a:latin typeface="+mn-lt"/>
              </a:rPr>
              <a:t>Provides Insights Into Her Strategies For Success.</a:t>
            </a:r>
            <a:endParaRPr lang="en-US" sz="4400" dirty="0">
              <a:solidFill>
                <a:schemeClr val="bg1"/>
              </a:solidFill>
              <a:latin typeface="+mn-lt"/>
            </a:endParaRPr>
          </a:p>
        </p:txBody>
      </p:sp>
      <p:sp>
        <p:nvSpPr>
          <p:cNvPr id="3" name="Content Placeholder 2">
            <a:extLst>
              <a:ext uri="{FF2B5EF4-FFF2-40B4-BE49-F238E27FC236}">
                <a16:creationId xmlns:a16="http://schemas.microsoft.com/office/drawing/2014/main" id="{C1609961-9EBE-4147-83B8-5A9AB320DB08}"/>
              </a:ext>
            </a:extLst>
          </p:cNvPr>
          <p:cNvSpPr>
            <a:spLocks noGrp="1"/>
          </p:cNvSpPr>
          <p:nvPr>
            <p:ph idx="1"/>
          </p:nvPr>
        </p:nvSpPr>
        <p:spPr>
          <a:xfrm>
            <a:off x="714379" y="3074303"/>
            <a:ext cx="7929559" cy="2269226"/>
          </a:xfrm>
        </p:spPr>
        <p:txBody>
          <a:bodyPr>
            <a:normAutofit fontScale="92500"/>
          </a:bodyPr>
          <a:lstStyle/>
          <a:p>
            <a:r>
              <a:rPr lang="en-US" sz="3200" dirty="0">
                <a:solidFill>
                  <a:schemeClr val="bg1"/>
                </a:solidFill>
              </a:rPr>
              <a:t>She Is Selective In Her Pursuits. (vs 13, 16)</a:t>
            </a:r>
          </a:p>
          <a:p>
            <a:r>
              <a:rPr lang="en-US" sz="3200" dirty="0">
                <a:solidFill>
                  <a:schemeClr val="bg1"/>
                </a:solidFill>
              </a:rPr>
              <a:t>She Gets An Early Start &amp; A Late Finish. (vs. 18)</a:t>
            </a:r>
          </a:p>
          <a:p>
            <a:r>
              <a:rPr lang="en-US" sz="3200" dirty="0">
                <a:solidFill>
                  <a:schemeClr val="bg1"/>
                </a:solidFill>
              </a:rPr>
              <a:t>She Is Considerate of Her Husband. (vs 23)</a:t>
            </a:r>
          </a:p>
          <a:p>
            <a:r>
              <a:rPr lang="en-US" sz="3200" dirty="0">
                <a:solidFill>
                  <a:schemeClr val="bg1"/>
                </a:solidFill>
              </a:rPr>
              <a:t>She Develops A Joyful Outlook. (vs 25)</a:t>
            </a: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721102"/>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Tree>
    <p:extLst>
      <p:ext uri="{BB962C8B-B14F-4D97-AF65-F5344CB8AC3E}">
        <p14:creationId xmlns:p14="http://schemas.microsoft.com/office/powerpoint/2010/main" val="4057675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7A3-06FE-7241-89F0-4773F402F7FF}"/>
              </a:ext>
            </a:extLst>
          </p:cNvPr>
          <p:cNvSpPr>
            <a:spLocks noGrp="1"/>
          </p:cNvSpPr>
          <p:nvPr>
            <p:ph type="title"/>
          </p:nvPr>
        </p:nvSpPr>
        <p:spPr>
          <a:xfrm>
            <a:off x="628649" y="1547290"/>
            <a:ext cx="7886700" cy="3296175"/>
          </a:xfrm>
        </p:spPr>
        <p:txBody>
          <a:bodyPr>
            <a:normAutofit fontScale="90000"/>
          </a:bodyPr>
          <a:lstStyle/>
          <a:p>
            <a:pPr algn="ctr"/>
            <a:r>
              <a:rPr lang="en-US" sz="3600" dirty="0">
                <a:solidFill>
                  <a:schemeClr val="bg1"/>
                </a:solidFill>
              </a:rPr>
              <a:t>“The result of her labor is her best eulogy. Nothing can add to the simple beauty of this admirable portrait. On the measure of its realization in the daughters of our own day rest untold results…”</a:t>
            </a:r>
            <a:br>
              <a:rPr lang="en-US" sz="3600" dirty="0">
                <a:solidFill>
                  <a:schemeClr val="bg1"/>
                </a:solidFill>
              </a:rPr>
            </a:br>
            <a:r>
              <a:rPr lang="en-US" sz="2800" i="1" dirty="0">
                <a:solidFill>
                  <a:schemeClr val="bg1"/>
                </a:solidFill>
              </a:rPr>
              <a:t>- JFB Commentary</a:t>
            </a:r>
            <a:br>
              <a:rPr lang="en-US" sz="2800" i="1" dirty="0">
                <a:solidFill>
                  <a:schemeClr val="bg1"/>
                </a:solidFill>
              </a:rPr>
            </a:br>
            <a:br>
              <a:rPr lang="en-US" sz="1600" i="1" dirty="0">
                <a:solidFill>
                  <a:schemeClr val="bg1"/>
                </a:solidFill>
              </a:rPr>
            </a:br>
            <a:r>
              <a:rPr lang="en-US" sz="3600" dirty="0">
                <a:solidFill>
                  <a:schemeClr val="bg1"/>
                </a:solidFill>
              </a:rPr>
              <a:t>“…if they do so, </a:t>
            </a:r>
            <a:r>
              <a:rPr lang="en-US" dirty="0">
                <a:solidFill>
                  <a:schemeClr val="bg1"/>
                </a:solidFill>
              </a:rPr>
              <a:t>their adorning will be found to praise, and </a:t>
            </a:r>
            <a:r>
              <a:rPr lang="en-US" dirty="0" err="1">
                <a:solidFill>
                  <a:schemeClr val="bg1"/>
                </a:solidFill>
              </a:rPr>
              <a:t>honour</a:t>
            </a:r>
            <a:r>
              <a:rPr lang="en-US" dirty="0">
                <a:solidFill>
                  <a:schemeClr val="bg1"/>
                </a:solidFill>
              </a:rPr>
              <a:t>, and glory, at the </a:t>
            </a:r>
            <a:br>
              <a:rPr lang="en-US" dirty="0">
                <a:solidFill>
                  <a:schemeClr val="bg1"/>
                </a:solidFill>
              </a:rPr>
            </a:br>
            <a:r>
              <a:rPr lang="en-US" dirty="0">
                <a:solidFill>
                  <a:schemeClr val="bg1"/>
                </a:solidFill>
              </a:rPr>
              <a:t>appearing of Jesus Christ.” </a:t>
            </a:r>
            <a:br>
              <a:rPr lang="en-US" dirty="0">
                <a:solidFill>
                  <a:schemeClr val="bg1"/>
                </a:solidFill>
              </a:rPr>
            </a:br>
            <a:r>
              <a:rPr lang="en-US" sz="2800" i="1" dirty="0">
                <a:solidFill>
                  <a:schemeClr val="bg1"/>
                </a:solidFill>
              </a:rPr>
              <a:t>– Matthew Henry Commentary</a:t>
            </a:r>
            <a:endParaRPr lang="en-US" sz="2800" i="1" dirty="0">
              <a:solidFill>
                <a:schemeClr val="bg1"/>
              </a:solidFill>
              <a:latin typeface="+mn-lt"/>
            </a:endParaRPr>
          </a:p>
        </p:txBody>
      </p:sp>
      <p:sp>
        <p:nvSpPr>
          <p:cNvPr id="4" name="Rounded Rectangle 3">
            <a:extLst>
              <a:ext uri="{FF2B5EF4-FFF2-40B4-BE49-F238E27FC236}">
                <a16:creationId xmlns:a16="http://schemas.microsoft.com/office/drawing/2014/main" id="{9E63C97D-9343-984E-95C5-B3BCBF140BF7}"/>
              </a:ext>
            </a:extLst>
          </p:cNvPr>
          <p:cNvSpPr/>
          <p:nvPr/>
        </p:nvSpPr>
        <p:spPr>
          <a:xfrm>
            <a:off x="2713019" y="335336"/>
            <a:ext cx="3717961" cy="498098"/>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6087"/>
                </a:solidFill>
                <a:effectLst/>
                <a:uLnTx/>
                <a:uFillTx/>
                <a:latin typeface="Calibri" panose="020F0502020204030204"/>
                <a:ea typeface="+mn-ea"/>
                <a:cs typeface="+mn-cs"/>
              </a:rPr>
              <a:t>Proverbs 31</a:t>
            </a:r>
          </a:p>
        </p:txBody>
      </p:sp>
    </p:spTree>
    <p:extLst>
      <p:ext uri="{BB962C8B-B14F-4D97-AF65-F5344CB8AC3E}">
        <p14:creationId xmlns:p14="http://schemas.microsoft.com/office/powerpoint/2010/main" val="2370333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3C7F-E969-C149-8DAE-BEA4C98D35F5}"/>
              </a:ext>
            </a:extLst>
          </p:cNvPr>
          <p:cNvSpPr>
            <a:spLocks noGrp="1"/>
          </p:cNvSpPr>
          <p:nvPr>
            <p:ph type="ctrTitle"/>
          </p:nvPr>
        </p:nvSpPr>
        <p:spPr/>
        <p:txBody>
          <a:bodyPr/>
          <a:lstStyle/>
          <a:p>
            <a:r>
              <a:rPr lang="en-US" dirty="0"/>
              <a:t>Proverbs 31</a:t>
            </a:r>
          </a:p>
        </p:txBody>
      </p:sp>
      <p:sp>
        <p:nvSpPr>
          <p:cNvPr id="3" name="Subtitle 2">
            <a:extLst>
              <a:ext uri="{FF2B5EF4-FFF2-40B4-BE49-F238E27FC236}">
                <a16:creationId xmlns:a16="http://schemas.microsoft.com/office/drawing/2014/main" id="{58FD806C-896B-B544-970C-E81DD17358F7}"/>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D7BE9983-9A64-924D-B943-0D47AA5EDABE}"/>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59960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1470</TotalTime>
  <Words>1742</Words>
  <Application>Microsoft Macintosh PowerPoint</Application>
  <PresentationFormat>On-screen Show (16:10)</PresentationFormat>
  <Paragraphs>138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Proverbs 31</vt:lpstr>
      <vt:lpstr> Is An Essential Heart To Heart Conversation.</vt:lpstr>
      <vt:lpstr> Celebrates Women with  Living Faith.</vt:lpstr>
      <vt:lpstr> Shows Us Women with Impressive Character &amp; Abilities.</vt:lpstr>
      <vt:lpstr> Highlights Her Influence  In The Family, Community, &amp; Marketplace.</vt:lpstr>
      <vt:lpstr> Provides Insights Into Her Strategies For Success.</vt:lpstr>
      <vt:lpstr>“The result of her labor is her best eulogy. Nothing can add to the simple beauty of this admirable portrait. On the measure of its realization in the daughters of our own day rest untold results…” - JFB Commentary  “…if they do so, their adorning will be found to praise, and honour, and glory, at the  appearing of Jesus Christ.”  – Matthew Henry Commentary</vt:lpstr>
      <vt:lpstr>Proverbs 31</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87</cp:revision>
  <dcterms:created xsi:type="dcterms:W3CDTF">2023-05-12T15:27:41Z</dcterms:created>
  <dcterms:modified xsi:type="dcterms:W3CDTF">2023-05-14T01:09:51Z</dcterms:modified>
</cp:coreProperties>
</file>