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8" r:id="rId2"/>
    <p:sldId id="259" r:id="rId3"/>
    <p:sldId id="261" r:id="rId4"/>
    <p:sldId id="256" r:id="rId5"/>
    <p:sldId id="262" r:id="rId6"/>
    <p:sldId id="260" r:id="rId7"/>
    <p:sldId id="264" r:id="rId8"/>
    <p:sldId id="265" r:id="rId9"/>
    <p:sldId id="266" r:id="rId10"/>
    <p:sldId id="263" r:id="rId11"/>
    <p:sldId id="271" r:id="rId12"/>
    <p:sldId id="272" r:id="rId13"/>
    <p:sldId id="270" r:id="rId14"/>
    <p:sldId id="276" r:id="rId15"/>
    <p:sldId id="273" r:id="rId16"/>
    <p:sldId id="274" r:id="rId17"/>
    <p:sldId id="277" r:id="rId18"/>
    <p:sldId id="275" r:id="rId19"/>
    <p:sldId id="278" r:id="rId20"/>
    <p:sldId id="279" r:id="rId21"/>
    <p:sldId id="280" r:id="rId22"/>
    <p:sldId id="289" r:id="rId23"/>
    <p:sldId id="288" r:id="rId24"/>
    <p:sldId id="267" r:id="rId25"/>
    <p:sldId id="283" r:id="rId26"/>
    <p:sldId id="282" r:id="rId27"/>
    <p:sldId id="284" r:id="rId28"/>
    <p:sldId id="281" r:id="rId29"/>
    <p:sldId id="286" r:id="rId30"/>
    <p:sldId id="285" r:id="rId3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0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12"/>
    <p:restoredTop sz="94716"/>
  </p:normalViewPr>
  <p:slideViewPr>
    <p:cSldViewPr snapToGrid="0">
      <p:cViewPr>
        <p:scale>
          <a:sx n="90" d="100"/>
          <a:sy n="90" d="100"/>
        </p:scale>
        <p:origin x="528" y="1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35423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89016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48275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74476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E0A046-D0C7-084F-8C5E-4458F99BF753}" type="datetimeFigureOut">
              <a:rPr lang="en-US" smtClean="0"/>
              <a:t>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44252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E0A046-D0C7-084F-8C5E-4458F99BF753}" type="datetimeFigureOut">
              <a:rPr lang="en-US" smtClean="0"/>
              <a:t>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12007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E0A046-D0C7-084F-8C5E-4458F99BF753}" type="datetimeFigureOut">
              <a:rPr lang="en-US" smtClean="0"/>
              <a:t>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294030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E0A046-D0C7-084F-8C5E-4458F99BF753}" type="datetimeFigureOut">
              <a:rPr lang="en-US" smtClean="0"/>
              <a:t>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14204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0A046-D0C7-084F-8C5E-4458F99BF753}" type="datetimeFigureOut">
              <a:rPr lang="en-US" smtClean="0"/>
              <a:t>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198507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E0A046-D0C7-084F-8C5E-4458F99BF753}" type="datetimeFigureOut">
              <a:rPr lang="en-US" smtClean="0"/>
              <a:t>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171402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E0A046-D0C7-084F-8C5E-4458F99BF753}" type="datetimeFigureOut">
              <a:rPr lang="en-US" smtClean="0"/>
              <a:t>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134894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4E0A046-D0C7-084F-8C5E-4458F99BF753}" type="datetimeFigureOut">
              <a:rPr lang="en-US" smtClean="0"/>
              <a:t>5/20/23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7B5CD74-25D4-9947-BA8E-4CB0CF14CD13}" type="slidenum">
              <a:rPr lang="en-US" smtClean="0"/>
              <a:t>‹#›</a:t>
            </a:fld>
            <a:endParaRPr lang="en-US"/>
          </a:p>
        </p:txBody>
      </p:sp>
    </p:spTree>
    <p:extLst>
      <p:ext uri="{BB962C8B-B14F-4D97-AF65-F5344CB8AC3E}">
        <p14:creationId xmlns:p14="http://schemas.microsoft.com/office/powerpoint/2010/main" val="24321190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628650" y="1044442"/>
            <a:ext cx="7886700" cy="3626115"/>
          </a:xfrm>
        </p:spPr>
        <p:txBody>
          <a:bodyPr anchor="ctr">
            <a:normAutofit/>
          </a:bodyPr>
          <a:lstStyle/>
          <a:p>
            <a:pPr marL="0" indent="0" algn="ctr">
              <a:buNone/>
            </a:pPr>
            <a:r>
              <a:rPr lang="en-US" sz="3200" dirty="0"/>
              <a:t>Ephesians 6:11 Put on the full armor of God, so that you will be able to stand firm against the schemes of the devil. 12 For our struggle is not against flesh and blood, but against the rulers, against the powers, against the world forces of this darkness, against the spiritual forces of wickedness in the heavenly places.</a:t>
            </a:r>
          </a:p>
        </p:txBody>
      </p:sp>
      <p:sp>
        <p:nvSpPr>
          <p:cNvPr id="4" name="TextBox 3">
            <a:extLst>
              <a:ext uri="{FF2B5EF4-FFF2-40B4-BE49-F238E27FC236}">
                <a16:creationId xmlns:a16="http://schemas.microsoft.com/office/drawing/2014/main" id="{C0078A8D-3D1D-54E3-D6A2-3459DFFAEDB1}"/>
              </a:ext>
            </a:extLst>
          </p:cNvPr>
          <p:cNvSpPr txBox="1"/>
          <p:nvPr/>
        </p:nvSpPr>
        <p:spPr>
          <a:xfrm>
            <a:off x="628649" y="70338"/>
            <a:ext cx="2840091" cy="1200678"/>
          </a:xfrm>
          <a:prstGeom prst="rect">
            <a:avLst/>
          </a:prstGeom>
          <a:noFill/>
          <a:ln w="25400">
            <a:solidFill>
              <a:srgbClr val="C00000"/>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There’s a battle waging on. </a:t>
            </a:r>
          </a:p>
        </p:txBody>
      </p:sp>
      <p:sp>
        <p:nvSpPr>
          <p:cNvPr id="5" name="TextBox 4">
            <a:extLst>
              <a:ext uri="{FF2B5EF4-FFF2-40B4-BE49-F238E27FC236}">
                <a16:creationId xmlns:a16="http://schemas.microsoft.com/office/drawing/2014/main" id="{DA7DF863-6CDF-1244-A1A8-8118E8CB54DF}"/>
              </a:ext>
            </a:extLst>
          </p:cNvPr>
          <p:cNvSpPr txBox="1"/>
          <p:nvPr/>
        </p:nvSpPr>
        <p:spPr>
          <a:xfrm>
            <a:off x="5675259" y="70338"/>
            <a:ext cx="2840091" cy="1200678"/>
          </a:xfrm>
          <a:prstGeom prst="rect">
            <a:avLst/>
          </a:prstGeom>
          <a:noFill/>
          <a:ln w="25400">
            <a:solidFill>
              <a:srgbClr val="C00000"/>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You lose the battle by giving in. </a:t>
            </a:r>
          </a:p>
        </p:txBody>
      </p:sp>
      <p:sp>
        <p:nvSpPr>
          <p:cNvPr id="6" name="TextBox 5">
            <a:extLst>
              <a:ext uri="{FF2B5EF4-FFF2-40B4-BE49-F238E27FC236}">
                <a16:creationId xmlns:a16="http://schemas.microsoft.com/office/drawing/2014/main" id="{99523562-DFF1-ADBA-0D19-1C702EE1E5E8}"/>
              </a:ext>
            </a:extLst>
          </p:cNvPr>
          <p:cNvSpPr txBox="1"/>
          <p:nvPr/>
        </p:nvSpPr>
        <p:spPr>
          <a:xfrm>
            <a:off x="3151954" y="4443984"/>
            <a:ext cx="2840091" cy="1200677"/>
          </a:xfrm>
          <a:prstGeom prst="rect">
            <a:avLst/>
          </a:prstGeom>
          <a:noFill/>
          <a:ln w="25400">
            <a:solidFill>
              <a:srgbClr val="FFC000"/>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God believes you can win                this battle.</a:t>
            </a:r>
          </a:p>
        </p:txBody>
      </p:sp>
    </p:spTree>
    <p:extLst>
      <p:ext uri="{BB962C8B-B14F-4D97-AF65-F5344CB8AC3E}">
        <p14:creationId xmlns:p14="http://schemas.microsoft.com/office/powerpoint/2010/main" val="102935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rgbClr val="C00000"/>
            </a:solidFill>
          </a:ln>
        </p:spPr>
        <p:txBody>
          <a:bodyPr anchor="ctr">
            <a:normAutofit/>
          </a:bodyPr>
          <a:lstStyle/>
          <a:p>
            <a:pPr marL="0" indent="0" algn="ctr">
              <a:buNone/>
            </a:pPr>
            <a:r>
              <a:rPr lang="en-US" sz="3200" dirty="0"/>
              <a:t>He initiates the mistreatment of God’s people, for his good. </a:t>
            </a:r>
          </a:p>
        </p:txBody>
      </p:sp>
    </p:spTree>
    <p:extLst>
      <p:ext uri="{BB962C8B-B14F-4D97-AF65-F5344CB8AC3E}">
        <p14:creationId xmlns:p14="http://schemas.microsoft.com/office/powerpoint/2010/main" val="34003035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chor="ctr">
            <a:normAutofit/>
          </a:bodyPr>
          <a:lstStyle/>
          <a:p>
            <a:pPr marL="0" indent="0" algn="ctr">
              <a:buNone/>
            </a:pPr>
            <a:r>
              <a:rPr lang="en-US" sz="3200" dirty="0"/>
              <a:t>Exodus 1:</a:t>
            </a:r>
            <a:r>
              <a:rPr lang="en-US" sz="3200" i="0" u="none" strike="noStrike" dirty="0">
                <a:effectLst/>
                <a:latin typeface="Calibri" panose="020F0502020204030204" pitchFamily="34" charset="0"/>
                <a:cs typeface="Calibri" panose="020F0502020204030204" pitchFamily="34" charset="0"/>
              </a:rPr>
              <a:t>13 The Egyptians compelled the sons of Israel to labor rigorously; 14 and they made their lives bitter with hard labor in mortar and bricks and at all </a:t>
            </a:r>
            <a:r>
              <a:rPr lang="en-US" sz="3200" i="1" u="none" strike="noStrike" dirty="0">
                <a:effectLst/>
                <a:latin typeface="Calibri" panose="020F0502020204030204" pitchFamily="34" charset="0"/>
                <a:cs typeface="Calibri" panose="020F0502020204030204" pitchFamily="34" charset="0"/>
              </a:rPr>
              <a:t>kinds</a:t>
            </a:r>
            <a:r>
              <a:rPr lang="en-US" sz="3200" i="0" u="none" strike="noStrike" dirty="0">
                <a:effectLst/>
                <a:latin typeface="Calibri" panose="020F0502020204030204" pitchFamily="34" charset="0"/>
                <a:cs typeface="Calibri" panose="020F0502020204030204" pitchFamily="34" charset="0"/>
              </a:rPr>
              <a:t> of labor in the field, all their labors which they rigorously imposed on them.</a:t>
            </a:r>
            <a:endParaRPr lang="en-US" sz="3200" dirty="0"/>
          </a:p>
        </p:txBody>
      </p:sp>
    </p:spTree>
    <p:extLst>
      <p:ext uri="{BB962C8B-B14F-4D97-AF65-F5344CB8AC3E}">
        <p14:creationId xmlns:p14="http://schemas.microsoft.com/office/powerpoint/2010/main" val="27538404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chor="ctr">
            <a:normAutofit/>
          </a:bodyPr>
          <a:lstStyle/>
          <a:p>
            <a:pPr marL="0" indent="0" algn="ctr">
              <a:buNone/>
            </a:pPr>
            <a:r>
              <a:rPr lang="en-US" sz="3200" dirty="0"/>
              <a:t>Exodus 1:</a:t>
            </a:r>
            <a:r>
              <a:rPr lang="en-US" sz="3200" i="0" u="none" strike="noStrike" dirty="0">
                <a:effectLst/>
                <a:latin typeface="Calibri" panose="020F0502020204030204" pitchFamily="34" charset="0"/>
                <a:cs typeface="Calibri" panose="020F0502020204030204" pitchFamily="34" charset="0"/>
              </a:rPr>
              <a:t>13 The </a:t>
            </a:r>
            <a:r>
              <a:rPr lang="en-US" sz="3200" i="0" u="sng" strike="noStrike" dirty="0">
                <a:effectLst/>
                <a:latin typeface="Calibri" panose="020F0502020204030204" pitchFamily="34" charset="0"/>
                <a:cs typeface="Calibri" panose="020F0502020204030204" pitchFamily="34" charset="0"/>
              </a:rPr>
              <a:t>Egyptians compelled </a:t>
            </a:r>
            <a:r>
              <a:rPr lang="en-US" sz="3200" i="0" u="none" strike="noStrike" dirty="0">
                <a:effectLst/>
                <a:latin typeface="Calibri" panose="020F0502020204030204" pitchFamily="34" charset="0"/>
                <a:cs typeface="Calibri" panose="020F0502020204030204" pitchFamily="34" charset="0"/>
              </a:rPr>
              <a:t>the sons of Israel to labor rigorously; 14 and they made their lives bitter with hard labor in mortar and bricks and at all </a:t>
            </a:r>
            <a:r>
              <a:rPr lang="en-US" sz="3200" i="1" u="none" strike="noStrike" dirty="0">
                <a:effectLst/>
                <a:latin typeface="Calibri" panose="020F0502020204030204" pitchFamily="34" charset="0"/>
                <a:cs typeface="Calibri" panose="020F0502020204030204" pitchFamily="34" charset="0"/>
              </a:rPr>
              <a:t>kinds</a:t>
            </a:r>
            <a:r>
              <a:rPr lang="en-US" sz="3200" i="0" u="none" strike="noStrike" dirty="0">
                <a:effectLst/>
                <a:latin typeface="Calibri" panose="020F0502020204030204" pitchFamily="34" charset="0"/>
                <a:cs typeface="Calibri" panose="020F0502020204030204" pitchFamily="34" charset="0"/>
              </a:rPr>
              <a:t> of labor in the field, all their labors which </a:t>
            </a:r>
            <a:r>
              <a:rPr lang="en-US" sz="3200" i="0" u="sng" strike="noStrike" dirty="0">
                <a:effectLst/>
                <a:latin typeface="Calibri" panose="020F0502020204030204" pitchFamily="34" charset="0"/>
                <a:cs typeface="Calibri" panose="020F0502020204030204" pitchFamily="34" charset="0"/>
              </a:rPr>
              <a:t>they</a:t>
            </a:r>
            <a:r>
              <a:rPr lang="en-US" sz="3200" i="0" u="none" strike="noStrike" dirty="0">
                <a:effectLst/>
                <a:latin typeface="Calibri" panose="020F0502020204030204" pitchFamily="34" charset="0"/>
                <a:cs typeface="Calibri" panose="020F0502020204030204" pitchFamily="34" charset="0"/>
              </a:rPr>
              <a:t> rigorously </a:t>
            </a:r>
            <a:r>
              <a:rPr lang="en-US" sz="3200" i="0" u="sng" strike="noStrike" dirty="0">
                <a:effectLst/>
                <a:latin typeface="Calibri" panose="020F0502020204030204" pitchFamily="34" charset="0"/>
                <a:cs typeface="Calibri" panose="020F0502020204030204" pitchFamily="34" charset="0"/>
              </a:rPr>
              <a:t>imposed on them</a:t>
            </a:r>
            <a:r>
              <a:rPr lang="en-US" sz="3200" i="0" u="none" strike="noStrike" dirty="0">
                <a:effectLst/>
                <a:latin typeface="Calibri" panose="020F0502020204030204" pitchFamily="34" charset="0"/>
                <a:cs typeface="Calibri" panose="020F0502020204030204" pitchFamily="34" charset="0"/>
              </a:rPr>
              <a:t>.</a:t>
            </a:r>
            <a:endParaRPr lang="en-US" sz="3200" dirty="0"/>
          </a:p>
        </p:txBody>
      </p:sp>
    </p:spTree>
    <p:extLst>
      <p:ext uri="{BB962C8B-B14F-4D97-AF65-F5344CB8AC3E}">
        <p14:creationId xmlns:p14="http://schemas.microsoft.com/office/powerpoint/2010/main" val="23745803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chemeClr val="tx2">
                <a:lumMod val="25000"/>
              </a:schemeClr>
            </a:solidFill>
          </a:ln>
        </p:spPr>
        <p:txBody>
          <a:bodyPr anchor="ctr">
            <a:normAutofit/>
          </a:bodyPr>
          <a:lstStyle/>
          <a:p>
            <a:pPr marL="0" indent="0" algn="ctr">
              <a:buNone/>
            </a:pPr>
            <a:r>
              <a:rPr lang="en-US" sz="3200" dirty="0">
                <a:solidFill>
                  <a:schemeClr val="tx2">
                    <a:lumMod val="50000"/>
                  </a:schemeClr>
                </a:solidFill>
              </a:rPr>
              <a:t>He initiates the mistreatment of God’s people, for his good. </a:t>
            </a:r>
          </a:p>
        </p:txBody>
      </p:sp>
      <p:sp>
        <p:nvSpPr>
          <p:cNvPr id="4" name="Content Placeholder 2">
            <a:extLst>
              <a:ext uri="{FF2B5EF4-FFF2-40B4-BE49-F238E27FC236}">
                <a16:creationId xmlns:a16="http://schemas.microsoft.com/office/drawing/2014/main" id="{6C303330-86AB-A4B0-C42E-E1471A8D6C84}"/>
              </a:ext>
            </a:extLst>
          </p:cNvPr>
          <p:cNvSpPr txBox="1">
            <a:spLocks/>
          </p:cNvSpPr>
          <p:nvPr/>
        </p:nvSpPr>
        <p:spPr>
          <a:xfrm>
            <a:off x="4572000" y="1407054"/>
            <a:ext cx="3943349" cy="2021946"/>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Enslaves an entire nation.</a:t>
            </a:r>
          </a:p>
        </p:txBody>
      </p:sp>
    </p:spTree>
    <p:extLst>
      <p:ext uri="{BB962C8B-B14F-4D97-AF65-F5344CB8AC3E}">
        <p14:creationId xmlns:p14="http://schemas.microsoft.com/office/powerpoint/2010/main" val="31917908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4193646"/>
          </a:xfrm>
        </p:spPr>
        <p:txBody>
          <a:bodyPr anchor="ctr">
            <a:normAutofit/>
          </a:bodyPr>
          <a:lstStyle/>
          <a:p>
            <a:pPr marL="0" indent="0" algn="ctr">
              <a:buNone/>
            </a:pPr>
            <a:r>
              <a:rPr lang="en-US" sz="3200" dirty="0"/>
              <a:t>Exodus 1:</a:t>
            </a:r>
            <a:r>
              <a:rPr lang="en-US" sz="3200" i="0" u="none" strike="noStrike" dirty="0">
                <a:effectLst/>
                <a:latin typeface="Calibri" panose="020F0502020204030204" pitchFamily="34" charset="0"/>
                <a:cs typeface="Calibri" panose="020F0502020204030204" pitchFamily="34" charset="0"/>
              </a:rPr>
              <a:t>16 and he said, “When you are helping the Hebrew women to give birth and see them upon the birthstool, if it is a son, then </a:t>
            </a:r>
            <a:r>
              <a:rPr lang="en-US" sz="3200" i="0" u="sng" strike="noStrike" dirty="0">
                <a:effectLst/>
                <a:latin typeface="Calibri" panose="020F0502020204030204" pitchFamily="34" charset="0"/>
                <a:cs typeface="Calibri" panose="020F0502020204030204" pitchFamily="34" charset="0"/>
              </a:rPr>
              <a:t>you shall put him to death</a:t>
            </a:r>
            <a:r>
              <a:rPr lang="en-US" sz="3200" i="0" u="none" strike="noStrike" dirty="0">
                <a:effectLst/>
                <a:latin typeface="Calibri" panose="020F0502020204030204" pitchFamily="34" charset="0"/>
                <a:cs typeface="Calibri" panose="020F0502020204030204" pitchFamily="34" charset="0"/>
              </a:rPr>
              <a:t>; but if it is a daughter, then she shall live…” 22 Then Pharaoh commanded all his people, saying, “</a:t>
            </a:r>
            <a:r>
              <a:rPr lang="en-US" sz="3200" i="0" u="sng" strike="noStrike" dirty="0">
                <a:effectLst/>
                <a:latin typeface="Calibri" panose="020F0502020204030204" pitchFamily="34" charset="0"/>
                <a:cs typeface="Calibri" panose="020F0502020204030204" pitchFamily="34" charset="0"/>
              </a:rPr>
              <a:t>Every son who is born you are to cast into the Nile</a:t>
            </a:r>
            <a:r>
              <a:rPr lang="en-US" sz="3200" i="0" u="none" strike="noStrike" dirty="0">
                <a:effectLst/>
                <a:latin typeface="Calibri" panose="020F0502020204030204" pitchFamily="34" charset="0"/>
                <a:cs typeface="Calibri" panose="020F0502020204030204" pitchFamily="34" charset="0"/>
              </a:rPr>
              <a:t>, and every daughter you are to keep alive.”</a:t>
            </a:r>
            <a:endParaRPr lang="en-US" sz="3200" dirty="0"/>
          </a:p>
        </p:txBody>
      </p:sp>
    </p:spTree>
    <p:extLst>
      <p:ext uri="{BB962C8B-B14F-4D97-AF65-F5344CB8AC3E}">
        <p14:creationId xmlns:p14="http://schemas.microsoft.com/office/powerpoint/2010/main" val="20720921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chemeClr val="bg1">
                <a:lumMod val="65000"/>
                <a:lumOff val="35000"/>
              </a:schemeClr>
            </a:solidFill>
          </a:ln>
        </p:spPr>
        <p:txBody>
          <a:bodyPr anchor="ctr">
            <a:normAutofit/>
          </a:bodyPr>
          <a:lstStyle/>
          <a:p>
            <a:pPr marL="0" indent="0" algn="ctr">
              <a:buNone/>
            </a:pPr>
            <a:r>
              <a:rPr lang="en-US" sz="3200" dirty="0">
                <a:solidFill>
                  <a:schemeClr val="tx2">
                    <a:lumMod val="75000"/>
                  </a:schemeClr>
                </a:solidFill>
              </a:rPr>
              <a:t>He initiates the mistreatment of God’s people, for his good. </a:t>
            </a:r>
          </a:p>
        </p:txBody>
      </p:sp>
      <p:sp>
        <p:nvSpPr>
          <p:cNvPr id="4" name="Content Placeholder 2">
            <a:extLst>
              <a:ext uri="{FF2B5EF4-FFF2-40B4-BE49-F238E27FC236}">
                <a16:creationId xmlns:a16="http://schemas.microsoft.com/office/drawing/2014/main" id="{6C303330-86AB-A4B0-C42E-E1471A8D6C84}"/>
              </a:ext>
            </a:extLst>
          </p:cNvPr>
          <p:cNvSpPr txBox="1">
            <a:spLocks/>
          </p:cNvSpPr>
          <p:nvPr/>
        </p:nvSpPr>
        <p:spPr>
          <a:xfrm>
            <a:off x="4572000" y="1407054"/>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75000"/>
                  </a:schemeClr>
                </a:solidFill>
              </a:rPr>
              <a:t>Enslaves an entire nation.</a:t>
            </a:r>
          </a:p>
        </p:txBody>
      </p:sp>
      <p:sp>
        <p:nvSpPr>
          <p:cNvPr id="5" name="Content Placeholder 2">
            <a:extLst>
              <a:ext uri="{FF2B5EF4-FFF2-40B4-BE49-F238E27FC236}">
                <a16:creationId xmlns:a16="http://schemas.microsoft.com/office/drawing/2014/main" id="{ABC23777-1CB1-2CBB-798F-E94DBB141FD7}"/>
              </a:ext>
            </a:extLst>
          </p:cNvPr>
          <p:cNvSpPr txBox="1">
            <a:spLocks/>
          </p:cNvSpPr>
          <p:nvPr/>
        </p:nvSpPr>
        <p:spPr>
          <a:xfrm>
            <a:off x="628651" y="3429000"/>
            <a:ext cx="3943349" cy="2021946"/>
          </a:xfrm>
          <a:prstGeom prst="rect">
            <a:avLst/>
          </a:prstGeom>
          <a:ln w="25400">
            <a:solidFill>
              <a:srgbClr val="D0000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Willing to murder the innocent to ensure his kingdom.</a:t>
            </a:r>
          </a:p>
        </p:txBody>
      </p:sp>
    </p:spTree>
    <p:extLst>
      <p:ext uri="{BB962C8B-B14F-4D97-AF65-F5344CB8AC3E}">
        <p14:creationId xmlns:p14="http://schemas.microsoft.com/office/powerpoint/2010/main" val="15050023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chor="ctr">
            <a:normAutofit/>
          </a:bodyPr>
          <a:lstStyle/>
          <a:p>
            <a:pPr marL="0" indent="0" algn="ctr">
              <a:buNone/>
            </a:pPr>
            <a:r>
              <a:rPr lang="en-US" sz="3200" dirty="0"/>
              <a:t>2:23 …And the sons of </a:t>
            </a:r>
            <a:r>
              <a:rPr lang="en-US" sz="3200" u="sng" dirty="0"/>
              <a:t>Israel sighed</a:t>
            </a:r>
            <a:r>
              <a:rPr lang="en-US" sz="3200" dirty="0"/>
              <a:t> because of the bondage, and </a:t>
            </a:r>
            <a:r>
              <a:rPr lang="en-US" sz="3200" u="sng" dirty="0"/>
              <a:t>they cried out</a:t>
            </a:r>
            <a:r>
              <a:rPr lang="en-US" sz="3200" dirty="0"/>
              <a:t>; and </a:t>
            </a:r>
            <a:r>
              <a:rPr lang="en-US" sz="3200" u="sng" dirty="0"/>
              <a:t>their cry </a:t>
            </a:r>
            <a:r>
              <a:rPr lang="en-US" sz="3200" dirty="0"/>
              <a:t>for help because of their bondage rose up to God. 24 So God heard </a:t>
            </a:r>
            <a:r>
              <a:rPr lang="en-US" sz="3200" u="sng" dirty="0"/>
              <a:t>their groaning</a:t>
            </a:r>
            <a:r>
              <a:rPr lang="en-US" sz="3200" dirty="0"/>
              <a:t>; and God remembered His covenant with Abraham, Isaac, and Jacob. 25 God saw the sons of Israel, and God took notice of them.</a:t>
            </a:r>
          </a:p>
        </p:txBody>
      </p:sp>
    </p:spTree>
    <p:extLst>
      <p:ext uri="{BB962C8B-B14F-4D97-AF65-F5344CB8AC3E}">
        <p14:creationId xmlns:p14="http://schemas.microsoft.com/office/powerpoint/2010/main" val="20319972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chor="ctr">
            <a:normAutofit/>
          </a:bodyPr>
          <a:lstStyle/>
          <a:p>
            <a:pPr marL="0" indent="0" algn="ctr">
              <a:buNone/>
            </a:pPr>
            <a:r>
              <a:rPr lang="en-US" sz="3200" dirty="0"/>
              <a:t>2:23 …And the sons of Israel sighed because of the bondage, and they cried out; and their cry for help because of their bondage </a:t>
            </a:r>
            <a:r>
              <a:rPr lang="en-US" sz="3200" u="sng" dirty="0"/>
              <a:t>rose up to God</a:t>
            </a:r>
            <a:r>
              <a:rPr lang="en-US" sz="3200" dirty="0"/>
              <a:t>. 24 So </a:t>
            </a:r>
            <a:r>
              <a:rPr lang="en-US" sz="3200" u="sng" dirty="0"/>
              <a:t>God heard</a:t>
            </a:r>
            <a:r>
              <a:rPr lang="en-US" sz="3200" dirty="0"/>
              <a:t> their groaning; and </a:t>
            </a:r>
            <a:r>
              <a:rPr lang="en-US" sz="3200" u="sng" dirty="0"/>
              <a:t>God remembered</a:t>
            </a:r>
            <a:r>
              <a:rPr lang="en-US" sz="3200" dirty="0"/>
              <a:t> His covenant with Abraham, Isaac, and Jacob. 25 God saw the sons of Israel, and </a:t>
            </a:r>
            <a:r>
              <a:rPr lang="en-US" sz="3200" u="sng" dirty="0"/>
              <a:t>God took notice</a:t>
            </a:r>
            <a:r>
              <a:rPr lang="en-US" sz="3200" dirty="0"/>
              <a:t> of them.</a:t>
            </a:r>
          </a:p>
        </p:txBody>
      </p:sp>
    </p:spTree>
    <p:extLst>
      <p:ext uri="{BB962C8B-B14F-4D97-AF65-F5344CB8AC3E}">
        <p14:creationId xmlns:p14="http://schemas.microsoft.com/office/powerpoint/2010/main" val="28763112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chemeClr val="bg1">
                <a:lumMod val="65000"/>
                <a:lumOff val="35000"/>
              </a:schemeClr>
            </a:solidFill>
          </a:ln>
        </p:spPr>
        <p:txBody>
          <a:bodyPr anchor="ctr">
            <a:normAutofit/>
          </a:bodyPr>
          <a:lstStyle/>
          <a:p>
            <a:pPr marL="0" indent="0" algn="ctr">
              <a:buNone/>
            </a:pPr>
            <a:r>
              <a:rPr lang="en-US" sz="3200" dirty="0">
                <a:solidFill>
                  <a:schemeClr val="tx2">
                    <a:lumMod val="50000"/>
                  </a:schemeClr>
                </a:solidFill>
              </a:rPr>
              <a:t>He initiates the mistreatment of God’s people, for his good. </a:t>
            </a:r>
          </a:p>
        </p:txBody>
      </p:sp>
      <p:sp>
        <p:nvSpPr>
          <p:cNvPr id="4" name="Content Placeholder 2">
            <a:extLst>
              <a:ext uri="{FF2B5EF4-FFF2-40B4-BE49-F238E27FC236}">
                <a16:creationId xmlns:a16="http://schemas.microsoft.com/office/drawing/2014/main" id="{6C303330-86AB-A4B0-C42E-E1471A8D6C84}"/>
              </a:ext>
            </a:extLst>
          </p:cNvPr>
          <p:cNvSpPr txBox="1">
            <a:spLocks/>
          </p:cNvSpPr>
          <p:nvPr/>
        </p:nvSpPr>
        <p:spPr>
          <a:xfrm>
            <a:off x="4572000" y="1407054"/>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50000"/>
                  </a:schemeClr>
                </a:solidFill>
              </a:rPr>
              <a:t>Enslaves an entire nation.</a:t>
            </a:r>
          </a:p>
        </p:txBody>
      </p:sp>
      <p:sp>
        <p:nvSpPr>
          <p:cNvPr id="5" name="Content Placeholder 2">
            <a:extLst>
              <a:ext uri="{FF2B5EF4-FFF2-40B4-BE49-F238E27FC236}">
                <a16:creationId xmlns:a16="http://schemas.microsoft.com/office/drawing/2014/main" id="{ABC23777-1CB1-2CBB-798F-E94DBB141FD7}"/>
              </a:ext>
            </a:extLst>
          </p:cNvPr>
          <p:cNvSpPr txBox="1">
            <a:spLocks/>
          </p:cNvSpPr>
          <p:nvPr/>
        </p:nvSpPr>
        <p:spPr>
          <a:xfrm>
            <a:off x="628651" y="3429000"/>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50000"/>
                  </a:schemeClr>
                </a:solidFill>
              </a:rPr>
              <a:t>Willing to murder the innocent to ensure his kingdom.</a:t>
            </a:r>
          </a:p>
        </p:txBody>
      </p:sp>
      <p:sp>
        <p:nvSpPr>
          <p:cNvPr id="6" name="Content Placeholder 2">
            <a:extLst>
              <a:ext uri="{FF2B5EF4-FFF2-40B4-BE49-F238E27FC236}">
                <a16:creationId xmlns:a16="http://schemas.microsoft.com/office/drawing/2014/main" id="{AD631409-6D2D-B876-706E-FCDDD35545D3}"/>
              </a:ext>
            </a:extLst>
          </p:cNvPr>
          <p:cNvSpPr txBox="1">
            <a:spLocks/>
          </p:cNvSpPr>
          <p:nvPr/>
        </p:nvSpPr>
        <p:spPr>
          <a:xfrm>
            <a:off x="4572000" y="3429000"/>
            <a:ext cx="3943349" cy="2021946"/>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Ignores the cries of those in despair. </a:t>
            </a:r>
          </a:p>
        </p:txBody>
      </p:sp>
    </p:spTree>
    <p:extLst>
      <p:ext uri="{BB962C8B-B14F-4D97-AF65-F5344CB8AC3E}">
        <p14:creationId xmlns:p14="http://schemas.microsoft.com/office/powerpoint/2010/main" val="4312910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343026"/>
            <a:ext cx="7886700" cy="4129088"/>
          </a:xfrm>
        </p:spPr>
        <p:txBody>
          <a:bodyPr anchor="ctr">
            <a:normAutofit/>
          </a:bodyPr>
          <a:lstStyle/>
          <a:p>
            <a:pPr marL="0" indent="0" algn="ctr">
              <a:buNone/>
            </a:pPr>
            <a:r>
              <a:rPr lang="en-US" sz="3200" dirty="0"/>
              <a:t>Exodus 5:1 And afterward Moses and Aaron came and said to Pharaoh, “Thus says the Lord, the God of Israel, ‘Let My people go that they may celebrate a feast to Me in the wilderness.’” 2 But Pharaoh said, “Who is the Lord that I should obey His voice to let Israel go? I do not know the Lord, and besides, I will not let Israel go.” </a:t>
            </a:r>
          </a:p>
        </p:txBody>
      </p:sp>
    </p:spTree>
    <p:extLst>
      <p:ext uri="{BB962C8B-B14F-4D97-AF65-F5344CB8AC3E}">
        <p14:creationId xmlns:p14="http://schemas.microsoft.com/office/powerpoint/2010/main" val="16381808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E3AAC-D6C0-EDAB-6FCE-3ABD7B84FF0E}"/>
              </a:ext>
            </a:extLst>
          </p:cNvPr>
          <p:cNvSpPr>
            <a:spLocks noGrp="1"/>
          </p:cNvSpPr>
          <p:nvPr>
            <p:ph idx="1"/>
          </p:nvPr>
        </p:nvSpPr>
        <p:spPr>
          <a:xfrm>
            <a:off x="283464" y="182880"/>
            <a:ext cx="8595360" cy="5349240"/>
          </a:xfrm>
        </p:spPr>
        <p:txBody>
          <a:bodyPr anchor="ctr">
            <a:normAutofit lnSpcReduction="10000"/>
          </a:bodyPr>
          <a:lstStyle/>
          <a:p>
            <a:pPr marL="0" indent="0" algn="ctr">
              <a:buNone/>
            </a:pPr>
            <a:r>
              <a:rPr lang="en-US" sz="3200" dirty="0"/>
              <a:t>John 8:38 I speak the things which I have seen with My Father; therefore you also do the things which you heard from your father, “If you are Abraham’s children, do the deeds of Abraham. 40 But as it is, you are seeking to kill Me, a man who has told you the truth, which I heard from God; this Abraham did not do. 44 You are of your father the devil, and you want to do the desires of your father. He was a murderer from the beginning, and does not stand in the truth because there is no truth in him. Whenever he speaks a lie, he speaks from his own nature, for he is a liar and the father of lies.”</a:t>
            </a:r>
          </a:p>
        </p:txBody>
      </p:sp>
    </p:spTree>
    <p:extLst>
      <p:ext uri="{BB962C8B-B14F-4D97-AF65-F5344CB8AC3E}">
        <p14:creationId xmlns:p14="http://schemas.microsoft.com/office/powerpoint/2010/main" val="3411348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343026"/>
            <a:ext cx="7886700" cy="4129088"/>
          </a:xfrm>
        </p:spPr>
        <p:txBody>
          <a:bodyPr anchor="ctr">
            <a:normAutofit/>
          </a:bodyPr>
          <a:lstStyle/>
          <a:p>
            <a:pPr marL="0" indent="0" algn="ctr">
              <a:buNone/>
            </a:pPr>
            <a:r>
              <a:rPr lang="en-US" sz="3200" dirty="0"/>
              <a:t>Exodus 5:1 And afterward Moses and Aaron came and said to Pharaoh, “Thus says the Lord, the God of Israel, ‘Let My people go that they may celebrate a feast to Me in the wilderness.’” 2 But Pharaoh said, “</a:t>
            </a:r>
            <a:r>
              <a:rPr lang="en-US" sz="3200" u="sng" dirty="0"/>
              <a:t>Who is the Lord that I should obey His voice</a:t>
            </a:r>
            <a:r>
              <a:rPr lang="en-US" sz="3200" dirty="0"/>
              <a:t> to let Israel go? I do not know the Lord, and besides, I will not let Israel go.” </a:t>
            </a:r>
          </a:p>
        </p:txBody>
      </p:sp>
    </p:spTree>
    <p:extLst>
      <p:ext uri="{BB962C8B-B14F-4D97-AF65-F5344CB8AC3E}">
        <p14:creationId xmlns:p14="http://schemas.microsoft.com/office/powerpoint/2010/main" val="28670612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343026"/>
            <a:ext cx="7886700" cy="4129088"/>
          </a:xfrm>
        </p:spPr>
        <p:txBody>
          <a:bodyPr anchor="ctr">
            <a:normAutofit/>
          </a:bodyPr>
          <a:lstStyle/>
          <a:p>
            <a:pPr marL="0" indent="0" algn="ctr">
              <a:buNone/>
            </a:pPr>
            <a:r>
              <a:rPr lang="en-US" sz="3200" dirty="0"/>
              <a:t>Exodus 5:1 And afterward Moses and Aaron came and said to Pharaoh, “Thus says the Lord, the God of Israel, ‘Let My people go that they may celebrate a feast to Me in the wilderness.’” 2 But Pharaoh said, “Who is the Lord that I should obey His voice to let Israel go? </a:t>
            </a:r>
            <a:r>
              <a:rPr lang="en-US" sz="3200" u="sng" dirty="0"/>
              <a:t>I do not know the Lord, and besides, I will not let Israel go</a:t>
            </a:r>
            <a:r>
              <a:rPr lang="en-US" sz="3200" dirty="0"/>
              <a:t>.” </a:t>
            </a:r>
          </a:p>
        </p:txBody>
      </p:sp>
    </p:spTree>
    <p:extLst>
      <p:ext uri="{BB962C8B-B14F-4D97-AF65-F5344CB8AC3E}">
        <p14:creationId xmlns:p14="http://schemas.microsoft.com/office/powerpoint/2010/main" val="21143542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chemeClr val="bg1">
                <a:lumMod val="65000"/>
                <a:lumOff val="35000"/>
              </a:schemeClr>
            </a:solidFill>
          </a:ln>
        </p:spPr>
        <p:txBody>
          <a:bodyPr anchor="ctr">
            <a:normAutofit/>
          </a:bodyPr>
          <a:lstStyle/>
          <a:p>
            <a:pPr marL="0" indent="0" algn="ctr">
              <a:buNone/>
            </a:pPr>
            <a:r>
              <a:rPr lang="en-US" sz="3200" dirty="0">
                <a:solidFill>
                  <a:schemeClr val="tx2">
                    <a:lumMod val="50000"/>
                  </a:schemeClr>
                </a:solidFill>
              </a:rPr>
              <a:t>He initiates the mistreatment of God’s people, for his good. </a:t>
            </a:r>
          </a:p>
        </p:txBody>
      </p:sp>
      <p:sp>
        <p:nvSpPr>
          <p:cNvPr id="4" name="Content Placeholder 2">
            <a:extLst>
              <a:ext uri="{FF2B5EF4-FFF2-40B4-BE49-F238E27FC236}">
                <a16:creationId xmlns:a16="http://schemas.microsoft.com/office/drawing/2014/main" id="{6C303330-86AB-A4B0-C42E-E1471A8D6C84}"/>
              </a:ext>
            </a:extLst>
          </p:cNvPr>
          <p:cNvSpPr txBox="1">
            <a:spLocks/>
          </p:cNvSpPr>
          <p:nvPr/>
        </p:nvSpPr>
        <p:spPr>
          <a:xfrm>
            <a:off x="4572000" y="1407054"/>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50000"/>
                  </a:schemeClr>
                </a:solidFill>
              </a:rPr>
              <a:t>Enslaves an entire nation.</a:t>
            </a:r>
          </a:p>
        </p:txBody>
      </p:sp>
      <p:sp>
        <p:nvSpPr>
          <p:cNvPr id="5" name="Content Placeholder 2">
            <a:extLst>
              <a:ext uri="{FF2B5EF4-FFF2-40B4-BE49-F238E27FC236}">
                <a16:creationId xmlns:a16="http://schemas.microsoft.com/office/drawing/2014/main" id="{ABC23777-1CB1-2CBB-798F-E94DBB141FD7}"/>
              </a:ext>
            </a:extLst>
          </p:cNvPr>
          <p:cNvSpPr txBox="1">
            <a:spLocks/>
          </p:cNvSpPr>
          <p:nvPr/>
        </p:nvSpPr>
        <p:spPr>
          <a:xfrm>
            <a:off x="628651" y="3429000"/>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50000"/>
                  </a:schemeClr>
                </a:solidFill>
              </a:rPr>
              <a:t>Willing to murder the innocent to ensure his kingdom.</a:t>
            </a:r>
          </a:p>
        </p:txBody>
      </p:sp>
      <p:sp>
        <p:nvSpPr>
          <p:cNvPr id="6" name="Content Placeholder 2">
            <a:extLst>
              <a:ext uri="{FF2B5EF4-FFF2-40B4-BE49-F238E27FC236}">
                <a16:creationId xmlns:a16="http://schemas.microsoft.com/office/drawing/2014/main" id="{AD631409-6D2D-B876-706E-FCDDD35545D3}"/>
              </a:ext>
            </a:extLst>
          </p:cNvPr>
          <p:cNvSpPr txBox="1">
            <a:spLocks/>
          </p:cNvSpPr>
          <p:nvPr/>
        </p:nvSpPr>
        <p:spPr>
          <a:xfrm>
            <a:off x="4572000" y="3429000"/>
            <a:ext cx="3943349" cy="2021946"/>
          </a:xfrm>
          <a:prstGeom prst="rect">
            <a:avLst/>
          </a:prstGeom>
          <a:ln w="25400">
            <a:solidFill>
              <a:schemeClr val="bg1">
                <a:lumMod val="65000"/>
                <a:lumOff val="3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tx2">
                    <a:lumMod val="50000"/>
                  </a:schemeClr>
                </a:solidFill>
              </a:rPr>
              <a:t>Ignores the cries of those in despair. </a:t>
            </a:r>
          </a:p>
        </p:txBody>
      </p:sp>
    </p:spTree>
    <p:extLst>
      <p:ext uri="{BB962C8B-B14F-4D97-AF65-F5344CB8AC3E}">
        <p14:creationId xmlns:p14="http://schemas.microsoft.com/office/powerpoint/2010/main" val="11902524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1" y="1407054"/>
            <a:ext cx="3943349" cy="2021946"/>
          </a:xfrm>
          <a:ln w="25400">
            <a:solidFill>
              <a:srgbClr val="C00000"/>
            </a:solidFill>
          </a:ln>
        </p:spPr>
        <p:txBody>
          <a:bodyPr anchor="ctr">
            <a:normAutofit/>
          </a:bodyPr>
          <a:lstStyle/>
          <a:p>
            <a:pPr marL="0" indent="0" algn="ctr">
              <a:buNone/>
            </a:pPr>
            <a:r>
              <a:rPr lang="en-US" sz="3200" dirty="0"/>
              <a:t>He initiates the mistreatment of God’s people, for his good. </a:t>
            </a:r>
          </a:p>
        </p:txBody>
      </p:sp>
      <p:sp>
        <p:nvSpPr>
          <p:cNvPr id="4" name="Content Placeholder 2">
            <a:extLst>
              <a:ext uri="{FF2B5EF4-FFF2-40B4-BE49-F238E27FC236}">
                <a16:creationId xmlns:a16="http://schemas.microsoft.com/office/drawing/2014/main" id="{6C303330-86AB-A4B0-C42E-E1471A8D6C84}"/>
              </a:ext>
            </a:extLst>
          </p:cNvPr>
          <p:cNvSpPr txBox="1">
            <a:spLocks/>
          </p:cNvSpPr>
          <p:nvPr/>
        </p:nvSpPr>
        <p:spPr>
          <a:xfrm>
            <a:off x="4572000" y="1407054"/>
            <a:ext cx="3943349" cy="2021946"/>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He initiates the mistreatment of God’s people, for his good. </a:t>
            </a:r>
          </a:p>
        </p:txBody>
      </p:sp>
      <p:sp>
        <p:nvSpPr>
          <p:cNvPr id="5" name="Content Placeholder 2">
            <a:extLst>
              <a:ext uri="{FF2B5EF4-FFF2-40B4-BE49-F238E27FC236}">
                <a16:creationId xmlns:a16="http://schemas.microsoft.com/office/drawing/2014/main" id="{ABC23777-1CB1-2CBB-798F-E94DBB141FD7}"/>
              </a:ext>
            </a:extLst>
          </p:cNvPr>
          <p:cNvSpPr txBox="1">
            <a:spLocks/>
          </p:cNvSpPr>
          <p:nvPr/>
        </p:nvSpPr>
        <p:spPr>
          <a:xfrm>
            <a:off x="628651" y="3429000"/>
            <a:ext cx="3943349" cy="2021946"/>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a:t>He initiates the mistreatment of God’s people, for his good. </a:t>
            </a:r>
            <a:endParaRPr lang="en-US" sz="3200" dirty="0"/>
          </a:p>
        </p:txBody>
      </p:sp>
      <p:sp>
        <p:nvSpPr>
          <p:cNvPr id="6" name="Content Placeholder 2">
            <a:extLst>
              <a:ext uri="{FF2B5EF4-FFF2-40B4-BE49-F238E27FC236}">
                <a16:creationId xmlns:a16="http://schemas.microsoft.com/office/drawing/2014/main" id="{AD631409-6D2D-B876-706E-FCDDD35545D3}"/>
              </a:ext>
            </a:extLst>
          </p:cNvPr>
          <p:cNvSpPr txBox="1">
            <a:spLocks/>
          </p:cNvSpPr>
          <p:nvPr/>
        </p:nvSpPr>
        <p:spPr>
          <a:xfrm>
            <a:off x="4572000" y="3429000"/>
            <a:ext cx="3943349" cy="2021946"/>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a:t>He initiates the mistreatment of God’s people, for his good. </a:t>
            </a:r>
            <a:endParaRPr lang="en-US" sz="3200" dirty="0"/>
          </a:p>
        </p:txBody>
      </p:sp>
      <p:sp>
        <p:nvSpPr>
          <p:cNvPr id="7" name="Content Placeholder 2">
            <a:extLst>
              <a:ext uri="{FF2B5EF4-FFF2-40B4-BE49-F238E27FC236}">
                <a16:creationId xmlns:a16="http://schemas.microsoft.com/office/drawing/2014/main" id="{691328BF-D1E9-E5D4-C595-F051E801878B}"/>
              </a:ext>
            </a:extLst>
          </p:cNvPr>
          <p:cNvSpPr txBox="1">
            <a:spLocks/>
          </p:cNvSpPr>
          <p:nvPr/>
        </p:nvSpPr>
        <p:spPr>
          <a:xfrm>
            <a:off x="628649" y="1407054"/>
            <a:ext cx="7886700" cy="4043892"/>
          </a:xfrm>
          <a:prstGeom prst="rect">
            <a:avLst/>
          </a:prstGeom>
          <a:solidFill>
            <a:schemeClr val="bg1"/>
          </a:solidFill>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400" dirty="0"/>
              <a:t>Stands up in defiance </a:t>
            </a:r>
          </a:p>
          <a:p>
            <a:pPr marL="0" indent="0" algn="ctr">
              <a:buNone/>
            </a:pPr>
            <a:r>
              <a:rPr lang="en-US" sz="4400" dirty="0"/>
              <a:t>against God. </a:t>
            </a:r>
          </a:p>
        </p:txBody>
      </p:sp>
    </p:spTree>
    <p:extLst>
      <p:ext uri="{BB962C8B-B14F-4D97-AF65-F5344CB8AC3E}">
        <p14:creationId xmlns:p14="http://schemas.microsoft.com/office/powerpoint/2010/main" val="8488046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7368064" cy="4078420"/>
          </a:xfrm>
        </p:spPr>
        <p:txBody>
          <a:bodyPr>
            <a:normAutofit fontScale="92500"/>
          </a:bodyPr>
          <a:lstStyle/>
          <a:p>
            <a:pPr marL="0" indent="0" algn="ctr">
              <a:buNone/>
            </a:pPr>
            <a:r>
              <a:rPr lang="en-US" sz="2800" dirty="0"/>
              <a:t>5:6 So the same day Pharaoh commanded the taskmasters over the people and their foremen, saying,7 “You are no longer to give the people straw to make brick as previously; let them go and gather straw for themselves. 8 But the quota of bricks which they were making previously, you shall impose on them; you are not to reduce any of it. </a:t>
            </a:r>
            <a:r>
              <a:rPr lang="en-US" sz="2800" u="sng" dirty="0"/>
              <a:t>Because they are lazy</a:t>
            </a:r>
            <a:r>
              <a:rPr lang="en-US" sz="2800" dirty="0"/>
              <a:t>, therefore they cry out, ‘Let us go and sacrifice to our God.’ 9 Let the labor be heavier on the men, and let them work at it </a:t>
            </a:r>
            <a:r>
              <a:rPr lang="en-US" sz="2800" u="sng" dirty="0"/>
              <a:t>so that they will pay no attention to false words</a:t>
            </a:r>
            <a:r>
              <a:rPr lang="en-US" sz="2800" dirty="0"/>
              <a:t>.”</a:t>
            </a:r>
          </a:p>
        </p:txBody>
      </p:sp>
    </p:spTree>
    <p:extLst>
      <p:ext uri="{BB962C8B-B14F-4D97-AF65-F5344CB8AC3E}">
        <p14:creationId xmlns:p14="http://schemas.microsoft.com/office/powerpoint/2010/main" val="27898174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7368064" cy="4078420"/>
          </a:xfrm>
        </p:spPr>
        <p:txBody>
          <a:bodyPr anchor="ctr">
            <a:normAutofit/>
          </a:bodyPr>
          <a:lstStyle/>
          <a:p>
            <a:pPr marL="0" indent="0" algn="ctr">
              <a:buNone/>
            </a:pPr>
            <a:r>
              <a:rPr lang="en-US" sz="3200" b="0" i="0" u="none" strike="noStrike" dirty="0">
                <a:effectLst/>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6:9</a:t>
            </a:r>
            <a:r>
              <a:rPr lang="en-US" sz="3200" b="1" i="0" u="none" strike="noStrike" baseline="30000" dirty="0">
                <a:effectLst/>
                <a:latin typeface="Calibri" panose="020F0502020204030204" pitchFamily="34" charset="0"/>
                <a:cs typeface="Calibri" panose="020F0502020204030204" pitchFamily="34" charset="0"/>
              </a:rPr>
              <a:t> </a:t>
            </a:r>
            <a:r>
              <a:rPr lang="en-US" sz="3200" b="0" i="0" u="none" strike="noStrike" dirty="0">
                <a:effectLst/>
                <a:latin typeface="Calibri" panose="020F0502020204030204" pitchFamily="34" charset="0"/>
                <a:cs typeface="Calibri" panose="020F0502020204030204" pitchFamily="34" charset="0"/>
              </a:rPr>
              <a:t>So Moses spoke thus to the sons of Israel, but they did not listen to Moses on account of </a:t>
            </a:r>
            <a:r>
              <a:rPr lang="en-US" sz="3200" b="0" i="1" u="none" strike="noStrike" dirty="0">
                <a:effectLst/>
                <a:latin typeface="Calibri" panose="020F0502020204030204" pitchFamily="34" charset="0"/>
                <a:cs typeface="Calibri" panose="020F0502020204030204" pitchFamily="34" charset="0"/>
              </a:rPr>
              <a:t>their</a:t>
            </a:r>
            <a:r>
              <a:rPr lang="en-US" sz="3200" b="0" i="0" u="none" strike="noStrike" dirty="0">
                <a:effectLst/>
                <a:latin typeface="Calibri" panose="020F0502020204030204" pitchFamily="34" charset="0"/>
                <a:cs typeface="Calibri" panose="020F0502020204030204" pitchFamily="34" charset="0"/>
              </a:rPr>
              <a:t> despondency and cruel bondage</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59968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5557837" cy="4078420"/>
          </a:xfrm>
        </p:spPr>
        <p:txBody>
          <a:bodyPr anchor="ctr">
            <a:normAutofit/>
          </a:bodyPr>
          <a:lstStyle/>
          <a:p>
            <a:pPr marL="0" indent="0" algn="ctr">
              <a:buNone/>
            </a:pPr>
            <a:r>
              <a:rPr lang="en-US" sz="2800" i="0" u="none" strike="noStrike" dirty="0">
                <a:effectLst/>
                <a:latin typeface="Calibri" panose="020F0502020204030204" pitchFamily="34" charset="0"/>
                <a:cs typeface="Calibri" panose="020F0502020204030204" pitchFamily="34" charset="0"/>
              </a:rPr>
              <a:t>8:25</a:t>
            </a:r>
            <a:r>
              <a:rPr lang="en-US" sz="2800" b="1" i="0" u="none" strike="noStrike" baseline="30000" dirty="0">
                <a:effectLst/>
                <a:latin typeface="Calibri" panose="020F0502020204030204" pitchFamily="34" charset="0"/>
                <a:cs typeface="Calibri" panose="020F0502020204030204" pitchFamily="34" charset="0"/>
              </a:rPr>
              <a:t> </a:t>
            </a:r>
            <a:r>
              <a:rPr lang="en-US" sz="2800" b="0" i="0" u="none" strike="noStrike" dirty="0">
                <a:effectLst/>
                <a:latin typeface="Calibri" panose="020F0502020204030204" pitchFamily="34" charset="0"/>
                <a:cs typeface="Calibri" panose="020F0502020204030204" pitchFamily="34" charset="0"/>
              </a:rPr>
              <a:t>Pharaoh called for Moses and Aaron and said, “Go, sacrifice to your God </a:t>
            </a:r>
            <a:r>
              <a:rPr lang="en-US" sz="2800" b="0" i="0" u="sng" strike="noStrike" dirty="0">
                <a:effectLst/>
                <a:latin typeface="Calibri" panose="020F0502020204030204" pitchFamily="34" charset="0"/>
                <a:cs typeface="Calibri" panose="020F0502020204030204" pitchFamily="34" charset="0"/>
              </a:rPr>
              <a:t>within the land</a:t>
            </a:r>
            <a:r>
              <a:rPr lang="en-US" sz="2800" b="0" i="0" u="none" strike="noStrike" dirty="0">
                <a:effectLst/>
                <a:latin typeface="Calibri" panose="020F0502020204030204" pitchFamily="34" charset="0"/>
                <a:cs typeface="Calibri" panose="020F0502020204030204" pitchFamily="34" charset="0"/>
              </a:rPr>
              <a:t>…”  </a:t>
            </a:r>
          </a:p>
          <a:p>
            <a:pPr marL="0" indent="0" algn="ctr">
              <a:buNone/>
            </a:pPr>
            <a:r>
              <a:rPr lang="en-US" sz="2800" b="0" i="0" u="none" strike="noStrike" dirty="0">
                <a:effectLst/>
                <a:latin typeface="Calibri" panose="020F0502020204030204" pitchFamily="34" charset="0"/>
                <a:cs typeface="Calibri" panose="020F0502020204030204" pitchFamily="34" charset="0"/>
              </a:rPr>
              <a:t>8:28 Pharaoh said, “I will let you go, that you may sacrifice to the Lord your God in the wilderness; </a:t>
            </a:r>
            <a:r>
              <a:rPr lang="en-US" sz="2800" b="0" i="0" u="sng" strike="noStrike" dirty="0">
                <a:effectLst/>
                <a:latin typeface="Calibri" panose="020F0502020204030204" pitchFamily="34" charset="0"/>
                <a:cs typeface="Calibri" panose="020F0502020204030204" pitchFamily="34" charset="0"/>
              </a:rPr>
              <a:t>only you shall not go very far away</a:t>
            </a:r>
            <a:r>
              <a:rPr lang="en-US" sz="2800" b="0" i="0" u="none" strike="noStrike" dirty="0">
                <a:effectLst/>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3585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5557837" cy="4078420"/>
          </a:xfrm>
        </p:spPr>
        <p:txBody>
          <a:bodyPr anchor="ctr">
            <a:normAutofit/>
          </a:bodyPr>
          <a:lstStyle/>
          <a:p>
            <a:pPr marL="0" indent="0" algn="ctr">
              <a:buNone/>
            </a:pPr>
            <a:r>
              <a:rPr lang="en-US" sz="2800" dirty="0">
                <a:latin typeface="Calibri" panose="020F0502020204030204" pitchFamily="34" charset="0"/>
                <a:cs typeface="Calibri" panose="020F0502020204030204" pitchFamily="34" charset="0"/>
              </a:rPr>
              <a:t>10:11 Not so! Go now, </a:t>
            </a:r>
            <a:r>
              <a:rPr lang="en-US" sz="2800" u="sng" dirty="0">
                <a:latin typeface="Calibri" panose="020F0502020204030204" pitchFamily="34" charset="0"/>
                <a:cs typeface="Calibri" panose="020F0502020204030204" pitchFamily="34" charset="0"/>
              </a:rPr>
              <a:t>the men among you</a:t>
            </a:r>
            <a:r>
              <a:rPr lang="en-US" sz="2800" dirty="0">
                <a:latin typeface="Calibri" panose="020F0502020204030204" pitchFamily="34" charset="0"/>
                <a:cs typeface="Calibri" panose="020F0502020204030204" pitchFamily="34" charset="0"/>
              </a:rPr>
              <a:t>, and serve the Lord, for that is what you desire.”</a:t>
            </a:r>
          </a:p>
          <a:p>
            <a:pPr marL="0" indent="0" algn="ctr">
              <a:buNone/>
            </a:pPr>
            <a:endParaRPr lang="en-US" sz="2800" dirty="0">
              <a:latin typeface="Calibri" panose="020F0502020204030204" pitchFamily="34" charset="0"/>
              <a:cs typeface="Calibri" panose="020F0502020204030204" pitchFamily="34" charset="0"/>
            </a:endParaRPr>
          </a:p>
          <a:p>
            <a:pPr marL="0" indent="0" algn="ctr">
              <a:buNone/>
            </a:pPr>
            <a:r>
              <a:rPr lang="en-US" sz="2800" dirty="0">
                <a:latin typeface="Calibri" panose="020F0502020204030204" pitchFamily="34" charset="0"/>
                <a:cs typeface="Calibri" panose="020F0502020204030204" pitchFamily="34" charset="0"/>
              </a:rPr>
              <a:t>10</a:t>
            </a:r>
            <a:r>
              <a:rPr lang="en-US" sz="2800" i="0" u="none" strike="noStrike" dirty="0">
                <a:effectLst/>
                <a:latin typeface="Calibri" panose="020F0502020204030204" pitchFamily="34" charset="0"/>
                <a:cs typeface="Calibri" panose="020F0502020204030204" pitchFamily="34" charset="0"/>
              </a:rPr>
              <a:t>:24 </a:t>
            </a:r>
            <a:r>
              <a:rPr lang="en-US" sz="2800" b="0" i="0" u="none" strike="noStrike" dirty="0">
                <a:effectLst/>
                <a:latin typeface="Calibri" panose="020F0502020204030204" pitchFamily="34" charset="0"/>
                <a:cs typeface="Calibri" panose="020F0502020204030204" pitchFamily="34" charset="0"/>
              </a:rPr>
              <a:t>Then Pharaoh called to Moses, and said, “Go, serve the Lord; </a:t>
            </a:r>
            <a:r>
              <a:rPr lang="en-US" sz="2800" b="0" i="0" u="sng" strike="noStrike" dirty="0">
                <a:effectLst/>
                <a:latin typeface="Calibri" panose="020F0502020204030204" pitchFamily="34" charset="0"/>
                <a:cs typeface="Calibri" panose="020F0502020204030204" pitchFamily="34" charset="0"/>
              </a:rPr>
              <a:t>only let your flocks and your herds be detained</a:t>
            </a:r>
            <a:r>
              <a:rPr lang="en-US" sz="2800" b="0" i="0" u="none" strike="noStrike" dirty="0">
                <a:effectLst/>
                <a:latin typeface="Calibri" panose="020F0502020204030204" pitchFamily="34" charset="0"/>
                <a:cs typeface="Calibri" panose="020F0502020204030204" pitchFamily="34" charset="0"/>
              </a:rPr>
              <a:t>. Even your little ones may go with you.”.</a:t>
            </a:r>
            <a:endParaRPr lang="en-US" sz="2800" dirty="0">
              <a:latin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1CE29E17-7239-51A7-32AD-36263B5203AA}"/>
              </a:ext>
            </a:extLst>
          </p:cNvPr>
          <p:cNvSpPr txBox="1">
            <a:spLocks/>
          </p:cNvSpPr>
          <p:nvPr/>
        </p:nvSpPr>
        <p:spPr>
          <a:xfrm>
            <a:off x="7372350" y="1499018"/>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Concede on the terms of our freedom.</a:t>
            </a:r>
          </a:p>
        </p:txBody>
      </p:sp>
    </p:spTree>
    <p:extLst>
      <p:ext uri="{BB962C8B-B14F-4D97-AF65-F5344CB8AC3E}">
        <p14:creationId xmlns:p14="http://schemas.microsoft.com/office/powerpoint/2010/main" val="30526173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5557837" cy="4078420"/>
          </a:xfrm>
        </p:spPr>
        <p:txBody>
          <a:bodyPr>
            <a:normAutofit lnSpcReduction="10000"/>
          </a:bodyPr>
          <a:lstStyle/>
          <a:p>
            <a:pPr marL="0" indent="0" algn="ctr">
              <a:buNone/>
            </a:pPr>
            <a:r>
              <a:rPr lang="en-US" sz="2800" dirty="0"/>
              <a:t>Numbers 11:4 The rabble who were among them had greedy desires; and also the sons of Israel wept again and said, “Who will give us meat to eat? 5 </a:t>
            </a:r>
            <a:r>
              <a:rPr lang="en-US" sz="2800" u="sng" dirty="0"/>
              <a:t>We remember the fish which we used to eat free in Egypt</a:t>
            </a:r>
            <a:r>
              <a:rPr lang="en-US" sz="2800" dirty="0"/>
              <a:t>, the cucumbers and the melons and the leeks and the onions and the garlic, 6 but now our appetite is gone. There is nothing at all to look at except this manna.”</a:t>
            </a:r>
          </a:p>
        </p:txBody>
      </p:sp>
      <p:sp>
        <p:nvSpPr>
          <p:cNvPr id="5" name="Content Placeholder 2">
            <a:extLst>
              <a:ext uri="{FF2B5EF4-FFF2-40B4-BE49-F238E27FC236}">
                <a16:creationId xmlns:a16="http://schemas.microsoft.com/office/drawing/2014/main" id="{B28BF7A4-42C0-94B1-B236-5282F2F156A8}"/>
              </a:ext>
            </a:extLst>
          </p:cNvPr>
          <p:cNvSpPr txBox="1">
            <a:spLocks/>
          </p:cNvSpPr>
          <p:nvPr/>
        </p:nvSpPr>
        <p:spPr>
          <a:xfrm>
            <a:off x="0" y="3679533"/>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Chains that surpass our slavery.</a:t>
            </a:r>
          </a:p>
        </p:txBody>
      </p:sp>
      <p:sp>
        <p:nvSpPr>
          <p:cNvPr id="6" name="Content Placeholder 2">
            <a:extLst>
              <a:ext uri="{FF2B5EF4-FFF2-40B4-BE49-F238E27FC236}">
                <a16:creationId xmlns:a16="http://schemas.microsoft.com/office/drawing/2014/main" id="{1CE29E17-7239-51A7-32AD-36263B5203AA}"/>
              </a:ext>
            </a:extLst>
          </p:cNvPr>
          <p:cNvSpPr txBox="1">
            <a:spLocks/>
          </p:cNvSpPr>
          <p:nvPr/>
        </p:nvSpPr>
        <p:spPr>
          <a:xfrm>
            <a:off x="7372350" y="1499018"/>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Concede on the terms of our freedom.</a:t>
            </a:r>
          </a:p>
        </p:txBody>
      </p:sp>
    </p:spTree>
    <p:extLst>
      <p:ext uri="{BB962C8B-B14F-4D97-AF65-F5344CB8AC3E}">
        <p14:creationId xmlns:p14="http://schemas.microsoft.com/office/powerpoint/2010/main" val="22785888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0" y="1497669"/>
            <a:ext cx="1737360" cy="1920240"/>
          </a:xfrm>
          <a:ln w="19050">
            <a:solidFill>
              <a:srgbClr val="C00000"/>
            </a:solidFill>
          </a:ln>
        </p:spPr>
        <p:txBody>
          <a:bodyPr anchor="ctr">
            <a:noAutofit/>
          </a:bodyPr>
          <a:lstStyle/>
          <a:p>
            <a:pPr marL="0" indent="0" algn="ctr">
              <a:buNone/>
            </a:pPr>
            <a:r>
              <a:rPr lang="en-US" sz="2800" dirty="0"/>
              <a:t>Redirect our attention with work.</a:t>
            </a:r>
          </a:p>
        </p:txBody>
      </p:sp>
      <p:sp>
        <p:nvSpPr>
          <p:cNvPr id="4" name="Content Placeholder 3">
            <a:extLst>
              <a:ext uri="{FF2B5EF4-FFF2-40B4-BE49-F238E27FC236}">
                <a16:creationId xmlns:a16="http://schemas.microsoft.com/office/drawing/2014/main" id="{5C350277-A15E-825A-03E8-BB18D53C07D3}"/>
              </a:ext>
            </a:extLst>
          </p:cNvPr>
          <p:cNvSpPr>
            <a:spLocks noGrp="1"/>
          </p:cNvSpPr>
          <p:nvPr>
            <p:ph sz="half" idx="2"/>
          </p:nvPr>
        </p:nvSpPr>
        <p:spPr>
          <a:xfrm>
            <a:off x="1775936" y="1521353"/>
            <a:ext cx="5557837" cy="4078420"/>
          </a:xfrm>
        </p:spPr>
        <p:txBody>
          <a:bodyPr>
            <a:normAutofit fontScale="92500" lnSpcReduction="20000"/>
          </a:bodyPr>
          <a:lstStyle/>
          <a:p>
            <a:pPr marL="0" indent="0" algn="ctr">
              <a:buNone/>
            </a:pPr>
            <a:r>
              <a:rPr lang="en-US" sz="3200" b="0" i="0" u="none" strike="noStrike" dirty="0">
                <a:effectLst/>
                <a:latin typeface="Calibri" panose="020F0502020204030204" pitchFamily="34" charset="0"/>
                <a:cs typeface="Calibri" panose="020F0502020204030204" pitchFamily="34" charset="0"/>
              </a:rPr>
              <a:t>Numbers 14:2…“Would that we had died in the land of Egypt! Or would that we had died in this wilderness! </a:t>
            </a:r>
            <a:r>
              <a:rPr lang="en-US" sz="3200" b="1" i="0" u="none" strike="noStrike" baseline="30000" dirty="0">
                <a:effectLst/>
                <a:latin typeface="Calibri" panose="020F0502020204030204" pitchFamily="34" charset="0"/>
                <a:cs typeface="Calibri" panose="020F0502020204030204" pitchFamily="34" charset="0"/>
              </a:rPr>
              <a:t>3 </a:t>
            </a:r>
            <a:r>
              <a:rPr lang="en-US" sz="3200" b="0" i="0" u="none" strike="noStrike" dirty="0">
                <a:effectLst/>
                <a:latin typeface="Calibri" panose="020F0502020204030204" pitchFamily="34" charset="0"/>
                <a:cs typeface="Calibri" panose="020F0502020204030204" pitchFamily="34" charset="0"/>
              </a:rPr>
              <a:t>Why is the Lord bringing us into this land, to fall by the sword? Our wives and our little ones will become plunder; would it not be better for us to return to Egypt?”</a:t>
            </a:r>
            <a:r>
              <a:rPr lang="en-US" sz="3200" b="1" i="0" u="none" strike="noStrike" baseline="30000" dirty="0">
                <a:effectLst/>
                <a:latin typeface="Calibri" panose="020F0502020204030204" pitchFamily="34" charset="0"/>
                <a:cs typeface="Calibri" panose="020F0502020204030204" pitchFamily="34" charset="0"/>
              </a:rPr>
              <a:t>4 </a:t>
            </a:r>
            <a:r>
              <a:rPr lang="en-US" sz="3200" b="0" i="0" u="none" strike="noStrike" dirty="0">
                <a:effectLst/>
                <a:latin typeface="Calibri" panose="020F0502020204030204" pitchFamily="34" charset="0"/>
                <a:cs typeface="Calibri" panose="020F0502020204030204" pitchFamily="34" charset="0"/>
              </a:rPr>
              <a:t>So they said to one another, “Let us appoint a leader and return to Egypt.”</a:t>
            </a:r>
            <a:endParaRPr lang="en-US" sz="280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B28BF7A4-42C0-94B1-B236-5282F2F156A8}"/>
              </a:ext>
            </a:extLst>
          </p:cNvPr>
          <p:cNvSpPr txBox="1">
            <a:spLocks/>
          </p:cNvSpPr>
          <p:nvPr/>
        </p:nvSpPr>
        <p:spPr>
          <a:xfrm>
            <a:off x="0" y="3679533"/>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Chains that surpass our slavery.</a:t>
            </a:r>
          </a:p>
        </p:txBody>
      </p:sp>
      <p:sp>
        <p:nvSpPr>
          <p:cNvPr id="6" name="Content Placeholder 2">
            <a:extLst>
              <a:ext uri="{FF2B5EF4-FFF2-40B4-BE49-F238E27FC236}">
                <a16:creationId xmlns:a16="http://schemas.microsoft.com/office/drawing/2014/main" id="{1CE29E17-7239-51A7-32AD-36263B5203AA}"/>
              </a:ext>
            </a:extLst>
          </p:cNvPr>
          <p:cNvSpPr txBox="1">
            <a:spLocks/>
          </p:cNvSpPr>
          <p:nvPr/>
        </p:nvSpPr>
        <p:spPr>
          <a:xfrm>
            <a:off x="7372350" y="1499018"/>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Concede on the terms of our freedom.</a:t>
            </a:r>
          </a:p>
        </p:txBody>
      </p:sp>
      <p:sp>
        <p:nvSpPr>
          <p:cNvPr id="7" name="Content Placeholder 2">
            <a:extLst>
              <a:ext uri="{FF2B5EF4-FFF2-40B4-BE49-F238E27FC236}">
                <a16:creationId xmlns:a16="http://schemas.microsoft.com/office/drawing/2014/main" id="{72F6CC38-4328-63F5-557E-2326CD1F11C3}"/>
              </a:ext>
            </a:extLst>
          </p:cNvPr>
          <p:cNvSpPr txBox="1">
            <a:spLocks/>
          </p:cNvSpPr>
          <p:nvPr/>
        </p:nvSpPr>
        <p:spPr>
          <a:xfrm>
            <a:off x="7368064" y="3679533"/>
            <a:ext cx="1737360" cy="1920240"/>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Cast doubt that we’ll ever be different.</a:t>
            </a:r>
          </a:p>
        </p:txBody>
      </p:sp>
    </p:spTree>
    <p:extLst>
      <p:ext uri="{BB962C8B-B14F-4D97-AF65-F5344CB8AC3E}">
        <p14:creationId xmlns:p14="http://schemas.microsoft.com/office/powerpoint/2010/main" val="7345507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E3AAC-D6C0-EDAB-6FCE-3ABD7B84FF0E}"/>
              </a:ext>
            </a:extLst>
          </p:cNvPr>
          <p:cNvSpPr>
            <a:spLocks noGrp="1"/>
          </p:cNvSpPr>
          <p:nvPr>
            <p:ph idx="1"/>
          </p:nvPr>
        </p:nvSpPr>
        <p:spPr>
          <a:xfrm>
            <a:off x="283464" y="182880"/>
            <a:ext cx="8595360" cy="5349240"/>
          </a:xfrm>
        </p:spPr>
        <p:txBody>
          <a:bodyPr anchor="ctr">
            <a:normAutofit lnSpcReduction="10000"/>
          </a:bodyPr>
          <a:lstStyle/>
          <a:p>
            <a:pPr marL="0" indent="0" algn="ctr">
              <a:buNone/>
            </a:pPr>
            <a:r>
              <a:rPr lang="en-US" sz="3200" dirty="0"/>
              <a:t>John 8:38 I speak the things which I have seen with </a:t>
            </a:r>
            <a:r>
              <a:rPr lang="en-US" sz="3200" u="sng" dirty="0">
                <a:solidFill>
                  <a:srgbClr val="FFC000"/>
                </a:solidFill>
              </a:rPr>
              <a:t>My Father</a:t>
            </a:r>
            <a:r>
              <a:rPr lang="en-US" sz="3200" dirty="0"/>
              <a:t>; therefore you also do the things which you heard from </a:t>
            </a:r>
            <a:r>
              <a:rPr lang="en-US" sz="3200" u="sng" dirty="0">
                <a:solidFill>
                  <a:srgbClr val="FF0000"/>
                </a:solidFill>
              </a:rPr>
              <a:t>your father</a:t>
            </a:r>
            <a:r>
              <a:rPr lang="en-US" sz="3200" dirty="0"/>
              <a:t>, “If you are Abraham’s children, do the deeds of Abraham. 40 But as it is, you are seeking to kill Me, a man who has told you the truth, which I heard from God; this Abraham did not do. 44 You are of </a:t>
            </a:r>
            <a:r>
              <a:rPr lang="en-US" sz="3200" u="sng" dirty="0">
                <a:solidFill>
                  <a:srgbClr val="FF0000"/>
                </a:solidFill>
              </a:rPr>
              <a:t>your father the devil</a:t>
            </a:r>
            <a:r>
              <a:rPr lang="en-US" sz="3200" dirty="0"/>
              <a:t>, and you want to do the </a:t>
            </a:r>
            <a:r>
              <a:rPr lang="en-US" sz="3200" u="sng" dirty="0">
                <a:solidFill>
                  <a:srgbClr val="FF0000"/>
                </a:solidFill>
              </a:rPr>
              <a:t>desires of your father</a:t>
            </a:r>
            <a:r>
              <a:rPr lang="en-US" sz="3200" dirty="0"/>
              <a:t>. He was a murderer from the beginning, and does not stand in the truth because there is no truth in him. Whenever he speaks a lie, he speaks from his own nature, for he is a liar and </a:t>
            </a:r>
            <a:r>
              <a:rPr lang="en-US" sz="3200" u="sng" dirty="0">
                <a:solidFill>
                  <a:srgbClr val="FF0000"/>
                </a:solidFill>
              </a:rPr>
              <a:t>the father of lies</a:t>
            </a:r>
            <a:r>
              <a:rPr lang="en-US" sz="3200" dirty="0"/>
              <a:t>.”</a:t>
            </a:r>
          </a:p>
        </p:txBody>
      </p:sp>
    </p:spTree>
    <p:extLst>
      <p:ext uri="{BB962C8B-B14F-4D97-AF65-F5344CB8AC3E}">
        <p14:creationId xmlns:p14="http://schemas.microsoft.com/office/powerpoint/2010/main" val="4090965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15226"/>
            <a:ext cx="7886700" cy="1104636"/>
          </a:xfrm>
          <a:ln w="25400">
            <a:solidFill>
              <a:srgbClr val="C00000"/>
            </a:solidFill>
          </a:ln>
        </p:spPr>
        <p:txBody>
          <a:bodyPr/>
          <a:lstStyle/>
          <a:p>
            <a:pPr marL="0" indent="0" algn="ctr">
              <a:buFont typeface="Arial" panose="020B0604020202020204" pitchFamily="34" charset="0"/>
              <a:buNone/>
            </a:pPr>
            <a:r>
              <a:rPr lang="en-US" sz="3600" dirty="0"/>
              <a:t>Keeping God’s people enslaved</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sz="half" idx="1"/>
          </p:nvPr>
        </p:nvSpPr>
        <p:spPr>
          <a:xfrm>
            <a:off x="800100" y="1367632"/>
            <a:ext cx="3671888" cy="2027898"/>
          </a:xfrm>
          <a:ln w="19050">
            <a:solidFill>
              <a:srgbClr val="C00000"/>
            </a:solidFill>
          </a:ln>
        </p:spPr>
        <p:txBody>
          <a:bodyPr anchor="ctr">
            <a:noAutofit/>
          </a:bodyPr>
          <a:lstStyle/>
          <a:p>
            <a:pPr marL="0" indent="0" algn="ctr">
              <a:buNone/>
            </a:pPr>
            <a:r>
              <a:rPr lang="en-US" sz="3200" dirty="0"/>
              <a:t>Redirect our attention with work.</a:t>
            </a:r>
          </a:p>
        </p:txBody>
      </p:sp>
      <p:sp>
        <p:nvSpPr>
          <p:cNvPr id="5" name="Content Placeholder 2">
            <a:extLst>
              <a:ext uri="{FF2B5EF4-FFF2-40B4-BE49-F238E27FC236}">
                <a16:creationId xmlns:a16="http://schemas.microsoft.com/office/drawing/2014/main" id="{B28BF7A4-42C0-94B1-B236-5282F2F156A8}"/>
              </a:ext>
            </a:extLst>
          </p:cNvPr>
          <p:cNvSpPr txBox="1">
            <a:spLocks/>
          </p:cNvSpPr>
          <p:nvPr/>
        </p:nvSpPr>
        <p:spPr>
          <a:xfrm>
            <a:off x="800100" y="3543300"/>
            <a:ext cx="3671888" cy="2027898"/>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Chains that surpass our slavery.</a:t>
            </a:r>
          </a:p>
        </p:txBody>
      </p:sp>
      <p:sp>
        <p:nvSpPr>
          <p:cNvPr id="6" name="Content Placeholder 2">
            <a:extLst>
              <a:ext uri="{FF2B5EF4-FFF2-40B4-BE49-F238E27FC236}">
                <a16:creationId xmlns:a16="http://schemas.microsoft.com/office/drawing/2014/main" id="{1CE29E17-7239-51A7-32AD-36263B5203AA}"/>
              </a:ext>
            </a:extLst>
          </p:cNvPr>
          <p:cNvSpPr txBox="1">
            <a:spLocks/>
          </p:cNvSpPr>
          <p:nvPr/>
        </p:nvSpPr>
        <p:spPr>
          <a:xfrm>
            <a:off x="4743449" y="1367632"/>
            <a:ext cx="3671888" cy="2027898"/>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Concede on the terms of our freedom.</a:t>
            </a:r>
          </a:p>
        </p:txBody>
      </p:sp>
      <p:sp>
        <p:nvSpPr>
          <p:cNvPr id="7" name="Content Placeholder 2">
            <a:extLst>
              <a:ext uri="{FF2B5EF4-FFF2-40B4-BE49-F238E27FC236}">
                <a16:creationId xmlns:a16="http://schemas.microsoft.com/office/drawing/2014/main" id="{0A30F7FF-58E1-8531-41E4-B6420E1EE238}"/>
              </a:ext>
            </a:extLst>
          </p:cNvPr>
          <p:cNvSpPr txBox="1">
            <a:spLocks/>
          </p:cNvSpPr>
          <p:nvPr/>
        </p:nvSpPr>
        <p:spPr>
          <a:xfrm>
            <a:off x="4743449" y="3543300"/>
            <a:ext cx="3671888" cy="2027898"/>
          </a:xfrm>
          <a:prstGeom prst="rect">
            <a:avLst/>
          </a:prstGeom>
          <a:ln w="19050">
            <a:solidFill>
              <a:srgbClr val="C00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Cast doubt that we’ll ever be different.</a:t>
            </a:r>
          </a:p>
        </p:txBody>
      </p:sp>
      <p:sp>
        <p:nvSpPr>
          <p:cNvPr id="10" name="Pharaoh">
            <a:extLst>
              <a:ext uri="{FF2B5EF4-FFF2-40B4-BE49-F238E27FC236}">
                <a16:creationId xmlns:a16="http://schemas.microsoft.com/office/drawing/2014/main" id="{8652549B-69F5-A355-8D3B-6432D39B1423}"/>
              </a:ext>
            </a:extLst>
          </p:cNvPr>
          <p:cNvSpPr txBox="1">
            <a:spLocks/>
          </p:cNvSpPr>
          <p:nvPr/>
        </p:nvSpPr>
        <p:spPr>
          <a:xfrm>
            <a:off x="628650" y="115226"/>
            <a:ext cx="7886700" cy="1104636"/>
          </a:xfrm>
          <a:prstGeom prst="rect">
            <a:avLst/>
          </a:prstGeom>
          <a:solidFill>
            <a:schemeClr val="bg1"/>
          </a:solidFill>
          <a:ln w="25400">
            <a:solidFill>
              <a:srgbClr val="FFC000"/>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buFont typeface="Arial" panose="020B0604020202020204" pitchFamily="34" charset="0"/>
              <a:buNone/>
            </a:pPr>
            <a:r>
              <a:rPr lang="en-US" sz="3600"/>
              <a:t>The loss of the enemy of God</a:t>
            </a:r>
            <a:endParaRPr lang="en-US" sz="3600" dirty="0"/>
          </a:p>
        </p:txBody>
      </p:sp>
      <p:sp>
        <p:nvSpPr>
          <p:cNvPr id="11" name="Content Placeholder 2">
            <a:extLst>
              <a:ext uri="{FF2B5EF4-FFF2-40B4-BE49-F238E27FC236}">
                <a16:creationId xmlns:a16="http://schemas.microsoft.com/office/drawing/2014/main" id="{5080C5ED-7EE2-CBB6-918F-681E857306F0}"/>
              </a:ext>
            </a:extLst>
          </p:cNvPr>
          <p:cNvSpPr txBox="1">
            <a:spLocks/>
          </p:cNvSpPr>
          <p:nvPr/>
        </p:nvSpPr>
        <p:spPr>
          <a:xfrm>
            <a:off x="800100" y="1367632"/>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a:t>Frees us to show the evil one, his followers, and us His praiseworthiness.</a:t>
            </a:r>
            <a:endParaRPr lang="en-US" sz="3200" dirty="0"/>
          </a:p>
        </p:txBody>
      </p:sp>
      <p:sp>
        <p:nvSpPr>
          <p:cNvPr id="12" name="Content Placeholder 2">
            <a:extLst>
              <a:ext uri="{FF2B5EF4-FFF2-40B4-BE49-F238E27FC236}">
                <a16:creationId xmlns:a16="http://schemas.microsoft.com/office/drawing/2014/main" id="{02EA2889-BD94-6A6F-5DF4-37F1C88C2068}"/>
              </a:ext>
            </a:extLst>
          </p:cNvPr>
          <p:cNvSpPr txBox="1">
            <a:spLocks/>
          </p:cNvSpPr>
          <p:nvPr/>
        </p:nvSpPr>
        <p:spPr>
          <a:xfrm>
            <a:off x="800100" y="3543300"/>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Changes our identity to be remade in Him. </a:t>
            </a:r>
          </a:p>
        </p:txBody>
      </p:sp>
      <p:sp>
        <p:nvSpPr>
          <p:cNvPr id="13" name="Content Placeholder 2">
            <a:extLst>
              <a:ext uri="{FF2B5EF4-FFF2-40B4-BE49-F238E27FC236}">
                <a16:creationId xmlns:a16="http://schemas.microsoft.com/office/drawing/2014/main" id="{653C2490-386B-A75C-1642-2FFEB1DDCABF}"/>
              </a:ext>
            </a:extLst>
          </p:cNvPr>
          <p:cNvSpPr txBox="1">
            <a:spLocks/>
          </p:cNvSpPr>
          <p:nvPr/>
        </p:nvSpPr>
        <p:spPr>
          <a:xfrm>
            <a:off x="4743449" y="1367632"/>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Frees us to show us what our purpose has always been. </a:t>
            </a:r>
          </a:p>
        </p:txBody>
      </p:sp>
      <p:sp>
        <p:nvSpPr>
          <p:cNvPr id="14" name="Content Placeholder 2">
            <a:extLst>
              <a:ext uri="{FF2B5EF4-FFF2-40B4-BE49-F238E27FC236}">
                <a16:creationId xmlns:a16="http://schemas.microsoft.com/office/drawing/2014/main" id="{A133649D-8E92-CAE0-05A1-5E2F645DB010}"/>
              </a:ext>
            </a:extLst>
          </p:cNvPr>
          <p:cNvSpPr txBox="1">
            <a:spLocks/>
          </p:cNvSpPr>
          <p:nvPr/>
        </p:nvSpPr>
        <p:spPr>
          <a:xfrm>
            <a:off x="4743449" y="3543300"/>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Makes good on His promises and leads us to the promised land.</a:t>
            </a:r>
          </a:p>
        </p:txBody>
      </p:sp>
    </p:spTree>
    <p:extLst>
      <p:ext uri="{BB962C8B-B14F-4D97-AF65-F5344CB8AC3E}">
        <p14:creationId xmlns:p14="http://schemas.microsoft.com/office/powerpoint/2010/main" val="33282247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uiExpand="1" build="p"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A79B8FFD-07B8-2D67-4315-7DEEC98DD835}"/>
              </a:ext>
            </a:extLst>
          </p:cNvPr>
          <p:cNvSpPr>
            <a:spLocks noGrp="1"/>
          </p:cNvSpPr>
          <p:nvPr>
            <p:ph type="ctrTitle"/>
          </p:nvPr>
        </p:nvSpPr>
        <p:spPr/>
        <p:txBody>
          <a:bodyPr>
            <a:normAutofit/>
          </a:bodyPr>
          <a:lstStyle/>
          <a:p>
            <a:r>
              <a:rPr lang="en-US" sz="5400" dirty="0"/>
              <a:t>Shadows of Satan: </a:t>
            </a:r>
            <a:br>
              <a:rPr lang="en-US" sz="5400" dirty="0"/>
            </a:br>
            <a:r>
              <a:rPr lang="en-US" sz="5400" dirty="0"/>
              <a:t>Pharaoh</a:t>
            </a:r>
          </a:p>
        </p:txBody>
      </p:sp>
      <p:sp>
        <p:nvSpPr>
          <p:cNvPr id="3" name="Subtitle 2">
            <a:extLst>
              <a:ext uri="{FF2B5EF4-FFF2-40B4-BE49-F238E27FC236}">
                <a16:creationId xmlns:a16="http://schemas.microsoft.com/office/drawing/2014/main" id="{17B8808B-956F-EFC1-B53F-17FD8129E60F}"/>
              </a:ext>
            </a:extLst>
          </p:cNvPr>
          <p:cNvSpPr>
            <a:spLocks noGrp="1"/>
          </p:cNvSpPr>
          <p:nvPr>
            <p:ph type="subTitle" idx="1"/>
          </p:nvPr>
        </p:nvSpPr>
        <p:spPr/>
        <p:txBody>
          <a:bodyPr>
            <a:normAutofit/>
          </a:bodyPr>
          <a:lstStyle/>
          <a:p>
            <a:r>
              <a:rPr lang="en-US" sz="3200" dirty="0"/>
              <a:t>How the evil one seeks to </a:t>
            </a:r>
          </a:p>
          <a:p>
            <a:r>
              <a:rPr lang="en-US" sz="3200" dirty="0"/>
              <a:t>keep God’s people enslaved</a:t>
            </a:r>
          </a:p>
        </p:txBody>
      </p:sp>
    </p:spTree>
    <p:extLst>
      <p:ext uri="{BB962C8B-B14F-4D97-AF65-F5344CB8AC3E}">
        <p14:creationId xmlns:p14="http://schemas.microsoft.com/office/powerpoint/2010/main" val="4224367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haraoh">
            <a:extLst>
              <a:ext uri="{FF2B5EF4-FFF2-40B4-BE49-F238E27FC236}">
                <a16:creationId xmlns:a16="http://schemas.microsoft.com/office/drawing/2014/main" id="{3BE3ADE5-927D-B215-BC69-5D544BCFAB8F}"/>
              </a:ext>
            </a:extLst>
          </p:cNvPr>
          <p:cNvSpPr>
            <a:spLocks noGrp="1"/>
          </p:cNvSpPr>
          <p:nvPr>
            <p:ph idx="1"/>
          </p:nvPr>
        </p:nvSpPr>
        <p:spPr>
          <a:xfrm>
            <a:off x="196596" y="1183027"/>
            <a:ext cx="2718054" cy="2511150"/>
          </a:xfrm>
          <a:ln w="25400">
            <a:solidFill>
              <a:srgbClr val="C00000"/>
            </a:solidFill>
          </a:ln>
        </p:spPr>
        <p:txBody>
          <a:bodyPr anchor="ctr">
            <a:normAutofit/>
          </a:bodyPr>
          <a:lstStyle/>
          <a:p>
            <a:pPr marL="0" indent="0" algn="ctr">
              <a:buNone/>
            </a:pPr>
            <a:r>
              <a:rPr lang="en-US" sz="3200" dirty="0"/>
              <a:t>Pharaoh as a type of the evil one</a:t>
            </a:r>
          </a:p>
        </p:txBody>
      </p:sp>
      <p:sp>
        <p:nvSpPr>
          <p:cNvPr id="4" name="Content Placeholder 2">
            <a:extLst>
              <a:ext uri="{FF2B5EF4-FFF2-40B4-BE49-F238E27FC236}">
                <a16:creationId xmlns:a16="http://schemas.microsoft.com/office/drawing/2014/main" id="{E2056B5F-A5DE-FEC0-614A-4E199D403C27}"/>
              </a:ext>
            </a:extLst>
          </p:cNvPr>
          <p:cNvSpPr txBox="1">
            <a:spLocks/>
          </p:cNvSpPr>
          <p:nvPr/>
        </p:nvSpPr>
        <p:spPr>
          <a:xfrm>
            <a:off x="3212973" y="1183027"/>
            <a:ext cx="2718054" cy="2511150"/>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Keeping God’s people enslaved</a:t>
            </a:r>
          </a:p>
        </p:txBody>
      </p:sp>
      <p:sp>
        <p:nvSpPr>
          <p:cNvPr id="5" name="Content Placeholder 2">
            <a:extLst>
              <a:ext uri="{FF2B5EF4-FFF2-40B4-BE49-F238E27FC236}">
                <a16:creationId xmlns:a16="http://schemas.microsoft.com/office/drawing/2014/main" id="{4D4BBCF6-6CAA-3CAE-0DAF-A73427E1306A}"/>
              </a:ext>
            </a:extLst>
          </p:cNvPr>
          <p:cNvSpPr txBox="1">
            <a:spLocks/>
          </p:cNvSpPr>
          <p:nvPr/>
        </p:nvSpPr>
        <p:spPr>
          <a:xfrm>
            <a:off x="6229350" y="1183027"/>
            <a:ext cx="2718054" cy="2511150"/>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 loss of the enemy of God</a:t>
            </a:r>
          </a:p>
        </p:txBody>
      </p:sp>
    </p:spTree>
    <p:extLst>
      <p:ext uri="{BB962C8B-B14F-4D97-AF65-F5344CB8AC3E}">
        <p14:creationId xmlns:p14="http://schemas.microsoft.com/office/powerpoint/2010/main" val="2368789868"/>
      </p:ext>
    </p:extLst>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ormAutofit/>
          </a:bodyPr>
          <a:lstStyle/>
          <a:p>
            <a:pPr marL="0" indent="0" algn="ctr">
              <a:buNone/>
            </a:pPr>
            <a:r>
              <a:rPr lang="en-US" sz="2800" dirty="0"/>
              <a:t>Exodus 1:8 Now a new king arose over Egypt, who did not know Joseph. 9 He said to his people, “Behold, the people of the sons of Israel are more and mightier than we. 10 Come, let us deal wisely with them, or else they will multiply and in the event of war, they will also join themselves to those who hate us, and fight against us and depart from the land.” 11 So they appointed taskmasters over them to afflict them with hard labor. And they built for Pharaoh storage cities, </a:t>
            </a:r>
            <a:r>
              <a:rPr lang="en-US" sz="2800" dirty="0" err="1"/>
              <a:t>Pithom</a:t>
            </a:r>
            <a:r>
              <a:rPr lang="en-US" sz="2800" dirty="0"/>
              <a:t> and </a:t>
            </a:r>
            <a:r>
              <a:rPr lang="en-US" sz="2800" dirty="0" err="1"/>
              <a:t>Raamses</a:t>
            </a:r>
            <a:r>
              <a:rPr lang="en-US" sz="2800" dirty="0"/>
              <a:t>.</a:t>
            </a:r>
          </a:p>
        </p:txBody>
      </p:sp>
    </p:spTree>
    <p:extLst>
      <p:ext uri="{BB962C8B-B14F-4D97-AF65-F5344CB8AC3E}">
        <p14:creationId xmlns:p14="http://schemas.microsoft.com/office/powerpoint/2010/main" val="1708825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ormAutofit/>
          </a:bodyPr>
          <a:lstStyle/>
          <a:p>
            <a:pPr marL="0" indent="0" algn="ctr">
              <a:buNone/>
            </a:pPr>
            <a:r>
              <a:rPr lang="en-US" sz="2800" dirty="0"/>
              <a:t>Exodus 1:8 Now a new king arose over Egypt, who </a:t>
            </a:r>
            <a:r>
              <a:rPr lang="en-US" sz="2800" u="sng" dirty="0"/>
              <a:t>did not know Joseph</a:t>
            </a:r>
            <a:r>
              <a:rPr lang="en-US" sz="2800" dirty="0"/>
              <a:t>. 9 </a:t>
            </a:r>
            <a:r>
              <a:rPr lang="en-US" sz="2800" u="sng" dirty="0"/>
              <a:t>He said to his people</a:t>
            </a:r>
            <a:r>
              <a:rPr lang="en-US" sz="2800" dirty="0"/>
              <a:t>, “Behold, the people of the sons of Israel are more and mightier than we. 10 Come, </a:t>
            </a:r>
            <a:r>
              <a:rPr lang="en-US" sz="2800" u="sng" dirty="0"/>
              <a:t>let us deal wisely with them</a:t>
            </a:r>
            <a:r>
              <a:rPr lang="en-US" sz="2800" dirty="0"/>
              <a:t>, or else they will multiply and in the event of war, they will also join themselves to those who hate us, and fight against us and depart from the land.” 11 So they appointed taskmasters over them to afflict them with hard labor. And they built for Pharaoh storage cities, </a:t>
            </a:r>
            <a:r>
              <a:rPr lang="en-US" sz="2800" dirty="0" err="1"/>
              <a:t>Pithom</a:t>
            </a:r>
            <a:r>
              <a:rPr lang="en-US" sz="2800" dirty="0"/>
              <a:t> and </a:t>
            </a:r>
            <a:r>
              <a:rPr lang="en-US" sz="2800" dirty="0" err="1"/>
              <a:t>Raamses</a:t>
            </a:r>
            <a:r>
              <a:rPr lang="en-US" sz="2800" dirty="0"/>
              <a:t>.</a:t>
            </a:r>
          </a:p>
        </p:txBody>
      </p:sp>
    </p:spTree>
    <p:extLst>
      <p:ext uri="{BB962C8B-B14F-4D97-AF65-F5344CB8AC3E}">
        <p14:creationId xmlns:p14="http://schemas.microsoft.com/office/powerpoint/2010/main" val="42245042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ormAutofit/>
          </a:bodyPr>
          <a:lstStyle/>
          <a:p>
            <a:pPr marL="0" indent="0" algn="ctr">
              <a:buNone/>
            </a:pPr>
            <a:r>
              <a:rPr lang="en-US" sz="2800" dirty="0"/>
              <a:t>Exodus 1:8 Now a new king arose over Egypt, who did not know Joseph. 9 He said to his people, “Behold, the people of the sons of Israel are more and mightier than we. 10 Come, let us deal wisely with them, or else they will multiply and in the event of war, they will also join themselves to those who hate us, and fight against us and depart from the land.” 11 So </a:t>
            </a:r>
            <a:r>
              <a:rPr lang="en-US" sz="2800" u="sng" dirty="0"/>
              <a:t>they appointed taskmasters over them to afflict them with hard labor</a:t>
            </a:r>
            <a:r>
              <a:rPr lang="en-US" sz="2800" dirty="0"/>
              <a:t>. And they built for Pharaoh storage cities, </a:t>
            </a:r>
            <a:r>
              <a:rPr lang="en-US" sz="2800" dirty="0" err="1"/>
              <a:t>Pithom</a:t>
            </a:r>
            <a:r>
              <a:rPr lang="en-US" sz="2800" dirty="0"/>
              <a:t> and </a:t>
            </a:r>
            <a:r>
              <a:rPr lang="en-US" sz="2800" dirty="0" err="1"/>
              <a:t>Raamses</a:t>
            </a:r>
            <a:r>
              <a:rPr lang="en-US" sz="2800" dirty="0"/>
              <a:t>.</a:t>
            </a:r>
          </a:p>
        </p:txBody>
      </p:sp>
    </p:spTree>
    <p:extLst>
      <p:ext uri="{BB962C8B-B14F-4D97-AF65-F5344CB8AC3E}">
        <p14:creationId xmlns:p14="http://schemas.microsoft.com/office/powerpoint/2010/main" val="13767683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haraoh">
            <a:extLst>
              <a:ext uri="{FF2B5EF4-FFF2-40B4-BE49-F238E27FC236}">
                <a16:creationId xmlns:a16="http://schemas.microsoft.com/office/drawing/2014/main" id="{B8FBBC29-8F7C-12D9-22A6-0434BD14A064}"/>
              </a:ext>
            </a:extLst>
          </p:cNvPr>
          <p:cNvSpPr>
            <a:spLocks noGrp="1"/>
          </p:cNvSpPr>
          <p:nvPr>
            <p:ph type="title"/>
          </p:nvPr>
        </p:nvSpPr>
        <p:spPr>
          <a:xfrm>
            <a:off x="628650" y="103103"/>
            <a:ext cx="7886700" cy="1104636"/>
          </a:xfrm>
          <a:ln w="25400">
            <a:solidFill>
              <a:srgbClr val="C00000"/>
            </a:solidFill>
          </a:ln>
        </p:spPr>
        <p:txBody>
          <a:bodyPr/>
          <a:lstStyle/>
          <a:p>
            <a:pPr algn="ctr"/>
            <a:r>
              <a:rPr lang="en-US" dirty="0"/>
              <a:t>Pharaoh as a type of the evil one</a:t>
            </a:r>
          </a:p>
        </p:txBody>
      </p:sp>
      <p:sp>
        <p:nvSpPr>
          <p:cNvPr id="3" name="Content Placeholder 2">
            <a:extLst>
              <a:ext uri="{FF2B5EF4-FFF2-40B4-BE49-F238E27FC236}">
                <a16:creationId xmlns:a16="http://schemas.microsoft.com/office/drawing/2014/main" id="{A61C0499-6E31-A78E-14B1-DE7F93BD2606}"/>
              </a:ext>
            </a:extLst>
          </p:cNvPr>
          <p:cNvSpPr>
            <a:spLocks noGrp="1"/>
          </p:cNvSpPr>
          <p:nvPr>
            <p:ph idx="1"/>
          </p:nvPr>
        </p:nvSpPr>
        <p:spPr>
          <a:xfrm>
            <a:off x="628650" y="1521354"/>
            <a:ext cx="7886700" cy="3950759"/>
          </a:xfrm>
        </p:spPr>
        <p:txBody>
          <a:bodyPr>
            <a:normAutofit/>
          </a:bodyPr>
          <a:lstStyle/>
          <a:p>
            <a:pPr marL="0" indent="0" algn="ctr">
              <a:buNone/>
            </a:pPr>
            <a:r>
              <a:rPr lang="en-US" sz="2800" dirty="0"/>
              <a:t>Exodus 1:8 Now a new king arose over Egypt, who did not know Joseph. 9 He said to his people, “Behold, the people of the sons of Israel are more and mightier than we. 10 Come, let us deal wisely with them, or else they will multiply and in the event of war, they will also join themselves to those who hate us, and fight against us and depart from the land.” 11 So they appointed taskmasters over them to afflict them with hard labor. </a:t>
            </a:r>
            <a:r>
              <a:rPr lang="en-US" sz="2800" u="sng" dirty="0"/>
              <a:t>And they built for Pharaoh storage cities</a:t>
            </a:r>
            <a:r>
              <a:rPr lang="en-US" sz="2800" dirty="0"/>
              <a:t>, </a:t>
            </a:r>
            <a:r>
              <a:rPr lang="en-US" sz="2800" dirty="0" err="1"/>
              <a:t>Pithom</a:t>
            </a:r>
            <a:r>
              <a:rPr lang="en-US" sz="2800" dirty="0"/>
              <a:t> and </a:t>
            </a:r>
            <a:r>
              <a:rPr lang="en-US" sz="2800" dirty="0" err="1"/>
              <a:t>Raamses</a:t>
            </a:r>
            <a:r>
              <a:rPr lang="en-US" sz="2800" dirty="0"/>
              <a:t>.</a:t>
            </a:r>
          </a:p>
        </p:txBody>
      </p:sp>
    </p:spTree>
    <p:extLst>
      <p:ext uri="{BB962C8B-B14F-4D97-AF65-F5344CB8AC3E}">
        <p14:creationId xmlns:p14="http://schemas.microsoft.com/office/powerpoint/2010/main" val="31369477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174</TotalTime>
  <Words>2328</Words>
  <Application>Microsoft Macintosh PowerPoint</Application>
  <PresentationFormat>On-screen Show (16:10)</PresentationFormat>
  <Paragraphs>99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Shadows of Satan:  Pharaoh</vt:lpstr>
      <vt:lpstr>PowerPoint Presentation</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Pharaoh as a type of the evil one</vt:lpstr>
      <vt:lpstr>Keeping God’s people enslaved</vt:lpstr>
      <vt:lpstr>Keeping God’s people enslaved</vt:lpstr>
      <vt:lpstr>Keeping God’s people enslaved</vt:lpstr>
      <vt:lpstr>Keeping God’s people enslaved</vt:lpstr>
      <vt:lpstr>Keeping God’s people enslaved</vt:lpstr>
      <vt:lpstr>Keeping God’s people enslaved</vt:lpstr>
      <vt:lpstr>Keeping God’s people enslaved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2023-05-20T18:12:39Z</dcterms:created>
  <dcterms:modified xsi:type="dcterms:W3CDTF">2023-05-20T21:07:20Z</dcterms:modified>
</cp:coreProperties>
</file>