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715000" type="screen16x10"/>
  <p:notesSz cx="6858000" cy="9144000"/>
  <p:defaultTextStyle>
    <a:defPPr marL="0" marR="0" indent="0" algn="l" defTabSz="356616" rtl="0" fontAlgn="auto" latinLnBrk="1" hangingPunct="0">
      <a:lnSpc>
        <a:spcPct val="100000"/>
      </a:lnSpc>
      <a:spcBef>
        <a:spcPts val="0"/>
      </a:spcBef>
      <a:spcAft>
        <a:spcPts val="0"/>
      </a:spcAft>
      <a:buClrTx/>
      <a:buSzTx/>
      <a:buFontTx/>
      <a:buNone/>
      <a:tabLst/>
      <a:defRPr kumimoji="0" sz="702" b="0" i="0" u="none" strike="noStrike" cap="none" spc="0" normalizeH="0" baseline="0">
        <a:ln>
          <a:noFill/>
        </a:ln>
        <a:solidFill>
          <a:srgbClr val="000000"/>
        </a:solidFill>
        <a:effectLst/>
        <a:uFillTx/>
      </a:defRPr>
    </a:defPPr>
    <a:lvl1pPr marL="0" marR="0" indent="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1pPr>
    <a:lvl2pPr marL="0" marR="0" indent="17830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2pPr>
    <a:lvl3pPr marL="0" marR="0" indent="35661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3pPr>
    <a:lvl4pPr marL="0" marR="0" indent="53492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4pPr>
    <a:lvl5pPr marL="0" marR="0" indent="713232"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5pPr>
    <a:lvl6pPr marL="0" marR="0" indent="89154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6pPr>
    <a:lvl7pPr marL="0" marR="0" indent="106984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7pPr>
    <a:lvl8pPr marL="0" marR="0" indent="124815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8pPr>
    <a:lvl9pPr marL="0" marR="0" indent="142646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145" d="100"/>
          <a:sy n="145" d="100"/>
        </p:scale>
        <p:origin x="14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685800" y="685800"/>
            <a:ext cx="54864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78308" latinLnBrk="0">
      <a:lnSpc>
        <a:spcPct val="117999"/>
      </a:lnSpc>
      <a:defRPr sz="858">
        <a:latin typeface="+mn-lt"/>
        <a:ea typeface="+mn-ea"/>
        <a:cs typeface="+mn-cs"/>
        <a:sym typeface="Helvetica Neue"/>
      </a:defRPr>
    </a:lvl1pPr>
    <a:lvl2pPr indent="89154" defTabSz="178308" latinLnBrk="0">
      <a:lnSpc>
        <a:spcPct val="117999"/>
      </a:lnSpc>
      <a:defRPr sz="858">
        <a:latin typeface="+mn-lt"/>
        <a:ea typeface="+mn-ea"/>
        <a:cs typeface="+mn-cs"/>
        <a:sym typeface="Helvetica Neue"/>
      </a:defRPr>
    </a:lvl2pPr>
    <a:lvl3pPr indent="178308" defTabSz="178308" latinLnBrk="0">
      <a:lnSpc>
        <a:spcPct val="117999"/>
      </a:lnSpc>
      <a:defRPr sz="858">
        <a:latin typeface="+mn-lt"/>
        <a:ea typeface="+mn-ea"/>
        <a:cs typeface="+mn-cs"/>
        <a:sym typeface="Helvetica Neue"/>
      </a:defRPr>
    </a:lvl3pPr>
    <a:lvl4pPr indent="267462" defTabSz="178308" latinLnBrk="0">
      <a:lnSpc>
        <a:spcPct val="117999"/>
      </a:lnSpc>
      <a:defRPr sz="858">
        <a:latin typeface="+mn-lt"/>
        <a:ea typeface="+mn-ea"/>
        <a:cs typeface="+mn-cs"/>
        <a:sym typeface="Helvetica Neue"/>
      </a:defRPr>
    </a:lvl4pPr>
    <a:lvl5pPr indent="356616" defTabSz="178308" latinLnBrk="0">
      <a:lnSpc>
        <a:spcPct val="117999"/>
      </a:lnSpc>
      <a:defRPr sz="858">
        <a:latin typeface="+mn-lt"/>
        <a:ea typeface="+mn-ea"/>
        <a:cs typeface="+mn-cs"/>
        <a:sym typeface="Helvetica Neue"/>
      </a:defRPr>
    </a:lvl5pPr>
    <a:lvl6pPr indent="445770" defTabSz="178308" latinLnBrk="0">
      <a:lnSpc>
        <a:spcPct val="117999"/>
      </a:lnSpc>
      <a:defRPr sz="858">
        <a:latin typeface="+mn-lt"/>
        <a:ea typeface="+mn-ea"/>
        <a:cs typeface="+mn-cs"/>
        <a:sym typeface="Helvetica Neue"/>
      </a:defRPr>
    </a:lvl6pPr>
    <a:lvl7pPr indent="534924" defTabSz="178308" latinLnBrk="0">
      <a:lnSpc>
        <a:spcPct val="117999"/>
      </a:lnSpc>
      <a:defRPr sz="858">
        <a:latin typeface="+mn-lt"/>
        <a:ea typeface="+mn-ea"/>
        <a:cs typeface="+mn-cs"/>
        <a:sym typeface="Helvetica Neue"/>
      </a:defRPr>
    </a:lvl7pPr>
    <a:lvl8pPr indent="624078" defTabSz="178308" latinLnBrk="0">
      <a:lnSpc>
        <a:spcPct val="117999"/>
      </a:lnSpc>
      <a:defRPr sz="858">
        <a:latin typeface="+mn-lt"/>
        <a:ea typeface="+mn-ea"/>
        <a:cs typeface="+mn-cs"/>
        <a:sym typeface="Helvetica Neue"/>
      </a:defRPr>
    </a:lvl8pPr>
    <a:lvl9pPr indent="713232" defTabSz="178308" latinLnBrk="0">
      <a:lnSpc>
        <a:spcPct val="117999"/>
      </a:lnSpc>
      <a:defRPr sz="858">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74217" y="5400032"/>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1"/>
            </a:lvl1pPr>
          </a:lstStyle>
          <a:p>
            <a:r>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1" spc="-94"/>
            </a:lvl1pPr>
            <a:lvl2pPr marL="0" indent="171450" algn="ctr">
              <a:lnSpc>
                <a:spcPct val="80000"/>
              </a:lnSpc>
              <a:spcBef>
                <a:spcPts val="0"/>
              </a:spcBef>
              <a:buSzTx/>
              <a:buNone/>
              <a:defRPr sz="9375" b="1" spc="-94"/>
            </a:lvl2pPr>
            <a:lvl3pPr marL="0" indent="342900" algn="ctr">
              <a:lnSpc>
                <a:spcPct val="80000"/>
              </a:lnSpc>
              <a:spcBef>
                <a:spcPts val="0"/>
              </a:spcBef>
              <a:buSzTx/>
              <a:buNone/>
              <a:defRPr sz="9375" b="1" spc="-94"/>
            </a:lvl3pPr>
            <a:lvl4pPr marL="0" indent="514350" algn="ctr">
              <a:lnSpc>
                <a:spcPct val="80000"/>
              </a:lnSpc>
              <a:spcBef>
                <a:spcPts val="0"/>
              </a:spcBef>
              <a:buSzTx/>
              <a:buNone/>
              <a:defRPr sz="9375" b="1" spc="-94"/>
            </a:lvl4pPr>
            <a:lvl5pPr marL="0" indent="685800" algn="ctr">
              <a:lnSpc>
                <a:spcPct val="80000"/>
              </a:lnSpc>
              <a:spcBef>
                <a:spcPts val="0"/>
              </a:spcBef>
              <a:buSzTx/>
              <a:buNone/>
              <a:defRPr sz="9375" b="1" spc="-94"/>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p>
            <a:endParaRPr/>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p>
            <a:endParaRPr/>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6" y="959941"/>
            <a:ext cx="5518548" cy="1934766"/>
          </a:xfrm>
          <a:prstGeom prst="rect">
            <a:avLst/>
          </a:prstGeom>
        </p:spPr>
        <p:txBody>
          <a:bodyPr lIns="71436" tIns="71436" rIns="71436" bIns="71436"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6" y="2946796"/>
            <a:ext cx="5518548" cy="662286"/>
          </a:xfrm>
          <a:prstGeom prst="rect">
            <a:avLst/>
          </a:prstGeom>
        </p:spPr>
        <p:txBody>
          <a:bodyPr lIns="71436" tIns="71436" rIns="71436" bIns="71436"/>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4441174" y="5447109"/>
            <a:ext cx="258081" cy="271225"/>
          </a:xfrm>
          <a:prstGeom prst="rect">
            <a:avLst/>
          </a:prstGeom>
        </p:spPr>
        <p:txBody>
          <a:bodyPr lIns="71436" tIns="71436" rIns="71436" bIns="71436"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spc="-87"/>
            </a:lvl1pPr>
          </a:lstStyle>
          <a:p>
            <a:r>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spc="-21"/>
            </a:lvl1pPr>
            <a:lvl2pPr marL="0" indent="171450" defTabSz="309563">
              <a:lnSpc>
                <a:spcPct val="100000"/>
              </a:lnSpc>
              <a:spcBef>
                <a:spcPts val="675"/>
              </a:spcBef>
              <a:buSzTx/>
              <a:buNone/>
              <a:defRPr sz="2063" spc="-21"/>
            </a:lvl2pPr>
            <a:lvl3pPr marL="0" indent="342900" defTabSz="309563">
              <a:lnSpc>
                <a:spcPct val="100000"/>
              </a:lnSpc>
              <a:spcBef>
                <a:spcPts val="675"/>
              </a:spcBef>
              <a:buSzTx/>
              <a:buNone/>
              <a:defRPr sz="2063" spc="-21"/>
            </a:lvl3pPr>
            <a:lvl4pPr marL="0" indent="514350" defTabSz="309563">
              <a:lnSpc>
                <a:spcPct val="100000"/>
              </a:lnSpc>
              <a:spcBef>
                <a:spcPts val="675"/>
              </a:spcBef>
              <a:buSzTx/>
              <a:buNone/>
              <a:defRPr sz="2063" spc="-21"/>
            </a:lvl4pPr>
            <a:lvl5pPr marL="0" indent="685800" defTabSz="309563">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4" y="5400032"/>
            <a:ext cx="195567" cy="206467"/>
          </a:xfrm>
          <a:prstGeom prst="rect">
            <a:avLst/>
          </a:prstGeom>
          <a:ln w="12700">
            <a:miter lim="400000"/>
          </a:ln>
        </p:spPr>
        <p:txBody>
          <a:bodyPr wrap="none" lIns="50800" tIns="50800" rIns="50800" bIns="50800" anchor="b">
            <a:spAutoFit/>
          </a:bodyPr>
          <a:lstStyle>
            <a:lvl1pPr defTabSz="219075">
              <a:defRPr sz="675"/>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100" dirty="0">
                <a:latin typeface="Calibri" panose="020F0502020204030204" pitchFamily="34" charset="0"/>
                <a:cs typeface="Calibri" panose="020F0502020204030204" pitchFamily="34" charset="0"/>
              </a:rPr>
              <a:t>Jesus &amp; The Paralytic </a:t>
            </a:r>
          </a:p>
        </p:txBody>
      </p:sp>
      <p:sp>
        <p:nvSpPr>
          <p:cNvPr id="161" name="Nuestra necesidad de un Nuevo Nacimiento"/>
          <p:cNvSpPr txBox="1">
            <a:spLocks noGrp="1"/>
          </p:cNvSpPr>
          <p:nvPr>
            <p:ph type="body" sz="half" idx="1"/>
          </p:nvPr>
        </p:nvSpPr>
        <p:spPr>
          <a:xfrm>
            <a:off x="693694" y="2937867"/>
            <a:ext cx="7756613" cy="1515144"/>
          </a:xfrm>
          <a:prstGeom prst="rect">
            <a:avLst/>
          </a:prstGeom>
        </p:spPr>
        <p:txBody>
          <a:bodyPr anchor="ctr">
            <a:normAutofit/>
          </a:bodyPr>
          <a:lstStyle>
            <a:lvl1pPr defTabSz="722947">
              <a:defRPr sz="12800"/>
            </a:lvl1pPr>
          </a:lstStyle>
          <a:p>
            <a:r>
              <a:rPr sz="6100">
                <a:latin typeface="Calibri" panose="020F0502020204030204" pitchFamily="34" charset="0"/>
                <a:cs typeface="Calibri" panose="020F0502020204030204" pitchFamily="34" charset="0"/>
              </a:rPr>
              <a:t>Jesus &amp; El Paralitico </a:t>
            </a:r>
          </a:p>
        </p:txBody>
      </p:sp>
      <p:pic>
        <p:nvPicPr>
          <p:cNvPr id="162"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 name="Our Need for the New Birth"/>
          <p:cNvSpPr txBox="1">
            <a:spLocks noGrp="1"/>
          </p:cNvSpPr>
          <p:nvPr>
            <p:ph type="title"/>
          </p:nvPr>
        </p:nvSpPr>
        <p:spPr>
          <a:xfrm>
            <a:off x="763815" y="724888"/>
            <a:ext cx="7616370" cy="2166099"/>
          </a:xfrm>
          <a:prstGeom prst="rect">
            <a:avLst/>
          </a:prstGeom>
        </p:spPr>
        <p:txBody>
          <a:bodyPr anchor="ctr">
            <a:no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200" dirty="0">
                <a:latin typeface="Calibri" panose="020F0502020204030204" pitchFamily="34" charset="0"/>
                <a:cs typeface="Calibri" panose="020F0502020204030204" pitchFamily="34" charset="0"/>
              </a:rPr>
              <a:t>The Sabbath- John 5:15-18</a:t>
            </a:r>
          </a:p>
        </p:txBody>
      </p:sp>
      <p:sp>
        <p:nvSpPr>
          <p:cNvPr id="197" name="Nuestra necesidad de un Nuevo Nacimiento"/>
          <p:cNvSpPr txBox="1">
            <a:spLocks noGrp="1"/>
          </p:cNvSpPr>
          <p:nvPr>
            <p:ph type="body" sz="half" idx="1"/>
          </p:nvPr>
        </p:nvSpPr>
        <p:spPr>
          <a:xfrm>
            <a:off x="693694" y="2937867"/>
            <a:ext cx="7756613" cy="1515144"/>
          </a:xfrm>
          <a:prstGeom prst="rect">
            <a:avLst/>
          </a:prstGeom>
        </p:spPr>
        <p:txBody>
          <a:bodyPr anchor="ctr">
            <a:normAutofit/>
          </a:bodyPr>
          <a:lstStyle>
            <a:lvl1pPr defTabSz="722947">
              <a:defRPr sz="12800"/>
            </a:lvl1pPr>
          </a:lstStyle>
          <a:p>
            <a:r>
              <a:rPr sz="5200">
                <a:latin typeface="Calibri" panose="020F0502020204030204" pitchFamily="34" charset="0"/>
                <a:cs typeface="Calibri" panose="020F0502020204030204" pitchFamily="34" charset="0"/>
              </a:rPr>
              <a:t>El Sabado- Juan 5:15-18</a:t>
            </a:r>
          </a:p>
        </p:txBody>
      </p:sp>
      <p:pic>
        <p:nvPicPr>
          <p:cNvPr id="198"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3600" dirty="0">
                <a:latin typeface="Calibri" panose="020F0502020204030204" pitchFamily="34" charset="0"/>
                <a:cs typeface="Calibri" panose="020F0502020204030204" pitchFamily="34" charset="0"/>
              </a:rPr>
              <a:t>John 5:15-16 The man went away, and told the Jews that it was Jesus who had made him well. [16] For this reason the Jews were persecuting Jesus, because He was doing these things on the Sabbath.</a:t>
            </a:r>
          </a:p>
        </p:txBody>
      </p:sp>
      <p:sp>
        <p:nvSpPr>
          <p:cNvPr id="201"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558640">
              <a:defRPr sz="7600"/>
            </a:lvl1pPr>
          </a:lstStyle>
          <a:p>
            <a:r>
              <a:rPr sz="3600">
                <a:latin typeface="Calibri" panose="020F0502020204030204" pitchFamily="34" charset="0"/>
                <a:cs typeface="Calibri" panose="020F0502020204030204" pitchFamily="34" charset="0"/>
              </a:rPr>
              <a:t>Juan 5:15-16 El hombre se fue, y dijo a los judíos que Jesús era el que lo había sanado. [16] A causa de esto los judíos perseguían a Jesús, porque hacía estas cosas en el día de reposo.</a:t>
            </a:r>
          </a:p>
        </p:txBody>
      </p:sp>
      <p:pic>
        <p:nvPicPr>
          <p:cNvPr id="202"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473365">
              <a:defRPr sz="6450"/>
            </a:lvl1pPr>
          </a:lstStyle>
          <a:p>
            <a:r>
              <a:rPr sz="3000" dirty="0">
                <a:latin typeface="Calibri" panose="020F0502020204030204" pitchFamily="34" charset="0"/>
                <a:cs typeface="Calibri" panose="020F0502020204030204" pitchFamily="34" charset="0"/>
              </a:rPr>
              <a:t>John 5:17-18 But He answered them, "My Father is working until now, and I Myself am working." [18] For this reason therefore the Jews were seeking all the more to kill Him, because He not only was breaking the Sabbath, but also was calling God His own Father, making Himself equal with God.</a:t>
            </a:r>
          </a:p>
        </p:txBody>
      </p:sp>
      <p:sp>
        <p:nvSpPr>
          <p:cNvPr id="205"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497190">
              <a:defRPr sz="6764"/>
            </a:lvl1pPr>
          </a:lstStyle>
          <a:p>
            <a:r>
              <a:rPr sz="3000">
                <a:latin typeface="Calibri" panose="020F0502020204030204" pitchFamily="34" charset="0"/>
                <a:cs typeface="Calibri" panose="020F0502020204030204" pitchFamily="34" charset="0"/>
              </a:rPr>
              <a:t>Juan 5:17-18 Pero El les respondió: Hasta ahora mi Padre trabaja, y yo también trabajo. [18] Entonces, por esta causa, los judíos aún más procuraban matarle, porque no sólo violaba el día de reposo, sino que también llamaba a Dios su propio Padre, haciéndose igual a Dios.</a:t>
            </a:r>
          </a:p>
        </p:txBody>
      </p:sp>
      <p:pic>
        <p:nvPicPr>
          <p:cNvPr id="206"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rmAutofit/>
          </a:bodyPr>
          <a:lstStyle>
            <a:lvl1pPr defTabSz="550424">
              <a:defRPr sz="7500"/>
            </a:lvl1pPr>
          </a:lstStyle>
          <a:p>
            <a:r>
              <a:rPr sz="3200" dirty="0">
                <a:latin typeface="Calibri" panose="020F0502020204030204" pitchFamily="34" charset="0"/>
                <a:cs typeface="Calibri" panose="020F0502020204030204" pitchFamily="34" charset="0"/>
              </a:rPr>
              <a:t>Matthew 11:28-29 "Come to Me, all who are weary and heavy-laden, and I will give you rest. [29] Take My yoke upon you and learn from Me, for I am gentle and humble in heart, and you WILL FIND REST FOR YOUR SOULS.</a:t>
            </a:r>
          </a:p>
        </p:txBody>
      </p:sp>
      <p:sp>
        <p:nvSpPr>
          <p:cNvPr id="209"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497190">
              <a:defRPr sz="6764"/>
            </a:lvl1pPr>
          </a:lstStyle>
          <a:p>
            <a:r>
              <a:rPr sz="3200">
                <a:latin typeface="Calibri" panose="020F0502020204030204" pitchFamily="34" charset="0"/>
                <a:cs typeface="Calibri" panose="020F0502020204030204" pitchFamily="34" charset="0"/>
              </a:rPr>
              <a:t>Mateo 11:28-29 Venid a mí, todos los que estáis cansados y cargados, y yo os haré descansar. [29] Tomad mi yugo sobre vosotros y aprended de mí, que soy manso y humilde de corazón, y HALLAREIS DESCANSO PARA VUESTRAS ALMAS.</a:t>
            </a:r>
          </a:p>
        </p:txBody>
      </p:sp>
      <p:pic>
        <p:nvPicPr>
          <p:cNvPr id="210"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3200" dirty="0">
                <a:latin typeface="Calibri" panose="020F0502020204030204" pitchFamily="34" charset="0"/>
                <a:cs typeface="Calibri" panose="020F0502020204030204" pitchFamily="34" charset="0"/>
              </a:rPr>
              <a:t>Revelation 14:13 And I heard a voice from heaven, saying, "Write, 'Blessed are the dead who die in the Lord from now on!'" "Yes," says the Spirit, "so that they may rest from their labors, for their deeds follow with them."</a:t>
            </a:r>
          </a:p>
        </p:txBody>
      </p:sp>
      <p:sp>
        <p:nvSpPr>
          <p:cNvPr id="213"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489878">
              <a:defRPr sz="6675">
                <a:latin typeface="Helvetica Neue Medium"/>
                <a:ea typeface="Helvetica Neue Medium"/>
                <a:cs typeface="Helvetica Neue Medium"/>
                <a:sym typeface="Helvetica Neue Medium"/>
              </a:defRPr>
            </a:lvl1pPr>
          </a:lstStyle>
          <a:p>
            <a:r>
              <a:rPr sz="3200">
                <a:latin typeface="Calibri" panose="020F0502020204030204" pitchFamily="34" charset="0"/>
                <a:cs typeface="Calibri" panose="020F0502020204030204" pitchFamily="34" charset="0"/>
              </a:rPr>
              <a:t>Apocalipsis 14:13 Y oí una voz del cielo que decía: Escribe: "Bienaventurados los muertos que de aquí en adelante mueren en el Señor." Sí--dice el Espíritu--para que descansen de sus trabajos, porque sus obras van con ellos.</a:t>
            </a:r>
          </a:p>
        </p:txBody>
      </p:sp>
      <p:pic>
        <p:nvPicPr>
          <p:cNvPr id="214"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rmAutofit/>
          </a:bodyPr>
          <a:lstStyle>
            <a:lvl1pPr defTabSz="550424">
              <a:defRPr sz="7500"/>
            </a:lvl1pPr>
          </a:lstStyle>
          <a:p>
            <a:r>
              <a:rPr sz="3600" dirty="0">
                <a:latin typeface="Calibri" panose="020F0502020204030204" pitchFamily="34" charset="0"/>
                <a:cs typeface="Calibri" panose="020F0502020204030204" pitchFamily="34" charset="0"/>
              </a:rPr>
              <a:t>John 5:6 When Jesus saw him lying there, and knew that he had already been a long time in that condition, He said to him, "Do you wish to get well?"</a:t>
            </a:r>
          </a:p>
        </p:txBody>
      </p:sp>
      <p:sp>
        <p:nvSpPr>
          <p:cNvPr id="217"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rmAutofit/>
          </a:bodyPr>
          <a:lstStyle>
            <a:lvl1pPr defTabSz="558640">
              <a:defRPr sz="7600"/>
            </a:lvl1pPr>
          </a:lstStyle>
          <a:p>
            <a:r>
              <a:rPr sz="3600">
                <a:latin typeface="Calibri" panose="020F0502020204030204" pitchFamily="34" charset="0"/>
                <a:cs typeface="Calibri" panose="020F0502020204030204" pitchFamily="34" charset="0"/>
              </a:rPr>
              <a:t>Juan 5:6 Cuando Jesús lo vio acostado allí y supo que ya llevaba mucho tiempo en aquella condición, le dijo*: ¿Quieres ser sano?</a:t>
            </a:r>
          </a:p>
        </p:txBody>
      </p:sp>
      <p:pic>
        <p:nvPicPr>
          <p:cNvPr id="218"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100" dirty="0">
                <a:latin typeface="Calibri" panose="020F0502020204030204" pitchFamily="34" charset="0"/>
                <a:cs typeface="Calibri" panose="020F0502020204030204" pitchFamily="34" charset="0"/>
              </a:rPr>
              <a:t>The Pool- John 5:1-9 </a:t>
            </a:r>
          </a:p>
        </p:txBody>
      </p:sp>
      <p:sp>
        <p:nvSpPr>
          <p:cNvPr id="165" name="Nuestra necesidad de un Nuevo Nacimiento"/>
          <p:cNvSpPr txBox="1">
            <a:spLocks noGrp="1"/>
          </p:cNvSpPr>
          <p:nvPr>
            <p:ph type="body" sz="half" idx="1"/>
          </p:nvPr>
        </p:nvSpPr>
        <p:spPr>
          <a:xfrm>
            <a:off x="693694" y="2937867"/>
            <a:ext cx="7756613" cy="1515144"/>
          </a:xfrm>
          <a:prstGeom prst="rect">
            <a:avLst/>
          </a:prstGeom>
        </p:spPr>
        <p:txBody>
          <a:bodyPr anchor="ctr">
            <a:normAutofit/>
          </a:bodyPr>
          <a:lstStyle>
            <a:lvl1pPr defTabSz="722947">
              <a:defRPr sz="12800"/>
            </a:lvl1pPr>
          </a:lstStyle>
          <a:p>
            <a:r>
              <a:rPr sz="5100">
                <a:latin typeface="Calibri" panose="020F0502020204030204" pitchFamily="34" charset="0"/>
                <a:cs typeface="Calibri" panose="020F0502020204030204" pitchFamily="34" charset="0"/>
              </a:rPr>
              <a:t>El Estanque- Juan 5:1-9</a:t>
            </a:r>
          </a:p>
        </p:txBody>
      </p:sp>
      <p:pic>
        <p:nvPicPr>
          <p:cNvPr id="166"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467861">
              <a:defRPr sz="6375"/>
            </a:lvl1pPr>
          </a:lstStyle>
          <a:p>
            <a:r>
              <a:rPr sz="2400" dirty="0">
                <a:latin typeface="Calibri" panose="020F0502020204030204" pitchFamily="34" charset="0"/>
                <a:cs typeface="Calibri" panose="020F0502020204030204" pitchFamily="34" charset="0"/>
              </a:rPr>
              <a:t>John 5:3-5 In these lay a multitude of those who were sick, blind, lame, and withered, [waiting for the moving of the waters; [4] for an angel of the Lord went down at certain seasons into the pool and stirred up the water; whoever then first, after the stirring up of the water, stepped in was made well from whatever disease with which he was afflicted.] [5] A man was there who had been ill for thirty-eight years.</a:t>
            </a:r>
          </a:p>
        </p:txBody>
      </p:sp>
      <p:sp>
        <p:nvSpPr>
          <p:cNvPr id="169"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424567">
              <a:defRPr sz="5776"/>
            </a:lvl1pPr>
          </a:lstStyle>
          <a:p>
            <a:r>
              <a:rPr sz="2400">
                <a:latin typeface="Calibri" panose="020F0502020204030204" pitchFamily="34" charset="0"/>
                <a:cs typeface="Calibri" panose="020F0502020204030204" pitchFamily="34" charset="0"/>
              </a:rPr>
              <a:t>Juan 5:3-5 En éstos yacía una multitud de enfermos, ciegos, cojos y paralíticos que esperaban el movimiento del agua; [4] porque un ángel del Señor descendía de vez en cuando al estanque y agitaba el agua; y el primero que descendía al estanque después del movimiento del agua, quedaba curado de cualquier enfermedad que tuviera. [5] Y estaba allí un hombre que hacía treinta y ocho años que estaba enfermo.</a:t>
            </a:r>
          </a:p>
        </p:txBody>
      </p:sp>
      <p:pic>
        <p:nvPicPr>
          <p:cNvPr id="170"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rmAutofit/>
          </a:bodyPr>
          <a:lstStyle>
            <a:lvl1pPr defTabSz="550424">
              <a:defRPr sz="7500"/>
            </a:lvl1pPr>
          </a:lstStyle>
          <a:p>
            <a:r>
              <a:rPr sz="4000" dirty="0">
                <a:latin typeface="Calibri" panose="020F0502020204030204" pitchFamily="34" charset="0"/>
                <a:cs typeface="Calibri" panose="020F0502020204030204" pitchFamily="34" charset="0"/>
              </a:rPr>
              <a:t>John 5:6 When Jesus saw him lying there, and knew that he had already been a long time in that condition, He said to him, "Do you wish to get well?"</a:t>
            </a:r>
          </a:p>
        </p:txBody>
      </p:sp>
      <p:sp>
        <p:nvSpPr>
          <p:cNvPr id="173"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rmAutofit lnSpcReduction="10000"/>
          </a:bodyPr>
          <a:lstStyle>
            <a:lvl1pPr defTabSz="558640">
              <a:defRPr sz="7600"/>
            </a:lvl1pPr>
          </a:lstStyle>
          <a:p>
            <a:r>
              <a:rPr sz="4000">
                <a:latin typeface="Calibri" panose="020F0502020204030204" pitchFamily="34" charset="0"/>
                <a:cs typeface="Calibri" panose="020F0502020204030204" pitchFamily="34" charset="0"/>
              </a:rPr>
              <a:t>Juan 5:6 Cuando Jesús lo vio acostado allí y supo que ya llevaba mucho tiempo en aquella condición, le dijo*: ¿Quieres ser sano?</a:t>
            </a:r>
          </a:p>
        </p:txBody>
      </p:sp>
      <p:pic>
        <p:nvPicPr>
          <p:cNvPr id="174"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3600" dirty="0">
                <a:latin typeface="Calibri" panose="020F0502020204030204" pitchFamily="34" charset="0"/>
                <a:cs typeface="Calibri" panose="020F0502020204030204" pitchFamily="34" charset="0"/>
              </a:rPr>
              <a:t>John 5:7-8 The sick man answered Him, "Sir, I have no man to put me into the pool when the water is stirred up, but while I am coming, another steps down before me." [8] Jesus said to him, "Get up, pick up your pallet and walk."</a:t>
            </a:r>
          </a:p>
        </p:txBody>
      </p:sp>
      <p:sp>
        <p:nvSpPr>
          <p:cNvPr id="177"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558640">
              <a:defRPr sz="7600"/>
            </a:lvl1pPr>
          </a:lstStyle>
          <a:p>
            <a:r>
              <a:rPr sz="3600">
                <a:latin typeface="Calibri" panose="020F0502020204030204" pitchFamily="34" charset="0"/>
                <a:cs typeface="Calibri" panose="020F0502020204030204" pitchFamily="34" charset="0"/>
              </a:rPr>
              <a:t>Juan 5:7-8 El enfermo le respondió: Señor, no tengo a nadie que me meta en el estanque cuando el agua es agitada; y mientras yo llego, otro baja antes que yo. [8] Jesús le dijo*: Levántate, toma tu camilla y anda.</a:t>
            </a:r>
          </a:p>
        </p:txBody>
      </p:sp>
      <p:pic>
        <p:nvPicPr>
          <p:cNvPr id="178"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200" dirty="0">
                <a:latin typeface="Calibri" panose="020F0502020204030204" pitchFamily="34" charset="0"/>
                <a:cs typeface="Calibri" panose="020F0502020204030204" pitchFamily="34" charset="0"/>
              </a:rPr>
              <a:t>The temple- John 5:10-14</a:t>
            </a:r>
          </a:p>
        </p:txBody>
      </p:sp>
      <p:sp>
        <p:nvSpPr>
          <p:cNvPr id="181" name="Nuestra necesidad de un Nuevo Nacimiento"/>
          <p:cNvSpPr txBox="1">
            <a:spLocks noGrp="1"/>
          </p:cNvSpPr>
          <p:nvPr>
            <p:ph type="body" sz="half" idx="1"/>
          </p:nvPr>
        </p:nvSpPr>
        <p:spPr>
          <a:xfrm>
            <a:off x="693694" y="2937867"/>
            <a:ext cx="7756613" cy="1515144"/>
          </a:xfrm>
          <a:prstGeom prst="rect">
            <a:avLst/>
          </a:prstGeom>
        </p:spPr>
        <p:txBody>
          <a:bodyPr anchor="ctr">
            <a:normAutofit/>
          </a:bodyPr>
          <a:lstStyle>
            <a:lvl1pPr defTabSz="722947">
              <a:defRPr sz="12800"/>
            </a:lvl1pPr>
          </a:lstStyle>
          <a:p>
            <a:r>
              <a:rPr sz="5200">
                <a:latin typeface="Calibri" panose="020F0502020204030204" pitchFamily="34" charset="0"/>
                <a:cs typeface="Calibri" panose="020F0502020204030204" pitchFamily="34" charset="0"/>
              </a:rPr>
              <a:t>El templo- Juan 5:10-14</a:t>
            </a:r>
          </a:p>
        </p:txBody>
      </p:sp>
      <p:pic>
        <p:nvPicPr>
          <p:cNvPr id="182"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4000" dirty="0">
                <a:latin typeface="Calibri" panose="020F0502020204030204" pitchFamily="34" charset="0"/>
                <a:cs typeface="Calibri" panose="020F0502020204030204" pitchFamily="34" charset="0"/>
              </a:rPr>
              <a:t>John 5:14 Afterward Jesus found him in the temple and said to him, "Behold, you have become well; do not sin anymore, so that nothing worse happens to you."</a:t>
            </a:r>
          </a:p>
        </p:txBody>
      </p:sp>
      <p:sp>
        <p:nvSpPr>
          <p:cNvPr id="185"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558640">
              <a:defRPr sz="7600"/>
            </a:lvl1pPr>
          </a:lstStyle>
          <a:p>
            <a:r>
              <a:rPr sz="4000">
                <a:latin typeface="Calibri" panose="020F0502020204030204" pitchFamily="34" charset="0"/>
                <a:cs typeface="Calibri" panose="020F0502020204030204" pitchFamily="34" charset="0"/>
              </a:rPr>
              <a:t>Juan 5:14 Después de esto Jesús lo halló* en el templo y le dijo: Mira, has sido sanado; no peques más, para que no te suceda algo peor.</a:t>
            </a:r>
          </a:p>
        </p:txBody>
      </p:sp>
      <p:pic>
        <p:nvPicPr>
          <p:cNvPr id="186"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p>
            <a:pPr defTabSz="206409">
              <a:defRPr sz="7500"/>
            </a:pPr>
            <a:r>
              <a:rPr sz="4400" dirty="0">
                <a:latin typeface="Calibri" panose="020F0502020204030204" pitchFamily="34" charset="0"/>
                <a:cs typeface="Calibri" panose="020F0502020204030204" pitchFamily="34" charset="0"/>
              </a:rPr>
              <a:t>Mark 2:5 And Jesus seeing their faith said to the paralytic, "Son, your sins are forgiven."</a:t>
            </a:r>
          </a:p>
          <a:p>
            <a:pPr defTabSz="206409">
              <a:defRPr sz="7500"/>
            </a:pPr>
            <a:endParaRPr sz="4400" dirty="0">
              <a:latin typeface="Calibri" panose="020F0502020204030204" pitchFamily="34" charset="0"/>
              <a:cs typeface="Calibri" panose="020F0502020204030204" pitchFamily="34" charset="0"/>
            </a:endParaRPr>
          </a:p>
        </p:txBody>
      </p:sp>
      <p:sp>
        <p:nvSpPr>
          <p:cNvPr id="189"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rmAutofit/>
          </a:bodyPr>
          <a:lstStyle>
            <a:lvl1pPr defTabSz="550424">
              <a:defRPr sz="7500">
                <a:latin typeface="Helvetica Neue Medium"/>
                <a:ea typeface="Helvetica Neue Medium"/>
                <a:cs typeface="Helvetica Neue Medium"/>
                <a:sym typeface="Helvetica Neue Medium"/>
              </a:defRPr>
            </a:lvl1pPr>
          </a:lstStyle>
          <a:p>
            <a:r>
              <a:rPr sz="4400">
                <a:latin typeface="Calibri" panose="020F0502020204030204" pitchFamily="34" charset="0"/>
                <a:cs typeface="Calibri" panose="020F0502020204030204" pitchFamily="34" charset="0"/>
              </a:rPr>
              <a:t>Marcos 2:5 Viendo Jesús la fe de ellos, dijo* al paralítico: Hijo, tus pecados te son perdonado</a:t>
            </a:r>
          </a:p>
        </p:txBody>
      </p:sp>
      <p:pic>
        <p:nvPicPr>
          <p:cNvPr id="190"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4400" dirty="0">
                <a:latin typeface="Calibri" panose="020F0502020204030204" pitchFamily="34" charset="0"/>
                <a:cs typeface="Calibri" panose="020F0502020204030204" pitchFamily="34" charset="0"/>
              </a:rPr>
              <a:t>Matthew 1:21 She will bear a Son; and you shall call His name Jesus, for He will save His people from their sins."</a:t>
            </a:r>
          </a:p>
        </p:txBody>
      </p:sp>
      <p:sp>
        <p:nvSpPr>
          <p:cNvPr id="193"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5" y="2937867"/>
            <a:ext cx="8744810" cy="2357301"/>
          </a:xfrm>
          <a:prstGeom prst="rect">
            <a:avLst/>
          </a:prstGeom>
        </p:spPr>
        <p:txBody>
          <a:bodyPr>
            <a:noAutofit/>
          </a:bodyPr>
          <a:lstStyle>
            <a:lvl1pPr defTabSz="558640">
              <a:defRPr sz="7600"/>
            </a:lvl1pPr>
          </a:lstStyle>
          <a:p>
            <a:r>
              <a:rPr sz="4400">
                <a:latin typeface="Calibri" panose="020F0502020204030204" pitchFamily="34" charset="0"/>
                <a:cs typeface="Calibri" panose="020F0502020204030204" pitchFamily="34" charset="0"/>
              </a:rPr>
              <a:t>Mateo 1:21 Y dará a luz un hijo, y le pondrás por nombre Jesús, porque El salvará a su pueblo de sus pecados.</a:t>
            </a:r>
          </a:p>
        </p:txBody>
      </p:sp>
      <p:pic>
        <p:nvPicPr>
          <p:cNvPr id="194"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p:transition spd="slow">
    <p:wipe/>
  </p:transition>
</p:sld>
</file>

<file path=ppt/theme/theme1.xml><?xml version="1.0" encoding="utf-8"?>
<a:theme xmlns:a="http://schemas.openxmlformats.org/drawingml/2006/main" name="20_BasicBlack">
  <a:themeElements>
    <a:clrScheme name="Custom 2">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1011</Words>
  <Application>Microsoft Macintosh PowerPoint</Application>
  <PresentationFormat>On-screen Show (16:10)</PresentationFormat>
  <Paragraphs>30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Helvetica Neue</vt:lpstr>
      <vt:lpstr>Helvetica Neue Light</vt:lpstr>
      <vt:lpstr>Helvetica Neue Medium</vt:lpstr>
      <vt:lpstr>20_BasicBlack</vt:lpstr>
      <vt:lpstr>Jesus &amp; The Paralytic </vt:lpstr>
      <vt:lpstr>The Pool- John 5:1-9 </vt:lpstr>
      <vt:lpstr>John 5:3-5 In these lay a multitude of those who were sick, blind, lame, and withered, [waiting for the moving of the waters; [4] for an angel of the Lord went down at certain seasons into the pool and stirred up the water; whoever then first, after the stirring up of the water, stepped in was made well from whatever disease with which he was afflicted.] [5] A man was there who had been ill for thirty-eight years.</vt:lpstr>
      <vt:lpstr>John 5:6 When Jesus saw him lying there, and knew that he had already been a long time in that condition, He said to him, "Do you wish to get well?"</vt:lpstr>
      <vt:lpstr>John 5:7-8 The sick man answered Him, "Sir, I have no man to put me into the pool when the water is stirred up, but while I am coming, another steps down before me." [8] Jesus said to him, "Get up, pick up your pallet and walk."</vt:lpstr>
      <vt:lpstr>The temple- John 5:10-14</vt:lpstr>
      <vt:lpstr>John 5:14 Afterward Jesus found him in the temple and said to him, "Behold, you have become well; do not sin anymore, so that nothing worse happens to you."</vt:lpstr>
      <vt:lpstr>Mark 2:5 And Jesus seeing their faith said to the paralytic, "Son, your sins are forgiven." </vt:lpstr>
      <vt:lpstr>Matthew 1:21 She will bear a Son; and you shall call His name Jesus, for He will save His people from their sins."</vt:lpstr>
      <vt:lpstr>The Sabbath- John 5:15-18</vt:lpstr>
      <vt:lpstr>John 5:15-16 The man went away, and told the Jews that it was Jesus who had made him well. [16] For this reason the Jews were persecuting Jesus, because He was doing these things on the Sabbath.</vt:lpstr>
      <vt:lpstr>John 5:17-18 But He answered them, "My Father is working until now, and I Myself am working." [18] For this reason therefore the Jews were seeking all the more to kill Him, because He not only was breaking the Sabbath, but also was calling God His own Father, making Himself equal with God.</vt:lpstr>
      <vt:lpstr>Matthew 11:28-29 "Come to Me, all who are weary and heavy-laden, and I will give you rest. [29] Take My yoke upon you and learn from Me, for I am gentle and humble in heart, and you WILL FIND REST FOR YOUR SOULS.</vt:lpstr>
      <vt:lpstr>Revelation 14:13 And I heard a voice from heaven, saying, "Write, 'Blessed are the dead who die in the Lord from now on!'" "Yes," says the Spirit, "so that they may rest from their labors, for their deeds follow with them."</vt:lpstr>
      <vt:lpstr>John 5:6 When Jesus saw him lying there, and knew that he had already been a long time in that condition, He said to him, "Do you wish to get well?"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&amp; The Paralytic </dc:title>
  <cp:lastModifiedBy>Bill Sanchez</cp:lastModifiedBy>
  <cp:revision>1</cp:revision>
  <dcterms:modified xsi:type="dcterms:W3CDTF">2023-08-13T11:09:57Z</dcterms:modified>
</cp:coreProperties>
</file>