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3"/>
  </p:notesMasterIdLst>
  <p:sldIdLst>
    <p:sldId id="283" r:id="rId3"/>
    <p:sldId id="285" r:id="rId4"/>
    <p:sldId id="259" r:id="rId5"/>
    <p:sldId id="292" r:id="rId6"/>
    <p:sldId id="286" r:id="rId7"/>
    <p:sldId id="282" r:id="rId8"/>
    <p:sldId id="287" r:id="rId9"/>
    <p:sldId id="289" r:id="rId10"/>
    <p:sldId id="290" r:id="rId11"/>
    <p:sldId id="281" r:id="rId1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52"/>
    <p:restoredTop sz="96327"/>
  </p:normalViewPr>
  <p:slideViewPr>
    <p:cSldViewPr snapToGrid="0">
      <p:cViewPr varScale="1">
        <p:scale>
          <a:sx n="108" d="100"/>
          <a:sy n="108" d="100"/>
        </p:scale>
        <p:origin x="693" y="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15311-6CA6-0142-8275-304F8E03EFE3}" type="datetimeFigureOut">
              <a:rPr lang="en-US" smtClean="0"/>
              <a:t>10/22/2023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A8B1A-3DA6-134D-A5D4-3B71C31334D1}" type="slidenum">
              <a:rPr lang="en-US" smtClean="0"/>
              <a:t>‹#›</a:t>
            </a:fld>
            <a:endParaRPr lang="en-US"/>
          </a:p>
        </p:txBody>
      </p:sp>
    </p:spTree>
    <p:extLst>
      <p:ext uri="{BB962C8B-B14F-4D97-AF65-F5344CB8AC3E}">
        <p14:creationId xmlns:p14="http://schemas.microsoft.com/office/powerpoint/2010/main" val="12417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2880a8150_0_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2880a815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2880a8150_0_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2880a815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279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C9DDD0-BE9A-9A41-6912-1D2DCB0C7667}"/>
              </a:ext>
            </a:extLst>
          </p:cNvPr>
          <p:cNvSpPr/>
          <p:nvPr userDrawn="1"/>
        </p:nvSpPr>
        <p:spPr>
          <a:xfrm>
            <a:off x="1143001" y="970842"/>
            <a:ext cx="6858000" cy="3410658"/>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A43ADF-299D-E544-2652-144AB4BDFCF1}"/>
              </a:ext>
            </a:extLst>
          </p:cNvPr>
          <p:cNvSpPr/>
          <p:nvPr userDrawn="1"/>
        </p:nvSpPr>
        <p:spPr>
          <a:xfrm>
            <a:off x="0" y="5206314"/>
            <a:ext cx="9143999" cy="508686"/>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935302"/>
            <a:ext cx="6858000" cy="1989667"/>
          </a:xfrm>
        </p:spPr>
        <p:txBody>
          <a:bodyPr anchor="b">
            <a:normAutofit/>
          </a:bodyPr>
          <a:lstStyle>
            <a:lvl1pPr algn="ctr">
              <a:defRPr sz="4800" b="1"/>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3285850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CC0630-C483-4AEB-4431-EE591502D872}"/>
              </a:ext>
            </a:extLst>
          </p:cNvPr>
          <p:cNvSpPr/>
          <p:nvPr userDrawn="1"/>
        </p:nvSpPr>
        <p:spPr>
          <a:xfrm>
            <a:off x="0" y="0"/>
            <a:ext cx="9143999"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383715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827305"/>
            <a:ext cx="8520600" cy="228066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49028"/>
            <a:ext cx="8520600" cy="88066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071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389834"/>
            <a:ext cx="8520600" cy="935333"/>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1189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94472"/>
            <a:ext cx="8520600" cy="6363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280528"/>
            <a:ext cx="8520600" cy="3796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218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94472"/>
            <a:ext cx="8520600" cy="6363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280528"/>
            <a:ext cx="3999900" cy="3796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280528"/>
            <a:ext cx="3999900" cy="3796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3589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94472"/>
            <a:ext cx="8520600" cy="63633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7760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17333"/>
            <a:ext cx="2808000" cy="83966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544000"/>
            <a:ext cx="2808000" cy="3532667"/>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892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00167"/>
            <a:ext cx="6367800" cy="454533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16867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28"/>
            <a:ext cx="4572000" cy="5715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114528"/>
            <a:ext cx="4045200" cy="137233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804667"/>
            <a:ext cx="3837000" cy="4105667"/>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6447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700639"/>
            <a:ext cx="5998800" cy="672333"/>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348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A9E14D-27E5-FA52-8415-C14450B55A3D}"/>
              </a:ext>
            </a:extLst>
          </p:cNvPr>
          <p:cNvSpPr/>
          <p:nvPr userDrawn="1"/>
        </p:nvSpPr>
        <p:spPr>
          <a:xfrm>
            <a:off x="873211" y="0"/>
            <a:ext cx="8270788"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8240" y="304271"/>
            <a:ext cx="7620000" cy="1104636"/>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1158240" y="1521354"/>
            <a:ext cx="7620000" cy="3626115"/>
          </a:xfrm>
        </p:spPr>
        <p:txBody>
          <a:bodyPr>
            <a:normAutofit/>
          </a:bodyPr>
          <a:lstStyle>
            <a:lvl1pPr>
              <a:defRPr sz="2800"/>
            </a:lvl1pPr>
            <a:lvl2pPr>
              <a:defRPr sz="24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1484353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229028"/>
            <a:ext cx="8520600" cy="21816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502472"/>
            <a:ext cx="8520600" cy="1445333"/>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5461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181352"/>
            <a:ext cx="548700" cy="43733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932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A9E14D-27E5-FA52-8415-C14450B55A3D}"/>
              </a:ext>
            </a:extLst>
          </p:cNvPr>
          <p:cNvSpPr/>
          <p:nvPr userDrawn="1"/>
        </p:nvSpPr>
        <p:spPr>
          <a:xfrm>
            <a:off x="873211" y="0"/>
            <a:ext cx="8270788" cy="5715000"/>
          </a:xfrm>
          <a:prstGeom prst="rect">
            <a:avLst/>
          </a:prstGeom>
          <a:solidFill>
            <a:schemeClr val="tx1">
              <a:alpha val="6881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8240" y="304271"/>
            <a:ext cx="7620000" cy="1104636"/>
          </a:xfrm>
        </p:spPr>
        <p:txBody>
          <a:bodyPr>
            <a:normAutofit/>
          </a:bodyPr>
          <a:lstStyle>
            <a:lvl1pPr>
              <a:defRPr sz="4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158240" y="1521354"/>
            <a:ext cx="7620000" cy="3626115"/>
          </a:xfrm>
        </p:spPr>
        <p:txBody>
          <a:bodyPr>
            <a:normAutofit/>
          </a:bodyPr>
          <a:lstStyle>
            <a:lvl1pPr>
              <a:defRPr sz="2800">
                <a:solidFill>
                  <a:schemeClr val="bg1"/>
                </a:solidFill>
              </a:defRPr>
            </a:lvl1pPr>
            <a:lvl2pPr>
              <a:defRPr sz="24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07FDE02-087F-D34E-8777-A4B6BB6F2E07}" type="slidenum">
              <a:rPr lang="en-US" smtClean="0"/>
              <a:pPr/>
              <a:t>‹#›</a:t>
            </a:fld>
            <a:endParaRPr lang="en-US"/>
          </a:p>
        </p:txBody>
      </p:sp>
    </p:spTree>
    <p:extLst>
      <p:ext uri="{BB962C8B-B14F-4D97-AF65-F5344CB8AC3E}">
        <p14:creationId xmlns:p14="http://schemas.microsoft.com/office/powerpoint/2010/main" val="66896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a:solidFill>
            <a:schemeClr val="tx1">
              <a:alpha val="51730"/>
            </a:schemeClr>
          </a:solidFill>
        </p:spPr>
        <p:txBody>
          <a:bodyPr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a:solidFill>
            <a:schemeClr val="tx1">
              <a:alpha val="51730"/>
            </a:schemeClr>
          </a:solidFill>
        </p:spPr>
        <p:txBody>
          <a:bodyPr/>
          <a:lstStyle>
            <a:lvl1pPr marL="0" indent="0">
              <a:buNone/>
              <a:defRPr sz="1800" i="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5296959"/>
            <a:ext cx="2057400" cy="304271"/>
          </a:xfrm>
          <a:prstGeom prst="rect">
            <a:avLst/>
          </a:prstGeom>
          <a:solidFill>
            <a:schemeClr val="tx1">
              <a:alpha val="51730"/>
            </a:schemeClr>
          </a:solidFill>
        </p:spPr>
        <p:txBody>
          <a:bodyPr/>
          <a:lstStyle>
            <a:lvl1pPr>
              <a:defRPr>
                <a:solidFill>
                  <a:schemeClr val="bg1"/>
                </a:solidFill>
              </a:defRPr>
            </a:lvl1pPr>
          </a:lstStyle>
          <a:p>
            <a:fld id="{4885BDAD-F82C-DD46-A8C7-8740827F55EB}" type="datetimeFigureOut">
              <a:rPr lang="en-US" smtClean="0"/>
              <a:pPr/>
              <a:t>10/22/2023</a:t>
            </a:fld>
            <a:endParaRPr lang="en-US"/>
          </a:p>
        </p:txBody>
      </p:sp>
      <p:sp>
        <p:nvSpPr>
          <p:cNvPr id="5" name="Footer Placeholder 4"/>
          <p:cNvSpPr>
            <a:spLocks noGrp="1"/>
          </p:cNvSpPr>
          <p:nvPr>
            <p:ph type="ftr" sz="quarter" idx="11"/>
          </p:nvPr>
        </p:nvSpPr>
        <p:spPr>
          <a:xfrm>
            <a:off x="3028950" y="5296959"/>
            <a:ext cx="3086100" cy="304271"/>
          </a:xfrm>
          <a:prstGeom prst="rect">
            <a:avLst/>
          </a:prstGeom>
          <a:solidFill>
            <a:schemeClr val="tx1">
              <a:alpha val="51730"/>
            </a:schemeClr>
          </a:solidFill>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solidFill>
            <a:schemeClr val="tx1">
              <a:alpha val="51730"/>
            </a:schemeClr>
          </a:solidFill>
        </p:spPr>
        <p:txBody>
          <a:bodyPr/>
          <a:lstStyle>
            <a:lvl1pPr>
              <a:defRPr>
                <a:solidFill>
                  <a:schemeClr val="bg1"/>
                </a:solidFill>
              </a:defRPr>
            </a:lvl1pPr>
          </a:lstStyle>
          <a:p>
            <a:fld id="{007FDE02-087F-D34E-8777-A4B6BB6F2E07}" type="slidenum">
              <a:rPr lang="en-US" smtClean="0"/>
              <a:pPr/>
              <a:t>‹#›</a:t>
            </a:fld>
            <a:endParaRPr lang="en-US"/>
          </a:p>
        </p:txBody>
      </p:sp>
    </p:spTree>
    <p:extLst>
      <p:ext uri="{BB962C8B-B14F-4D97-AF65-F5344CB8AC3E}">
        <p14:creationId xmlns:p14="http://schemas.microsoft.com/office/powerpoint/2010/main" val="24606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8A0B55-F478-C235-5883-115CD2CA2CD4}"/>
              </a:ext>
            </a:extLst>
          </p:cNvPr>
          <p:cNvSpPr/>
          <p:nvPr userDrawn="1"/>
        </p:nvSpPr>
        <p:spPr>
          <a:xfrm>
            <a:off x="0" y="-146"/>
            <a:ext cx="9143999"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1724474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D0DC49A-12EF-9666-5342-A550916455EE}"/>
              </a:ext>
            </a:extLst>
          </p:cNvPr>
          <p:cNvSpPr/>
          <p:nvPr userDrawn="1"/>
        </p:nvSpPr>
        <p:spPr>
          <a:xfrm>
            <a:off x="0" y="0"/>
            <a:ext cx="9143999"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250156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CB28D3-C147-EE2B-A2C3-7628BD9F3237}"/>
              </a:ext>
            </a:extLst>
          </p:cNvPr>
          <p:cNvSpPr/>
          <p:nvPr userDrawn="1"/>
        </p:nvSpPr>
        <p:spPr>
          <a:xfrm>
            <a:off x="873211" y="0"/>
            <a:ext cx="8270788"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191781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445961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D7F50B-D58D-52CC-377B-391097C0CA31}"/>
              </a:ext>
            </a:extLst>
          </p:cNvPr>
          <p:cNvSpPr/>
          <p:nvPr userDrawn="1"/>
        </p:nvSpPr>
        <p:spPr>
          <a:xfrm>
            <a:off x="2686050" y="0"/>
            <a:ext cx="6457949" cy="5715000"/>
          </a:xfrm>
          <a:prstGeom prst="rect">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4597" y="381000"/>
            <a:ext cx="2404303" cy="1333500"/>
          </a:xfrm>
          <a:solidFill>
            <a:schemeClr val="tx1">
              <a:alpha val="51248"/>
            </a:schemeClr>
          </a:solidFill>
          <a:effectLst>
            <a:softEdge rad="38100"/>
          </a:effectLst>
        </p:spPr>
        <p:txBody>
          <a:bodyPr anchor="b">
            <a:noAutofit/>
          </a:bodyPr>
          <a:lstStyle>
            <a:lvl1pPr>
              <a:defRPr sz="32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2909455" y="381000"/>
            <a:ext cx="5781464" cy="47832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4885BDAD-F82C-DD46-A8C7-8740827F55EB}" type="datetimeFigureOut">
              <a:rPr lang="en-US" smtClean="0"/>
              <a:t>10/22/2023</a:t>
            </a:fld>
            <a:endParaRPr lang="en-US"/>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07FDE02-087F-D34E-8777-A4B6BB6F2E07}" type="slidenum">
              <a:rPr lang="en-US" smtClean="0"/>
              <a:t>‹#›</a:t>
            </a:fld>
            <a:endParaRPr lang="en-US"/>
          </a:p>
        </p:txBody>
      </p:sp>
    </p:spTree>
    <p:extLst>
      <p:ext uri="{BB962C8B-B14F-4D97-AF65-F5344CB8AC3E}">
        <p14:creationId xmlns:p14="http://schemas.microsoft.com/office/powerpoint/2010/main" val="362523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20345" y="304271"/>
            <a:ext cx="7625667"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345" y="1521354"/>
            <a:ext cx="7625667"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07FDE02-087F-D34E-8777-A4B6BB6F2E07}" type="slidenum">
              <a:rPr lang="en-US" smtClean="0"/>
              <a:t>‹#›</a:t>
            </a:fld>
            <a:endParaRPr lang="en-US"/>
          </a:p>
        </p:txBody>
      </p:sp>
    </p:spTree>
    <p:extLst>
      <p:ext uri="{BB962C8B-B14F-4D97-AF65-F5344CB8AC3E}">
        <p14:creationId xmlns:p14="http://schemas.microsoft.com/office/powerpoint/2010/main" val="1568188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63" r:id="rId4"/>
    <p:sldLayoutId id="2147483664" r:id="rId5"/>
    <p:sldLayoutId id="2147483665" r:id="rId6"/>
    <p:sldLayoutId id="2147483666" r:id="rId7"/>
    <p:sldLayoutId id="2147483667" r:id="rId8"/>
    <p:sldLayoutId id="2147483668" r:id="rId9"/>
    <p:sldLayoutId id="2147483670"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3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80528"/>
            <a:ext cx="8520600" cy="3796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5181352"/>
            <a:ext cx="548700" cy="437333"/>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166184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503963"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6C6A2-8394-54FD-1306-5F04CB2B1ED0}"/>
              </a:ext>
            </a:extLst>
          </p:cNvPr>
          <p:cNvSpPr>
            <a:spLocks noGrp="1"/>
          </p:cNvSpPr>
          <p:nvPr>
            <p:ph type="ctrTitle"/>
          </p:nvPr>
        </p:nvSpPr>
        <p:spPr/>
        <p:txBody>
          <a:bodyPr>
            <a:normAutofit/>
          </a:bodyPr>
          <a:lstStyle/>
          <a:p>
            <a:r>
              <a:rPr lang="en-US" sz="2800" dirty="0">
                <a:latin typeface="Calibri Light" panose="020F0302020204030204" pitchFamily="34" charset="0"/>
                <a:ea typeface="Calibri Light" panose="020F0302020204030204" pitchFamily="34" charset="0"/>
                <a:cs typeface="Calibri Light" panose="020F0302020204030204" pitchFamily="34" charset="0"/>
              </a:rPr>
              <a:t>Baskaran, Christians, and Running the Race</a:t>
            </a:r>
          </a:p>
        </p:txBody>
      </p:sp>
      <p:sp>
        <p:nvSpPr>
          <p:cNvPr id="3" name="Subtitle 2">
            <a:extLst>
              <a:ext uri="{FF2B5EF4-FFF2-40B4-BE49-F238E27FC236}">
                <a16:creationId xmlns:a16="http://schemas.microsoft.com/office/drawing/2014/main" id="{D6EE5531-26E2-D7DF-945C-BC50698F9004}"/>
              </a:ext>
            </a:extLst>
          </p:cNvPr>
          <p:cNvSpPr>
            <a:spLocks noGrp="1"/>
          </p:cNvSpPr>
          <p:nvPr>
            <p:ph type="subTitle" idx="1"/>
          </p:nvPr>
        </p:nvSpPr>
        <p:spPr/>
        <p:txBody>
          <a:bodyPr/>
          <a:lstStyle/>
          <a:p>
            <a:r>
              <a:rPr lang="en-US" b="1" dirty="0">
                <a:latin typeface="+mj-lt"/>
                <a:cs typeface="Arial" panose="020B0604020202020204" pitchFamily="34" charset="0"/>
              </a:rPr>
              <a:t>October 22, 2023</a:t>
            </a:r>
          </a:p>
        </p:txBody>
      </p:sp>
    </p:spTree>
    <p:extLst>
      <p:ext uri="{BB962C8B-B14F-4D97-AF65-F5344CB8AC3E}">
        <p14:creationId xmlns:p14="http://schemas.microsoft.com/office/powerpoint/2010/main" val="314427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C279A-0D56-E658-90F5-BBAD9CF612D0}"/>
              </a:ext>
            </a:extLst>
          </p:cNvPr>
          <p:cNvSpPr>
            <a:spLocks noGrp="1"/>
          </p:cNvSpPr>
          <p:nvPr>
            <p:ph type="title"/>
          </p:nvPr>
        </p:nvSpPr>
        <p:spPr/>
        <p:txBody>
          <a:bodyPr>
            <a:noAutofit/>
          </a:bodyPr>
          <a:lstStyle/>
          <a:p>
            <a:r>
              <a:rPr lang="en-US" sz="2800" i="1" dirty="0"/>
              <a:t>“Therefore lift your drooping hands and strengthen your weak knees and make straight paths for your feet, so that what is lame may not be put out of joint but rather be healed.”</a:t>
            </a:r>
          </a:p>
        </p:txBody>
      </p:sp>
      <p:sp>
        <p:nvSpPr>
          <p:cNvPr id="3" name="Text Placeholder 2">
            <a:extLst>
              <a:ext uri="{FF2B5EF4-FFF2-40B4-BE49-F238E27FC236}">
                <a16:creationId xmlns:a16="http://schemas.microsoft.com/office/drawing/2014/main" id="{0C37D415-0E05-93B1-0A4E-FBBAEF27DD09}"/>
              </a:ext>
            </a:extLst>
          </p:cNvPr>
          <p:cNvSpPr>
            <a:spLocks noGrp="1"/>
          </p:cNvSpPr>
          <p:nvPr>
            <p:ph type="body" idx="1"/>
          </p:nvPr>
        </p:nvSpPr>
        <p:spPr/>
        <p:txBody>
          <a:bodyPr/>
          <a:lstStyle/>
          <a:p>
            <a:r>
              <a:rPr lang="en-US" dirty="0"/>
              <a:t>Hebrews 12:12-13</a:t>
            </a:r>
          </a:p>
        </p:txBody>
      </p:sp>
    </p:spTree>
    <p:extLst>
      <p:ext uri="{BB962C8B-B14F-4D97-AF65-F5344CB8AC3E}">
        <p14:creationId xmlns:p14="http://schemas.microsoft.com/office/powerpoint/2010/main" val="53590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6C6A2-8394-54FD-1306-5F04CB2B1ED0}"/>
              </a:ext>
            </a:extLst>
          </p:cNvPr>
          <p:cNvSpPr>
            <a:spLocks noGrp="1"/>
          </p:cNvSpPr>
          <p:nvPr>
            <p:ph type="title"/>
          </p:nvPr>
        </p:nvSpPr>
        <p:spPr/>
        <p:txBody>
          <a:bodyPr/>
          <a:lstStyle/>
          <a:p>
            <a:r>
              <a:rPr lang="en-US" dirty="0"/>
              <a:t>Baskaran</a:t>
            </a:r>
          </a:p>
        </p:txBody>
      </p:sp>
      <p:sp>
        <p:nvSpPr>
          <p:cNvPr id="5" name="Text Placeholder 4">
            <a:extLst>
              <a:ext uri="{FF2B5EF4-FFF2-40B4-BE49-F238E27FC236}">
                <a16:creationId xmlns:a16="http://schemas.microsoft.com/office/drawing/2014/main" id="{442E2BD6-4856-47EE-F54E-2F43F29471DF}"/>
              </a:ext>
            </a:extLst>
          </p:cNvPr>
          <p:cNvSpPr>
            <a:spLocks noGrp="1"/>
          </p:cNvSpPr>
          <p:nvPr>
            <p:ph type="body" idx="1"/>
          </p:nvPr>
        </p:nvSpPr>
        <p:spPr/>
        <p:txBody>
          <a:bodyPr/>
          <a:lstStyle/>
          <a:p>
            <a:r>
              <a:rPr lang="en-US" dirty="0"/>
              <a:t>“...And Jesus said to Simon, ‘Do not be afraid; from now on you will be catching men.’  And when they had brought their boats to land, they left everything and followed Him.” (Luke 5:10b-11)</a:t>
            </a:r>
          </a:p>
        </p:txBody>
      </p:sp>
    </p:spTree>
    <p:extLst>
      <p:ext uri="{BB962C8B-B14F-4D97-AF65-F5344CB8AC3E}">
        <p14:creationId xmlns:p14="http://schemas.microsoft.com/office/powerpoint/2010/main" val="242589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45712" y="243725"/>
            <a:ext cx="8520600" cy="572700"/>
          </a:xfrm>
          <a:prstGeom prst="rect">
            <a:avLst/>
          </a:prstGeom>
        </p:spPr>
        <p:txBody>
          <a:bodyPr spcFirstLastPara="1" wrap="square" lIns="91425" tIns="91425" rIns="91425" bIns="91425" anchor="t" anchorCtr="0">
            <a:normAutofit fontScale="90000"/>
          </a:bodyPr>
          <a:lstStyle/>
          <a:p>
            <a:r>
              <a:rPr lang="en" dirty="0">
                <a:latin typeface="Calibri Light" panose="020F0302020204030204" pitchFamily="34" charset="0"/>
                <a:ea typeface="Calibri Light" panose="020F0302020204030204" pitchFamily="34" charset="0"/>
                <a:cs typeface="Calibri Light" panose="020F0302020204030204" pitchFamily="34" charset="0"/>
              </a:rPr>
              <a:t>Baskaran’s Bio and Work in Chennai</a:t>
            </a:r>
            <a:endParaRPr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5" name="Google Shape;75;p16"/>
          <p:cNvSpPr txBox="1">
            <a:spLocks noGrp="1"/>
          </p:cNvSpPr>
          <p:nvPr>
            <p:ph type="body" idx="1"/>
          </p:nvPr>
        </p:nvSpPr>
        <p:spPr>
          <a:xfrm>
            <a:off x="311700" y="1071493"/>
            <a:ext cx="5424600" cy="4030200"/>
          </a:xfrm>
          <a:prstGeom prst="rect">
            <a:avLst/>
          </a:prstGeom>
        </p:spPr>
        <p:txBody>
          <a:bodyPr spcFirstLastPara="1" wrap="square" lIns="91425" tIns="91425" rIns="91425" bIns="91425" anchor="t" anchorCtr="0">
            <a:noAutofit/>
          </a:bodyPr>
          <a:lstStyle/>
          <a:p>
            <a:pPr marL="0" indent="0">
              <a:lnSpc>
                <a:spcPct val="80000"/>
              </a:lnSpc>
              <a:buNone/>
            </a:pPr>
            <a:r>
              <a:rPr lang="en" dirty="0">
                <a:latin typeface="Calibri" panose="020F0502020204030204" pitchFamily="34" charset="0"/>
                <a:ea typeface="Calibri" panose="020F0502020204030204" pitchFamily="34" charset="0"/>
                <a:cs typeface="Calibri" panose="020F0502020204030204" pitchFamily="34" charset="0"/>
              </a:rPr>
              <a:t>Became a Christian in 2000</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Age: 49, Education: BA in Corporate Secretaryship </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Family: Wife and Daughter (13 years old)</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Helped three groups since then:</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	2000-2011: </a:t>
            </a:r>
            <a:r>
              <a:rPr lang="en" dirty="0" err="1">
                <a:latin typeface="Calibri" panose="020F0502020204030204" pitchFamily="34" charset="0"/>
                <a:ea typeface="Calibri" panose="020F0502020204030204" pitchFamily="34" charset="0"/>
                <a:cs typeface="Calibri" panose="020F0502020204030204" pitchFamily="34" charset="0"/>
              </a:rPr>
              <a:t>Perambur</a:t>
            </a:r>
            <a:r>
              <a:rPr lang="en" dirty="0">
                <a:latin typeface="Calibri" panose="020F0502020204030204" pitchFamily="34" charset="0"/>
                <a:ea typeface="Calibri" panose="020F0502020204030204" pitchFamily="34" charset="0"/>
                <a:cs typeface="Calibri" panose="020F0502020204030204" pitchFamily="34" charset="0"/>
              </a:rPr>
              <a:t> (Chennai)</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	2011-2016: </a:t>
            </a:r>
            <a:r>
              <a:rPr lang="en" dirty="0" err="1">
                <a:latin typeface="Calibri" panose="020F0502020204030204" pitchFamily="34" charset="0"/>
                <a:ea typeface="Calibri" panose="020F0502020204030204" pitchFamily="34" charset="0"/>
                <a:cs typeface="Calibri" panose="020F0502020204030204" pitchFamily="34" charset="0"/>
              </a:rPr>
              <a:t>Virugambakkam</a:t>
            </a:r>
            <a:r>
              <a:rPr lang="en" dirty="0">
                <a:latin typeface="Calibri" panose="020F0502020204030204" pitchFamily="34" charset="0"/>
                <a:ea typeface="Calibri" panose="020F0502020204030204" pitchFamily="34" charset="0"/>
                <a:cs typeface="Calibri" panose="020F0502020204030204" pitchFamily="34" charset="0"/>
              </a:rPr>
              <a:t> (Chennai)</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	2016 - Present: </a:t>
            </a:r>
            <a:r>
              <a:rPr lang="en" dirty="0" err="1">
                <a:latin typeface="Calibri" panose="020F0502020204030204" pitchFamily="34" charset="0"/>
                <a:ea typeface="Calibri" panose="020F0502020204030204" pitchFamily="34" charset="0"/>
                <a:cs typeface="Calibri" panose="020F0502020204030204" pitchFamily="34" charset="0"/>
              </a:rPr>
              <a:t>Porur</a:t>
            </a:r>
            <a:r>
              <a:rPr lang="en" dirty="0">
                <a:latin typeface="Calibri" panose="020F0502020204030204" pitchFamily="34" charset="0"/>
                <a:ea typeface="Calibri" panose="020F0502020204030204" pitchFamily="34" charset="0"/>
                <a:cs typeface="Calibri" panose="020F0502020204030204" pitchFamily="34" charset="0"/>
              </a:rPr>
              <a:t> (Chennai)</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Secular work:</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	2009-2019: School bus driver </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buNone/>
            </a:pPr>
            <a:r>
              <a:rPr lang="en" dirty="0">
                <a:latin typeface="Calibri" panose="020F0502020204030204" pitchFamily="34" charset="0"/>
                <a:ea typeface="Calibri" panose="020F0502020204030204" pitchFamily="34" charset="0"/>
                <a:cs typeface="Calibri" panose="020F0502020204030204" pitchFamily="34" charset="0"/>
              </a:rPr>
              <a:t>About </a:t>
            </a:r>
            <a:r>
              <a:rPr lang="en" dirty="0" err="1">
                <a:latin typeface="Calibri" panose="020F0502020204030204" pitchFamily="34" charset="0"/>
                <a:ea typeface="Calibri" panose="020F0502020204030204" pitchFamily="34" charset="0"/>
                <a:cs typeface="Calibri" panose="020F0502020204030204" pitchFamily="34" charset="0"/>
              </a:rPr>
              <a:t>Porur</a:t>
            </a:r>
            <a:r>
              <a:rPr lang="en" dirty="0">
                <a:latin typeface="Calibri" panose="020F0502020204030204" pitchFamily="34" charset="0"/>
                <a:ea typeface="Calibri" panose="020F0502020204030204" pitchFamily="34" charset="0"/>
                <a:cs typeface="Calibri" panose="020F0502020204030204" pitchFamily="34" charset="0"/>
              </a:rPr>
              <a:t> congregation (assembling since 2016):</a:t>
            </a:r>
            <a:endParaRPr dirty="0">
              <a:latin typeface="Calibri" panose="020F0502020204030204" pitchFamily="34" charset="0"/>
              <a:ea typeface="Calibri" panose="020F0502020204030204" pitchFamily="34" charset="0"/>
              <a:cs typeface="Calibri" panose="020F0502020204030204" pitchFamily="34" charset="0"/>
            </a:endParaRPr>
          </a:p>
          <a:p>
            <a:pPr marL="0" indent="0">
              <a:lnSpc>
                <a:spcPct val="80000"/>
              </a:lnSpc>
              <a:spcBef>
                <a:spcPts val="1200"/>
              </a:spcBef>
              <a:spcAft>
                <a:spcPts val="1200"/>
              </a:spcAft>
              <a:buNone/>
            </a:pPr>
            <a:r>
              <a:rPr lang="en" dirty="0">
                <a:latin typeface="Calibri" panose="020F0502020204030204" pitchFamily="34" charset="0"/>
                <a:ea typeface="Calibri" panose="020F0502020204030204" pitchFamily="34" charset="0"/>
                <a:cs typeface="Calibri" panose="020F0502020204030204" pitchFamily="34" charset="0"/>
              </a:rPr>
              <a:t>	45 members</a:t>
            </a:r>
            <a:endParaRPr sz="1200" dirty="0">
              <a:latin typeface="Calibri" panose="020F0502020204030204" pitchFamily="34" charset="0"/>
              <a:ea typeface="Calibri" panose="020F0502020204030204" pitchFamily="34" charset="0"/>
              <a:cs typeface="Calibri" panose="020F0502020204030204" pitchFamily="34" charset="0"/>
            </a:endParaRPr>
          </a:p>
        </p:txBody>
      </p:sp>
      <p:pic>
        <p:nvPicPr>
          <p:cNvPr id="76" name="Google Shape;76;p16"/>
          <p:cNvPicPr preferRelativeResize="0"/>
          <p:nvPr/>
        </p:nvPicPr>
        <p:blipFill>
          <a:blip r:embed="rId3">
            <a:alphaModFix/>
          </a:blip>
          <a:stretch>
            <a:fillRect/>
          </a:stretch>
        </p:blipFill>
        <p:spPr>
          <a:xfrm>
            <a:off x="5809651" y="1052639"/>
            <a:ext cx="3022650" cy="4030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D3831EA9-3879-8B76-32FB-6BD6D516165E}"/>
              </a:ext>
            </a:extLst>
          </p:cNvPr>
          <p:cNvGraphicFramePr>
            <a:graphicFrameLocks/>
          </p:cNvGraphicFramePr>
          <p:nvPr>
            <p:extLst>
              <p:ext uri="{D42A27DB-BD31-4B8C-83A1-F6EECF244321}">
                <p14:modId xmlns:p14="http://schemas.microsoft.com/office/powerpoint/2010/main" val="510396383"/>
              </p:ext>
            </p:extLst>
          </p:nvPr>
        </p:nvGraphicFramePr>
        <p:xfrm>
          <a:off x="216817" y="269203"/>
          <a:ext cx="5533534" cy="3383280"/>
        </p:xfrm>
        <a:graphic>
          <a:graphicData uri="http://schemas.openxmlformats.org/drawingml/2006/table">
            <a:tbl>
              <a:tblPr firstRow="1" bandRow="1">
                <a:tableStyleId>{5C22544A-7EE6-4342-B048-85BDC9FD1C3A}</a:tableStyleId>
              </a:tblPr>
              <a:tblGrid>
                <a:gridCol w="803331">
                  <a:extLst>
                    <a:ext uri="{9D8B030D-6E8A-4147-A177-3AD203B41FA5}">
                      <a16:colId xmlns:a16="http://schemas.microsoft.com/office/drawing/2014/main" val="3847802638"/>
                    </a:ext>
                  </a:extLst>
                </a:gridCol>
                <a:gridCol w="1557623">
                  <a:extLst>
                    <a:ext uri="{9D8B030D-6E8A-4147-A177-3AD203B41FA5}">
                      <a16:colId xmlns:a16="http://schemas.microsoft.com/office/drawing/2014/main" val="2393614502"/>
                    </a:ext>
                  </a:extLst>
                </a:gridCol>
                <a:gridCol w="993820">
                  <a:extLst>
                    <a:ext uri="{9D8B030D-6E8A-4147-A177-3AD203B41FA5}">
                      <a16:colId xmlns:a16="http://schemas.microsoft.com/office/drawing/2014/main" val="1655651580"/>
                    </a:ext>
                  </a:extLst>
                </a:gridCol>
                <a:gridCol w="1146716">
                  <a:extLst>
                    <a:ext uri="{9D8B030D-6E8A-4147-A177-3AD203B41FA5}">
                      <a16:colId xmlns:a16="http://schemas.microsoft.com/office/drawing/2014/main" val="105294566"/>
                    </a:ext>
                  </a:extLst>
                </a:gridCol>
                <a:gridCol w="1032044">
                  <a:extLst>
                    <a:ext uri="{9D8B030D-6E8A-4147-A177-3AD203B41FA5}">
                      <a16:colId xmlns:a16="http://schemas.microsoft.com/office/drawing/2014/main" val="3181846687"/>
                    </a:ext>
                  </a:extLst>
                </a:gridCol>
              </a:tblGrid>
              <a:tr h="242807">
                <a:tc>
                  <a:txBody>
                    <a:bodyPr/>
                    <a:lstStyle/>
                    <a:p>
                      <a:r>
                        <a:rPr lang="en-US" sz="1200" dirty="0"/>
                        <a:t>Day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200" dirty="0"/>
                        <a:t>Name(s)</a:t>
                      </a:r>
                    </a:p>
                  </a:txBody>
                  <a:tcPr>
                    <a:lnT w="12700" cap="flat" cmpd="sng" algn="ctr">
                      <a:solidFill>
                        <a:schemeClr val="tx1"/>
                      </a:solidFill>
                      <a:prstDash val="solid"/>
                      <a:round/>
                      <a:headEnd type="none" w="med" len="med"/>
                      <a:tailEnd type="none" w="med" len="med"/>
                    </a:lnT>
                  </a:tcPr>
                </a:tc>
                <a:tc>
                  <a:txBody>
                    <a:bodyPr/>
                    <a:lstStyle/>
                    <a:p>
                      <a:r>
                        <a:rPr lang="en-US" sz="1200" dirty="0"/>
                        <a:t>Age(s)</a:t>
                      </a:r>
                    </a:p>
                  </a:txBody>
                  <a:tcPr>
                    <a:lnT w="12700" cap="flat" cmpd="sng" algn="ctr">
                      <a:solidFill>
                        <a:schemeClr val="tx1"/>
                      </a:solidFill>
                      <a:prstDash val="solid"/>
                      <a:round/>
                      <a:headEnd type="none" w="med" len="med"/>
                      <a:tailEnd type="none" w="med" len="med"/>
                    </a:lnT>
                  </a:tcPr>
                </a:tc>
                <a:tc>
                  <a:txBody>
                    <a:bodyPr/>
                    <a:lstStyle/>
                    <a:p>
                      <a:r>
                        <a:rPr lang="en-US" sz="1200" dirty="0"/>
                        <a:t>Background</a:t>
                      </a:r>
                    </a:p>
                  </a:txBody>
                  <a:tcPr>
                    <a:lnT w="12700" cap="flat" cmpd="sng" algn="ctr">
                      <a:solidFill>
                        <a:schemeClr val="tx1"/>
                      </a:solidFill>
                      <a:prstDash val="solid"/>
                      <a:round/>
                      <a:headEnd type="none" w="med" len="med"/>
                      <a:tailEnd type="none" w="med" len="med"/>
                    </a:lnT>
                  </a:tcPr>
                </a:tc>
                <a:tc>
                  <a:txBody>
                    <a:bodyPr/>
                    <a:lstStyle/>
                    <a:p>
                      <a:r>
                        <a:rPr lang="en-US" sz="1200" dirty="0"/>
                        <a:t>Contacts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62409"/>
                  </a:ext>
                </a:extLst>
              </a:tr>
              <a:tr h="242807">
                <a:tc>
                  <a:txBody>
                    <a:bodyPr/>
                    <a:lstStyle/>
                    <a:p>
                      <a:r>
                        <a:rPr lang="en-US" sz="1200" dirty="0"/>
                        <a:t>Monday</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200" dirty="0"/>
                        <a:t>Saravanan</a:t>
                      </a:r>
                    </a:p>
                  </a:txBody>
                  <a:tcPr>
                    <a:solidFill>
                      <a:schemeClr val="bg2"/>
                    </a:solidFill>
                  </a:tcPr>
                </a:tc>
                <a:tc>
                  <a:txBody>
                    <a:bodyPr/>
                    <a:lstStyle/>
                    <a:p>
                      <a:r>
                        <a:rPr lang="en-US" sz="1200" dirty="0"/>
                        <a:t>27</a:t>
                      </a:r>
                    </a:p>
                  </a:txBody>
                  <a:tcPr>
                    <a:solidFill>
                      <a:schemeClr val="bg2"/>
                    </a:solidFill>
                  </a:tcPr>
                </a:tc>
                <a:tc>
                  <a:txBody>
                    <a:bodyPr/>
                    <a:lstStyle/>
                    <a:p>
                      <a:r>
                        <a:rPr lang="en-US" sz="1200" dirty="0"/>
                        <a:t>Denomination</a:t>
                      </a:r>
                    </a:p>
                  </a:txBody>
                  <a:tcPr>
                    <a:solidFill>
                      <a:schemeClr val="bg2"/>
                    </a:solidFill>
                  </a:tcPr>
                </a:tc>
                <a:tc rowSpan="8">
                  <a:txBody>
                    <a:bodyPr/>
                    <a:lstStyle/>
                    <a:p>
                      <a:pPr algn="ctr"/>
                      <a:r>
                        <a:rPr lang="en-US" sz="1200" dirty="0"/>
                        <a:t>New souls after attending the Bible studies call upon other souls for study.  Church members introduce their neighbors and friends.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97753124"/>
                  </a:ext>
                </a:extLst>
              </a:tr>
              <a:tr h="242807">
                <a:tc rowSpan="2">
                  <a:txBody>
                    <a:bodyPr/>
                    <a:lstStyle/>
                    <a:p>
                      <a:r>
                        <a:rPr lang="en-US" sz="1200" dirty="0"/>
                        <a:t>Tuesday</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200" dirty="0" err="1"/>
                        <a:t>Elamaran</a:t>
                      </a:r>
                      <a:endParaRPr lang="en-US" sz="1200" dirty="0"/>
                    </a:p>
                  </a:txBody>
                  <a:tcPr>
                    <a:solidFill>
                      <a:schemeClr val="bg2"/>
                    </a:solidFill>
                  </a:tcPr>
                </a:tc>
                <a:tc>
                  <a:txBody>
                    <a:bodyPr/>
                    <a:lstStyle/>
                    <a:p>
                      <a:r>
                        <a:rPr lang="en-US" sz="1200" dirty="0"/>
                        <a:t>47</a:t>
                      </a:r>
                    </a:p>
                  </a:txBody>
                  <a:tcPr>
                    <a:solidFill>
                      <a:schemeClr val="bg2"/>
                    </a:solidFill>
                  </a:tcPr>
                </a:tc>
                <a:tc>
                  <a:txBody>
                    <a:bodyPr/>
                    <a:lstStyle/>
                    <a:p>
                      <a:r>
                        <a:rPr lang="en-US" sz="1200" dirty="0"/>
                        <a:t>Denomination</a:t>
                      </a:r>
                    </a:p>
                  </a:txBody>
                  <a:tcPr>
                    <a:solidFill>
                      <a:schemeClr val="bg2"/>
                    </a:solidFill>
                  </a:tcPr>
                </a:tc>
                <a:tc vMerge="1">
                  <a:txBody>
                    <a:bodyPr/>
                    <a:lstStyle/>
                    <a:p>
                      <a:endParaRPr lang="en-US" dirty="0"/>
                    </a:p>
                  </a:txBody>
                  <a:tcPr/>
                </a:tc>
                <a:extLst>
                  <a:ext uri="{0D108BD9-81ED-4DB2-BD59-A6C34878D82A}">
                    <a16:rowId xmlns:a16="http://schemas.microsoft.com/office/drawing/2014/main" val="1099466188"/>
                  </a:ext>
                </a:extLst>
              </a:tr>
              <a:tr h="286294">
                <a:tc vMerge="1">
                  <a:txBody>
                    <a:bodyPr/>
                    <a:lstStyle/>
                    <a:p>
                      <a:endParaRPr lang="en-US" dirty="0"/>
                    </a:p>
                  </a:txBody>
                  <a:tcPr/>
                </a:tc>
                <a:tc>
                  <a:txBody>
                    <a:bodyPr/>
                    <a:lstStyle/>
                    <a:p>
                      <a:r>
                        <a:rPr lang="en-US" sz="1200" dirty="0"/>
                        <a:t>Selva Kumar, Mary Shyla</a:t>
                      </a:r>
                    </a:p>
                  </a:txBody>
                  <a:tcPr>
                    <a:solidFill>
                      <a:schemeClr val="bg2"/>
                    </a:solidFill>
                  </a:tcPr>
                </a:tc>
                <a:tc>
                  <a:txBody>
                    <a:bodyPr/>
                    <a:lstStyle/>
                    <a:p>
                      <a:r>
                        <a:rPr lang="en-US" sz="1200" dirty="0"/>
                        <a:t>49,48</a:t>
                      </a:r>
                    </a:p>
                  </a:txBody>
                  <a:tcPr>
                    <a:solidFill>
                      <a:schemeClr val="bg2"/>
                    </a:solidFill>
                  </a:tcPr>
                </a:tc>
                <a:tc>
                  <a:txBody>
                    <a:bodyPr/>
                    <a:lstStyle/>
                    <a:p>
                      <a:r>
                        <a:rPr lang="en-US" sz="1200" dirty="0"/>
                        <a:t>Denomination</a:t>
                      </a:r>
                    </a:p>
                  </a:txBody>
                  <a:tcPr>
                    <a:solidFill>
                      <a:schemeClr val="bg2"/>
                    </a:solidFill>
                  </a:tcPr>
                </a:tc>
                <a:tc vMerge="1">
                  <a:txBody>
                    <a:bodyPr/>
                    <a:lstStyle/>
                    <a:p>
                      <a:endParaRPr lang="en-US" dirty="0"/>
                    </a:p>
                  </a:txBody>
                  <a:tcPr/>
                </a:tc>
                <a:extLst>
                  <a:ext uri="{0D108BD9-81ED-4DB2-BD59-A6C34878D82A}">
                    <a16:rowId xmlns:a16="http://schemas.microsoft.com/office/drawing/2014/main" val="4179175217"/>
                  </a:ext>
                </a:extLst>
              </a:tr>
              <a:tr h="282804">
                <a:tc rowSpan="3">
                  <a:txBody>
                    <a:bodyPr/>
                    <a:lstStyle/>
                    <a:p>
                      <a:r>
                        <a:rPr lang="en-US" sz="1200" dirty="0"/>
                        <a:t>Saturday</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200" dirty="0"/>
                        <a:t>Selvaraj, </a:t>
                      </a:r>
                      <a:r>
                        <a:rPr lang="en-US" sz="1200" dirty="0" err="1"/>
                        <a:t>Premalatha</a:t>
                      </a:r>
                      <a:r>
                        <a:rPr lang="en-US" sz="1200" dirty="0"/>
                        <a:t>, Angel</a:t>
                      </a:r>
                    </a:p>
                  </a:txBody>
                  <a:tcPr>
                    <a:solidFill>
                      <a:schemeClr val="bg2"/>
                    </a:solidFill>
                  </a:tcPr>
                </a:tc>
                <a:tc>
                  <a:txBody>
                    <a:bodyPr/>
                    <a:lstStyle/>
                    <a:p>
                      <a:r>
                        <a:rPr lang="en-US" sz="1200" dirty="0"/>
                        <a:t>40,36,18</a:t>
                      </a:r>
                    </a:p>
                  </a:txBody>
                  <a:tcPr>
                    <a:solidFill>
                      <a:schemeClr val="bg2"/>
                    </a:solidFill>
                  </a:tcPr>
                </a:tc>
                <a:tc>
                  <a:txBody>
                    <a:bodyPr/>
                    <a:lstStyle/>
                    <a:p>
                      <a:r>
                        <a:rPr lang="en-US" sz="1200" dirty="0"/>
                        <a:t>Denomination</a:t>
                      </a:r>
                    </a:p>
                  </a:txBody>
                  <a:tcPr>
                    <a:solidFill>
                      <a:schemeClr val="bg2"/>
                    </a:solidFill>
                  </a:tcPr>
                </a:tc>
                <a:tc vMerge="1">
                  <a:txBody>
                    <a:bodyPr/>
                    <a:lstStyle/>
                    <a:p>
                      <a:endParaRPr lang="en-US" dirty="0"/>
                    </a:p>
                  </a:txBody>
                  <a:tcPr/>
                </a:tc>
                <a:extLst>
                  <a:ext uri="{0D108BD9-81ED-4DB2-BD59-A6C34878D82A}">
                    <a16:rowId xmlns:a16="http://schemas.microsoft.com/office/drawing/2014/main" val="1421039443"/>
                  </a:ext>
                </a:extLst>
              </a:tr>
              <a:tr h="282804">
                <a:tc vMerge="1">
                  <a:txBody>
                    <a:bodyPr/>
                    <a:lstStyle/>
                    <a:p>
                      <a:endParaRPr lang="en-US" dirty="0"/>
                    </a:p>
                  </a:txBody>
                  <a:tcPr/>
                </a:tc>
                <a:tc>
                  <a:txBody>
                    <a:bodyPr/>
                    <a:lstStyle/>
                    <a:p>
                      <a:r>
                        <a:rPr lang="en-US" sz="1200" dirty="0"/>
                        <a:t>Madhan, Stella, Mathew</a:t>
                      </a:r>
                    </a:p>
                  </a:txBody>
                  <a:tcPr>
                    <a:solidFill>
                      <a:schemeClr val="bg2"/>
                    </a:solidFill>
                  </a:tcPr>
                </a:tc>
                <a:tc>
                  <a:txBody>
                    <a:bodyPr/>
                    <a:lstStyle/>
                    <a:p>
                      <a:r>
                        <a:rPr lang="en-US" sz="1200" dirty="0"/>
                        <a:t>40,35,15</a:t>
                      </a:r>
                    </a:p>
                  </a:txBody>
                  <a:tcPr>
                    <a:solidFill>
                      <a:schemeClr val="bg2"/>
                    </a:solidFill>
                  </a:tcPr>
                </a:tc>
                <a:tc>
                  <a:txBody>
                    <a:bodyPr/>
                    <a:lstStyle/>
                    <a:p>
                      <a:r>
                        <a:rPr lang="en-US" sz="1200" dirty="0"/>
                        <a:t>Denomination</a:t>
                      </a:r>
                    </a:p>
                  </a:txBody>
                  <a:tcPr>
                    <a:solidFill>
                      <a:schemeClr val="bg2"/>
                    </a:solidFill>
                  </a:tcPr>
                </a:tc>
                <a:tc vMerge="1">
                  <a:txBody>
                    <a:bodyPr/>
                    <a:lstStyle/>
                    <a:p>
                      <a:endParaRPr lang="en-US" dirty="0"/>
                    </a:p>
                  </a:txBody>
                  <a:tcPr/>
                </a:tc>
                <a:extLst>
                  <a:ext uri="{0D108BD9-81ED-4DB2-BD59-A6C34878D82A}">
                    <a16:rowId xmlns:a16="http://schemas.microsoft.com/office/drawing/2014/main" val="3134905588"/>
                  </a:ext>
                </a:extLst>
              </a:tr>
              <a:tr h="566549">
                <a:tc vMerge="1">
                  <a:txBody>
                    <a:bodyPr/>
                    <a:lstStyle/>
                    <a:p>
                      <a:endParaRPr lang="en-US" dirty="0"/>
                    </a:p>
                  </a:txBody>
                  <a:tcPr/>
                </a:tc>
                <a:tc>
                  <a:txBody>
                    <a:bodyPr/>
                    <a:lstStyle/>
                    <a:p>
                      <a:r>
                        <a:rPr lang="en-US" sz="1200" dirty="0" err="1"/>
                        <a:t>Devanandham</a:t>
                      </a:r>
                      <a:r>
                        <a:rPr lang="en-US" sz="1200" dirty="0"/>
                        <a:t>, Shyamala, Gayathri, Deepan</a:t>
                      </a:r>
                    </a:p>
                  </a:txBody>
                  <a:tcPr>
                    <a:solidFill>
                      <a:schemeClr val="bg2"/>
                    </a:solidFill>
                  </a:tcPr>
                </a:tc>
                <a:tc>
                  <a:txBody>
                    <a:bodyPr/>
                    <a:lstStyle/>
                    <a:p>
                      <a:r>
                        <a:rPr lang="en-US" sz="1200" dirty="0"/>
                        <a:t>58,55,27,22</a:t>
                      </a:r>
                    </a:p>
                  </a:txBody>
                  <a:tcPr>
                    <a:solidFill>
                      <a:schemeClr val="bg2"/>
                    </a:solidFill>
                  </a:tcPr>
                </a:tc>
                <a:tc>
                  <a:txBody>
                    <a:bodyPr/>
                    <a:lstStyle/>
                    <a:p>
                      <a:r>
                        <a:rPr lang="en-US" sz="1200" dirty="0"/>
                        <a:t>Hinduism</a:t>
                      </a:r>
                    </a:p>
                  </a:txBody>
                  <a:tcPr>
                    <a:solidFill>
                      <a:schemeClr val="bg2"/>
                    </a:solidFill>
                  </a:tcPr>
                </a:tc>
                <a:tc vMerge="1">
                  <a:txBody>
                    <a:bodyPr/>
                    <a:lstStyle/>
                    <a:p>
                      <a:endParaRPr lang="en-US" dirty="0"/>
                    </a:p>
                  </a:txBody>
                  <a:tcPr/>
                </a:tc>
                <a:extLst>
                  <a:ext uri="{0D108BD9-81ED-4DB2-BD59-A6C34878D82A}">
                    <a16:rowId xmlns:a16="http://schemas.microsoft.com/office/drawing/2014/main" val="587728734"/>
                  </a:ext>
                </a:extLst>
              </a:tr>
              <a:tr h="242807">
                <a:tc rowSpan="2">
                  <a:txBody>
                    <a:bodyPr/>
                    <a:lstStyle/>
                    <a:p>
                      <a:r>
                        <a:rPr lang="en-US" sz="1200" dirty="0"/>
                        <a:t>Sunday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r>
                        <a:rPr lang="en-US" sz="1200" dirty="0"/>
                        <a:t>Arun, Priya, </a:t>
                      </a:r>
                      <a:r>
                        <a:rPr lang="en-US" sz="1200" dirty="0" err="1"/>
                        <a:t>Amsa</a:t>
                      </a:r>
                      <a:endParaRPr lang="en-US" sz="1200" dirty="0"/>
                    </a:p>
                  </a:txBody>
                  <a:tcPr>
                    <a:solidFill>
                      <a:schemeClr val="bg2"/>
                    </a:solidFill>
                  </a:tcPr>
                </a:tc>
                <a:tc>
                  <a:txBody>
                    <a:bodyPr/>
                    <a:lstStyle/>
                    <a:p>
                      <a:r>
                        <a:rPr lang="en-US" sz="1200" dirty="0"/>
                        <a:t>30,28,60</a:t>
                      </a:r>
                    </a:p>
                  </a:txBody>
                  <a:tcPr>
                    <a:solidFill>
                      <a:schemeClr val="bg2"/>
                    </a:solidFill>
                  </a:tcPr>
                </a:tc>
                <a:tc>
                  <a:txBody>
                    <a:bodyPr/>
                    <a:lstStyle/>
                    <a:p>
                      <a:r>
                        <a:rPr lang="en-US" sz="1200" dirty="0"/>
                        <a:t>Hinduism</a:t>
                      </a:r>
                    </a:p>
                  </a:txBody>
                  <a:tcPr>
                    <a:solidFill>
                      <a:schemeClr val="bg2"/>
                    </a:solidFill>
                  </a:tcPr>
                </a:tc>
                <a:tc vMerge="1">
                  <a:txBody>
                    <a:bodyPr/>
                    <a:lstStyle/>
                    <a:p>
                      <a:endParaRPr lang="en-US" dirty="0"/>
                    </a:p>
                  </a:txBody>
                  <a:tcPr/>
                </a:tc>
                <a:extLst>
                  <a:ext uri="{0D108BD9-81ED-4DB2-BD59-A6C34878D82A}">
                    <a16:rowId xmlns:a16="http://schemas.microsoft.com/office/drawing/2014/main" val="1348020902"/>
                  </a:ext>
                </a:extLst>
              </a:tr>
              <a:tr h="242807">
                <a:tc vMerge="1">
                  <a:txBody>
                    <a:bodyPr/>
                    <a:lstStyle/>
                    <a:p>
                      <a:endParaRPr lang="en-US" dirty="0"/>
                    </a:p>
                  </a:txBody>
                  <a:tcPr/>
                </a:tc>
                <a:tc>
                  <a:txBody>
                    <a:bodyPr/>
                    <a:lstStyle/>
                    <a:p>
                      <a:r>
                        <a:rPr lang="en-US" sz="1200" dirty="0"/>
                        <a:t>Sathya</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200" dirty="0"/>
                        <a:t>32</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200" dirty="0"/>
                        <a:t>Denomination</a:t>
                      </a:r>
                    </a:p>
                  </a:txBody>
                  <a:tcPr>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p>
                  </a:txBody>
                  <a:tcPr/>
                </a:tc>
                <a:extLst>
                  <a:ext uri="{0D108BD9-81ED-4DB2-BD59-A6C34878D82A}">
                    <a16:rowId xmlns:a16="http://schemas.microsoft.com/office/drawing/2014/main" val="3076047271"/>
                  </a:ext>
                </a:extLst>
              </a:tr>
            </a:tbl>
          </a:graphicData>
        </a:graphic>
      </p:graphicFrame>
      <p:pic>
        <p:nvPicPr>
          <p:cNvPr id="9" name="Google Shape;69;p15">
            <a:extLst>
              <a:ext uri="{FF2B5EF4-FFF2-40B4-BE49-F238E27FC236}">
                <a16:creationId xmlns:a16="http://schemas.microsoft.com/office/drawing/2014/main" id="{A27D6FC5-7E16-C643-16AC-D8E00845BEC7}"/>
              </a:ext>
            </a:extLst>
          </p:cNvPr>
          <p:cNvPicPr preferRelativeResize="0"/>
          <p:nvPr/>
        </p:nvPicPr>
        <p:blipFill>
          <a:blip r:embed="rId3">
            <a:alphaModFix/>
          </a:blip>
          <a:stretch>
            <a:fillRect/>
          </a:stretch>
        </p:blipFill>
        <p:spPr>
          <a:xfrm>
            <a:off x="5855306" y="269203"/>
            <a:ext cx="3034171" cy="3383280"/>
          </a:xfrm>
          <a:prstGeom prst="rect">
            <a:avLst/>
          </a:prstGeom>
          <a:noFill/>
          <a:ln>
            <a:noFill/>
          </a:ln>
        </p:spPr>
      </p:pic>
      <p:graphicFrame>
        <p:nvGraphicFramePr>
          <p:cNvPr id="10" name="Content Placeholder 3">
            <a:extLst>
              <a:ext uri="{FF2B5EF4-FFF2-40B4-BE49-F238E27FC236}">
                <a16:creationId xmlns:a16="http://schemas.microsoft.com/office/drawing/2014/main" id="{4F902BE4-8D18-ECF1-86EB-B9F62110C5CB}"/>
              </a:ext>
            </a:extLst>
          </p:cNvPr>
          <p:cNvGraphicFramePr>
            <a:graphicFrameLocks/>
          </p:cNvGraphicFramePr>
          <p:nvPr>
            <p:extLst>
              <p:ext uri="{D42A27DB-BD31-4B8C-83A1-F6EECF244321}">
                <p14:modId xmlns:p14="http://schemas.microsoft.com/office/powerpoint/2010/main" val="859334709"/>
              </p:ext>
            </p:extLst>
          </p:nvPr>
        </p:nvGraphicFramePr>
        <p:xfrm>
          <a:off x="197963" y="3945090"/>
          <a:ext cx="8719794" cy="1392058"/>
        </p:xfrm>
        <a:graphic>
          <a:graphicData uri="http://schemas.openxmlformats.org/drawingml/2006/table">
            <a:tbl>
              <a:tblPr firstRow="1" bandRow="1">
                <a:tableStyleId>{5C22544A-7EE6-4342-B048-85BDC9FD1C3A}</a:tableStyleId>
              </a:tblPr>
              <a:tblGrid>
                <a:gridCol w="4359897">
                  <a:extLst>
                    <a:ext uri="{9D8B030D-6E8A-4147-A177-3AD203B41FA5}">
                      <a16:colId xmlns:a16="http://schemas.microsoft.com/office/drawing/2014/main" val="1655651580"/>
                    </a:ext>
                  </a:extLst>
                </a:gridCol>
                <a:gridCol w="4359897">
                  <a:extLst>
                    <a:ext uri="{9D8B030D-6E8A-4147-A177-3AD203B41FA5}">
                      <a16:colId xmlns:a16="http://schemas.microsoft.com/office/drawing/2014/main" val="2838602970"/>
                    </a:ext>
                  </a:extLst>
                </a:gridCol>
              </a:tblGrid>
              <a:tr h="242807">
                <a:tc gridSpan="2">
                  <a:txBody>
                    <a:bodyPr/>
                    <a:lstStyle/>
                    <a:p>
                      <a:pPr algn="ctr"/>
                      <a:r>
                        <a:rPr lang="en-US" sz="1200" dirty="0"/>
                        <a:t>Other Activities</a:t>
                      </a:r>
                    </a:p>
                  </a:txBody>
                  <a:tcPr>
                    <a:lnT w="12700" cap="flat" cmpd="sng" algn="ctr">
                      <a:solidFill>
                        <a:schemeClr val="tx1"/>
                      </a:solidFill>
                      <a:prstDash val="solid"/>
                      <a:round/>
                      <a:headEnd type="none" w="med" len="med"/>
                      <a:tailEnd type="none" w="med" len="med"/>
                    </a:lnT>
                  </a:tcPr>
                </a:tc>
                <a:tc hMerge="1">
                  <a:txBody>
                    <a:bodyPr/>
                    <a:lstStyle/>
                    <a:p>
                      <a:pPr algn="ctr"/>
                      <a:endParaRPr lang="en-US" sz="12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62409"/>
                  </a:ext>
                </a:extLst>
              </a:tr>
              <a:tr h="217388">
                <a:tc>
                  <a:txBody>
                    <a:bodyPr/>
                    <a:lstStyle/>
                    <a:p>
                      <a:r>
                        <a:rPr lang="en-US" sz="1200" dirty="0"/>
                        <a:t>Wednesday PM Bible study</a:t>
                      </a:r>
                    </a:p>
                  </a:txBody>
                  <a:tcPr>
                    <a:solidFill>
                      <a:schemeClr val="bg2"/>
                    </a:solidFill>
                  </a:tcPr>
                </a:tc>
                <a:tc>
                  <a:txBody>
                    <a:bodyPr/>
                    <a:lstStyle/>
                    <a:p>
                      <a:r>
                        <a:rPr lang="en-US" sz="1200" dirty="0"/>
                        <a:t>4</a:t>
                      </a:r>
                      <a:r>
                        <a:rPr lang="en-US" sz="1200" baseline="30000" dirty="0"/>
                        <a:t>th</a:t>
                      </a:r>
                      <a:r>
                        <a:rPr lang="en-US" sz="1200" dirty="0"/>
                        <a:t> Sunday After Worship: Study/Counseling for Youth</a:t>
                      </a:r>
                    </a:p>
                  </a:txBody>
                  <a:tcPr>
                    <a:solidFill>
                      <a:schemeClr val="bg2"/>
                    </a:solidFill>
                  </a:tcPr>
                </a:tc>
                <a:extLst>
                  <a:ext uri="{0D108BD9-81ED-4DB2-BD59-A6C34878D82A}">
                    <a16:rowId xmlns:a16="http://schemas.microsoft.com/office/drawing/2014/main" val="1797753124"/>
                  </a:ext>
                </a:extLst>
              </a:tr>
              <a:tr h="242807">
                <a:tc>
                  <a:txBody>
                    <a:bodyPr/>
                    <a:lstStyle/>
                    <a:p>
                      <a:r>
                        <a:rPr lang="en-US" sz="1200" dirty="0"/>
                        <a:t>Friday, Sunday: Study at members’ homes</a:t>
                      </a:r>
                    </a:p>
                  </a:txBody>
                  <a:tcPr>
                    <a:solidFill>
                      <a:schemeClr val="bg2"/>
                    </a:solidFill>
                  </a:tcPr>
                </a:tc>
                <a:tc>
                  <a:txBody>
                    <a:bodyPr/>
                    <a:lstStyle/>
                    <a:p>
                      <a:r>
                        <a:rPr lang="en-US" sz="1200" dirty="0"/>
                        <a:t>Guiding/Developing Men to Preach and Teach</a:t>
                      </a:r>
                    </a:p>
                  </a:txBody>
                  <a:tcPr>
                    <a:solidFill>
                      <a:schemeClr val="bg2"/>
                    </a:solidFill>
                  </a:tcPr>
                </a:tc>
                <a:extLst>
                  <a:ext uri="{0D108BD9-81ED-4DB2-BD59-A6C34878D82A}">
                    <a16:rowId xmlns:a16="http://schemas.microsoft.com/office/drawing/2014/main" val="1099466188"/>
                  </a:ext>
                </a:extLst>
              </a:tr>
              <a:tr h="286294">
                <a:tc>
                  <a:txBody>
                    <a:bodyPr/>
                    <a:lstStyle/>
                    <a:p>
                      <a:r>
                        <a:rPr lang="en-US" sz="1200" dirty="0"/>
                        <a:t>2</a:t>
                      </a:r>
                      <a:r>
                        <a:rPr lang="en-US" sz="1200" baseline="30000" dirty="0"/>
                        <a:t>nd</a:t>
                      </a:r>
                      <a:r>
                        <a:rPr lang="en-US" sz="1200" dirty="0"/>
                        <a:t> Sunday After Worship: Study for Women</a:t>
                      </a:r>
                    </a:p>
                  </a:txBody>
                  <a:tcPr>
                    <a:solidFill>
                      <a:schemeClr val="bg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t>Thursday: YouTube Recording (Channel: “Bible Simplified”)</a:t>
                      </a:r>
                    </a:p>
                  </a:txBody>
                  <a:tcPr>
                    <a:solidFill>
                      <a:schemeClr val="bg2"/>
                    </a:solidFill>
                  </a:tcPr>
                </a:tc>
                <a:extLst>
                  <a:ext uri="{0D108BD9-81ED-4DB2-BD59-A6C34878D82A}">
                    <a16:rowId xmlns:a16="http://schemas.microsoft.com/office/drawing/2014/main" val="4179175217"/>
                  </a:ext>
                </a:extLst>
              </a:tr>
              <a:tr h="282804">
                <a:tc>
                  <a:txBody>
                    <a:bodyPr/>
                    <a:lstStyle/>
                    <a:p>
                      <a:r>
                        <a:rPr lang="en-US" sz="1200" dirty="0"/>
                        <a:t>3</a:t>
                      </a:r>
                      <a:r>
                        <a:rPr lang="en-US" sz="1200" baseline="30000" dirty="0"/>
                        <a:t>rd</a:t>
                      </a:r>
                      <a:r>
                        <a:rPr lang="en-US" sz="1200" dirty="0"/>
                        <a:t> Sunday After Worship: Study for Men / Elder Class</a:t>
                      </a:r>
                    </a:p>
                  </a:txBody>
                  <a:tcPr>
                    <a:solidFill>
                      <a:schemeClr val="bg2"/>
                    </a:solidFill>
                  </a:tcPr>
                </a:tc>
                <a:tc>
                  <a:txBody>
                    <a:bodyPr/>
                    <a:lstStyle/>
                    <a:p>
                      <a:r>
                        <a:rPr lang="en-US" sz="1200" dirty="0"/>
                        <a:t>Counseling for Family Issues, Addictive Behaviors, etc.</a:t>
                      </a:r>
                    </a:p>
                  </a:txBody>
                  <a:tcPr>
                    <a:solidFill>
                      <a:schemeClr val="bg2"/>
                    </a:solidFill>
                  </a:tcPr>
                </a:tc>
                <a:extLst>
                  <a:ext uri="{0D108BD9-81ED-4DB2-BD59-A6C34878D82A}">
                    <a16:rowId xmlns:a16="http://schemas.microsoft.com/office/drawing/2014/main" val="1421039443"/>
                  </a:ext>
                </a:extLst>
              </a:tr>
            </a:tbl>
          </a:graphicData>
        </a:graphic>
      </p:graphicFrame>
    </p:spTree>
    <p:extLst>
      <p:ext uri="{BB962C8B-B14F-4D97-AF65-F5344CB8AC3E}">
        <p14:creationId xmlns:p14="http://schemas.microsoft.com/office/powerpoint/2010/main" val="173465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6C6A2-8394-54FD-1306-5F04CB2B1ED0}"/>
              </a:ext>
            </a:extLst>
          </p:cNvPr>
          <p:cNvSpPr>
            <a:spLocks noGrp="1"/>
          </p:cNvSpPr>
          <p:nvPr>
            <p:ph type="title"/>
          </p:nvPr>
        </p:nvSpPr>
        <p:spPr/>
        <p:txBody>
          <a:bodyPr/>
          <a:lstStyle/>
          <a:p>
            <a:r>
              <a:rPr lang="en-US" dirty="0"/>
              <a:t>What Is A “Christian”?</a:t>
            </a:r>
          </a:p>
        </p:txBody>
      </p:sp>
      <p:sp>
        <p:nvSpPr>
          <p:cNvPr id="5" name="Text Placeholder 4">
            <a:extLst>
              <a:ext uri="{FF2B5EF4-FFF2-40B4-BE49-F238E27FC236}">
                <a16:creationId xmlns:a16="http://schemas.microsoft.com/office/drawing/2014/main" id="{442E2BD6-4856-47EE-F54E-2F43F29471DF}"/>
              </a:ext>
            </a:extLst>
          </p:cNvPr>
          <p:cNvSpPr>
            <a:spLocks noGrp="1"/>
          </p:cNvSpPr>
          <p:nvPr>
            <p:ph type="body" idx="1"/>
          </p:nvPr>
        </p:nvSpPr>
        <p:spPr/>
        <p:txBody>
          <a:bodyPr/>
          <a:lstStyle/>
          <a:p>
            <a:r>
              <a:rPr lang="en-US" dirty="0"/>
              <a:t>“So Barnabas went to Tarsus to look for Saul, and when he had found him, he brought him to Antioch.  For a whole year they met with the church and taught a great many people.  And in Antioch the disciples were first called Christians.”</a:t>
            </a:r>
          </a:p>
          <a:p>
            <a:pPr algn="r"/>
            <a:r>
              <a:rPr lang="en-US" dirty="0"/>
              <a:t>(Acts 14:25-26)</a:t>
            </a:r>
          </a:p>
        </p:txBody>
      </p:sp>
    </p:spTree>
    <p:extLst>
      <p:ext uri="{BB962C8B-B14F-4D97-AF65-F5344CB8AC3E}">
        <p14:creationId xmlns:p14="http://schemas.microsoft.com/office/powerpoint/2010/main" val="3190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3C279A-0D56-E658-90F5-BBAD9CF612D0}"/>
              </a:ext>
            </a:extLst>
          </p:cNvPr>
          <p:cNvSpPr>
            <a:spLocks noGrp="1"/>
          </p:cNvSpPr>
          <p:nvPr>
            <p:ph type="title"/>
          </p:nvPr>
        </p:nvSpPr>
        <p:spPr/>
        <p:txBody>
          <a:bodyPr>
            <a:normAutofit/>
          </a:bodyPr>
          <a:lstStyle/>
          <a:p>
            <a:r>
              <a:rPr lang="en-US" dirty="0"/>
              <a:t>What is a Christian?</a:t>
            </a:r>
            <a:br>
              <a:rPr lang="en-US" dirty="0"/>
            </a:br>
            <a:r>
              <a:rPr lang="en-US" sz="2200" dirty="0"/>
              <a:t>Defining a “disciple”</a:t>
            </a:r>
          </a:p>
        </p:txBody>
      </p:sp>
      <p:sp>
        <p:nvSpPr>
          <p:cNvPr id="5" name="Content Placeholder 4">
            <a:extLst>
              <a:ext uri="{FF2B5EF4-FFF2-40B4-BE49-F238E27FC236}">
                <a16:creationId xmlns:a16="http://schemas.microsoft.com/office/drawing/2014/main" id="{252E880C-E34A-6E5C-D4A5-DF2F42C400D1}"/>
              </a:ext>
            </a:extLst>
          </p:cNvPr>
          <p:cNvSpPr>
            <a:spLocks noGrp="1"/>
          </p:cNvSpPr>
          <p:nvPr>
            <p:ph idx="1"/>
          </p:nvPr>
        </p:nvSpPr>
        <p:spPr>
          <a:xfrm>
            <a:off x="1158239" y="1521354"/>
            <a:ext cx="7882066" cy="4106448"/>
          </a:xfrm>
        </p:spPr>
        <p:txBody>
          <a:bodyPr>
            <a:normAutofit/>
          </a:bodyPr>
          <a:lstStyle/>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abide in My word, you are truly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(John 8:31)</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this My Father is glorified, that you bear much fruit and so prove to be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(John 15:8)</a:t>
            </a:r>
            <a:endParaRPr lang="en-US" sz="1400" b="1" dirty="0">
              <a:latin typeface="Calibri" panose="020F0502020204030204" pitchFamily="34" charset="0"/>
              <a:cs typeface="Times New Roman" panose="02020603050405020304" pitchFamily="18" charset="0"/>
            </a:endParaRPr>
          </a:p>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"By this all people will know that you are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have love for one another."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(John 13:35)</a:t>
            </a:r>
            <a:endParaRPr lang="en-US" sz="1400" b="1" dirty="0">
              <a:latin typeface="Calibri" panose="020F0502020204030204" pitchFamily="34" charset="0"/>
              <a:cs typeface="Times New Roman" panose="02020603050405020304" pitchFamily="18" charset="0"/>
            </a:endParaRPr>
          </a:p>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anyone comes to Me and does not hate his own father and mother and wife and children and brothers and sisters, yes, and even his own life, he cannot be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W</a:t>
            </a:r>
            <a:r>
              <a:rPr lang="en-US" sz="1800" dirty="0">
                <a:effectLst/>
                <a:latin typeface="Calibri" panose="020F0502020204030204" pitchFamily="34" charset="0"/>
                <a:ea typeface="Calibri" panose="020F0502020204030204" pitchFamily="34" charset="0"/>
                <a:cs typeface="Times New Roman" panose="02020603050405020304" pitchFamily="18" charset="0"/>
              </a:rPr>
              <a:t>hoever does not bear his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pwn</a:t>
            </a:r>
            <a:r>
              <a:rPr lang="en-US" sz="1800" dirty="0">
                <a:effectLst/>
                <a:latin typeface="Calibri" panose="020F0502020204030204" pitchFamily="34" charset="0"/>
                <a:ea typeface="Calibri" panose="020F0502020204030204" pitchFamily="34" charset="0"/>
                <a:cs typeface="Times New Roman" panose="02020603050405020304" pitchFamily="18" charset="0"/>
              </a:rPr>
              <a:t> cross and come after Me cannot be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 So therefore, any one of you who does not renounce all that he has cannot be My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(Luke 14:26-27,33)</a:t>
            </a:r>
            <a:endParaRPr lang="en-US" sz="1400" b="1" dirty="0">
              <a:latin typeface="Calibri" panose="020F0502020204030204" pitchFamily="34" charset="0"/>
              <a:cs typeface="Times New Roman" panose="02020603050405020304" pitchFamily="18" charset="0"/>
            </a:endParaRPr>
          </a:p>
          <a:p>
            <a:pPr>
              <a:spcBef>
                <a:spcPts val="120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“Go therefore and make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disciples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all nations, baptizing them in the name of the Father and of the Son and of the Holy Spirit, teaching them to observe all that I have commanded you.”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(Matthew 26:19-20a)</a:t>
            </a:r>
            <a:endParaRPr lang="en-US" sz="18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78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6C6A2-8394-54FD-1306-5F04CB2B1ED0}"/>
              </a:ext>
            </a:extLst>
          </p:cNvPr>
          <p:cNvSpPr>
            <a:spLocks noGrp="1"/>
          </p:cNvSpPr>
          <p:nvPr>
            <p:ph type="title"/>
          </p:nvPr>
        </p:nvSpPr>
        <p:spPr/>
        <p:txBody>
          <a:bodyPr/>
          <a:lstStyle/>
          <a:p>
            <a:r>
              <a:rPr lang="en-US" dirty="0"/>
              <a:t>Run The Race With Endurance</a:t>
            </a:r>
          </a:p>
        </p:txBody>
      </p:sp>
      <p:sp>
        <p:nvSpPr>
          <p:cNvPr id="5" name="Text Placeholder 4">
            <a:extLst>
              <a:ext uri="{FF2B5EF4-FFF2-40B4-BE49-F238E27FC236}">
                <a16:creationId xmlns:a16="http://schemas.microsoft.com/office/drawing/2014/main" id="{442E2BD6-4856-47EE-F54E-2F43F29471DF}"/>
              </a:ext>
            </a:extLst>
          </p:cNvPr>
          <p:cNvSpPr>
            <a:spLocks noGrp="1"/>
          </p:cNvSpPr>
          <p:nvPr>
            <p:ph type="body" idx="1"/>
          </p:nvPr>
        </p:nvSpPr>
        <p:spPr/>
        <p:txBody>
          <a:bodyPr/>
          <a:lstStyle/>
          <a:p>
            <a:r>
              <a:rPr lang="en-US" dirty="0"/>
              <a:t>“Therefore, since we are surrounded by so great a cloud of witnesses, let us also lay aside every weight, and sin which clings so closely, and let us run with endurance the race that is set before us.”</a:t>
            </a:r>
          </a:p>
          <a:p>
            <a:pPr algn="r"/>
            <a:r>
              <a:rPr lang="en-US" dirty="0"/>
              <a:t>(Hebrews 12:1)</a:t>
            </a:r>
          </a:p>
        </p:txBody>
      </p:sp>
    </p:spTree>
    <p:extLst>
      <p:ext uri="{BB962C8B-B14F-4D97-AF65-F5344CB8AC3E}">
        <p14:creationId xmlns:p14="http://schemas.microsoft.com/office/powerpoint/2010/main" val="27222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7144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5" name="Group 1034">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999494" y="2243787"/>
            <a:ext cx="4883364" cy="395784"/>
            <a:chOff x="6081624" y="1998368"/>
            <a:chExt cx="5613457" cy="782175"/>
          </a:xfrm>
          <a:solidFill>
            <a:schemeClr val="accent4"/>
          </a:solidFill>
        </p:grpSpPr>
        <p:sp>
          <p:nvSpPr>
            <p:cNvPr id="1036" name="Rectangle 1035">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431580"/>
            <a:ext cx="8333796" cy="48816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83C279A-0D56-E658-90F5-BBAD9CF612D0}"/>
              </a:ext>
            </a:extLst>
          </p:cNvPr>
          <p:cNvSpPr>
            <a:spLocks noGrp="1"/>
          </p:cNvSpPr>
          <p:nvPr>
            <p:ph type="title"/>
          </p:nvPr>
        </p:nvSpPr>
        <p:spPr>
          <a:xfrm>
            <a:off x="4400606" y="706522"/>
            <a:ext cx="4056610" cy="974654"/>
          </a:xfrm>
        </p:spPr>
        <p:txBody>
          <a:bodyPr anchor="b">
            <a:normAutofit/>
          </a:bodyPr>
          <a:lstStyle/>
          <a:p>
            <a:pPr algn="ctr"/>
            <a:r>
              <a:rPr lang="en-US" sz="3200" dirty="0">
                <a:latin typeface="+mn-lt"/>
                <a:cs typeface="Arial" panose="020B0604020202020204" pitchFamily="34" charset="0"/>
              </a:rPr>
              <a:t>“Run With Endurance </a:t>
            </a:r>
            <a:br>
              <a:rPr lang="en-US" sz="3200" dirty="0">
                <a:latin typeface="+mn-lt"/>
                <a:cs typeface="Arial" panose="020B0604020202020204" pitchFamily="34" charset="0"/>
              </a:rPr>
            </a:br>
            <a:r>
              <a:rPr lang="en-US" sz="3200" dirty="0">
                <a:latin typeface="+mn-lt"/>
                <a:cs typeface="Arial" panose="020B0604020202020204" pitchFamily="34" charset="0"/>
              </a:rPr>
              <a:t>The Race”</a:t>
            </a:r>
          </a:p>
        </p:txBody>
      </p:sp>
      <p:pic>
        <p:nvPicPr>
          <p:cNvPr id="1028" name="Picture 4" descr="Amazon.com: Sunset Graphics &amp; Decals 26.2 Decal Vinyl Car Sticker Marathon  Mens Womens Jogging Running Run | Cars Trucks Vans Walls Laptop | White |  5.5 x 3.5 inches | SGD000032A : Automotive">
            <a:extLst>
              <a:ext uri="{FF2B5EF4-FFF2-40B4-BE49-F238E27FC236}">
                <a16:creationId xmlns:a16="http://schemas.microsoft.com/office/drawing/2014/main" id="{E2636CEA-D3E8-1477-4E5D-BE1C130C9D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6231" y="635810"/>
            <a:ext cx="2150978" cy="2150978"/>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7998" y="1823790"/>
            <a:ext cx="3780769" cy="228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0.0 I DON'T RUN Marathon Decal Free Shipping - Etsy">
            <a:extLst>
              <a:ext uri="{FF2B5EF4-FFF2-40B4-BE49-F238E27FC236}">
                <a16:creationId xmlns:a16="http://schemas.microsoft.com/office/drawing/2014/main" id="{0F58D76A-CC4A-13D4-6BBC-CC37A03DB8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6691" y="3133524"/>
            <a:ext cx="2160518" cy="169268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52E880C-E34A-6E5C-D4A5-DF2F42C400D1}"/>
              </a:ext>
            </a:extLst>
          </p:cNvPr>
          <p:cNvSpPr>
            <a:spLocks noGrp="1"/>
          </p:cNvSpPr>
          <p:nvPr>
            <p:ph idx="1"/>
          </p:nvPr>
        </p:nvSpPr>
        <p:spPr>
          <a:xfrm>
            <a:off x="4400606" y="1983658"/>
            <a:ext cx="4056610" cy="3027078"/>
          </a:xfrm>
        </p:spPr>
        <p:txBody>
          <a:bodyPr anchor="ctr">
            <a:normAutofit/>
          </a:bodyPr>
          <a:lstStyle/>
          <a:p>
            <a:r>
              <a:rPr lang="en-US" sz="1600" dirty="0">
                <a:cs typeface="Arial" panose="020B0604020202020204" pitchFamily="34" charset="0"/>
              </a:rPr>
              <a:t>2 Timothy</a:t>
            </a:r>
          </a:p>
          <a:p>
            <a:pPr lvl="1"/>
            <a:r>
              <a:rPr lang="en-US" sz="1600" dirty="0">
                <a:cs typeface="Arial" panose="020B0604020202020204" pitchFamily="34" charset="0"/>
              </a:rPr>
              <a:t>2:5, “An athlete is not crowned unless he competes according to the rules.”</a:t>
            </a:r>
          </a:p>
          <a:p>
            <a:pPr lvl="1"/>
            <a:r>
              <a:rPr lang="en-US" sz="1600" dirty="0">
                <a:cs typeface="Arial" panose="020B0604020202020204" pitchFamily="34" charset="0"/>
              </a:rPr>
              <a:t>4:7, “I have fought the good fight, I have finished the race, I have kept the faith.”</a:t>
            </a:r>
          </a:p>
          <a:p>
            <a:r>
              <a:rPr lang="en-US" sz="1600" dirty="0">
                <a:cs typeface="Arial" panose="020B0604020202020204" pitchFamily="34" charset="0"/>
              </a:rPr>
              <a:t>1 Corinthians 9:24, “Do you not know that in a race all the runners run, but only one receives the prize?  So run that you may obtain it.”</a:t>
            </a:r>
          </a:p>
          <a:p>
            <a:r>
              <a:rPr lang="en-US" sz="1600" dirty="0">
                <a:cs typeface="Arial" panose="020B0604020202020204" pitchFamily="34" charset="0"/>
              </a:rPr>
              <a:t>Hebrews 12:1, “…let us run with endurance the race that is set before us.”</a:t>
            </a:r>
          </a:p>
        </p:txBody>
      </p:sp>
    </p:spTree>
    <p:extLst>
      <p:ext uri="{BB962C8B-B14F-4D97-AF65-F5344CB8AC3E}">
        <p14:creationId xmlns:p14="http://schemas.microsoft.com/office/powerpoint/2010/main" val="48190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erson running on a road&#10;&#10;Description automatically generated">
            <a:extLst>
              <a:ext uri="{FF2B5EF4-FFF2-40B4-BE49-F238E27FC236}">
                <a16:creationId xmlns:a16="http://schemas.microsoft.com/office/drawing/2014/main" id="{9E5E2D17-84F2-C4AE-691D-BC21054A09DE}"/>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267" b="5748"/>
          <a:stretch/>
        </p:blipFill>
        <p:spPr>
          <a:xfrm>
            <a:off x="20" y="10"/>
            <a:ext cx="9143980" cy="5714990"/>
          </a:xfrm>
          <a:prstGeom prst="rect">
            <a:avLst/>
          </a:prstGeom>
        </p:spPr>
      </p:pic>
      <p:sp>
        <p:nvSpPr>
          <p:cNvPr id="3" name="Content Placeholder 2">
            <a:extLst>
              <a:ext uri="{FF2B5EF4-FFF2-40B4-BE49-F238E27FC236}">
                <a16:creationId xmlns:a16="http://schemas.microsoft.com/office/drawing/2014/main" id="{370EAB77-397B-FDAA-5123-155CB161323C}"/>
              </a:ext>
            </a:extLst>
          </p:cNvPr>
          <p:cNvSpPr>
            <a:spLocks noGrp="1"/>
          </p:cNvSpPr>
          <p:nvPr>
            <p:ph idx="1"/>
          </p:nvPr>
        </p:nvSpPr>
        <p:spPr>
          <a:xfrm>
            <a:off x="628650" y="329938"/>
            <a:ext cx="7886700" cy="4732256"/>
          </a:xfrm>
        </p:spPr>
        <p:txBody>
          <a:bodyPr>
            <a:noAutofit/>
          </a:bodyPr>
          <a:lstStyle/>
          <a:p>
            <a:pPr>
              <a:spcAft>
                <a:spcPts val="300"/>
              </a:spcAft>
            </a:pPr>
            <a:r>
              <a:rPr lang="en-US" b="1" dirty="0">
                <a:solidFill>
                  <a:srgbClr val="FFFFFF"/>
                </a:solidFill>
              </a:rPr>
              <a:t>We are called to endure.</a:t>
            </a:r>
          </a:p>
          <a:p>
            <a:pPr lvl="1">
              <a:spcAft>
                <a:spcPts val="300"/>
              </a:spcAft>
            </a:pPr>
            <a:r>
              <a:rPr lang="en-US" sz="2000" dirty="0">
                <a:solidFill>
                  <a:srgbClr val="FFFFFF"/>
                </a:solidFill>
              </a:rPr>
              <a:t>“Brother will deliver brother over to death, and the father his child, and children will rise against parents and have them put to death, and you will be hated by all for my name’s sake.  But the one who endures to the end will be saved.” (Matt. 10:21-22)</a:t>
            </a:r>
          </a:p>
          <a:p>
            <a:pPr lvl="1">
              <a:spcAft>
                <a:spcPts val="300"/>
              </a:spcAft>
            </a:pPr>
            <a:r>
              <a:rPr lang="en-US" sz="2000" dirty="0">
                <a:solidFill>
                  <a:srgbClr val="FFFFFF"/>
                </a:solidFill>
              </a:rPr>
              <a:t> “If we endure, we will also reign with him.” (2 Timothy 2:12)</a:t>
            </a:r>
          </a:p>
          <a:p>
            <a:pPr lvl="1">
              <a:spcAft>
                <a:spcPts val="300"/>
              </a:spcAft>
            </a:pPr>
            <a:r>
              <a:rPr lang="en-US" sz="2000" dirty="0">
                <a:solidFill>
                  <a:srgbClr val="FFFFFF"/>
                </a:solidFill>
              </a:rPr>
              <a:t>“Love … endures all things …” (1 Corinthians 13:7)</a:t>
            </a:r>
          </a:p>
          <a:p>
            <a:pPr>
              <a:spcAft>
                <a:spcPts val="300"/>
              </a:spcAft>
            </a:pPr>
            <a:r>
              <a:rPr lang="en-US" b="1" dirty="0">
                <a:solidFill>
                  <a:srgbClr val="FFFFFF"/>
                </a:solidFill>
              </a:rPr>
              <a:t>God has promised to help.</a:t>
            </a:r>
            <a:endParaRPr lang="en-US" dirty="0">
              <a:solidFill>
                <a:srgbClr val="FFFFFF"/>
              </a:solidFill>
            </a:endParaRPr>
          </a:p>
          <a:p>
            <a:pPr lvl="1">
              <a:spcAft>
                <a:spcPts val="300"/>
              </a:spcAft>
            </a:pPr>
            <a:r>
              <a:rPr lang="en-US" sz="2000" dirty="0">
                <a:solidFill>
                  <a:srgbClr val="FFFFFF"/>
                </a:solidFill>
              </a:rPr>
              <a:t>“No temptation has overtaken you that is not common to man.  God is faithful, and he will not let you be tempted beyond your ability, but with the temptation he will also provide the way of escape, that you may be able to endure it.” (1 Corinthians 10:13)</a:t>
            </a:r>
          </a:p>
          <a:p>
            <a:pPr lvl="1">
              <a:spcAft>
                <a:spcPts val="300"/>
              </a:spcAft>
            </a:pPr>
            <a:r>
              <a:rPr lang="en-US" sz="2000" dirty="0">
                <a:solidFill>
                  <a:srgbClr val="FFFFFF"/>
                </a:solidFill>
              </a:rPr>
              <a:t>“…for He has said, ‘I will never leave you nor forsake you.’ So we can confidently say, ‘The Lord is my helper; I will not fear; what can man do to me?’” (Hebrews 13:5-6)</a:t>
            </a:r>
          </a:p>
        </p:txBody>
      </p:sp>
    </p:spTree>
    <p:extLst>
      <p:ext uri="{BB962C8B-B14F-4D97-AF65-F5344CB8AC3E}">
        <p14:creationId xmlns:p14="http://schemas.microsoft.com/office/powerpoint/2010/main" val="76621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1078</TotalTime>
  <Words>941</Words>
  <Application>Microsoft Office PowerPoint</Application>
  <PresentationFormat>On-screen Show (16:10)</PresentationFormat>
  <Paragraphs>86</Paragraphs>
  <Slides>10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Simple Dark</vt:lpstr>
      <vt:lpstr>Baskaran, Christians, and Running the Race</vt:lpstr>
      <vt:lpstr>Baskaran</vt:lpstr>
      <vt:lpstr>Baskaran’s Bio and Work in Chennai</vt:lpstr>
      <vt:lpstr>PowerPoint Presentation</vt:lpstr>
      <vt:lpstr>What Is A “Christian”?</vt:lpstr>
      <vt:lpstr>What is a Christian? Defining a “disciple”</vt:lpstr>
      <vt:lpstr>Run The Race With Endurance</vt:lpstr>
      <vt:lpstr>“Run With Endurance  The Race”</vt:lpstr>
      <vt:lpstr>PowerPoint Presentation</vt:lpstr>
      <vt:lpstr>“Therefore lift your drooping hands and strengthen your weak knees and make straight paths for your feet, so that what is lame may not be put out of joint but rather be healed.”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David Williams</cp:lastModifiedBy>
  <cp:revision>25</cp:revision>
  <dcterms:created xsi:type="dcterms:W3CDTF">2023-08-15T17:16:44Z</dcterms:created>
  <dcterms:modified xsi:type="dcterms:W3CDTF">2023-10-22T20:53:56Z</dcterms:modified>
</cp:coreProperties>
</file>