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67" r:id="rId3"/>
    <p:sldId id="268" r:id="rId4"/>
    <p:sldId id="263" r:id="rId5"/>
    <p:sldId id="270" r:id="rId6"/>
    <p:sldId id="271" r:id="rId7"/>
    <p:sldId id="272" r:id="rId8"/>
    <p:sldId id="273" r:id="rId9"/>
    <p:sldId id="274" r:id="rId10"/>
    <p:sldId id="277"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5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148" autoAdjust="0"/>
  </p:normalViewPr>
  <p:slideViewPr>
    <p:cSldViewPr snapToGrid="0">
      <p:cViewPr varScale="1">
        <p:scale>
          <a:sx n="84" d="100"/>
          <a:sy n="84" d="100"/>
        </p:scale>
        <p:origin x="106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6E2F6D-F389-4CB0-8DD6-EBAD4279682A}" type="datetimeFigureOut">
              <a:rPr lang="en-US" smtClean="0"/>
              <a:t>10/28/2023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704FD-DEF7-4A00-9E04-EBE34B47CC08}" type="slidenum">
              <a:rPr lang="en-US" smtClean="0"/>
              <a:t>‹#›</a:t>
            </a:fld>
            <a:endParaRPr lang="en-US"/>
          </a:p>
        </p:txBody>
      </p:sp>
    </p:spTree>
    <p:extLst>
      <p:ext uri="{BB962C8B-B14F-4D97-AF65-F5344CB8AC3E}">
        <p14:creationId xmlns:p14="http://schemas.microsoft.com/office/powerpoint/2010/main" val="3575573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600" b="1" i="1" u="none" strike="noStrike" kern="1200" cap="none" spc="0" normalizeH="0" baseline="0" noProof="0" dirty="0">
                <a:ln>
                  <a:noFill/>
                </a:ln>
                <a:solidFill>
                  <a:srgbClr val="0070C0"/>
                </a:solidFill>
                <a:effectLst/>
                <a:uLnTx/>
                <a:uFillTx/>
                <a:latin typeface="Calibri Light" panose="020F0302020204030204"/>
                <a:ea typeface="+mj-ea"/>
                <a:cs typeface="+mj-cs"/>
              </a:rPr>
              <a:t>Indifference</a:t>
            </a:r>
            <a:br>
              <a:rPr kumimoji="0" lang="en-US" sz="1200" b="1" i="0" u="none" strike="noStrike" kern="1200" cap="none" spc="0" normalizeH="0" baseline="0" noProof="0" dirty="0">
                <a:ln>
                  <a:noFill/>
                </a:ln>
                <a:solidFill>
                  <a:srgbClr val="0070C0"/>
                </a:solidFill>
                <a:effectLst/>
                <a:uLnTx/>
                <a:uFillTx/>
                <a:latin typeface="Calibri" panose="020F0502020204030204"/>
                <a:ea typeface="+mn-ea"/>
                <a:cs typeface="+mn-cs"/>
              </a:rPr>
            </a:br>
            <a:r>
              <a:rPr kumimoji="0" lang="en-US" sz="1200" b="1" i="0" u="none" strike="noStrike" kern="1200" cap="none" spc="0" normalizeH="0" baseline="0" noProof="0" dirty="0">
                <a:ln>
                  <a:noFill/>
                </a:ln>
                <a:solidFill>
                  <a:srgbClr val="0070C0"/>
                </a:solidFill>
                <a:effectLst/>
                <a:uLnTx/>
                <a:uFillTx/>
                <a:latin typeface="Calibri" panose="020F0502020204030204"/>
                <a:ea typeface="+mn-ea"/>
                <a:cs typeface="+mn-cs"/>
              </a:rPr>
              <a:t>1.    having no particular interest or sympathy; unconcerned.</a:t>
            </a:r>
            <a:br>
              <a:rPr kumimoji="0" lang="en-US" sz="1200" b="1" i="0" u="none" strike="noStrike" kern="1200" cap="none" spc="0" normalizeH="0" baseline="0" noProof="0" dirty="0">
                <a:ln>
                  <a:noFill/>
                </a:ln>
                <a:solidFill>
                  <a:srgbClr val="0070C0"/>
                </a:solidFill>
                <a:effectLst/>
                <a:uLnTx/>
                <a:uFillTx/>
                <a:latin typeface="Calibri" panose="020F0502020204030204"/>
                <a:ea typeface="+mn-ea"/>
                <a:cs typeface="+mn-cs"/>
              </a:rPr>
            </a:br>
            <a:r>
              <a:rPr kumimoji="0" lang="en-US" sz="1200" b="1" i="0" u="none" strike="noStrike" kern="1200" cap="none" spc="0" normalizeH="0" baseline="0" noProof="0" dirty="0">
                <a:ln>
                  <a:noFill/>
                </a:ln>
                <a:solidFill>
                  <a:srgbClr val="0070C0"/>
                </a:solidFill>
                <a:effectLst/>
                <a:uLnTx/>
                <a:uFillTx/>
                <a:latin typeface="Calibri" panose="020F0502020204030204"/>
                <a:ea typeface="+mn-ea"/>
                <a:cs typeface="+mn-cs"/>
              </a:rPr>
              <a:t>2.    neither good nor bad; mediocre.</a:t>
            </a:r>
          </a:p>
          <a:p>
            <a:endParaRPr lang="en-US" dirty="0"/>
          </a:p>
        </p:txBody>
      </p:sp>
      <p:sp>
        <p:nvSpPr>
          <p:cNvPr id="4" name="Slide Number Placeholder 3"/>
          <p:cNvSpPr>
            <a:spLocks noGrp="1"/>
          </p:cNvSpPr>
          <p:nvPr>
            <p:ph type="sldNum" sz="quarter" idx="5"/>
          </p:nvPr>
        </p:nvSpPr>
        <p:spPr/>
        <p:txBody>
          <a:bodyPr/>
          <a:lstStyle/>
          <a:p>
            <a:fld id="{9C7704FD-DEF7-4A00-9E04-EBE34B47CC08}" type="slidenum">
              <a:rPr lang="en-US" smtClean="0"/>
              <a:t>1</a:t>
            </a:fld>
            <a:endParaRPr lang="en-US"/>
          </a:p>
        </p:txBody>
      </p:sp>
    </p:spTree>
    <p:extLst>
      <p:ext uri="{BB962C8B-B14F-4D97-AF65-F5344CB8AC3E}">
        <p14:creationId xmlns:p14="http://schemas.microsoft.com/office/powerpoint/2010/main" val="2200157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600" b="1" i="1" u="none" strike="noStrike" kern="1200" cap="none" spc="0" normalizeH="0" baseline="0" noProof="0" dirty="0">
                <a:ln>
                  <a:noFill/>
                </a:ln>
                <a:solidFill>
                  <a:srgbClr val="0070C0"/>
                </a:solidFill>
                <a:effectLst/>
                <a:uLnTx/>
                <a:uFillTx/>
                <a:latin typeface="Calibri Light" panose="020F0302020204030204"/>
                <a:ea typeface="+mj-ea"/>
                <a:cs typeface="+mj-cs"/>
              </a:rPr>
              <a:t>Indifference</a:t>
            </a:r>
            <a:br>
              <a:rPr kumimoji="0" lang="en-US" sz="1200" b="1" i="0" u="none" strike="noStrike" kern="1200" cap="none" spc="0" normalizeH="0" baseline="0" noProof="0" dirty="0">
                <a:ln>
                  <a:noFill/>
                </a:ln>
                <a:solidFill>
                  <a:srgbClr val="0070C0"/>
                </a:solidFill>
                <a:effectLst/>
                <a:uLnTx/>
                <a:uFillTx/>
                <a:latin typeface="Calibri" panose="020F0502020204030204"/>
                <a:ea typeface="+mn-ea"/>
                <a:cs typeface="+mn-cs"/>
              </a:rPr>
            </a:br>
            <a:r>
              <a:rPr kumimoji="0" lang="en-US" sz="1200" b="1" i="0" u="none" strike="noStrike" kern="1200" cap="none" spc="0" normalizeH="0" baseline="0" noProof="0" dirty="0">
                <a:ln>
                  <a:noFill/>
                </a:ln>
                <a:solidFill>
                  <a:srgbClr val="0070C0"/>
                </a:solidFill>
                <a:effectLst/>
                <a:uLnTx/>
                <a:uFillTx/>
                <a:latin typeface="Calibri" panose="020F0502020204030204"/>
                <a:ea typeface="+mn-ea"/>
                <a:cs typeface="+mn-cs"/>
              </a:rPr>
              <a:t>1.    having no particular interest or sympathy; unconcerned.</a:t>
            </a:r>
            <a:br>
              <a:rPr kumimoji="0" lang="en-US" sz="1200" b="1" i="0" u="none" strike="noStrike" kern="1200" cap="none" spc="0" normalizeH="0" baseline="0" noProof="0" dirty="0">
                <a:ln>
                  <a:noFill/>
                </a:ln>
                <a:solidFill>
                  <a:srgbClr val="0070C0"/>
                </a:solidFill>
                <a:effectLst/>
                <a:uLnTx/>
                <a:uFillTx/>
                <a:latin typeface="Calibri" panose="020F0502020204030204"/>
                <a:ea typeface="+mn-ea"/>
                <a:cs typeface="+mn-cs"/>
              </a:rPr>
            </a:br>
            <a:r>
              <a:rPr kumimoji="0" lang="en-US" sz="1200" b="1" i="0" u="none" strike="noStrike" kern="1200" cap="none" spc="0" normalizeH="0" baseline="0" noProof="0" dirty="0">
                <a:ln>
                  <a:noFill/>
                </a:ln>
                <a:solidFill>
                  <a:srgbClr val="0070C0"/>
                </a:solidFill>
                <a:effectLst/>
                <a:uLnTx/>
                <a:uFillTx/>
                <a:latin typeface="Calibri" panose="020F0502020204030204"/>
                <a:ea typeface="+mn-ea"/>
                <a:cs typeface="+mn-cs"/>
              </a:rPr>
              <a:t>2.    neither good nor bad; mediocre.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7704FD-DEF7-4A00-9E04-EBE34B47CC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5903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7704FD-DEF7-4A00-9E04-EBE34B47CC08}" type="slidenum">
              <a:rPr lang="en-US" smtClean="0"/>
              <a:t>11</a:t>
            </a:fld>
            <a:endParaRPr lang="en-US"/>
          </a:p>
        </p:txBody>
      </p:sp>
    </p:spTree>
    <p:extLst>
      <p:ext uri="{BB962C8B-B14F-4D97-AF65-F5344CB8AC3E}">
        <p14:creationId xmlns:p14="http://schemas.microsoft.com/office/powerpoint/2010/main" val="264266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7704FD-DEF7-4A00-9E04-EBE34B47CC08}" type="slidenum">
              <a:rPr lang="en-US" smtClean="0"/>
              <a:t>2</a:t>
            </a:fld>
            <a:endParaRPr lang="en-US"/>
          </a:p>
        </p:txBody>
      </p:sp>
    </p:spTree>
    <p:extLst>
      <p:ext uri="{BB962C8B-B14F-4D97-AF65-F5344CB8AC3E}">
        <p14:creationId xmlns:p14="http://schemas.microsoft.com/office/powerpoint/2010/main" val="1940573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7704FD-DEF7-4A00-9E04-EBE34B47CC08}" type="slidenum">
              <a:rPr lang="en-US" smtClean="0"/>
              <a:t>3</a:t>
            </a:fld>
            <a:endParaRPr lang="en-US"/>
          </a:p>
        </p:txBody>
      </p:sp>
    </p:spTree>
    <p:extLst>
      <p:ext uri="{BB962C8B-B14F-4D97-AF65-F5344CB8AC3E}">
        <p14:creationId xmlns:p14="http://schemas.microsoft.com/office/powerpoint/2010/main" val="154325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New </a:t>
            </a:r>
            <a:r>
              <a:rPr lang="en-US" dirty="0"/>
              <a:t>– Something novel , progressive, a way of looking at things </a:t>
            </a:r>
          </a:p>
          <a:p>
            <a:endParaRPr lang="en-US" dirty="0"/>
          </a:p>
          <a:p>
            <a:r>
              <a:rPr lang="en-US" b="1" dirty="0"/>
              <a:t>2 Timothy 4:</a:t>
            </a:r>
          </a:p>
          <a:p>
            <a:r>
              <a:rPr lang="en-US" baseline="30000" dirty="0"/>
              <a:t>3 </a:t>
            </a:r>
            <a:r>
              <a:rPr lang="en-US" dirty="0"/>
              <a:t>For the time will come when they will not endure sound doctrine, but according to their own desires, </a:t>
            </a:r>
            <a:r>
              <a:rPr lang="en-US" b="1" i="1" dirty="0"/>
              <a:t>because</a:t>
            </a:r>
            <a:r>
              <a:rPr lang="en-US" b="1" dirty="0"/>
              <a:t> they have itching ears</a:t>
            </a:r>
            <a:r>
              <a:rPr lang="en-US" dirty="0"/>
              <a:t>, they will </a:t>
            </a:r>
            <a:r>
              <a:rPr lang="en-US" b="1" dirty="0"/>
              <a:t>heap up for themselves teachers</a:t>
            </a:r>
            <a:r>
              <a:rPr lang="en-US" dirty="0"/>
              <a:t>; </a:t>
            </a:r>
            <a:r>
              <a:rPr lang="en-US" baseline="30000" dirty="0"/>
              <a:t>4 </a:t>
            </a:r>
            <a:r>
              <a:rPr lang="en-US" dirty="0"/>
              <a:t>and they will turn </a:t>
            </a:r>
            <a:r>
              <a:rPr lang="en-US" i="1" dirty="0"/>
              <a:t>their</a:t>
            </a:r>
            <a:r>
              <a:rPr lang="en-US" dirty="0"/>
              <a:t> ears away from the truth, and be turned aside to fables. </a:t>
            </a:r>
          </a:p>
          <a:p>
            <a:endParaRPr lang="en-US" dirty="0"/>
          </a:p>
          <a:p>
            <a:r>
              <a:rPr lang="en-US" b="1" dirty="0"/>
              <a:t>Colossians 2:1 </a:t>
            </a:r>
            <a:r>
              <a:rPr lang="en-US" dirty="0"/>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a:t>
            </a:r>
          </a:p>
          <a:p>
            <a:r>
              <a:rPr lang="en-US" dirty="0"/>
              <a:t>4 Now this I say </a:t>
            </a:r>
            <a:r>
              <a:rPr lang="en-US" b="1" dirty="0"/>
              <a:t>lest anyone should deceive you with persuasive words</a:t>
            </a:r>
            <a:r>
              <a:rPr lang="en-US" dirty="0"/>
              <a:t>.</a:t>
            </a:r>
          </a:p>
          <a:p>
            <a:endParaRPr lang="en-US" dirty="0"/>
          </a:p>
          <a:p>
            <a:r>
              <a:rPr lang="en-US" b="1" dirty="0"/>
              <a:t>2 Peter 1: 16 </a:t>
            </a:r>
            <a:r>
              <a:rPr lang="en-US" dirty="0"/>
              <a:t>For we did not follow cleverly devised stories when we told you about the coming of our Lord Jesus Christ in power, but we were eyewitnesses of his majesty. </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B050"/>
                </a:solidFill>
              </a:rPr>
              <a:t>Enlighten – </a:t>
            </a:r>
            <a:r>
              <a:rPr lang="en-US" sz="1200" b="0" dirty="0">
                <a:solidFill>
                  <a:srgbClr val="00B050"/>
                </a:solidFill>
              </a:rPr>
              <a:t>smarter, more advance, developed, mature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B050"/>
                </a:solidFill>
              </a:rPr>
              <a:t>1 Corinthians 2:1 </a:t>
            </a:r>
            <a:r>
              <a:rPr lang="en-US" sz="1200" b="0" dirty="0">
                <a:solidFill>
                  <a:srgbClr val="00B050"/>
                </a:solidFill>
              </a:rPr>
              <a:t>And I, brethren, when I came to you, did not come with excellence of speech or of wisdom declaring to you the testimony of God. 2 For I determined not to know anything among you except Jesus Christ and Him crucified. 3 I was with you in weakness, in fear, and in much trembling. 4 And my speech and my preaching were not with </a:t>
            </a:r>
            <a:r>
              <a:rPr lang="en-US" sz="1200" b="1" dirty="0">
                <a:solidFill>
                  <a:srgbClr val="00B050"/>
                </a:solidFill>
              </a:rPr>
              <a:t>persuasive words of human wisdom, but in demonstration of the Spirit and of power</a:t>
            </a:r>
            <a:r>
              <a:rPr lang="en-US" sz="1200" b="0" dirty="0">
                <a:solidFill>
                  <a:srgbClr val="00B050"/>
                </a:solidFill>
              </a:rPr>
              <a:t>, 5 </a:t>
            </a:r>
            <a:r>
              <a:rPr lang="en-US" sz="1200" b="1" dirty="0">
                <a:solidFill>
                  <a:srgbClr val="00B050"/>
                </a:solidFill>
              </a:rPr>
              <a:t>that your faith should not be in the wisdom of men but in the power of God.</a:t>
            </a:r>
            <a:endParaRPr lang="en-US" sz="1200" b="0"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B050"/>
                </a:solidFill>
              </a:rPr>
              <a:t>6 However, </a:t>
            </a:r>
            <a:r>
              <a:rPr lang="en-US" sz="1200" b="1" dirty="0">
                <a:solidFill>
                  <a:srgbClr val="00B050"/>
                </a:solidFill>
              </a:rPr>
              <a:t>we speak wisdom among those who are mature, yet not the wisdom of this age, nor of the rulers of this age, who are coming to nothing. 7 But we speak the wisdom of God in a mystery, </a:t>
            </a:r>
            <a:r>
              <a:rPr lang="en-US" sz="1200" b="0" dirty="0">
                <a:solidFill>
                  <a:srgbClr val="00B050"/>
                </a:solidFill>
              </a:rPr>
              <a:t>the hidden wisdom which God ordained before the ages for our glory, 8 which none of the rulers of this age knew; for had they known, they would not have crucified the Lord of glory.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B050"/>
                </a:solidFill>
              </a:rPr>
              <a:t>1 John 4:1 </a:t>
            </a:r>
            <a:r>
              <a:rPr lang="en-US" sz="1200" b="0" dirty="0">
                <a:solidFill>
                  <a:srgbClr val="00B050"/>
                </a:solidFill>
              </a:rPr>
              <a:t>You are of God, little children, and have overcome them, because He who is in you is greater than he who is in the world. 5 They are of the world. </a:t>
            </a:r>
            <a:r>
              <a:rPr lang="en-US" sz="1200" b="1" dirty="0">
                <a:solidFill>
                  <a:srgbClr val="00B050"/>
                </a:solidFill>
              </a:rPr>
              <a:t>Therefore they speak as of the world, and the world hears them. 6 We are of God. He who knows God hears us; he who is not of God does not hear us. By this we know the spirit of truth and the spirit of error.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B050"/>
                </a:solidFill>
              </a:rPr>
              <a:t>Rebellion –  </a:t>
            </a:r>
            <a:r>
              <a:rPr lang="en-US" sz="1200" b="0" dirty="0">
                <a:solidFill>
                  <a:srgbClr val="00B050"/>
                </a:solidFill>
              </a:rPr>
              <a:t>Just don’t want to follow God, deny Jesus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B050"/>
                </a:solidFill>
              </a:rPr>
              <a:t>2 Peter 2: </a:t>
            </a:r>
            <a:r>
              <a:rPr lang="en-US" sz="1200" b="0" dirty="0">
                <a:solidFill>
                  <a:srgbClr val="00B050"/>
                </a:solidFill>
              </a:rPr>
              <a:t>1 But there were also false prophets among the people, even as </a:t>
            </a:r>
            <a:r>
              <a:rPr lang="en-US" sz="1200" b="1" dirty="0">
                <a:solidFill>
                  <a:srgbClr val="00B050"/>
                </a:solidFill>
              </a:rPr>
              <a:t>there will be false teachers among you, who will secretly bring in destructive heresies, even denying the Lord who bought them, </a:t>
            </a:r>
            <a:r>
              <a:rPr lang="en-US" sz="1200" b="0" dirty="0">
                <a:solidFill>
                  <a:srgbClr val="00B050"/>
                </a:solidFill>
              </a:rPr>
              <a:t>and bring on themselves swift destruction. 2 And </a:t>
            </a:r>
            <a:r>
              <a:rPr lang="en-US" sz="1200" b="1" dirty="0">
                <a:solidFill>
                  <a:srgbClr val="00B050"/>
                </a:solidFill>
              </a:rPr>
              <a:t>many will follow their destructive ways, because of whom the way of truth will be blasphemed.</a:t>
            </a:r>
            <a:r>
              <a:rPr lang="en-US" sz="1200" b="0" dirty="0">
                <a:solidFill>
                  <a:srgbClr val="00B050"/>
                </a:solidFill>
              </a:rPr>
              <a:t> 3 By covetousness they will </a:t>
            </a:r>
            <a:r>
              <a:rPr lang="en-US" sz="1200" b="1" dirty="0">
                <a:solidFill>
                  <a:srgbClr val="00B050"/>
                </a:solidFill>
              </a:rPr>
              <a:t>exploit you with deceptive words</a:t>
            </a:r>
            <a:r>
              <a:rPr lang="en-US" sz="1200" b="0" dirty="0">
                <a:solidFill>
                  <a:srgbClr val="00B050"/>
                </a:solidFill>
              </a:rPr>
              <a:t>; for a long time their judgment has not been idle, and their destruction does not slumber.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rgbClr val="00B05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0B050"/>
                </a:solidFill>
              </a:rPr>
              <a:t>4 For if God did not spare the angels who sinned, but cast them down to hell and delivered them into chains of darkness, to be reserved for judgment; 5 and did not spare the ancient world, but saved Noah, one of eight people, a preacher of righteousness, bringing in the flood on the world of the ungodly; 6 and turning the cities of Sodom and Gomorrah into ashes, condemned them to destruction, making them an example to those who afterward would live ungodly; 7 and delivered righteous Lot, who was oppressed by the filthy conduct of the wicked 8 (for that righteous man, dwelling among them, tormented his righteous soul from day to day by seeing and hearing their lawless deeds)— 9 then </a:t>
            </a:r>
            <a:r>
              <a:rPr lang="en-US" sz="1200" b="1" dirty="0">
                <a:solidFill>
                  <a:srgbClr val="00B050"/>
                </a:solidFill>
              </a:rPr>
              <a:t>the Lord knows how to deliver the godly out of temptations and to reserve the unjust under punishment for the day of judgment</a:t>
            </a:r>
            <a:r>
              <a:rPr lang="en-US" sz="1200" b="0" dirty="0">
                <a:solidFill>
                  <a:srgbClr val="00B050"/>
                </a:solidFill>
              </a:rPr>
              <a:t>, 10 and </a:t>
            </a:r>
            <a:r>
              <a:rPr lang="en-US" sz="1200" b="1" u="sng" dirty="0">
                <a:solidFill>
                  <a:srgbClr val="00B050"/>
                </a:solidFill>
              </a:rPr>
              <a:t>especially those who walk according to the flesh in the lust of uncleanness and despise authority</a:t>
            </a:r>
            <a:r>
              <a:rPr lang="en-US" sz="1200" b="0" u="sng" dirty="0">
                <a:solidFill>
                  <a:srgbClr val="00B050"/>
                </a:solidFill>
              </a:rPr>
              <a:t>. They are </a:t>
            </a:r>
            <a:r>
              <a:rPr lang="en-US" sz="1200" b="1" u="sng" dirty="0">
                <a:solidFill>
                  <a:srgbClr val="00B050"/>
                </a:solidFill>
              </a:rPr>
              <a:t>presumptuous, self-willed. They are not afraid to speak evil of dignitaries</a:t>
            </a:r>
            <a:r>
              <a:rPr lang="en-US" sz="1200" b="1" dirty="0">
                <a:solidFill>
                  <a:srgbClr val="00B050"/>
                </a:solidFill>
              </a:rPr>
              <a:t>, </a:t>
            </a:r>
            <a:r>
              <a:rPr lang="en-US" sz="1200" b="0" dirty="0">
                <a:solidFill>
                  <a:srgbClr val="00B050"/>
                </a:solidFill>
              </a:rPr>
              <a:t>11 whereas angels, who are greater in power and might, do not bring a reviling accusation against them before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rgbClr val="00B050"/>
              </a:solidFill>
            </a:endParaRPr>
          </a:p>
          <a:p>
            <a:endParaRPr lang="en-US" dirty="0"/>
          </a:p>
          <a:p>
            <a:endParaRPr lang="en-US" dirty="0"/>
          </a:p>
        </p:txBody>
      </p:sp>
      <p:sp>
        <p:nvSpPr>
          <p:cNvPr id="4" name="Slide Number Placeholder 3"/>
          <p:cNvSpPr>
            <a:spLocks noGrp="1"/>
          </p:cNvSpPr>
          <p:nvPr>
            <p:ph type="sldNum" sz="quarter" idx="5"/>
          </p:nvPr>
        </p:nvSpPr>
        <p:spPr/>
        <p:txBody>
          <a:bodyPr/>
          <a:lstStyle/>
          <a:p>
            <a:fld id="{9C7704FD-DEF7-4A00-9E04-EBE34B47CC08}" type="slidenum">
              <a:rPr lang="en-US" smtClean="0"/>
              <a:t>4</a:t>
            </a:fld>
            <a:endParaRPr lang="en-US"/>
          </a:p>
        </p:txBody>
      </p:sp>
    </p:spTree>
    <p:extLst>
      <p:ext uri="{BB962C8B-B14F-4D97-AF65-F5344CB8AC3E}">
        <p14:creationId xmlns:p14="http://schemas.microsoft.com/office/powerpoint/2010/main" val="95779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Religion</a:t>
            </a:r>
          </a:p>
          <a:p>
            <a:r>
              <a:rPr lang="en-US" dirty="0"/>
              <a:t>1. the belief in and worship of a superhuman power or powers, especially a God or gods.</a:t>
            </a:r>
          </a:p>
          <a:p>
            <a:r>
              <a:rPr lang="en-US" dirty="0"/>
              <a:t>2. a pursuit or interest to which someone ascribes supreme importance.</a:t>
            </a:r>
          </a:p>
          <a:p>
            <a:endParaRPr lang="en-US" dirty="0"/>
          </a:p>
          <a:p>
            <a:r>
              <a:rPr lang="en-US" dirty="0"/>
              <a:t>Environmentalism</a:t>
            </a:r>
          </a:p>
          <a:p>
            <a:r>
              <a:rPr lang="en-US" dirty="0"/>
              <a:t>Nationalism / Racism </a:t>
            </a:r>
          </a:p>
          <a:p>
            <a:endParaRPr lang="en-US" dirty="0"/>
          </a:p>
        </p:txBody>
      </p:sp>
      <p:sp>
        <p:nvSpPr>
          <p:cNvPr id="4" name="Slide Number Placeholder 3"/>
          <p:cNvSpPr>
            <a:spLocks noGrp="1"/>
          </p:cNvSpPr>
          <p:nvPr>
            <p:ph type="sldNum" sz="quarter" idx="5"/>
          </p:nvPr>
        </p:nvSpPr>
        <p:spPr/>
        <p:txBody>
          <a:bodyPr/>
          <a:lstStyle/>
          <a:p>
            <a:fld id="{9C7704FD-DEF7-4A00-9E04-EBE34B47CC08}" type="slidenum">
              <a:rPr lang="en-US" smtClean="0"/>
              <a:t>5</a:t>
            </a:fld>
            <a:endParaRPr lang="en-US"/>
          </a:p>
        </p:txBody>
      </p:sp>
    </p:spTree>
    <p:extLst>
      <p:ext uri="{BB962C8B-B14F-4D97-AF65-F5344CB8AC3E}">
        <p14:creationId xmlns:p14="http://schemas.microsoft.com/office/powerpoint/2010/main" val="2181354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Religion</a:t>
            </a:r>
          </a:p>
          <a:p>
            <a:r>
              <a:rPr lang="en-US" dirty="0"/>
              <a:t>1. the belief in and worship of a superhuman power or powers, especially a God or gods.</a:t>
            </a:r>
          </a:p>
          <a:p>
            <a:r>
              <a:rPr lang="en-US" dirty="0"/>
              <a:t>2. a pursuit or interest to which someone ascribes supreme importance.</a:t>
            </a:r>
          </a:p>
          <a:p>
            <a:endParaRPr lang="en-US" dirty="0"/>
          </a:p>
          <a:p>
            <a:r>
              <a:rPr lang="en-US" dirty="0"/>
              <a:t>Replacing God</a:t>
            </a:r>
          </a:p>
          <a:p>
            <a:endParaRPr lang="en-US" dirty="0"/>
          </a:p>
          <a:p>
            <a:r>
              <a:rPr lang="en-US" dirty="0"/>
              <a:t>Environmentalism</a:t>
            </a:r>
          </a:p>
          <a:p>
            <a:r>
              <a:rPr lang="en-US" dirty="0"/>
              <a:t>Nationalism / Racism </a:t>
            </a:r>
          </a:p>
          <a:p>
            <a:r>
              <a:rPr lang="en-US" dirty="0"/>
              <a:t>Social Justice </a:t>
            </a:r>
          </a:p>
          <a:p>
            <a:endParaRPr lang="en-US" dirty="0"/>
          </a:p>
          <a:p>
            <a:endParaRPr lang="en-US" dirty="0"/>
          </a:p>
          <a:p>
            <a:r>
              <a:rPr lang="en-US" b="1" dirty="0"/>
              <a:t>PR Campaign</a:t>
            </a:r>
          </a:p>
          <a:p>
            <a:r>
              <a:rPr lang="en-US" dirty="0"/>
              <a:t>IF right and wrong is determined by what we each individually subjectively think then I need to influence those around me to think the same way I do to ‘normalize’ my behavior.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7704FD-DEF7-4A00-9E04-EBE34B47CC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1298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 Campaign</a:t>
            </a:r>
          </a:p>
          <a:p>
            <a:r>
              <a:rPr lang="en-US" dirty="0"/>
              <a:t>IF right and wrong is determined by what we each individually subjectively think then I need to influence those around me to think the same way I do to ‘normalize’ my behavior. </a:t>
            </a:r>
          </a:p>
          <a:p>
            <a:endParaRPr lang="en-US" dirty="0"/>
          </a:p>
          <a:p>
            <a:endParaRPr lang="en-US" dirty="0"/>
          </a:p>
          <a:p>
            <a:r>
              <a:rPr lang="en-US" dirty="0"/>
              <a:t>Media – Movies / Music / Theater</a:t>
            </a:r>
          </a:p>
          <a:p>
            <a:r>
              <a:rPr lang="en-US" dirty="0"/>
              <a:t>Parades</a:t>
            </a:r>
          </a:p>
          <a:p>
            <a:r>
              <a:rPr lang="en-US" dirty="0"/>
              <a:t>Schools</a:t>
            </a:r>
          </a:p>
          <a:p>
            <a:r>
              <a:rPr lang="en-US" dirty="0"/>
              <a:t>Legislate </a:t>
            </a:r>
          </a:p>
          <a:p>
            <a:r>
              <a:rPr lang="en-US" dirty="0"/>
              <a:t>Promise:  Freedom, Inclusion, diversity of thought, acceptance of all. </a:t>
            </a:r>
          </a:p>
          <a:p>
            <a:endParaRPr lang="en-US" dirty="0"/>
          </a:p>
          <a:p>
            <a:r>
              <a:rPr lang="en-US" dirty="0"/>
              <a:t>2 Peter 2:18 For when they speak great swelling words of emptiness, they allure through the lusts of the flesh, through lewdness, the ones who have actually escaped from those who live in error. 19 </a:t>
            </a:r>
            <a:r>
              <a:rPr lang="en-US" b="1" u="sng" dirty="0"/>
              <a:t>While they promise them liberty, they themselves are slaves of corruption; for by whom a person is overcome, by him also he is brought into bondage</a:t>
            </a:r>
          </a:p>
          <a:p>
            <a:endParaRPr lang="en-US" dirty="0"/>
          </a:p>
          <a:p>
            <a:r>
              <a:rPr lang="en-US" b="1" dirty="0"/>
              <a:t>Smudge Campaign-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7704FD-DEF7-4A00-9E04-EBE34B47CC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6201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Smudge Campaign-</a:t>
            </a:r>
          </a:p>
          <a:p>
            <a:r>
              <a:rPr lang="en-US" dirty="0"/>
              <a:t>Old Fashioned</a:t>
            </a:r>
          </a:p>
          <a:p>
            <a:r>
              <a:rPr lang="en-US" dirty="0"/>
              <a:t>Antiquated thinking</a:t>
            </a:r>
          </a:p>
          <a:p>
            <a:r>
              <a:rPr lang="en-US" dirty="0"/>
              <a:t>Backwards</a:t>
            </a:r>
          </a:p>
          <a:p>
            <a:r>
              <a:rPr lang="en-US" dirty="0"/>
              <a:t>Narrowminded</a:t>
            </a:r>
          </a:p>
          <a:p>
            <a:r>
              <a:rPr lang="en-US" dirty="0"/>
              <a:t>Bigoted</a:t>
            </a:r>
          </a:p>
          <a:p>
            <a:r>
              <a:rPr lang="en-US" dirty="0"/>
              <a:t>Hateful </a:t>
            </a:r>
          </a:p>
          <a:p>
            <a:r>
              <a:rPr lang="en-US" dirty="0"/>
              <a:t>Dangerous Hate Speech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7704FD-DEF7-4A00-9E04-EBE34B47CC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8040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Evil- </a:t>
            </a:r>
          </a:p>
          <a:p>
            <a:endParaRPr lang="en-US" b="1" dirty="0"/>
          </a:p>
          <a:p>
            <a:r>
              <a:rPr lang="en-US" b="0" dirty="0"/>
              <a:t>Recent violence</a:t>
            </a:r>
          </a:p>
          <a:p>
            <a:endParaRPr lang="en-US" b="0" dirty="0"/>
          </a:p>
          <a:p>
            <a:endParaRPr lang="en-US" b="0" dirty="0"/>
          </a:p>
          <a:p>
            <a:r>
              <a:rPr lang="en-US" b="0" dirty="0"/>
              <a:t>Gen 3</a:t>
            </a:r>
          </a:p>
          <a:p>
            <a:endParaRPr lang="en-US" b="0" dirty="0"/>
          </a:p>
          <a:p>
            <a:r>
              <a:rPr lang="en-US" b="0" dirty="0"/>
              <a:t>1 Now the serpent was more cunning than any beast of the field which the Lord God had made. And he said to the woman, “Has God indeed said, ‘You shall not eat of every tree of the garden’?”</a:t>
            </a:r>
          </a:p>
          <a:p>
            <a:endParaRPr lang="en-US" b="0" dirty="0"/>
          </a:p>
          <a:p>
            <a:r>
              <a:rPr lang="en-US" b="0" dirty="0"/>
              <a:t>2 And the woman said to the serpent, “We may eat the fruit of the trees of the garden; 3 but of the fruit of the tree which is in the midst of the garden, God has said, ‘You shall not eat it, nor shall you touch it, lest you die.’ ”</a:t>
            </a:r>
          </a:p>
          <a:p>
            <a:endParaRPr lang="en-US" b="0" dirty="0"/>
          </a:p>
          <a:p>
            <a:r>
              <a:rPr lang="en-US" b="0" dirty="0"/>
              <a:t>4 Then the serpent said to the woman, “You will not surely die. 5 For God knows that in the day you eat of it your eyes will be opened, and you will be like God, knowing good and evil.”</a:t>
            </a:r>
          </a:p>
          <a:p>
            <a:endParaRPr lang="en-US" b="0" dirty="0"/>
          </a:p>
          <a:p>
            <a:r>
              <a:rPr lang="en-US" b="0" dirty="0"/>
              <a:t>6 </a:t>
            </a:r>
            <a:r>
              <a:rPr lang="en-US" b="1" dirty="0"/>
              <a:t>So when the woman saw that the tree was good for food, that it was pleasant to the eyes, and a tree desirable to make one wise, she took of its fruit and ate. She also gave to her husband with her, and he ate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7704FD-DEF7-4A00-9E04-EBE34B47CC0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0515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3BDA-0487-4113-FCD5-01C1DBE841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2C3BF6-CE42-AA8D-8978-1C88DF4CAC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4D98A9-1C38-1763-4192-AC8F8B29C521}"/>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5" name="Footer Placeholder 4">
            <a:extLst>
              <a:ext uri="{FF2B5EF4-FFF2-40B4-BE49-F238E27FC236}">
                <a16:creationId xmlns:a16="http://schemas.microsoft.com/office/drawing/2014/main" id="{69A8FD52-C292-CE1A-EE73-27C80459C6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87B437-5742-E08A-DB1A-D02BD0D5981A}"/>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273767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A02AE-126F-100D-EA83-D34D1DEDBE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5DF92D-2D03-EB52-2A8C-2ADA0960D8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E7107-E574-60D1-55E6-3BD0B2C83D87}"/>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5" name="Footer Placeholder 4">
            <a:extLst>
              <a:ext uri="{FF2B5EF4-FFF2-40B4-BE49-F238E27FC236}">
                <a16:creationId xmlns:a16="http://schemas.microsoft.com/office/drawing/2014/main" id="{47DE2037-8B62-1892-02D9-25AD995A2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A7472-B60F-0D79-0C5D-043CB6D8FE9A}"/>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1627505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A33B09-D025-CC2D-A243-0449C07317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B78D61-7A14-DE21-B1CE-91E79E2B4F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3C26D-34FB-B024-4901-0940BE534212}"/>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5" name="Footer Placeholder 4">
            <a:extLst>
              <a:ext uri="{FF2B5EF4-FFF2-40B4-BE49-F238E27FC236}">
                <a16:creationId xmlns:a16="http://schemas.microsoft.com/office/drawing/2014/main" id="{D88D679C-B278-6A33-D584-53B1C0D3A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CAF4CA-1FC6-8B73-C21B-9560E042B0B0}"/>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10346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7D86-70BA-DC9F-3A93-FC17046B40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0B8EA8-663D-5DB2-E578-407899D234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47A69-7D2A-8C9D-8BBD-82675A511F5B}"/>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5" name="Footer Placeholder 4">
            <a:extLst>
              <a:ext uri="{FF2B5EF4-FFF2-40B4-BE49-F238E27FC236}">
                <a16:creationId xmlns:a16="http://schemas.microsoft.com/office/drawing/2014/main" id="{05659B4F-1C2E-6C39-21C1-F8F205601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F48BF3-6B60-F77F-403D-5772E4E99A7C}"/>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140125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DA583-51DA-3FB9-87AA-A8B7B9CF61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841CF9-AD5C-4259-234A-25A8D83485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763E0F-4486-ACDC-05E9-EB03666DF34E}"/>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5" name="Footer Placeholder 4">
            <a:extLst>
              <a:ext uri="{FF2B5EF4-FFF2-40B4-BE49-F238E27FC236}">
                <a16:creationId xmlns:a16="http://schemas.microsoft.com/office/drawing/2014/main" id="{578C969F-D568-504E-D026-8B1645A99C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6B1A3-6CA0-FBD3-0B87-6278820943EC}"/>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103825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DD4F-DFE4-41E4-DDE3-DFE3355760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DE1CB7-4413-AE18-1776-6FFD2EEA3B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88DC9C-6581-0227-6216-6F32D8A161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160108-5780-0CF8-DD9B-0F7FDB000C97}"/>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6" name="Footer Placeholder 5">
            <a:extLst>
              <a:ext uri="{FF2B5EF4-FFF2-40B4-BE49-F238E27FC236}">
                <a16:creationId xmlns:a16="http://schemas.microsoft.com/office/drawing/2014/main" id="{841855C6-C262-9B83-15A2-6AF09596B8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D8E42E-D7E0-9E59-C726-C079CDB42EE0}"/>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2152162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AD850-EADB-3A3A-C711-DD073DB75C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4E2EF2-52EF-6679-8B47-56836A9507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122A17-248F-CDC8-4E8A-4502D8187C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83FEA9-15C0-3C59-2261-18647767BF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E897F4-CC8C-9C7C-B4D6-3283D0C0D1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CF73D4-2DBB-06D8-CAEB-F79A3E579225}"/>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8" name="Footer Placeholder 7">
            <a:extLst>
              <a:ext uri="{FF2B5EF4-FFF2-40B4-BE49-F238E27FC236}">
                <a16:creationId xmlns:a16="http://schemas.microsoft.com/office/drawing/2014/main" id="{3903CBA0-0BC9-1B23-7CCC-DBE2EFC299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1F16C1-A522-C8BC-2D72-34C8806E98D4}"/>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300739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C189-06C0-0CDB-1B12-54EEB5CD11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10B5F-40F0-ABF6-385A-09155F9064F2}"/>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4" name="Footer Placeholder 3">
            <a:extLst>
              <a:ext uri="{FF2B5EF4-FFF2-40B4-BE49-F238E27FC236}">
                <a16:creationId xmlns:a16="http://schemas.microsoft.com/office/drawing/2014/main" id="{A007E026-528A-B566-C939-B815279A12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1AD2AC-DB36-0732-C1B2-4E7FCCD9BD8A}"/>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338098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1C06E2-D259-5E55-6338-A0F9A8D81363}"/>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3" name="Footer Placeholder 2">
            <a:extLst>
              <a:ext uri="{FF2B5EF4-FFF2-40B4-BE49-F238E27FC236}">
                <a16:creationId xmlns:a16="http://schemas.microsoft.com/office/drawing/2014/main" id="{CE5FA628-F7CB-40EF-7B00-D186D96F8E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46D38D-D6DD-8C80-2F0F-074C1D34E55F}"/>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2231206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DEA18-1F3F-0447-6941-51B8FE082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300442-F989-54A8-EF6F-0DEB7144C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CE3B41-FB0D-2AF1-8248-AB6EBDAB3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BEA0D9-2F80-F469-0DC2-AA21D8199E75}"/>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6" name="Footer Placeholder 5">
            <a:extLst>
              <a:ext uri="{FF2B5EF4-FFF2-40B4-BE49-F238E27FC236}">
                <a16:creationId xmlns:a16="http://schemas.microsoft.com/office/drawing/2014/main" id="{A927677A-23A6-F2C9-E3CB-C0C8400B26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84A3B2-198A-79C5-52C9-0E8372CD1C3F}"/>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88416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25890-8DBF-6353-8C89-87332D7921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07E2BF-213B-27BC-879E-57AA61BE72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F52DF1-3187-DDBD-6A0A-4E5F804648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FF438-5A33-C2A6-8299-8E6258AFDD46}"/>
              </a:ext>
            </a:extLst>
          </p:cNvPr>
          <p:cNvSpPr>
            <a:spLocks noGrp="1"/>
          </p:cNvSpPr>
          <p:nvPr>
            <p:ph type="dt" sz="half" idx="10"/>
          </p:nvPr>
        </p:nvSpPr>
        <p:spPr/>
        <p:txBody>
          <a:bodyPr/>
          <a:lstStyle/>
          <a:p>
            <a:fld id="{467F93CA-E315-443F-970F-930E2CCAB936}" type="datetimeFigureOut">
              <a:rPr lang="en-US" smtClean="0"/>
              <a:t>10/28/2023</a:t>
            </a:fld>
            <a:endParaRPr lang="en-US"/>
          </a:p>
        </p:txBody>
      </p:sp>
      <p:sp>
        <p:nvSpPr>
          <p:cNvPr id="6" name="Footer Placeholder 5">
            <a:extLst>
              <a:ext uri="{FF2B5EF4-FFF2-40B4-BE49-F238E27FC236}">
                <a16:creationId xmlns:a16="http://schemas.microsoft.com/office/drawing/2014/main" id="{CA40257C-4421-413A-44B2-A1E6C9FCC5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E61E89-6356-BAB0-CB31-8F71105FF9C3}"/>
              </a:ext>
            </a:extLst>
          </p:cNvPr>
          <p:cNvSpPr>
            <a:spLocks noGrp="1"/>
          </p:cNvSpPr>
          <p:nvPr>
            <p:ph type="sldNum" sz="quarter" idx="12"/>
          </p:nvPr>
        </p:nvSpPr>
        <p:spPr/>
        <p:txBody>
          <a:bodyPr/>
          <a:lstStyle/>
          <a:p>
            <a:fld id="{E7406985-DDD9-4FC9-8B81-925F21A20E64}" type="slidenum">
              <a:rPr lang="en-US" smtClean="0"/>
              <a:t>‹#›</a:t>
            </a:fld>
            <a:endParaRPr lang="en-US"/>
          </a:p>
        </p:txBody>
      </p:sp>
    </p:spTree>
    <p:extLst>
      <p:ext uri="{BB962C8B-B14F-4D97-AF65-F5344CB8AC3E}">
        <p14:creationId xmlns:p14="http://schemas.microsoft.com/office/powerpoint/2010/main" val="65354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D71392-C84E-8D42-D811-9520A95BC4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026447-0107-5003-A8B9-A0B12FDA40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CCA092-FB18-4C4D-6F5C-B474C67A2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F93CA-E315-443F-970F-930E2CCAB936}" type="datetimeFigureOut">
              <a:rPr lang="en-US" smtClean="0"/>
              <a:t>10/28/2023</a:t>
            </a:fld>
            <a:endParaRPr lang="en-US"/>
          </a:p>
        </p:txBody>
      </p:sp>
      <p:sp>
        <p:nvSpPr>
          <p:cNvPr id="5" name="Footer Placeholder 4">
            <a:extLst>
              <a:ext uri="{FF2B5EF4-FFF2-40B4-BE49-F238E27FC236}">
                <a16:creationId xmlns:a16="http://schemas.microsoft.com/office/drawing/2014/main" id="{C00A2212-88AC-545A-0FAC-0045616DF2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B9E5AC-1F47-E241-CFB3-B7935D8C98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06985-DDD9-4FC9-8B81-925F21A20E64}" type="slidenum">
              <a:rPr lang="en-US" smtClean="0"/>
              <a:t>‹#›</a:t>
            </a:fld>
            <a:endParaRPr lang="en-US"/>
          </a:p>
        </p:txBody>
      </p:sp>
    </p:spTree>
    <p:extLst>
      <p:ext uri="{BB962C8B-B14F-4D97-AF65-F5344CB8AC3E}">
        <p14:creationId xmlns:p14="http://schemas.microsoft.com/office/powerpoint/2010/main" val="2915287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4E68D854-973D-F577-0FF4-C51AEF673D58}"/>
              </a:ext>
            </a:extLst>
          </p:cNvPr>
          <p:cNvSpPr/>
          <p:nvPr/>
        </p:nvSpPr>
        <p:spPr>
          <a:xfrm>
            <a:off x="-137160" y="6583680"/>
            <a:ext cx="468630" cy="3657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2848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4E68D854-973D-F577-0FF4-C51AEF673D58}"/>
              </a:ext>
            </a:extLst>
          </p:cNvPr>
          <p:cNvSpPr/>
          <p:nvPr/>
        </p:nvSpPr>
        <p:spPr>
          <a:xfrm>
            <a:off x="-137160" y="6583680"/>
            <a:ext cx="468630" cy="3657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1021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tree with leaves and roots&#10;&#10;Description automatically generated">
            <a:extLst>
              <a:ext uri="{FF2B5EF4-FFF2-40B4-BE49-F238E27FC236}">
                <a16:creationId xmlns:a16="http://schemas.microsoft.com/office/drawing/2014/main" id="{6CCBF92A-B62C-71E5-2982-35EDD8969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3465"/>
            <a:ext cx="12192000" cy="7931465"/>
          </a:xfrm>
          <a:prstGeom prst="rect">
            <a:avLst/>
          </a:prstGeom>
        </p:spPr>
      </p:pic>
    </p:spTree>
    <p:extLst>
      <p:ext uri="{BB962C8B-B14F-4D97-AF65-F5344CB8AC3E}">
        <p14:creationId xmlns:p14="http://schemas.microsoft.com/office/powerpoint/2010/main" val="2602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54B57-DDC1-17CE-EDBC-679A8E5661CD}"/>
              </a:ext>
            </a:extLst>
          </p:cNvPr>
          <p:cNvSpPr txBox="1">
            <a:spLocks/>
          </p:cNvSpPr>
          <p:nvPr/>
        </p:nvSpPr>
        <p:spPr>
          <a:xfrm>
            <a:off x="2276383" y="483468"/>
            <a:ext cx="7187213" cy="2583973"/>
          </a:xfrm>
          <a:prstGeom prst="rect">
            <a:avLst/>
          </a:prstGeom>
        </p:spPr>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13700" b="1" i="1" dirty="0">
                <a:solidFill>
                  <a:srgbClr val="00B050"/>
                </a:solidFill>
                <a:latin typeface="Calibri Light" panose="020F0302020204030204"/>
              </a:rPr>
              <a:t>Subjectivity</a:t>
            </a:r>
            <a:br>
              <a:rPr kumimoji="0" lang="en-US" sz="6000" b="0" i="0" u="none" strike="noStrike" kern="1200" cap="none" spc="0" normalizeH="0" baseline="0" noProof="0" dirty="0">
                <a:ln>
                  <a:noFill/>
                </a:ln>
                <a:solidFill>
                  <a:prstClr val="black"/>
                </a:solidFill>
                <a:effectLst/>
                <a:uLnTx/>
                <a:uFillTx/>
                <a:latin typeface="Calibri Light" panose="020F0302020204030204"/>
                <a:ea typeface="+mj-ea"/>
                <a:cs typeface="+mj-cs"/>
              </a:rPr>
            </a:br>
            <a:br>
              <a:rPr kumimoji="0" lang="en-US" sz="6000" b="0" i="0" u="none" strike="noStrike" kern="1200" cap="none" spc="0" normalizeH="0" baseline="0" noProof="0" dirty="0">
                <a:ln>
                  <a:noFill/>
                </a:ln>
                <a:solidFill>
                  <a:prstClr val="black"/>
                </a:solidFill>
                <a:effectLst/>
                <a:uLnTx/>
                <a:uFillTx/>
                <a:latin typeface="Calibri Light" panose="020F0302020204030204"/>
                <a:ea typeface="+mj-ea"/>
                <a:cs typeface="+mj-cs"/>
              </a:rPr>
            </a:br>
            <a:endParaRPr kumimoji="0" lang="en-US" sz="60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3" name="TextBox 2">
            <a:extLst>
              <a:ext uri="{FF2B5EF4-FFF2-40B4-BE49-F238E27FC236}">
                <a16:creationId xmlns:a16="http://schemas.microsoft.com/office/drawing/2014/main" id="{DACDE3AB-5014-EBC9-78F6-BF7AB436DD6B}"/>
              </a:ext>
            </a:extLst>
          </p:cNvPr>
          <p:cNvSpPr txBox="1"/>
          <p:nvPr/>
        </p:nvSpPr>
        <p:spPr>
          <a:xfrm>
            <a:off x="221939" y="2632436"/>
            <a:ext cx="12517515" cy="34778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4000" b="1" i="0" u="none" strike="noStrike" kern="1200" cap="none" spc="0" normalizeH="0" baseline="0" noProof="0" dirty="0">
                <a:ln>
                  <a:noFill/>
                </a:ln>
                <a:solidFill>
                  <a:srgbClr val="00B050"/>
                </a:solidFill>
                <a:effectLst/>
                <a:uLnTx/>
                <a:uFillTx/>
                <a:latin typeface="Calibri" panose="020F0502020204030204"/>
                <a:ea typeface="+mn-ea"/>
                <a:cs typeface="+mn-cs"/>
              </a:rPr>
            </a:br>
            <a:r>
              <a:rPr kumimoji="0" lang="en-US" sz="3600" b="1" i="0" u="none" strike="noStrike" kern="1200" cap="none" spc="0" normalizeH="0" baseline="0" noProof="0" dirty="0">
                <a:ln>
                  <a:noFill/>
                </a:ln>
                <a:solidFill>
                  <a:srgbClr val="00B050"/>
                </a:solidFill>
                <a:effectLst/>
                <a:uLnTx/>
                <a:uFillTx/>
                <a:latin typeface="Calibri" panose="020F0502020204030204"/>
                <a:ea typeface="+mn-ea"/>
                <a:cs typeface="+mn-cs"/>
              </a:rPr>
              <a:t>1. the quality of being based on or influenced by </a:t>
            </a:r>
            <a:r>
              <a:rPr kumimoji="0" lang="en-US" sz="3600" b="1" i="0" u="sng" strike="noStrike" kern="1200" cap="none" spc="0" normalizeH="0" baseline="0" noProof="0" dirty="0">
                <a:ln>
                  <a:noFill/>
                </a:ln>
                <a:solidFill>
                  <a:srgbClr val="00B050"/>
                </a:solidFill>
                <a:effectLst/>
                <a:uLnTx/>
                <a:uFillTx/>
                <a:latin typeface="Calibri" panose="020F0502020204030204"/>
                <a:ea typeface="+mn-ea"/>
                <a:cs typeface="+mn-cs"/>
              </a:rPr>
              <a:t>personal feelings, tastes, or opinions.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00B05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B050"/>
                </a:solidFill>
                <a:effectLst/>
                <a:uLnTx/>
                <a:uFillTx/>
                <a:latin typeface="Calibri" panose="020F0502020204030204"/>
                <a:ea typeface="+mn-ea"/>
                <a:cs typeface="+mn-cs"/>
              </a:rPr>
              <a:t>2.   the quality of </a:t>
            </a:r>
            <a:r>
              <a:rPr kumimoji="0" lang="en-US" sz="3600" b="1" i="0" u="sng" strike="noStrike" kern="1200" cap="none" spc="0" normalizeH="0" baseline="0" noProof="0" dirty="0">
                <a:ln>
                  <a:noFill/>
                </a:ln>
                <a:solidFill>
                  <a:srgbClr val="00B050"/>
                </a:solidFill>
                <a:effectLst/>
                <a:uLnTx/>
                <a:uFillTx/>
                <a:latin typeface="Calibri" panose="020F0502020204030204"/>
                <a:ea typeface="+mn-ea"/>
                <a:cs typeface="+mn-cs"/>
              </a:rPr>
              <a:t>existing in someone's mind </a:t>
            </a:r>
            <a:r>
              <a:rPr kumimoji="0" lang="en-US" sz="3600" b="1" i="0" u="none" strike="noStrike" kern="1200" cap="none" spc="0" normalizeH="0" baseline="0" noProof="0" dirty="0">
                <a:ln>
                  <a:noFill/>
                </a:ln>
                <a:solidFill>
                  <a:srgbClr val="00B050"/>
                </a:solidFill>
                <a:effectLst/>
                <a:uLnTx/>
                <a:uFillTx/>
                <a:latin typeface="Calibri" panose="020F0502020204030204"/>
                <a:ea typeface="+mn-ea"/>
                <a:cs typeface="+mn-cs"/>
              </a:rPr>
              <a:t>rather than the external world.</a:t>
            </a:r>
          </a:p>
        </p:txBody>
      </p:sp>
    </p:spTree>
    <p:extLst>
      <p:ext uri="{BB962C8B-B14F-4D97-AF65-F5344CB8AC3E}">
        <p14:creationId xmlns:p14="http://schemas.microsoft.com/office/powerpoint/2010/main" val="195340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16FFC2-AE61-6C8A-3AA8-CA88B73154C4}"/>
              </a:ext>
            </a:extLst>
          </p:cNvPr>
          <p:cNvPicPr>
            <a:picLocks noChangeAspect="1"/>
          </p:cNvPicPr>
          <p:nvPr/>
        </p:nvPicPr>
        <p:blipFill>
          <a:blip r:embed="rId3"/>
          <a:stretch>
            <a:fillRect/>
          </a:stretch>
        </p:blipFill>
        <p:spPr>
          <a:xfrm>
            <a:off x="0" y="735418"/>
            <a:ext cx="12192000" cy="5387163"/>
          </a:xfrm>
          <a:prstGeom prst="rect">
            <a:avLst/>
          </a:prstGeom>
        </p:spPr>
      </p:pic>
    </p:spTree>
    <p:extLst>
      <p:ext uri="{BB962C8B-B14F-4D97-AF65-F5344CB8AC3E}">
        <p14:creationId xmlns:p14="http://schemas.microsoft.com/office/powerpoint/2010/main" val="290985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Content Placeholder 4" descr="A tree with leaves and roots&#10;&#10;Description automatically generated">
            <a:extLst>
              <a:ext uri="{FF2B5EF4-FFF2-40B4-BE49-F238E27FC236}">
                <a16:creationId xmlns:a16="http://schemas.microsoft.com/office/drawing/2014/main" id="{6CCBF92A-B62C-71E5-2982-35EDD8969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3465"/>
            <a:ext cx="12192000" cy="7931465"/>
          </a:xfrm>
          <a:prstGeom prst="rect">
            <a:avLst/>
          </a:prstGeom>
        </p:spPr>
      </p:pic>
      <p:sp>
        <p:nvSpPr>
          <p:cNvPr id="6" name="TextBox 5">
            <a:extLst>
              <a:ext uri="{FF2B5EF4-FFF2-40B4-BE49-F238E27FC236}">
                <a16:creationId xmlns:a16="http://schemas.microsoft.com/office/drawing/2014/main" id="{45B6728F-B443-6EB5-2FA1-B7A3295FF0C8}"/>
              </a:ext>
            </a:extLst>
          </p:cNvPr>
          <p:cNvSpPr txBox="1"/>
          <p:nvPr/>
        </p:nvSpPr>
        <p:spPr>
          <a:xfrm>
            <a:off x="2971800" y="4930446"/>
            <a:ext cx="1034142" cy="523220"/>
          </a:xfrm>
          <a:prstGeom prst="rect">
            <a:avLst/>
          </a:prstGeom>
          <a:noFill/>
        </p:spPr>
        <p:txBody>
          <a:bodyPr wrap="square" rtlCol="0">
            <a:spAutoFit/>
          </a:bodyPr>
          <a:lstStyle/>
          <a:p>
            <a:r>
              <a:rPr lang="en-US" sz="2800" b="1" dirty="0">
                <a:solidFill>
                  <a:srgbClr val="00B050"/>
                </a:solidFill>
              </a:rPr>
              <a:t>New</a:t>
            </a:r>
          </a:p>
        </p:txBody>
      </p:sp>
      <p:sp>
        <p:nvSpPr>
          <p:cNvPr id="7" name="TextBox 6">
            <a:extLst>
              <a:ext uri="{FF2B5EF4-FFF2-40B4-BE49-F238E27FC236}">
                <a16:creationId xmlns:a16="http://schemas.microsoft.com/office/drawing/2014/main" id="{93FBC5DC-2C4F-594E-7579-A5A4EFD26C66}"/>
              </a:ext>
            </a:extLst>
          </p:cNvPr>
          <p:cNvSpPr txBox="1"/>
          <p:nvPr/>
        </p:nvSpPr>
        <p:spPr>
          <a:xfrm>
            <a:off x="6624930" y="4961223"/>
            <a:ext cx="1706336" cy="461665"/>
          </a:xfrm>
          <a:prstGeom prst="rect">
            <a:avLst/>
          </a:prstGeom>
          <a:noFill/>
        </p:spPr>
        <p:txBody>
          <a:bodyPr wrap="square" rtlCol="0">
            <a:spAutoFit/>
          </a:bodyPr>
          <a:lstStyle/>
          <a:p>
            <a:r>
              <a:rPr lang="en-US" sz="2400" b="1" dirty="0">
                <a:solidFill>
                  <a:srgbClr val="00B050"/>
                </a:solidFill>
              </a:rPr>
              <a:t>Enlighten</a:t>
            </a:r>
          </a:p>
        </p:txBody>
      </p:sp>
      <p:sp>
        <p:nvSpPr>
          <p:cNvPr id="8" name="TextBox 7">
            <a:extLst>
              <a:ext uri="{FF2B5EF4-FFF2-40B4-BE49-F238E27FC236}">
                <a16:creationId xmlns:a16="http://schemas.microsoft.com/office/drawing/2014/main" id="{835C77CB-5DC5-6912-8174-E221EC32F1C1}"/>
              </a:ext>
            </a:extLst>
          </p:cNvPr>
          <p:cNvSpPr txBox="1"/>
          <p:nvPr/>
        </p:nvSpPr>
        <p:spPr>
          <a:xfrm>
            <a:off x="4631871" y="5905287"/>
            <a:ext cx="1464129" cy="461665"/>
          </a:xfrm>
          <a:prstGeom prst="rect">
            <a:avLst/>
          </a:prstGeom>
          <a:noFill/>
        </p:spPr>
        <p:txBody>
          <a:bodyPr wrap="square" rtlCol="0">
            <a:spAutoFit/>
          </a:bodyPr>
          <a:lstStyle/>
          <a:p>
            <a:r>
              <a:rPr lang="en-US" sz="2400" b="1" dirty="0">
                <a:solidFill>
                  <a:srgbClr val="00B050"/>
                </a:solidFill>
              </a:rPr>
              <a:t>Rebellion</a:t>
            </a:r>
          </a:p>
        </p:txBody>
      </p:sp>
      <p:sp>
        <p:nvSpPr>
          <p:cNvPr id="11" name="TextBox 10">
            <a:extLst>
              <a:ext uri="{FF2B5EF4-FFF2-40B4-BE49-F238E27FC236}">
                <a16:creationId xmlns:a16="http://schemas.microsoft.com/office/drawing/2014/main" id="{3BED7E6E-9947-FD9D-3683-2800D9C47C64}"/>
              </a:ext>
            </a:extLst>
          </p:cNvPr>
          <p:cNvSpPr txBox="1"/>
          <p:nvPr/>
        </p:nvSpPr>
        <p:spPr>
          <a:xfrm>
            <a:off x="9233847" y="104465"/>
            <a:ext cx="2380397" cy="923330"/>
          </a:xfrm>
          <a:prstGeom prst="rect">
            <a:avLst/>
          </a:prstGeom>
          <a:noFill/>
        </p:spPr>
        <p:txBody>
          <a:bodyPr wrap="square" rtlCol="0">
            <a:spAutoFit/>
          </a:bodyPr>
          <a:lstStyle/>
          <a:p>
            <a:r>
              <a:rPr lang="en-US" sz="3600" dirty="0">
                <a:solidFill>
                  <a:srgbClr val="00B050"/>
                </a:solidFill>
              </a:rPr>
              <a:t>Subjectivity</a:t>
            </a:r>
          </a:p>
          <a:p>
            <a:endParaRPr lang="en-US" dirty="0"/>
          </a:p>
        </p:txBody>
      </p:sp>
    </p:spTree>
    <p:extLst>
      <p:ext uri="{BB962C8B-B14F-4D97-AF65-F5344CB8AC3E}">
        <p14:creationId xmlns:p14="http://schemas.microsoft.com/office/powerpoint/2010/main" val="29206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tree with leaves and roots&#10;&#10;Description automatically generated">
            <a:extLst>
              <a:ext uri="{FF2B5EF4-FFF2-40B4-BE49-F238E27FC236}">
                <a16:creationId xmlns:a16="http://schemas.microsoft.com/office/drawing/2014/main" id="{6CCBF92A-B62C-71E5-2982-35EDD8969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3465"/>
            <a:ext cx="12192000" cy="7931465"/>
          </a:xfrm>
          <a:prstGeom prst="rect">
            <a:avLst/>
          </a:prstGeom>
        </p:spPr>
      </p:pic>
      <p:sp>
        <p:nvSpPr>
          <p:cNvPr id="6" name="TextBox 5">
            <a:extLst>
              <a:ext uri="{FF2B5EF4-FFF2-40B4-BE49-F238E27FC236}">
                <a16:creationId xmlns:a16="http://schemas.microsoft.com/office/drawing/2014/main" id="{45B6728F-B443-6EB5-2FA1-B7A3295FF0C8}"/>
              </a:ext>
            </a:extLst>
          </p:cNvPr>
          <p:cNvSpPr txBox="1"/>
          <p:nvPr/>
        </p:nvSpPr>
        <p:spPr>
          <a:xfrm>
            <a:off x="2971800" y="4930446"/>
            <a:ext cx="1034142" cy="523220"/>
          </a:xfrm>
          <a:prstGeom prst="rect">
            <a:avLst/>
          </a:prstGeom>
          <a:noFill/>
        </p:spPr>
        <p:txBody>
          <a:bodyPr wrap="square" rtlCol="0">
            <a:spAutoFit/>
          </a:bodyPr>
          <a:lstStyle/>
          <a:p>
            <a:r>
              <a:rPr lang="en-US" sz="2800" b="1" dirty="0">
                <a:solidFill>
                  <a:srgbClr val="00B050"/>
                </a:solidFill>
              </a:rPr>
              <a:t>New</a:t>
            </a:r>
          </a:p>
        </p:txBody>
      </p:sp>
      <p:sp>
        <p:nvSpPr>
          <p:cNvPr id="7" name="TextBox 6">
            <a:extLst>
              <a:ext uri="{FF2B5EF4-FFF2-40B4-BE49-F238E27FC236}">
                <a16:creationId xmlns:a16="http://schemas.microsoft.com/office/drawing/2014/main" id="{93FBC5DC-2C4F-594E-7579-A5A4EFD26C66}"/>
              </a:ext>
            </a:extLst>
          </p:cNvPr>
          <p:cNvSpPr txBox="1"/>
          <p:nvPr/>
        </p:nvSpPr>
        <p:spPr>
          <a:xfrm>
            <a:off x="6624930" y="4961223"/>
            <a:ext cx="1706336" cy="461665"/>
          </a:xfrm>
          <a:prstGeom prst="rect">
            <a:avLst/>
          </a:prstGeom>
          <a:noFill/>
        </p:spPr>
        <p:txBody>
          <a:bodyPr wrap="square" rtlCol="0">
            <a:spAutoFit/>
          </a:bodyPr>
          <a:lstStyle/>
          <a:p>
            <a:r>
              <a:rPr lang="en-US" sz="2400" b="1" dirty="0">
                <a:solidFill>
                  <a:srgbClr val="00B050"/>
                </a:solidFill>
              </a:rPr>
              <a:t>Enlighten</a:t>
            </a:r>
          </a:p>
        </p:txBody>
      </p:sp>
      <p:sp>
        <p:nvSpPr>
          <p:cNvPr id="8" name="TextBox 7">
            <a:extLst>
              <a:ext uri="{FF2B5EF4-FFF2-40B4-BE49-F238E27FC236}">
                <a16:creationId xmlns:a16="http://schemas.microsoft.com/office/drawing/2014/main" id="{835C77CB-5DC5-6912-8174-E221EC32F1C1}"/>
              </a:ext>
            </a:extLst>
          </p:cNvPr>
          <p:cNvSpPr txBox="1"/>
          <p:nvPr/>
        </p:nvSpPr>
        <p:spPr>
          <a:xfrm>
            <a:off x="4631871" y="5905287"/>
            <a:ext cx="1464129" cy="461665"/>
          </a:xfrm>
          <a:prstGeom prst="rect">
            <a:avLst/>
          </a:prstGeom>
          <a:noFill/>
        </p:spPr>
        <p:txBody>
          <a:bodyPr wrap="square" rtlCol="0">
            <a:spAutoFit/>
          </a:bodyPr>
          <a:lstStyle/>
          <a:p>
            <a:r>
              <a:rPr lang="en-US" sz="2400" b="1" dirty="0">
                <a:solidFill>
                  <a:srgbClr val="00B050"/>
                </a:solidFill>
              </a:rPr>
              <a:t>Rebellion</a:t>
            </a:r>
          </a:p>
        </p:txBody>
      </p:sp>
      <p:sp>
        <p:nvSpPr>
          <p:cNvPr id="11" name="TextBox 10">
            <a:extLst>
              <a:ext uri="{FF2B5EF4-FFF2-40B4-BE49-F238E27FC236}">
                <a16:creationId xmlns:a16="http://schemas.microsoft.com/office/drawing/2014/main" id="{3BED7E6E-9947-FD9D-3683-2800D9C47C64}"/>
              </a:ext>
            </a:extLst>
          </p:cNvPr>
          <p:cNvSpPr txBox="1"/>
          <p:nvPr/>
        </p:nvSpPr>
        <p:spPr>
          <a:xfrm>
            <a:off x="9233847" y="104465"/>
            <a:ext cx="2380397" cy="923330"/>
          </a:xfrm>
          <a:prstGeom prst="rect">
            <a:avLst/>
          </a:prstGeom>
          <a:noFill/>
        </p:spPr>
        <p:txBody>
          <a:bodyPr wrap="square" rtlCol="0">
            <a:spAutoFit/>
          </a:bodyPr>
          <a:lstStyle/>
          <a:p>
            <a:r>
              <a:rPr lang="en-US" sz="3600" dirty="0">
                <a:solidFill>
                  <a:srgbClr val="00B050"/>
                </a:solidFill>
              </a:rPr>
              <a:t>Subjectivity</a:t>
            </a:r>
          </a:p>
          <a:p>
            <a:endParaRPr lang="en-US" dirty="0"/>
          </a:p>
        </p:txBody>
      </p:sp>
      <p:sp>
        <p:nvSpPr>
          <p:cNvPr id="2" name="Speech Bubble: Rectangle with Corners Rounded 1">
            <a:extLst>
              <a:ext uri="{FF2B5EF4-FFF2-40B4-BE49-F238E27FC236}">
                <a16:creationId xmlns:a16="http://schemas.microsoft.com/office/drawing/2014/main" id="{2AED1F57-33C9-CA2D-3AED-C3BC0CBD0393}"/>
              </a:ext>
            </a:extLst>
          </p:cNvPr>
          <p:cNvSpPr/>
          <p:nvPr/>
        </p:nvSpPr>
        <p:spPr>
          <a:xfrm>
            <a:off x="1733265" y="1228298"/>
            <a:ext cx="2115403" cy="864022"/>
          </a:xfrm>
          <a:prstGeom prst="wedgeRoundRectCallout">
            <a:avLst>
              <a:gd name="adj1" fmla="val 61084"/>
              <a:gd name="adj2" fmla="val 70960"/>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2B3A71-0AB4-4CE2-2A2F-FF50ADB22E9A}"/>
              </a:ext>
            </a:extLst>
          </p:cNvPr>
          <p:cNvSpPr txBox="1"/>
          <p:nvPr/>
        </p:nvSpPr>
        <p:spPr>
          <a:xfrm>
            <a:off x="1876565" y="1404334"/>
            <a:ext cx="2129377" cy="461665"/>
          </a:xfrm>
          <a:prstGeom prst="rect">
            <a:avLst/>
          </a:prstGeom>
          <a:noFill/>
        </p:spPr>
        <p:txBody>
          <a:bodyPr wrap="square" rtlCol="0">
            <a:spAutoFit/>
          </a:bodyPr>
          <a:lstStyle/>
          <a:p>
            <a:r>
              <a:rPr lang="en-US" sz="2400" b="1" dirty="0">
                <a:solidFill>
                  <a:schemeClr val="accent2">
                    <a:lumMod val="75000"/>
                  </a:schemeClr>
                </a:solidFill>
              </a:rPr>
              <a:t>New ‘Religion’</a:t>
            </a:r>
          </a:p>
        </p:txBody>
      </p:sp>
      <p:sp>
        <p:nvSpPr>
          <p:cNvPr id="9" name="TextBox 8">
            <a:extLst>
              <a:ext uri="{FF2B5EF4-FFF2-40B4-BE49-F238E27FC236}">
                <a16:creationId xmlns:a16="http://schemas.microsoft.com/office/drawing/2014/main" id="{E06E806E-CCBD-F29F-05AA-02AF6AD4E967}"/>
              </a:ext>
            </a:extLst>
          </p:cNvPr>
          <p:cNvSpPr txBox="1"/>
          <p:nvPr/>
        </p:nvSpPr>
        <p:spPr>
          <a:xfrm>
            <a:off x="95534" y="2056453"/>
            <a:ext cx="4094329" cy="1477328"/>
          </a:xfrm>
          <a:prstGeom prst="rect">
            <a:avLst/>
          </a:prstGeom>
          <a:noFill/>
        </p:spPr>
        <p:txBody>
          <a:bodyPr wrap="square">
            <a:spAutoFit/>
          </a:bodyPr>
          <a:lstStyle/>
          <a:p>
            <a:r>
              <a:rPr lang="en-US" dirty="0">
                <a:solidFill>
                  <a:schemeClr val="accent2">
                    <a:lumMod val="75000"/>
                  </a:schemeClr>
                </a:solidFill>
              </a:rPr>
              <a:t>1. the belief in and worship of a superhuman power or powers, especially a God or gods.</a:t>
            </a:r>
          </a:p>
          <a:p>
            <a:r>
              <a:rPr lang="en-US" dirty="0">
                <a:solidFill>
                  <a:schemeClr val="accent2">
                    <a:lumMod val="75000"/>
                  </a:schemeClr>
                </a:solidFill>
              </a:rPr>
              <a:t>2</a:t>
            </a:r>
            <a:r>
              <a:rPr lang="en-US" b="1" dirty="0">
                <a:solidFill>
                  <a:schemeClr val="accent2">
                    <a:lumMod val="75000"/>
                  </a:schemeClr>
                </a:solidFill>
              </a:rPr>
              <a:t>. </a:t>
            </a:r>
            <a:r>
              <a:rPr lang="en-US" b="1" u="sng" dirty="0">
                <a:solidFill>
                  <a:schemeClr val="accent2">
                    <a:lumMod val="75000"/>
                  </a:schemeClr>
                </a:solidFill>
              </a:rPr>
              <a:t>a pursuit or interest to which someone ascribes supreme importance.</a:t>
            </a:r>
          </a:p>
        </p:txBody>
      </p:sp>
    </p:spTree>
    <p:extLst>
      <p:ext uri="{BB962C8B-B14F-4D97-AF65-F5344CB8AC3E}">
        <p14:creationId xmlns:p14="http://schemas.microsoft.com/office/powerpoint/2010/main" val="140639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tree with leaves and roots&#10;&#10;Description automatically generated">
            <a:extLst>
              <a:ext uri="{FF2B5EF4-FFF2-40B4-BE49-F238E27FC236}">
                <a16:creationId xmlns:a16="http://schemas.microsoft.com/office/drawing/2014/main" id="{6CCBF92A-B62C-71E5-2982-35EDD8969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3465"/>
            <a:ext cx="12192000" cy="7931465"/>
          </a:xfrm>
          <a:prstGeom prst="rect">
            <a:avLst/>
          </a:prstGeom>
        </p:spPr>
      </p:pic>
      <p:sp>
        <p:nvSpPr>
          <p:cNvPr id="6" name="TextBox 5">
            <a:extLst>
              <a:ext uri="{FF2B5EF4-FFF2-40B4-BE49-F238E27FC236}">
                <a16:creationId xmlns:a16="http://schemas.microsoft.com/office/drawing/2014/main" id="{45B6728F-B443-6EB5-2FA1-B7A3295FF0C8}"/>
              </a:ext>
            </a:extLst>
          </p:cNvPr>
          <p:cNvSpPr txBox="1"/>
          <p:nvPr/>
        </p:nvSpPr>
        <p:spPr>
          <a:xfrm>
            <a:off x="2971800" y="4930446"/>
            <a:ext cx="103414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New</a:t>
            </a:r>
          </a:p>
        </p:txBody>
      </p:sp>
      <p:sp>
        <p:nvSpPr>
          <p:cNvPr id="7" name="TextBox 6">
            <a:extLst>
              <a:ext uri="{FF2B5EF4-FFF2-40B4-BE49-F238E27FC236}">
                <a16:creationId xmlns:a16="http://schemas.microsoft.com/office/drawing/2014/main" id="{93FBC5DC-2C4F-594E-7579-A5A4EFD26C66}"/>
              </a:ext>
            </a:extLst>
          </p:cNvPr>
          <p:cNvSpPr txBox="1"/>
          <p:nvPr/>
        </p:nvSpPr>
        <p:spPr>
          <a:xfrm>
            <a:off x="6624930" y="4961223"/>
            <a:ext cx="170633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Enlighten</a:t>
            </a:r>
          </a:p>
        </p:txBody>
      </p:sp>
      <p:sp>
        <p:nvSpPr>
          <p:cNvPr id="8" name="TextBox 7">
            <a:extLst>
              <a:ext uri="{FF2B5EF4-FFF2-40B4-BE49-F238E27FC236}">
                <a16:creationId xmlns:a16="http://schemas.microsoft.com/office/drawing/2014/main" id="{835C77CB-5DC5-6912-8174-E221EC32F1C1}"/>
              </a:ext>
            </a:extLst>
          </p:cNvPr>
          <p:cNvSpPr txBox="1"/>
          <p:nvPr/>
        </p:nvSpPr>
        <p:spPr>
          <a:xfrm>
            <a:off x="4631871" y="5905287"/>
            <a:ext cx="146412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Rebellion</a:t>
            </a:r>
          </a:p>
        </p:txBody>
      </p:sp>
      <p:sp>
        <p:nvSpPr>
          <p:cNvPr id="11" name="TextBox 10">
            <a:extLst>
              <a:ext uri="{FF2B5EF4-FFF2-40B4-BE49-F238E27FC236}">
                <a16:creationId xmlns:a16="http://schemas.microsoft.com/office/drawing/2014/main" id="{3BED7E6E-9947-FD9D-3683-2800D9C47C64}"/>
              </a:ext>
            </a:extLst>
          </p:cNvPr>
          <p:cNvSpPr txBox="1"/>
          <p:nvPr/>
        </p:nvSpPr>
        <p:spPr>
          <a:xfrm>
            <a:off x="9233847" y="104465"/>
            <a:ext cx="2380397"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B050"/>
                </a:solidFill>
                <a:effectLst/>
                <a:uLnTx/>
                <a:uFillTx/>
                <a:latin typeface="Calibri" panose="020F0502020204030204"/>
                <a:ea typeface="+mn-ea"/>
                <a:cs typeface="+mn-cs"/>
              </a:rPr>
              <a:t>Subjectivity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Speech Bubble: Rectangle with Corners Rounded 1">
            <a:extLst>
              <a:ext uri="{FF2B5EF4-FFF2-40B4-BE49-F238E27FC236}">
                <a16:creationId xmlns:a16="http://schemas.microsoft.com/office/drawing/2014/main" id="{2AED1F57-33C9-CA2D-3AED-C3BC0CBD0393}"/>
              </a:ext>
            </a:extLst>
          </p:cNvPr>
          <p:cNvSpPr/>
          <p:nvPr/>
        </p:nvSpPr>
        <p:spPr>
          <a:xfrm>
            <a:off x="1733265" y="1228298"/>
            <a:ext cx="2115403" cy="864022"/>
          </a:xfrm>
          <a:prstGeom prst="wedgeRoundRectCallout">
            <a:avLst>
              <a:gd name="adj1" fmla="val 61084"/>
              <a:gd name="adj2" fmla="val 70960"/>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F2B3A71-0AB4-4CE2-2A2F-FF50ADB22E9A}"/>
              </a:ext>
            </a:extLst>
          </p:cNvPr>
          <p:cNvSpPr txBox="1"/>
          <p:nvPr/>
        </p:nvSpPr>
        <p:spPr>
          <a:xfrm>
            <a:off x="1876565" y="1306365"/>
            <a:ext cx="212937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New </a:t>
            </a:r>
            <a:r>
              <a:rPr kumimoji="0" lang="en-US" sz="2400" b="1" i="0" u="none" strike="noStrike" kern="1200" cap="none" spc="0" normalizeH="0" baseline="0" noProof="0" dirty="0">
                <a:ln>
                  <a:noFill/>
                </a:ln>
                <a:solidFill>
                  <a:schemeClr val="accent2">
                    <a:lumMod val="40000"/>
                    <a:lumOff val="60000"/>
                  </a:schemeClr>
                </a:solidFill>
                <a:effectLst/>
                <a:uLnTx/>
                <a:uFillTx/>
                <a:latin typeface="Calibri" panose="020F0502020204030204"/>
                <a:ea typeface="+mn-ea"/>
                <a:cs typeface="+mn-cs"/>
              </a:rPr>
              <a:t>‘Religion’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supreme importance</a:t>
            </a:r>
          </a:p>
        </p:txBody>
      </p:sp>
      <p:sp>
        <p:nvSpPr>
          <p:cNvPr id="5" name="Speech Bubble: Rectangle with Corners Rounded 4">
            <a:extLst>
              <a:ext uri="{FF2B5EF4-FFF2-40B4-BE49-F238E27FC236}">
                <a16:creationId xmlns:a16="http://schemas.microsoft.com/office/drawing/2014/main" id="{6E22AE88-6DCE-C804-E0D1-353B9B808918}"/>
              </a:ext>
            </a:extLst>
          </p:cNvPr>
          <p:cNvSpPr/>
          <p:nvPr/>
        </p:nvSpPr>
        <p:spPr>
          <a:xfrm>
            <a:off x="5833280" y="104465"/>
            <a:ext cx="2115403" cy="759557"/>
          </a:xfrm>
          <a:prstGeom prst="wedgeRoundRectCallout">
            <a:avLst>
              <a:gd name="adj1" fmla="val -47948"/>
              <a:gd name="adj2" fmla="val 90783"/>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F06DABF-A98D-6805-2837-7E10684EABBD}"/>
              </a:ext>
            </a:extLst>
          </p:cNvPr>
          <p:cNvSpPr txBox="1"/>
          <p:nvPr/>
        </p:nvSpPr>
        <p:spPr>
          <a:xfrm>
            <a:off x="5939050" y="253410"/>
            <a:ext cx="21293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‘PR’ Campaign</a:t>
            </a:r>
          </a:p>
        </p:txBody>
      </p:sp>
      <p:sp>
        <p:nvSpPr>
          <p:cNvPr id="13" name="TextBox 12">
            <a:extLst>
              <a:ext uri="{FF2B5EF4-FFF2-40B4-BE49-F238E27FC236}">
                <a16:creationId xmlns:a16="http://schemas.microsoft.com/office/drawing/2014/main" id="{7624E076-D1E2-0709-2BCC-F8DA4163CD07}"/>
              </a:ext>
            </a:extLst>
          </p:cNvPr>
          <p:cNvSpPr txBox="1"/>
          <p:nvPr/>
        </p:nvSpPr>
        <p:spPr>
          <a:xfrm>
            <a:off x="7441768" y="1660308"/>
            <a:ext cx="4684593" cy="1631216"/>
          </a:xfrm>
          <a:prstGeom prst="rect">
            <a:avLst/>
          </a:prstGeom>
          <a:noFill/>
        </p:spPr>
        <p:txBody>
          <a:bodyPr wrap="square">
            <a:spAutoFit/>
          </a:bodyPr>
          <a:lstStyle/>
          <a:p>
            <a:r>
              <a:rPr lang="en-US" sz="2000" i="1" dirty="0">
                <a:solidFill>
                  <a:schemeClr val="accent2">
                    <a:lumMod val="75000"/>
                  </a:schemeClr>
                </a:solidFill>
              </a:rPr>
              <a:t>IF right and wrong is determined by what we each individually subjectively think then I need to influence those around me to think the same way I do to ‘normalize’ my behavior. </a:t>
            </a:r>
          </a:p>
        </p:txBody>
      </p:sp>
    </p:spTree>
    <p:extLst>
      <p:ext uri="{BB962C8B-B14F-4D97-AF65-F5344CB8AC3E}">
        <p14:creationId xmlns:p14="http://schemas.microsoft.com/office/powerpoint/2010/main" val="3465423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tree with leaves and roots&#10;&#10;Description automatically generated">
            <a:extLst>
              <a:ext uri="{FF2B5EF4-FFF2-40B4-BE49-F238E27FC236}">
                <a16:creationId xmlns:a16="http://schemas.microsoft.com/office/drawing/2014/main" id="{6CCBF92A-B62C-71E5-2982-35EDD8969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3465"/>
            <a:ext cx="12192000" cy="7931465"/>
          </a:xfrm>
          <a:prstGeom prst="rect">
            <a:avLst/>
          </a:prstGeom>
        </p:spPr>
      </p:pic>
      <p:sp>
        <p:nvSpPr>
          <p:cNvPr id="6" name="TextBox 5">
            <a:extLst>
              <a:ext uri="{FF2B5EF4-FFF2-40B4-BE49-F238E27FC236}">
                <a16:creationId xmlns:a16="http://schemas.microsoft.com/office/drawing/2014/main" id="{45B6728F-B443-6EB5-2FA1-B7A3295FF0C8}"/>
              </a:ext>
            </a:extLst>
          </p:cNvPr>
          <p:cNvSpPr txBox="1"/>
          <p:nvPr/>
        </p:nvSpPr>
        <p:spPr>
          <a:xfrm>
            <a:off x="2971800" y="4930446"/>
            <a:ext cx="103414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New</a:t>
            </a:r>
          </a:p>
        </p:txBody>
      </p:sp>
      <p:sp>
        <p:nvSpPr>
          <p:cNvPr id="7" name="TextBox 6">
            <a:extLst>
              <a:ext uri="{FF2B5EF4-FFF2-40B4-BE49-F238E27FC236}">
                <a16:creationId xmlns:a16="http://schemas.microsoft.com/office/drawing/2014/main" id="{93FBC5DC-2C4F-594E-7579-A5A4EFD26C66}"/>
              </a:ext>
            </a:extLst>
          </p:cNvPr>
          <p:cNvSpPr txBox="1"/>
          <p:nvPr/>
        </p:nvSpPr>
        <p:spPr>
          <a:xfrm>
            <a:off x="6624930" y="4961223"/>
            <a:ext cx="170633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Enlighten</a:t>
            </a:r>
          </a:p>
        </p:txBody>
      </p:sp>
      <p:sp>
        <p:nvSpPr>
          <p:cNvPr id="8" name="TextBox 7">
            <a:extLst>
              <a:ext uri="{FF2B5EF4-FFF2-40B4-BE49-F238E27FC236}">
                <a16:creationId xmlns:a16="http://schemas.microsoft.com/office/drawing/2014/main" id="{835C77CB-5DC5-6912-8174-E221EC32F1C1}"/>
              </a:ext>
            </a:extLst>
          </p:cNvPr>
          <p:cNvSpPr txBox="1"/>
          <p:nvPr/>
        </p:nvSpPr>
        <p:spPr>
          <a:xfrm>
            <a:off x="4631871" y="5905287"/>
            <a:ext cx="146412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Rebellion</a:t>
            </a:r>
          </a:p>
        </p:txBody>
      </p:sp>
      <p:sp>
        <p:nvSpPr>
          <p:cNvPr id="11" name="TextBox 10">
            <a:extLst>
              <a:ext uri="{FF2B5EF4-FFF2-40B4-BE49-F238E27FC236}">
                <a16:creationId xmlns:a16="http://schemas.microsoft.com/office/drawing/2014/main" id="{3BED7E6E-9947-FD9D-3683-2800D9C47C64}"/>
              </a:ext>
            </a:extLst>
          </p:cNvPr>
          <p:cNvSpPr txBox="1"/>
          <p:nvPr/>
        </p:nvSpPr>
        <p:spPr>
          <a:xfrm>
            <a:off x="9233847" y="104465"/>
            <a:ext cx="2380397"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B050"/>
                </a:solidFill>
                <a:effectLst/>
                <a:uLnTx/>
                <a:uFillTx/>
                <a:latin typeface="Calibri" panose="020F0502020204030204"/>
                <a:ea typeface="+mn-ea"/>
                <a:cs typeface="+mn-cs"/>
              </a:rPr>
              <a:t>Subjectivity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Speech Bubble: Rectangle with Corners Rounded 1">
            <a:extLst>
              <a:ext uri="{FF2B5EF4-FFF2-40B4-BE49-F238E27FC236}">
                <a16:creationId xmlns:a16="http://schemas.microsoft.com/office/drawing/2014/main" id="{2AED1F57-33C9-CA2D-3AED-C3BC0CBD0393}"/>
              </a:ext>
            </a:extLst>
          </p:cNvPr>
          <p:cNvSpPr/>
          <p:nvPr/>
        </p:nvSpPr>
        <p:spPr>
          <a:xfrm>
            <a:off x="1733265" y="1228298"/>
            <a:ext cx="2115403" cy="864022"/>
          </a:xfrm>
          <a:prstGeom prst="wedgeRoundRectCallout">
            <a:avLst>
              <a:gd name="adj1" fmla="val 61084"/>
              <a:gd name="adj2" fmla="val 70960"/>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F2B3A71-0AB4-4CE2-2A2F-FF50ADB22E9A}"/>
              </a:ext>
            </a:extLst>
          </p:cNvPr>
          <p:cNvSpPr txBox="1"/>
          <p:nvPr/>
        </p:nvSpPr>
        <p:spPr>
          <a:xfrm>
            <a:off x="1876565" y="1306365"/>
            <a:ext cx="212937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New </a:t>
            </a:r>
            <a:r>
              <a:rPr kumimoji="0" lang="en-US" sz="2400" b="1" i="0" u="none" strike="noStrike" kern="1200" cap="none" spc="0" normalizeH="0" baseline="0" noProof="0" dirty="0">
                <a:ln>
                  <a:noFill/>
                </a:ln>
                <a:solidFill>
                  <a:schemeClr val="accent2">
                    <a:lumMod val="40000"/>
                    <a:lumOff val="60000"/>
                  </a:schemeClr>
                </a:solidFill>
                <a:effectLst/>
                <a:uLnTx/>
                <a:uFillTx/>
                <a:latin typeface="Calibri" panose="020F0502020204030204"/>
                <a:ea typeface="+mn-ea"/>
                <a:cs typeface="+mn-cs"/>
              </a:rPr>
              <a:t>‘Religion’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supreme importance</a:t>
            </a:r>
          </a:p>
        </p:txBody>
      </p:sp>
      <p:sp>
        <p:nvSpPr>
          <p:cNvPr id="5" name="Speech Bubble: Rectangle with Corners Rounded 4">
            <a:extLst>
              <a:ext uri="{FF2B5EF4-FFF2-40B4-BE49-F238E27FC236}">
                <a16:creationId xmlns:a16="http://schemas.microsoft.com/office/drawing/2014/main" id="{6E22AE88-6DCE-C804-E0D1-353B9B808918}"/>
              </a:ext>
            </a:extLst>
          </p:cNvPr>
          <p:cNvSpPr/>
          <p:nvPr/>
        </p:nvSpPr>
        <p:spPr>
          <a:xfrm>
            <a:off x="5833280" y="104465"/>
            <a:ext cx="2115403" cy="759557"/>
          </a:xfrm>
          <a:prstGeom prst="wedgeRoundRectCallout">
            <a:avLst>
              <a:gd name="adj1" fmla="val -47948"/>
              <a:gd name="adj2" fmla="val 90783"/>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F06DABF-A98D-6805-2837-7E10684EABBD}"/>
              </a:ext>
            </a:extLst>
          </p:cNvPr>
          <p:cNvSpPr txBox="1"/>
          <p:nvPr/>
        </p:nvSpPr>
        <p:spPr>
          <a:xfrm>
            <a:off x="5939050" y="253410"/>
            <a:ext cx="21293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‘PR’ Campaign</a:t>
            </a:r>
          </a:p>
        </p:txBody>
      </p:sp>
      <p:sp>
        <p:nvSpPr>
          <p:cNvPr id="13" name="TextBox 12">
            <a:extLst>
              <a:ext uri="{FF2B5EF4-FFF2-40B4-BE49-F238E27FC236}">
                <a16:creationId xmlns:a16="http://schemas.microsoft.com/office/drawing/2014/main" id="{7624E076-D1E2-0709-2BCC-F8DA4163CD07}"/>
              </a:ext>
            </a:extLst>
          </p:cNvPr>
          <p:cNvSpPr txBox="1"/>
          <p:nvPr/>
        </p:nvSpPr>
        <p:spPr>
          <a:xfrm>
            <a:off x="7507407" y="975179"/>
            <a:ext cx="4684593" cy="2431435"/>
          </a:xfrm>
          <a:prstGeom prst="rect">
            <a:avLst/>
          </a:prstGeom>
          <a:noFill/>
        </p:spPr>
        <p:txBody>
          <a:bodyPr wrap="square">
            <a:spAutoFit/>
          </a:bodyPr>
          <a:lstStyle/>
          <a:p>
            <a:r>
              <a:rPr lang="en-US" sz="1900" i="1" dirty="0">
                <a:solidFill>
                  <a:schemeClr val="accent2">
                    <a:lumMod val="75000"/>
                  </a:schemeClr>
                </a:solidFill>
              </a:rPr>
              <a:t>18 For when they speak great </a:t>
            </a:r>
            <a:r>
              <a:rPr lang="en-US" sz="1900" i="1" u="sng" dirty="0">
                <a:solidFill>
                  <a:schemeClr val="accent2">
                    <a:lumMod val="75000"/>
                  </a:schemeClr>
                </a:solidFill>
              </a:rPr>
              <a:t>swelling words of emptiness</a:t>
            </a:r>
            <a:r>
              <a:rPr lang="en-US" sz="1900" i="1" dirty="0">
                <a:solidFill>
                  <a:schemeClr val="accent2">
                    <a:lumMod val="75000"/>
                  </a:schemeClr>
                </a:solidFill>
              </a:rPr>
              <a:t>, they allure through the lusts of the flesh, through lewdness, the ones who have actually escaped from those who live in error. 19 </a:t>
            </a:r>
            <a:r>
              <a:rPr lang="en-US" sz="1900" i="1" u="sng" dirty="0">
                <a:solidFill>
                  <a:schemeClr val="accent2">
                    <a:lumMod val="75000"/>
                  </a:schemeClr>
                </a:solidFill>
              </a:rPr>
              <a:t>While they promise them liberty, they themselves are slaves of corruption</a:t>
            </a:r>
            <a:r>
              <a:rPr lang="en-US" sz="1900" i="1" dirty="0">
                <a:solidFill>
                  <a:schemeClr val="accent2">
                    <a:lumMod val="75000"/>
                  </a:schemeClr>
                </a:solidFill>
              </a:rPr>
              <a:t>; for by whom a person is overcome, by him also he is brought into bondage</a:t>
            </a:r>
          </a:p>
        </p:txBody>
      </p:sp>
    </p:spTree>
    <p:extLst>
      <p:ext uri="{BB962C8B-B14F-4D97-AF65-F5344CB8AC3E}">
        <p14:creationId xmlns:p14="http://schemas.microsoft.com/office/powerpoint/2010/main" val="236244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tree with leaves and roots&#10;&#10;Description automatically generated">
            <a:extLst>
              <a:ext uri="{FF2B5EF4-FFF2-40B4-BE49-F238E27FC236}">
                <a16:creationId xmlns:a16="http://schemas.microsoft.com/office/drawing/2014/main" id="{6CCBF92A-B62C-71E5-2982-35EDD8969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3465"/>
            <a:ext cx="12192000" cy="7931465"/>
          </a:xfrm>
          <a:prstGeom prst="rect">
            <a:avLst/>
          </a:prstGeom>
        </p:spPr>
      </p:pic>
      <p:sp>
        <p:nvSpPr>
          <p:cNvPr id="6" name="TextBox 5">
            <a:extLst>
              <a:ext uri="{FF2B5EF4-FFF2-40B4-BE49-F238E27FC236}">
                <a16:creationId xmlns:a16="http://schemas.microsoft.com/office/drawing/2014/main" id="{45B6728F-B443-6EB5-2FA1-B7A3295FF0C8}"/>
              </a:ext>
            </a:extLst>
          </p:cNvPr>
          <p:cNvSpPr txBox="1"/>
          <p:nvPr/>
        </p:nvSpPr>
        <p:spPr>
          <a:xfrm>
            <a:off x="2971800" y="4930446"/>
            <a:ext cx="103414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New</a:t>
            </a:r>
          </a:p>
        </p:txBody>
      </p:sp>
      <p:sp>
        <p:nvSpPr>
          <p:cNvPr id="7" name="TextBox 6">
            <a:extLst>
              <a:ext uri="{FF2B5EF4-FFF2-40B4-BE49-F238E27FC236}">
                <a16:creationId xmlns:a16="http://schemas.microsoft.com/office/drawing/2014/main" id="{93FBC5DC-2C4F-594E-7579-A5A4EFD26C66}"/>
              </a:ext>
            </a:extLst>
          </p:cNvPr>
          <p:cNvSpPr txBox="1"/>
          <p:nvPr/>
        </p:nvSpPr>
        <p:spPr>
          <a:xfrm>
            <a:off x="6624930" y="4961223"/>
            <a:ext cx="170633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Enlighten</a:t>
            </a:r>
          </a:p>
        </p:txBody>
      </p:sp>
      <p:sp>
        <p:nvSpPr>
          <p:cNvPr id="8" name="TextBox 7">
            <a:extLst>
              <a:ext uri="{FF2B5EF4-FFF2-40B4-BE49-F238E27FC236}">
                <a16:creationId xmlns:a16="http://schemas.microsoft.com/office/drawing/2014/main" id="{835C77CB-5DC5-6912-8174-E221EC32F1C1}"/>
              </a:ext>
            </a:extLst>
          </p:cNvPr>
          <p:cNvSpPr txBox="1"/>
          <p:nvPr/>
        </p:nvSpPr>
        <p:spPr>
          <a:xfrm>
            <a:off x="4631871" y="5905287"/>
            <a:ext cx="146412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Rebellion</a:t>
            </a:r>
          </a:p>
        </p:txBody>
      </p:sp>
      <p:sp>
        <p:nvSpPr>
          <p:cNvPr id="11" name="TextBox 10">
            <a:extLst>
              <a:ext uri="{FF2B5EF4-FFF2-40B4-BE49-F238E27FC236}">
                <a16:creationId xmlns:a16="http://schemas.microsoft.com/office/drawing/2014/main" id="{3BED7E6E-9947-FD9D-3683-2800D9C47C64}"/>
              </a:ext>
            </a:extLst>
          </p:cNvPr>
          <p:cNvSpPr txBox="1"/>
          <p:nvPr/>
        </p:nvSpPr>
        <p:spPr>
          <a:xfrm>
            <a:off x="9233847" y="104465"/>
            <a:ext cx="2380397"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B050"/>
                </a:solidFill>
                <a:effectLst/>
                <a:uLnTx/>
                <a:uFillTx/>
                <a:latin typeface="Calibri" panose="020F0502020204030204"/>
                <a:ea typeface="+mn-ea"/>
                <a:cs typeface="+mn-cs"/>
              </a:rPr>
              <a:t>Subjectivity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Speech Bubble: Rectangle with Corners Rounded 1">
            <a:extLst>
              <a:ext uri="{FF2B5EF4-FFF2-40B4-BE49-F238E27FC236}">
                <a16:creationId xmlns:a16="http://schemas.microsoft.com/office/drawing/2014/main" id="{2AED1F57-33C9-CA2D-3AED-C3BC0CBD0393}"/>
              </a:ext>
            </a:extLst>
          </p:cNvPr>
          <p:cNvSpPr/>
          <p:nvPr/>
        </p:nvSpPr>
        <p:spPr>
          <a:xfrm>
            <a:off x="1733265" y="1228298"/>
            <a:ext cx="2115403" cy="864022"/>
          </a:xfrm>
          <a:prstGeom prst="wedgeRoundRectCallout">
            <a:avLst>
              <a:gd name="adj1" fmla="val 61084"/>
              <a:gd name="adj2" fmla="val 70960"/>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F2B3A71-0AB4-4CE2-2A2F-FF50ADB22E9A}"/>
              </a:ext>
            </a:extLst>
          </p:cNvPr>
          <p:cNvSpPr txBox="1"/>
          <p:nvPr/>
        </p:nvSpPr>
        <p:spPr>
          <a:xfrm>
            <a:off x="1876565" y="1306365"/>
            <a:ext cx="212937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New </a:t>
            </a:r>
            <a:r>
              <a:rPr kumimoji="0" lang="en-US" sz="2400" b="1" i="0" u="none" strike="noStrike" kern="1200" cap="none" spc="0" normalizeH="0" baseline="0" noProof="0" dirty="0">
                <a:ln>
                  <a:noFill/>
                </a:ln>
                <a:solidFill>
                  <a:schemeClr val="accent2">
                    <a:lumMod val="40000"/>
                    <a:lumOff val="60000"/>
                  </a:schemeClr>
                </a:solidFill>
                <a:effectLst/>
                <a:uLnTx/>
                <a:uFillTx/>
                <a:latin typeface="Calibri" panose="020F0502020204030204"/>
                <a:ea typeface="+mn-ea"/>
                <a:cs typeface="+mn-cs"/>
              </a:rPr>
              <a:t>‘Religion’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supreme importance</a:t>
            </a:r>
          </a:p>
        </p:txBody>
      </p:sp>
      <p:sp>
        <p:nvSpPr>
          <p:cNvPr id="5" name="Speech Bubble: Rectangle with Corners Rounded 4">
            <a:extLst>
              <a:ext uri="{FF2B5EF4-FFF2-40B4-BE49-F238E27FC236}">
                <a16:creationId xmlns:a16="http://schemas.microsoft.com/office/drawing/2014/main" id="{6E22AE88-6DCE-C804-E0D1-353B9B808918}"/>
              </a:ext>
            </a:extLst>
          </p:cNvPr>
          <p:cNvSpPr/>
          <p:nvPr/>
        </p:nvSpPr>
        <p:spPr>
          <a:xfrm>
            <a:off x="5833280" y="104465"/>
            <a:ext cx="2115403" cy="759557"/>
          </a:xfrm>
          <a:prstGeom prst="wedgeRoundRectCallout">
            <a:avLst>
              <a:gd name="adj1" fmla="val -47948"/>
              <a:gd name="adj2" fmla="val 90783"/>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F06DABF-A98D-6805-2837-7E10684EABBD}"/>
              </a:ext>
            </a:extLst>
          </p:cNvPr>
          <p:cNvSpPr txBox="1"/>
          <p:nvPr/>
        </p:nvSpPr>
        <p:spPr>
          <a:xfrm>
            <a:off x="6096000" y="68744"/>
            <a:ext cx="212937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accent2">
                    <a:lumMod val="40000"/>
                    <a:lumOff val="60000"/>
                  </a:schemeClr>
                </a:solidFill>
                <a:effectLst/>
                <a:uLnTx/>
                <a:uFillTx/>
                <a:latin typeface="Calibri" panose="020F0502020204030204"/>
                <a:ea typeface="+mn-ea"/>
                <a:cs typeface="+mn-cs"/>
              </a:rPr>
              <a:t>PR</a:t>
            </a: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 / Smudge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Campaign</a:t>
            </a:r>
          </a:p>
        </p:txBody>
      </p:sp>
      <p:sp>
        <p:nvSpPr>
          <p:cNvPr id="12" name="TextBox 11">
            <a:extLst>
              <a:ext uri="{FF2B5EF4-FFF2-40B4-BE49-F238E27FC236}">
                <a16:creationId xmlns:a16="http://schemas.microsoft.com/office/drawing/2014/main" id="{70544C95-B546-15F9-57A4-4A6BD05CCB27}"/>
              </a:ext>
            </a:extLst>
          </p:cNvPr>
          <p:cNvSpPr txBox="1"/>
          <p:nvPr/>
        </p:nvSpPr>
        <p:spPr>
          <a:xfrm>
            <a:off x="8390984" y="815047"/>
            <a:ext cx="3223260" cy="2554545"/>
          </a:xfrm>
          <a:prstGeom prst="rect">
            <a:avLst/>
          </a:prstGeom>
          <a:noFill/>
        </p:spPr>
        <p:txBody>
          <a:bodyPr wrap="square">
            <a:spAutoFit/>
          </a:bodyPr>
          <a:lstStyle/>
          <a:p>
            <a:r>
              <a:rPr lang="en-US" sz="2000" b="1" dirty="0">
                <a:solidFill>
                  <a:schemeClr val="accent2">
                    <a:lumMod val="75000"/>
                  </a:schemeClr>
                </a:solidFill>
              </a:rPr>
              <a:t>Old Fashioned</a:t>
            </a:r>
          </a:p>
          <a:p>
            <a:r>
              <a:rPr lang="en-US" sz="2000" b="1" dirty="0">
                <a:solidFill>
                  <a:schemeClr val="accent2">
                    <a:lumMod val="75000"/>
                  </a:schemeClr>
                </a:solidFill>
              </a:rPr>
              <a:t>Antiquated thinking</a:t>
            </a:r>
          </a:p>
          <a:p>
            <a:r>
              <a:rPr lang="en-US" sz="2000" b="1" dirty="0">
                <a:solidFill>
                  <a:schemeClr val="accent2">
                    <a:lumMod val="75000"/>
                  </a:schemeClr>
                </a:solidFill>
              </a:rPr>
              <a:t>Backwards</a:t>
            </a:r>
          </a:p>
          <a:p>
            <a:r>
              <a:rPr lang="en-US" sz="2000" b="1" dirty="0">
                <a:solidFill>
                  <a:schemeClr val="accent2">
                    <a:lumMod val="75000"/>
                  </a:schemeClr>
                </a:solidFill>
              </a:rPr>
              <a:t>Simple minded</a:t>
            </a:r>
          </a:p>
          <a:p>
            <a:r>
              <a:rPr lang="en-US" sz="2000" b="1" dirty="0">
                <a:solidFill>
                  <a:schemeClr val="accent2">
                    <a:lumMod val="75000"/>
                  </a:schemeClr>
                </a:solidFill>
              </a:rPr>
              <a:t>Narrow-minded</a:t>
            </a:r>
          </a:p>
          <a:p>
            <a:r>
              <a:rPr lang="en-US" sz="2000" b="1" dirty="0">
                <a:solidFill>
                  <a:schemeClr val="accent2">
                    <a:lumMod val="75000"/>
                  </a:schemeClr>
                </a:solidFill>
              </a:rPr>
              <a:t>Bigoted</a:t>
            </a:r>
          </a:p>
          <a:p>
            <a:r>
              <a:rPr lang="en-US" sz="2000" b="1" dirty="0">
                <a:solidFill>
                  <a:schemeClr val="accent2">
                    <a:lumMod val="75000"/>
                  </a:schemeClr>
                </a:solidFill>
              </a:rPr>
              <a:t>Hateful </a:t>
            </a:r>
          </a:p>
          <a:p>
            <a:r>
              <a:rPr lang="en-US" sz="2000" b="1" dirty="0">
                <a:solidFill>
                  <a:schemeClr val="accent2">
                    <a:lumMod val="75000"/>
                  </a:schemeClr>
                </a:solidFill>
              </a:rPr>
              <a:t>Dangerous Hate Speech </a:t>
            </a:r>
          </a:p>
        </p:txBody>
      </p:sp>
    </p:spTree>
    <p:extLst>
      <p:ext uri="{BB962C8B-B14F-4D97-AF65-F5344CB8AC3E}">
        <p14:creationId xmlns:p14="http://schemas.microsoft.com/office/powerpoint/2010/main" val="86567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300"/>
                                  </p:stCondLst>
                                  <p:childTnLst>
                                    <p:set>
                                      <p:cBhvr>
                                        <p:cTn id="9" dur="1" fill="hold">
                                          <p:stCondLst>
                                            <p:cond delay="0"/>
                                          </p:stCondLst>
                                        </p:cTn>
                                        <p:tgtEl>
                                          <p:spTgt spid="12">
                                            <p:txEl>
                                              <p:pRg st="1" end="1"/>
                                            </p:txEl>
                                          </p:spTgt>
                                        </p:tgtEl>
                                        <p:attrNameLst>
                                          <p:attrName>style.visibility</p:attrName>
                                        </p:attrNameLst>
                                      </p:cBhvr>
                                      <p:to>
                                        <p:strVal val="visible"/>
                                      </p:to>
                                    </p:set>
                                  </p:childTnLst>
                                </p:cTn>
                              </p:par>
                            </p:childTnLst>
                          </p:cTn>
                        </p:par>
                        <p:par>
                          <p:cTn id="10" fill="hold">
                            <p:stCondLst>
                              <p:cond delay="300"/>
                            </p:stCondLst>
                            <p:childTnLst>
                              <p:par>
                                <p:cTn id="11" presetID="1" presetClass="entr" presetSubtype="0" fill="hold" nodeType="afterEffect">
                                  <p:stCondLst>
                                    <p:cond delay="30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childTnLst>
                          </p:cTn>
                        </p:par>
                        <p:par>
                          <p:cTn id="13" fill="hold">
                            <p:stCondLst>
                              <p:cond delay="600"/>
                            </p:stCondLst>
                            <p:childTnLst>
                              <p:par>
                                <p:cTn id="14" presetID="1" presetClass="entr" presetSubtype="0" fill="hold" nodeType="afterEffect">
                                  <p:stCondLst>
                                    <p:cond delay="300"/>
                                  </p:stCondLst>
                                  <p:childTnLst>
                                    <p:set>
                                      <p:cBhvr>
                                        <p:cTn id="15" dur="1" fill="hold">
                                          <p:stCondLst>
                                            <p:cond delay="0"/>
                                          </p:stCondLst>
                                        </p:cTn>
                                        <p:tgtEl>
                                          <p:spTgt spid="12">
                                            <p:txEl>
                                              <p:pRg st="3" end="3"/>
                                            </p:txEl>
                                          </p:spTgt>
                                        </p:tgtEl>
                                        <p:attrNameLst>
                                          <p:attrName>style.visibility</p:attrName>
                                        </p:attrNameLst>
                                      </p:cBhvr>
                                      <p:to>
                                        <p:strVal val="visible"/>
                                      </p:to>
                                    </p:set>
                                  </p:childTnLst>
                                </p:cTn>
                              </p:par>
                            </p:childTnLst>
                          </p:cTn>
                        </p:par>
                        <p:par>
                          <p:cTn id="16" fill="hold">
                            <p:stCondLst>
                              <p:cond delay="900"/>
                            </p:stCondLst>
                            <p:childTnLst>
                              <p:par>
                                <p:cTn id="17" presetID="1" presetClass="entr" presetSubtype="0" fill="hold" nodeType="afterEffect">
                                  <p:stCondLst>
                                    <p:cond delay="30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par>
                          <p:cTn id="19" fill="hold">
                            <p:stCondLst>
                              <p:cond delay="1200"/>
                            </p:stCondLst>
                            <p:childTnLst>
                              <p:par>
                                <p:cTn id="20" presetID="1" presetClass="entr" presetSubtype="0" fill="hold" nodeType="afterEffect">
                                  <p:stCondLst>
                                    <p:cond delay="300"/>
                                  </p:stCondLst>
                                  <p:childTnLst>
                                    <p:set>
                                      <p:cBhvr>
                                        <p:cTn id="21" dur="1" fill="hold">
                                          <p:stCondLst>
                                            <p:cond delay="0"/>
                                          </p:stCondLst>
                                        </p:cTn>
                                        <p:tgtEl>
                                          <p:spTgt spid="12">
                                            <p:txEl>
                                              <p:pRg st="5" end="5"/>
                                            </p:txEl>
                                          </p:spTgt>
                                        </p:tgtEl>
                                        <p:attrNameLst>
                                          <p:attrName>style.visibility</p:attrName>
                                        </p:attrNameLst>
                                      </p:cBhvr>
                                      <p:to>
                                        <p:strVal val="visible"/>
                                      </p:to>
                                    </p:set>
                                  </p:childTnLst>
                                </p:cTn>
                              </p:par>
                            </p:childTnLst>
                          </p:cTn>
                        </p:par>
                        <p:par>
                          <p:cTn id="22" fill="hold">
                            <p:stCondLst>
                              <p:cond delay="1500"/>
                            </p:stCondLst>
                            <p:childTnLst>
                              <p:par>
                                <p:cTn id="23" presetID="1" presetClass="entr" presetSubtype="0" fill="hold" nodeType="afterEffect">
                                  <p:stCondLst>
                                    <p:cond delay="300"/>
                                  </p:stCondLst>
                                  <p:childTnLst>
                                    <p:set>
                                      <p:cBhvr>
                                        <p:cTn id="24" dur="1" fill="hold">
                                          <p:stCondLst>
                                            <p:cond delay="0"/>
                                          </p:stCondLst>
                                        </p:cTn>
                                        <p:tgtEl>
                                          <p:spTgt spid="12">
                                            <p:txEl>
                                              <p:pRg st="6" end="6"/>
                                            </p:txEl>
                                          </p:spTgt>
                                        </p:tgtEl>
                                        <p:attrNameLst>
                                          <p:attrName>style.visibility</p:attrName>
                                        </p:attrNameLst>
                                      </p:cBhvr>
                                      <p:to>
                                        <p:strVal val="visible"/>
                                      </p:to>
                                    </p:set>
                                  </p:childTnLst>
                                </p:cTn>
                              </p:par>
                            </p:childTnLst>
                          </p:cTn>
                        </p:par>
                        <p:par>
                          <p:cTn id="25" fill="hold">
                            <p:stCondLst>
                              <p:cond delay="1800"/>
                            </p:stCondLst>
                            <p:childTnLst>
                              <p:par>
                                <p:cTn id="26" presetID="1" presetClass="entr" presetSubtype="0" fill="hold" nodeType="afterEffect">
                                  <p:stCondLst>
                                    <p:cond delay="300"/>
                                  </p:stCondLst>
                                  <p:childTnLst>
                                    <p:set>
                                      <p:cBhvr>
                                        <p:cTn id="27"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A tree with leaves and roots&#10;&#10;Description automatically generated">
            <a:extLst>
              <a:ext uri="{FF2B5EF4-FFF2-40B4-BE49-F238E27FC236}">
                <a16:creationId xmlns:a16="http://schemas.microsoft.com/office/drawing/2014/main" id="{6CCBF92A-B62C-71E5-2982-35EDD8969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3465"/>
            <a:ext cx="12192000" cy="7931465"/>
          </a:xfrm>
          <a:prstGeom prst="rect">
            <a:avLst/>
          </a:prstGeom>
        </p:spPr>
      </p:pic>
      <p:sp>
        <p:nvSpPr>
          <p:cNvPr id="6" name="TextBox 5">
            <a:extLst>
              <a:ext uri="{FF2B5EF4-FFF2-40B4-BE49-F238E27FC236}">
                <a16:creationId xmlns:a16="http://schemas.microsoft.com/office/drawing/2014/main" id="{45B6728F-B443-6EB5-2FA1-B7A3295FF0C8}"/>
              </a:ext>
            </a:extLst>
          </p:cNvPr>
          <p:cNvSpPr txBox="1"/>
          <p:nvPr/>
        </p:nvSpPr>
        <p:spPr>
          <a:xfrm>
            <a:off x="2971800" y="4930446"/>
            <a:ext cx="103414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New</a:t>
            </a:r>
          </a:p>
        </p:txBody>
      </p:sp>
      <p:sp>
        <p:nvSpPr>
          <p:cNvPr id="7" name="TextBox 6">
            <a:extLst>
              <a:ext uri="{FF2B5EF4-FFF2-40B4-BE49-F238E27FC236}">
                <a16:creationId xmlns:a16="http://schemas.microsoft.com/office/drawing/2014/main" id="{93FBC5DC-2C4F-594E-7579-A5A4EFD26C66}"/>
              </a:ext>
            </a:extLst>
          </p:cNvPr>
          <p:cNvSpPr txBox="1"/>
          <p:nvPr/>
        </p:nvSpPr>
        <p:spPr>
          <a:xfrm>
            <a:off x="6624930" y="4961223"/>
            <a:ext cx="170633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Enlighten</a:t>
            </a:r>
          </a:p>
        </p:txBody>
      </p:sp>
      <p:sp>
        <p:nvSpPr>
          <p:cNvPr id="8" name="TextBox 7">
            <a:extLst>
              <a:ext uri="{FF2B5EF4-FFF2-40B4-BE49-F238E27FC236}">
                <a16:creationId xmlns:a16="http://schemas.microsoft.com/office/drawing/2014/main" id="{835C77CB-5DC5-6912-8174-E221EC32F1C1}"/>
              </a:ext>
            </a:extLst>
          </p:cNvPr>
          <p:cNvSpPr txBox="1"/>
          <p:nvPr/>
        </p:nvSpPr>
        <p:spPr>
          <a:xfrm>
            <a:off x="4631871" y="5905287"/>
            <a:ext cx="146412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Rebellion</a:t>
            </a:r>
          </a:p>
        </p:txBody>
      </p:sp>
      <p:sp>
        <p:nvSpPr>
          <p:cNvPr id="11" name="TextBox 10">
            <a:extLst>
              <a:ext uri="{FF2B5EF4-FFF2-40B4-BE49-F238E27FC236}">
                <a16:creationId xmlns:a16="http://schemas.microsoft.com/office/drawing/2014/main" id="{3BED7E6E-9947-FD9D-3683-2800D9C47C64}"/>
              </a:ext>
            </a:extLst>
          </p:cNvPr>
          <p:cNvSpPr txBox="1"/>
          <p:nvPr/>
        </p:nvSpPr>
        <p:spPr>
          <a:xfrm>
            <a:off x="9233847" y="104465"/>
            <a:ext cx="2380397"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B050"/>
                </a:solidFill>
                <a:effectLst/>
                <a:uLnTx/>
                <a:uFillTx/>
                <a:latin typeface="Calibri" panose="020F0502020204030204"/>
                <a:ea typeface="+mn-ea"/>
                <a:cs typeface="+mn-cs"/>
              </a:rPr>
              <a:t>Subjectivity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Speech Bubble: Rectangle with Corners Rounded 1">
            <a:extLst>
              <a:ext uri="{FF2B5EF4-FFF2-40B4-BE49-F238E27FC236}">
                <a16:creationId xmlns:a16="http://schemas.microsoft.com/office/drawing/2014/main" id="{2AED1F57-33C9-CA2D-3AED-C3BC0CBD0393}"/>
              </a:ext>
            </a:extLst>
          </p:cNvPr>
          <p:cNvSpPr/>
          <p:nvPr/>
        </p:nvSpPr>
        <p:spPr>
          <a:xfrm>
            <a:off x="1733265" y="1228298"/>
            <a:ext cx="2115403" cy="864022"/>
          </a:xfrm>
          <a:prstGeom prst="wedgeRoundRectCallout">
            <a:avLst>
              <a:gd name="adj1" fmla="val 61084"/>
              <a:gd name="adj2" fmla="val 70960"/>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F2B3A71-0AB4-4CE2-2A2F-FF50ADB22E9A}"/>
              </a:ext>
            </a:extLst>
          </p:cNvPr>
          <p:cNvSpPr txBox="1"/>
          <p:nvPr/>
        </p:nvSpPr>
        <p:spPr>
          <a:xfrm>
            <a:off x="1876565" y="1306365"/>
            <a:ext cx="212937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New </a:t>
            </a:r>
            <a:r>
              <a:rPr kumimoji="0" lang="en-US" sz="2400" b="1" i="0" u="none" strike="noStrike" kern="1200" cap="none" spc="0" normalizeH="0" baseline="0" noProof="0" dirty="0">
                <a:ln>
                  <a:noFill/>
                </a:ln>
                <a:solidFill>
                  <a:schemeClr val="accent2">
                    <a:lumMod val="40000"/>
                    <a:lumOff val="60000"/>
                  </a:schemeClr>
                </a:solidFill>
                <a:effectLst/>
                <a:uLnTx/>
                <a:uFillTx/>
                <a:latin typeface="Calibri" panose="020F0502020204030204"/>
                <a:ea typeface="+mn-ea"/>
                <a:cs typeface="+mn-cs"/>
              </a:rPr>
              <a:t>‘Religion’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supreme importance</a:t>
            </a:r>
          </a:p>
        </p:txBody>
      </p:sp>
      <p:sp>
        <p:nvSpPr>
          <p:cNvPr id="5" name="Speech Bubble: Rectangle with Corners Rounded 4">
            <a:extLst>
              <a:ext uri="{FF2B5EF4-FFF2-40B4-BE49-F238E27FC236}">
                <a16:creationId xmlns:a16="http://schemas.microsoft.com/office/drawing/2014/main" id="{6E22AE88-6DCE-C804-E0D1-353B9B808918}"/>
              </a:ext>
            </a:extLst>
          </p:cNvPr>
          <p:cNvSpPr/>
          <p:nvPr/>
        </p:nvSpPr>
        <p:spPr>
          <a:xfrm>
            <a:off x="5833280" y="104465"/>
            <a:ext cx="2115403" cy="759557"/>
          </a:xfrm>
          <a:prstGeom prst="wedgeRoundRectCallout">
            <a:avLst>
              <a:gd name="adj1" fmla="val -47948"/>
              <a:gd name="adj2" fmla="val 90783"/>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F06DABF-A98D-6805-2837-7E10684EABBD}"/>
              </a:ext>
            </a:extLst>
          </p:cNvPr>
          <p:cNvSpPr txBox="1"/>
          <p:nvPr/>
        </p:nvSpPr>
        <p:spPr>
          <a:xfrm>
            <a:off x="6096000" y="68744"/>
            <a:ext cx="212937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PR / Smudge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Campaign</a:t>
            </a:r>
          </a:p>
        </p:txBody>
      </p:sp>
      <p:sp>
        <p:nvSpPr>
          <p:cNvPr id="14" name="Speech Bubble: Rectangle with Corners Rounded 13">
            <a:extLst>
              <a:ext uri="{FF2B5EF4-FFF2-40B4-BE49-F238E27FC236}">
                <a16:creationId xmlns:a16="http://schemas.microsoft.com/office/drawing/2014/main" id="{A4AECF83-1A4D-DC44-9712-9696B78E093C}"/>
              </a:ext>
            </a:extLst>
          </p:cNvPr>
          <p:cNvSpPr/>
          <p:nvPr/>
        </p:nvSpPr>
        <p:spPr>
          <a:xfrm>
            <a:off x="7414430" y="1447068"/>
            <a:ext cx="2115403" cy="759557"/>
          </a:xfrm>
          <a:prstGeom prst="wedgeRoundRectCallout">
            <a:avLst>
              <a:gd name="adj1" fmla="val -47948"/>
              <a:gd name="adj2" fmla="val 90783"/>
              <a:gd name="adj3" fmla="val 16667"/>
            </a:avLst>
          </a:prstGeom>
          <a:solidFill>
            <a:srgbClr val="ECF5E7">
              <a:alpha val="35000"/>
            </a:srgbClr>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4462D327-4C30-EE28-0C31-B6890FE434A7}"/>
              </a:ext>
            </a:extLst>
          </p:cNvPr>
          <p:cNvSpPr txBox="1"/>
          <p:nvPr/>
        </p:nvSpPr>
        <p:spPr>
          <a:xfrm>
            <a:off x="8054340" y="1580285"/>
            <a:ext cx="21293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ED7D31">
                    <a:lumMod val="75000"/>
                  </a:srgbClr>
                </a:solidFill>
                <a:latin typeface="Calibri" panose="020F0502020204030204"/>
              </a:rPr>
              <a:t>Sin</a:t>
            </a:r>
            <a:endPar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596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1252</TotalTime>
  <Words>1619</Words>
  <Application>Microsoft Office PowerPoint</Application>
  <PresentationFormat>Widescreen</PresentationFormat>
  <Paragraphs>148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Blaine Mellor</dc:creator>
  <cp:lastModifiedBy>Blaine Mellor</cp:lastModifiedBy>
  <cp:revision>56</cp:revision>
  <cp:lastPrinted>2023-10-29T17:46:38Z</cp:lastPrinted>
  <dcterms:created xsi:type="dcterms:W3CDTF">2023-10-25T20:28:28Z</dcterms:created>
  <dcterms:modified xsi:type="dcterms:W3CDTF">2023-10-29T18:43:32Z</dcterms:modified>
</cp:coreProperties>
</file>