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336" r:id="rId3"/>
    <p:sldId id="334" r:id="rId4"/>
    <p:sldId id="369" r:id="rId5"/>
    <p:sldId id="339" r:id="rId6"/>
    <p:sldId id="354" r:id="rId7"/>
    <p:sldId id="359" r:id="rId8"/>
    <p:sldId id="356" r:id="rId9"/>
    <p:sldId id="361" r:id="rId10"/>
    <p:sldId id="365" r:id="rId11"/>
    <p:sldId id="330" r:id="rId12"/>
    <p:sldId id="363" r:id="rId13"/>
    <p:sldId id="367"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5F28"/>
    <a:srgbClr val="EDE4D0"/>
    <a:srgbClr val="A4E7EE"/>
    <a:srgbClr val="8BC7D0"/>
    <a:srgbClr val="009FBD"/>
    <a:srgbClr val="097893"/>
    <a:srgbClr val="F4E9CA"/>
    <a:srgbClr val="0B6063"/>
    <a:srgbClr val="DCCEB6"/>
    <a:srgbClr val="A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1361"/>
    <p:restoredTop sz="76501"/>
  </p:normalViewPr>
  <p:slideViewPr>
    <p:cSldViewPr snapToGrid="0">
      <p:cViewPr varScale="1">
        <p:scale>
          <a:sx n="121" d="100"/>
          <a:sy n="121" d="100"/>
        </p:scale>
        <p:origin x="856" y="168"/>
      </p:cViewPr>
      <p:guideLst/>
    </p:cSldViewPr>
  </p:slideViewPr>
  <p:notesTextViewPr>
    <p:cViewPr>
      <p:scale>
        <a:sx n="1" d="1"/>
        <a:sy n="1" d="1"/>
      </p:scale>
      <p:origin x="0" y="0"/>
    </p:cViewPr>
  </p:notesTextViewPr>
  <p:notesViewPr>
    <p:cSldViewPr snapToGrid="0">
      <p:cViewPr varScale="1">
        <p:scale>
          <a:sx n="101" d="100"/>
          <a:sy n="101" d="100"/>
        </p:scale>
        <p:origin x="417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04AE8-F6CD-4846-93BD-8A08B102593B}" type="datetimeFigureOut">
              <a:rPr lang="en-US" smtClean="0"/>
              <a:t>10/14/23</a:t>
            </a:fld>
            <a:endParaRPr lang="en-US"/>
          </a:p>
        </p:txBody>
      </p:sp>
      <p:sp>
        <p:nvSpPr>
          <p:cNvPr id="4" name="Slide Image Placeholder 3"/>
          <p:cNvSpPr>
            <a:spLocks noGrp="1" noRot="1" noChangeAspect="1"/>
          </p:cNvSpPr>
          <p:nvPr>
            <p:ph type="sldImg" idx="2"/>
          </p:nvPr>
        </p:nvSpPr>
        <p:spPr>
          <a:xfrm>
            <a:off x="1281369" y="252544"/>
            <a:ext cx="4295262" cy="268488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0942" y="3102015"/>
            <a:ext cx="6342926" cy="578944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296628" y="486137"/>
            <a:ext cx="559785" cy="458787"/>
          </a:xfrm>
          <a:prstGeom prst="rect">
            <a:avLst/>
          </a:prstGeom>
        </p:spPr>
        <p:txBody>
          <a:bodyPr vert="horz" lIns="91440" tIns="45720" rIns="91440" bIns="45720" rtlCol="0" anchor="b"/>
          <a:lstStyle>
            <a:lvl1pPr algn="r">
              <a:defRPr sz="1200"/>
            </a:lvl1pPr>
          </a:lstStyle>
          <a:p>
            <a:fld id="{4AA956C1-2C3B-584A-9E6B-BC578D355EDF}" type="slidenum">
              <a:rPr lang="en-US" smtClean="0"/>
              <a:t>‹#›</a:t>
            </a:fld>
            <a:endParaRPr lang="en-US"/>
          </a:p>
        </p:txBody>
      </p:sp>
    </p:spTree>
    <p:extLst>
      <p:ext uri="{BB962C8B-B14F-4D97-AF65-F5344CB8AC3E}">
        <p14:creationId xmlns:p14="http://schemas.microsoft.com/office/powerpoint/2010/main" val="61032567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Last week we introduced the idea of walking in the truth.</a:t>
            </a:r>
          </a:p>
          <a:p>
            <a:endParaRPr lang="en-US" dirty="0"/>
          </a:p>
          <a:p>
            <a:endParaRPr lang="en-US" dirty="0"/>
          </a:p>
          <a:p>
            <a:r>
              <a:rPr lang="en-US" dirty="0"/>
              <a:t>Truth is one of the most valuable things we can possess.</a:t>
            </a:r>
          </a:p>
          <a:p>
            <a:endParaRPr lang="en-US" dirty="0"/>
          </a:p>
          <a:p>
            <a:endParaRPr lang="en-US" dirty="0"/>
          </a:p>
          <a:p>
            <a:pPr marL="285750" indent="-285750">
              <a:buFont typeface="Arial" panose="020B0604020202020204" pitchFamily="34" charset="0"/>
              <a:buChar char="•"/>
            </a:pPr>
            <a:r>
              <a:rPr lang="en-US" dirty="0"/>
              <a:t>Truth can help you say the RIGHT THING at the RIGHT TIME.</a:t>
            </a:r>
          </a:p>
          <a:p>
            <a:pPr marL="285750" indent="-285750">
              <a:buFont typeface="Arial" panose="020B0604020202020204" pitchFamily="34" charset="0"/>
              <a:buChar char="•"/>
            </a:pPr>
            <a:r>
              <a:rPr lang="en-US" dirty="0"/>
              <a:t>Truth can give you POWERFUL HOPE even when things are really hard.</a:t>
            </a:r>
          </a:p>
          <a:p>
            <a:pPr marL="285750" indent="-285750">
              <a:buFont typeface="Arial" panose="020B0604020202020204" pitchFamily="34" charset="0"/>
              <a:buChar char="•"/>
            </a:pPr>
            <a:r>
              <a:rPr lang="en-US" dirty="0"/>
              <a:t>Truth can protect you from making a TERRIBLE choice.</a:t>
            </a:r>
          </a:p>
          <a:p>
            <a:endParaRPr lang="en-US" dirty="0"/>
          </a:p>
          <a:p>
            <a:r>
              <a:rPr lang="en-US" dirty="0"/>
              <a:t>It is nearly impossible to overstate the importance and value of TRUTH.  </a:t>
            </a:r>
          </a:p>
          <a:p>
            <a:endParaRPr lang="en-US" dirty="0"/>
          </a:p>
          <a:p>
            <a:endParaRPr lang="en-US" dirty="0"/>
          </a:p>
          <a:p>
            <a:r>
              <a:rPr lang="en-US" dirty="0"/>
              <a:t>BUY Truth and Sell it not. Prv 23:23</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1</a:t>
            </a:fld>
            <a:endParaRPr lang="en-US"/>
          </a:p>
        </p:txBody>
      </p:sp>
    </p:spTree>
    <p:extLst>
      <p:ext uri="{BB962C8B-B14F-4D97-AF65-F5344CB8AC3E}">
        <p14:creationId xmlns:p14="http://schemas.microsoft.com/office/powerpoint/2010/main" val="308361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Share facts – about fulfilled prophecy, and the reliability of the Bible, and the witness to the resurrection, and the archeology.  Share facts - but there’s more to being </a:t>
            </a:r>
            <a:r>
              <a:rPr lang="en-US" dirty="0" err="1"/>
              <a:t>pursuasive</a:t>
            </a:r>
            <a:r>
              <a:rPr lang="en-US" dirty="0"/>
              <a:t> than just being RIGHT.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effectLst/>
                <a:latin typeface="+mj-lt"/>
              </a:rPr>
              <a:t>Truth can feel completely counter-intuitive until enough time passes.</a:t>
            </a:r>
            <a:endParaRPr lang="en-US" sz="1600" i="1" dirty="0">
              <a:latin typeface="+mj-lt"/>
            </a:endParaRPr>
          </a:p>
          <a:p>
            <a:endParaRPr lang="en-US" dirty="0"/>
          </a:p>
          <a:p>
            <a:r>
              <a:rPr lang="en-US" dirty="0"/>
              <a:t>Some of the hardest conversations, start to make a lot more sense, once we connect truth and time.</a:t>
            </a:r>
          </a:p>
          <a:p>
            <a:endParaRPr lang="en-US" dirty="0"/>
          </a:p>
          <a:p>
            <a:r>
              <a:rPr lang="en-US" dirty="0"/>
              <a:t>In the moment, it is hard to hear.</a:t>
            </a:r>
          </a:p>
          <a:p>
            <a:r>
              <a:rPr lang="en-US" dirty="0"/>
              <a:t>In the moment, we don’t like the demands.</a:t>
            </a:r>
          </a:p>
          <a:p>
            <a:r>
              <a:rPr lang="en-US" dirty="0"/>
              <a:t>In the moment, it’s not what we were hoping.</a:t>
            </a:r>
          </a:p>
          <a:p>
            <a:endParaRPr lang="en-US" dirty="0"/>
          </a:p>
          <a:p>
            <a:r>
              <a:rPr lang="en-US" dirty="0"/>
              <a:t>But in the long-run – I’m glad I was told the truth, and I this is opening the door to something better.</a:t>
            </a:r>
          </a:p>
          <a:p>
            <a:endParaRPr lang="en-US" dirty="0"/>
          </a:p>
          <a:p>
            <a:r>
              <a:rPr lang="en-US" dirty="0"/>
              <a:t>So many temptations are at the strongest in the heat of the moment.</a:t>
            </a:r>
          </a:p>
          <a:p>
            <a:r>
              <a:rPr lang="en-US" dirty="0"/>
              <a:t>So many lessons are hard to see when we are young.</a:t>
            </a:r>
          </a:p>
          <a:p>
            <a:endParaRPr lang="en-US" dirty="0"/>
          </a:p>
          <a:p>
            <a:r>
              <a:rPr lang="en-US" dirty="0"/>
              <a:t>John 16:7 - None of the apostles would initially accept this.</a:t>
            </a:r>
          </a:p>
          <a:p>
            <a:endParaRPr lang="en-US" dirty="0"/>
          </a:p>
          <a:p>
            <a:r>
              <a:rPr lang="en-US" dirty="0"/>
              <a:t>Counter-Intuitive… The end of this relationship is good for you… It’s the story of Mary Poppins leaving.</a:t>
            </a:r>
          </a:p>
          <a:p>
            <a:endParaRPr lang="en-US" dirty="0"/>
          </a:p>
          <a:p>
            <a:r>
              <a:rPr lang="en-US" dirty="0"/>
              <a:t>Counter-Intuitive… Maximum freedom comes with limits.  </a:t>
            </a:r>
          </a:p>
          <a:p>
            <a:endParaRPr lang="en-US" dirty="0"/>
          </a:p>
          <a:p>
            <a:r>
              <a:rPr lang="en-US" dirty="0"/>
              <a:t>We’ve all been heartbroken by someone struggling with an </a:t>
            </a:r>
            <a:r>
              <a:rPr lang="en-US" dirty="0" err="1"/>
              <a:t>additction</a:t>
            </a:r>
            <a:r>
              <a:rPr lang="en-US" dirty="0"/>
              <a:t>.  Zero limits, actually leads to devastating results. It’s freedom that becomes slavery.  Freedom that becomes a prison.</a:t>
            </a:r>
          </a:p>
          <a:p>
            <a:endParaRPr lang="en-US" dirty="0"/>
          </a:p>
          <a:p>
            <a:r>
              <a:rPr lang="en-US" dirty="0"/>
              <a:t>Counter-intuitive… Trying to make everyone happy makes no one happy.</a:t>
            </a:r>
          </a:p>
          <a:p>
            <a:endParaRPr lang="en-US" dirty="0"/>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10</a:t>
            </a:fld>
            <a:endParaRPr lang="en-US"/>
          </a:p>
        </p:txBody>
      </p:sp>
    </p:spTree>
    <p:extLst>
      <p:ext uri="{BB962C8B-B14F-4D97-AF65-F5344CB8AC3E}">
        <p14:creationId xmlns:p14="http://schemas.microsoft.com/office/powerpoint/2010/main" val="412231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When we are facing a mental health crisis, and we are all spending way too much time in front of a screen – there is a powerful point to be made about the ability of the truth to create relationships that are deeper, more meaningful, and more stable than the shallow friendships so many people are stuck in.</a:t>
            </a:r>
          </a:p>
          <a:p>
            <a:endParaRPr lang="en-US" dirty="0"/>
          </a:p>
          <a:p>
            <a:r>
              <a:rPr lang="en-US" dirty="0"/>
              <a:t>Help people see that what they THINK they are missing is friends, but what they are actually missing, is CONCRETE truth – and relationships flow out of this.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u="sng" dirty="0">
                <a:effectLst/>
                <a:latin typeface="+mj-lt"/>
              </a:rPr>
              <a:t>Truth</a:t>
            </a:r>
            <a:r>
              <a:rPr lang="en-US" sz="1600" i="1" dirty="0">
                <a:effectLst/>
                <a:latin typeface="+mj-lt"/>
              </a:rPr>
              <a:t> opens the door to progress!</a:t>
            </a:r>
            <a:endParaRPr lang="en-US" sz="1600" i="1" dirty="0">
              <a:latin typeface="+mj-lt"/>
            </a:endParaRPr>
          </a:p>
          <a:p>
            <a:endParaRPr lang="en-US" dirty="0"/>
          </a:p>
          <a:p>
            <a:endParaRPr lang="en-US" dirty="0"/>
          </a:p>
          <a:p>
            <a:r>
              <a:rPr lang="en-US" dirty="0"/>
              <a:t>John emphasizes the things HE and the other apostles have SEEN and HEARD.  These are grounded in REALITY.    This is reliable testimony from first hand eyewitnesses!</a:t>
            </a:r>
          </a:p>
          <a:p>
            <a:endParaRPr lang="en-US" dirty="0"/>
          </a:p>
          <a:p>
            <a:r>
              <a:rPr lang="en-US" dirty="0"/>
              <a:t>Truth builds common world view, common priorities, common concerns, and common hope!  It builds trust and devotion.</a:t>
            </a:r>
          </a:p>
        </p:txBody>
      </p:sp>
      <p:sp>
        <p:nvSpPr>
          <p:cNvPr id="4" name="Slide Number Placeholder 3"/>
          <p:cNvSpPr>
            <a:spLocks noGrp="1"/>
          </p:cNvSpPr>
          <p:nvPr>
            <p:ph type="sldNum" sz="quarter" idx="5"/>
          </p:nvPr>
        </p:nvSpPr>
        <p:spPr/>
        <p:txBody>
          <a:bodyPr/>
          <a:lstStyle/>
          <a:p>
            <a:fld id="{4AA956C1-2C3B-584A-9E6B-BC578D355EDF}" type="slidenum">
              <a:rPr lang="en-US" smtClean="0"/>
              <a:t>11</a:t>
            </a:fld>
            <a:endParaRPr lang="en-US"/>
          </a:p>
        </p:txBody>
      </p:sp>
    </p:spTree>
    <p:extLst>
      <p:ext uri="{BB962C8B-B14F-4D97-AF65-F5344CB8AC3E}">
        <p14:creationId xmlns:p14="http://schemas.microsoft.com/office/powerpoint/2010/main" val="49280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u="sng" dirty="0">
                <a:solidFill>
                  <a:schemeClr val="tx1"/>
                </a:solidFill>
                <a:effectLst/>
                <a:latin typeface="+mj-lt"/>
              </a:rPr>
              <a:t>Truth</a:t>
            </a:r>
            <a:r>
              <a:rPr lang="en-US" sz="1600" i="1" dirty="0">
                <a:solidFill>
                  <a:schemeClr val="tx1"/>
                </a:solidFill>
                <a:effectLst/>
                <a:latin typeface="+mj-lt"/>
              </a:rPr>
              <a:t> </a:t>
            </a:r>
            <a:r>
              <a:rPr lang="en-US" sz="1600" i="1" dirty="0">
                <a:solidFill>
                  <a:schemeClr val="tx1"/>
                </a:solidFill>
                <a:latin typeface="+mj-lt"/>
              </a:rPr>
              <a:t>elevates the conversation to the</a:t>
            </a:r>
            <a:r>
              <a:rPr lang="en-US" i="1" dirty="0">
                <a:latin typeface="+mj-lt"/>
              </a:rPr>
              <a:t> </a:t>
            </a:r>
            <a:r>
              <a:rPr lang="en-US" sz="1600" i="1" dirty="0">
                <a:solidFill>
                  <a:schemeClr val="tx1"/>
                </a:solidFill>
                <a:latin typeface="+mj-lt"/>
              </a:rPr>
              <a:t>most critical issues!</a:t>
            </a:r>
          </a:p>
          <a:p>
            <a:endParaRPr lang="en-US" dirty="0"/>
          </a:p>
          <a:p>
            <a:endParaRPr lang="en-US" dirty="0"/>
          </a:p>
          <a:p>
            <a:r>
              <a:rPr lang="en-US" dirty="0"/>
              <a:t>Questions that challenge the cultural story and compliment the intelligence of others at the same time.</a:t>
            </a:r>
          </a:p>
          <a:p>
            <a:endParaRPr lang="en-US" dirty="0"/>
          </a:p>
          <a:p>
            <a:r>
              <a:rPr lang="en-US" dirty="0"/>
              <a:t>You don’t just blindly accept what everyone else is saying do you?</a:t>
            </a:r>
          </a:p>
          <a:p>
            <a:endParaRPr lang="en-US" dirty="0"/>
          </a:p>
          <a:p>
            <a:r>
              <a:rPr lang="en-US" dirty="0"/>
              <a:t>Explore why we reach a different conclusion!</a:t>
            </a:r>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12</a:t>
            </a:fld>
            <a:endParaRPr lang="en-US"/>
          </a:p>
        </p:txBody>
      </p:sp>
    </p:spTree>
    <p:extLst>
      <p:ext uri="{BB962C8B-B14F-4D97-AF65-F5344CB8AC3E}">
        <p14:creationId xmlns:p14="http://schemas.microsoft.com/office/powerpoint/2010/main" val="162593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Isn’t it time for you to begin walking in the TRUTH?</a:t>
            </a:r>
          </a:p>
          <a:p>
            <a:endParaRPr lang="en-US" dirty="0"/>
          </a:p>
          <a:p>
            <a:r>
              <a:rPr lang="en-US" dirty="0"/>
              <a:t>Do you know who Jesus is?  Do you know that you need His grace and forgiveness for the sins you’ve committed?</a:t>
            </a:r>
          </a:p>
          <a:p>
            <a:endParaRPr lang="en-US" dirty="0"/>
          </a:p>
          <a:p>
            <a:r>
              <a:rPr lang="en-US" dirty="0"/>
              <a:t>Remember what Elijah asked…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“Elijah came near to all the people and said, </a:t>
            </a:r>
            <a:r>
              <a:rPr lang="en-US" sz="1600" b="1" dirty="0">
                <a:solidFill>
                  <a:schemeClr val="bg1"/>
                </a:solidFill>
                <a:latin typeface="+mn-lt"/>
              </a:rPr>
              <a:t>“How long will you hesitate between two opinions? </a:t>
            </a:r>
            <a:br>
              <a:rPr lang="en-US" sz="1600" b="1" dirty="0">
                <a:solidFill>
                  <a:schemeClr val="bg1"/>
                </a:solidFill>
                <a:latin typeface="+mn-lt"/>
              </a:rPr>
            </a:br>
            <a:br>
              <a:rPr lang="en-US" sz="1600" b="1" dirty="0">
                <a:solidFill>
                  <a:schemeClr val="bg1"/>
                </a:solidFill>
                <a:latin typeface="+mn-lt"/>
              </a:rPr>
            </a:br>
            <a:r>
              <a:rPr lang="en-US" sz="1600" dirty="0">
                <a:solidFill>
                  <a:schemeClr val="bg1"/>
                </a:solidFill>
              </a:rPr>
              <a:t>If the Lord is God, follow Him; but if Baal, follow him.” But the people did not answer him a word.”</a:t>
            </a:r>
            <a:br>
              <a:rPr lang="en-US" sz="1600" dirty="0">
                <a:solidFill>
                  <a:schemeClr val="bg1"/>
                </a:solidFill>
              </a:rPr>
            </a:br>
            <a:br>
              <a:rPr lang="en-US" sz="1600" dirty="0">
                <a:solidFill>
                  <a:schemeClr val="bg1"/>
                </a:solidFill>
              </a:rPr>
            </a:br>
            <a:r>
              <a:rPr lang="en-US" sz="1100" i="1" dirty="0">
                <a:solidFill>
                  <a:schemeClr val="bg1"/>
                </a:solidFill>
              </a:rPr>
              <a:t>- 1 Kings 18:21</a:t>
            </a:r>
            <a:endParaRPr lang="en-US" sz="2000" i="1"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13</a:t>
            </a:fld>
            <a:endParaRPr lang="en-US"/>
          </a:p>
        </p:txBody>
      </p:sp>
    </p:spTree>
    <p:extLst>
      <p:ext uri="{BB962C8B-B14F-4D97-AF65-F5344CB8AC3E}">
        <p14:creationId xmlns:p14="http://schemas.microsoft.com/office/powerpoint/2010/main" val="118180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2</a:t>
            </a:fld>
            <a:endParaRPr lang="en-US"/>
          </a:p>
        </p:txBody>
      </p:sp>
    </p:spTree>
    <p:extLst>
      <p:ext uri="{BB962C8B-B14F-4D97-AF65-F5344CB8AC3E}">
        <p14:creationId xmlns:p14="http://schemas.microsoft.com/office/powerpoint/2010/main" val="318745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4 Big Ideas from last week about Truth…</a:t>
            </a:r>
          </a:p>
          <a:p>
            <a:endParaRPr lang="en-US" dirty="0"/>
          </a:p>
          <a:p>
            <a:endParaRPr lang="en-US" dirty="0"/>
          </a:p>
          <a:p>
            <a:endParaRPr lang="en-US" dirty="0"/>
          </a:p>
          <a:p>
            <a:r>
              <a:rPr lang="en-US" dirty="0"/>
              <a:t>Luke – he is wealthy, educated, well-traveled.  A serious student, and demands evidence.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mj-lt"/>
              </a:rPr>
              <a:t>Truth Can Be Investigated &amp; Known.</a:t>
            </a:r>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3</a:t>
            </a:fld>
            <a:endParaRPr lang="en-US"/>
          </a:p>
        </p:txBody>
      </p:sp>
    </p:spTree>
    <p:extLst>
      <p:ext uri="{BB962C8B-B14F-4D97-AF65-F5344CB8AC3E}">
        <p14:creationId xmlns:p14="http://schemas.microsoft.com/office/powerpoint/2010/main" val="268151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Truth makes a local CHURCH DISTINCTIVE…</a:t>
            </a:r>
          </a:p>
          <a:p>
            <a:endParaRPr lang="en-US" dirty="0">
              <a:solidFill>
                <a:schemeClr val="tx1"/>
              </a:solidFill>
            </a:endParaRPr>
          </a:p>
          <a:p>
            <a:r>
              <a:rPr lang="en-US" dirty="0"/>
              <a:t>MISSION: How we worship, the good news we preach, the pattern we follow. Truth in the Local church makes us a place of healing, </a:t>
            </a:r>
            <a:r>
              <a:rPr lang="en-US" dirty="0" err="1"/>
              <a:t>etc</a:t>
            </a:r>
            <a:r>
              <a:rPr lang="en-US" dirty="0"/>
              <a:t>…. 3 John 1:8 – fellow workers in the truth. Truth determines who we are partners with.</a:t>
            </a:r>
          </a:p>
          <a:p>
            <a:endParaRPr lang="en-US" dirty="0"/>
          </a:p>
          <a:p>
            <a:endParaRPr lang="en-US" dirty="0"/>
          </a:p>
          <a:p>
            <a:r>
              <a:rPr lang="en-US" dirty="0"/>
              <a:t>STRONG CONVICTIONS:  Part of our Armor for spiritual battles! STRONG CONVICTIONS –  “contend for the faith…”. Belt of Truth.</a:t>
            </a:r>
          </a:p>
          <a:p>
            <a:endParaRPr lang="en-US" dirty="0"/>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chemeClr val="tx1"/>
                </a:solidFill>
              </a:rPr>
              <a:t>Builds Christians Who </a:t>
            </a:r>
            <a:r>
              <a:rPr lang="en-US" sz="1600" i="1" dirty="0">
                <a:solidFill>
                  <a:schemeClr val="tx1"/>
                </a:solidFill>
                <a:effectLst/>
              </a:rPr>
              <a:t>Do Not Compromise.</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chemeClr val="tx1"/>
                </a:solidFill>
              </a:rPr>
              <a:t>Builds Christians Who </a:t>
            </a:r>
            <a:r>
              <a:rPr lang="en-US" sz="1600" i="1" dirty="0">
                <a:solidFill>
                  <a:schemeClr val="tx1"/>
                </a:solidFill>
                <a:effectLst/>
              </a:rPr>
              <a:t>Will Not Conform To The World.</a:t>
            </a:r>
            <a:endParaRPr lang="en-US" sz="1800" i="1" dirty="0">
              <a:solidFill>
                <a:schemeClr val="tx1"/>
              </a:solidFill>
            </a:endParaRPr>
          </a:p>
          <a:p>
            <a:endParaRPr lang="en-US" dirty="0"/>
          </a:p>
          <a:p>
            <a:r>
              <a:rPr lang="en-US" dirty="0"/>
              <a:t>LOYALTY</a:t>
            </a:r>
          </a:p>
          <a:p>
            <a:r>
              <a:rPr lang="en-US" dirty="0"/>
              <a:t>Revelation 2:2 – Need to test what is taught.</a:t>
            </a:r>
          </a:p>
          <a:p>
            <a:r>
              <a:rPr lang="en-US" dirty="0"/>
              <a:t>Rev. 2:14-15 – Reject worldly teachings…</a:t>
            </a:r>
          </a:p>
          <a:p>
            <a:r>
              <a:rPr lang="en-US" dirty="0"/>
              <a:t>COMPROMISE – 2:20…they’ve let Jezebel come in.</a:t>
            </a:r>
          </a:p>
          <a:p>
            <a:r>
              <a:rPr lang="en-US" dirty="0"/>
              <a:t>CONFORM – Lukewarm </a:t>
            </a:r>
            <a:r>
              <a:rPr lang="en-US" dirty="0" err="1"/>
              <a:t>Laodocea</a:t>
            </a:r>
            <a:r>
              <a:rPr lang="en-US" dirty="0"/>
              <a:t>… </a:t>
            </a:r>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4</a:t>
            </a:fld>
            <a:endParaRPr lang="en-US"/>
          </a:p>
        </p:txBody>
      </p:sp>
    </p:spTree>
    <p:extLst>
      <p:ext uri="{BB962C8B-B14F-4D97-AF65-F5344CB8AC3E}">
        <p14:creationId xmlns:p14="http://schemas.microsoft.com/office/powerpoint/2010/main" val="248993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So what does this do to our relationships… ?</a:t>
            </a:r>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5</a:t>
            </a:fld>
            <a:endParaRPr lang="en-US"/>
          </a:p>
        </p:txBody>
      </p:sp>
    </p:spTree>
    <p:extLst>
      <p:ext uri="{BB962C8B-B14F-4D97-AF65-F5344CB8AC3E}">
        <p14:creationId xmlns:p14="http://schemas.microsoft.com/office/powerpoint/2010/main" val="1884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So how will we take this message of truth out into real conversations…</a:t>
            </a:r>
          </a:p>
          <a:p>
            <a:endParaRPr lang="en-US" dirty="0"/>
          </a:p>
          <a:p>
            <a:r>
              <a:rPr lang="en-US" dirty="0"/>
              <a:t>SONS OF ISSACHAR KNEW THE TIMES…. 1 Chron. 12:32… We need to know the times we live in as well… </a:t>
            </a:r>
            <a:r>
              <a:rPr lang="en-US" b="1" i="0" baseline="30000" dirty="0">
                <a:solidFill>
                  <a:srgbClr val="000000"/>
                </a:solidFill>
                <a:effectLst/>
                <a:latin typeface="system-ui"/>
              </a:rPr>
              <a:t>32 </a:t>
            </a:r>
            <a:r>
              <a:rPr lang="en-US" b="0" i="0" dirty="0">
                <a:solidFill>
                  <a:srgbClr val="000000"/>
                </a:solidFill>
                <a:effectLst/>
                <a:latin typeface="system-ui"/>
              </a:rPr>
              <a:t>Of the sons of Issachar, men who understood the times, with knowledge of what Israel should do, their chiefs </a:t>
            </a:r>
            <a:r>
              <a:rPr lang="en-US" b="0" i="1" dirty="0">
                <a:solidFill>
                  <a:srgbClr val="000000"/>
                </a:solidFill>
                <a:effectLst/>
                <a:latin typeface="system-ui"/>
              </a:rPr>
              <a:t>were</a:t>
            </a:r>
            <a:r>
              <a:rPr lang="en-US" b="0" i="0" dirty="0">
                <a:solidFill>
                  <a:srgbClr val="000000"/>
                </a:solidFill>
                <a:effectLst/>
                <a:latin typeface="system-ui"/>
              </a:rPr>
              <a:t> two hundred; and all their kinsmen </a:t>
            </a:r>
            <a:r>
              <a:rPr lang="en-US" b="0" i="1" dirty="0">
                <a:solidFill>
                  <a:srgbClr val="000000"/>
                </a:solidFill>
                <a:effectLst/>
                <a:latin typeface="system-ui"/>
              </a:rPr>
              <a:t>were</a:t>
            </a:r>
            <a:r>
              <a:rPr lang="en-US" b="0" i="0" dirty="0">
                <a:solidFill>
                  <a:srgbClr val="000000"/>
                </a:solidFill>
                <a:effectLst/>
                <a:latin typeface="system-ui"/>
              </a:rPr>
              <a:t> at their command. </a:t>
            </a:r>
            <a:endParaRPr lang="en-US" dirty="0"/>
          </a:p>
          <a:p>
            <a:endParaRPr lang="en-US" dirty="0"/>
          </a:p>
          <a:p>
            <a:r>
              <a:rPr lang="en-US" dirty="0"/>
              <a:t>TOP NATIONAL PROBLEMS… </a:t>
            </a:r>
            <a:r>
              <a:rPr lang="en-US" i="1" dirty="0">
                <a:solidFill>
                  <a:srgbClr val="0B6063"/>
                </a:solidFill>
              </a:rPr>
              <a:t>5,115 Citizens</a:t>
            </a:r>
            <a:endParaRPr lang="en-US" dirty="0"/>
          </a:p>
          <a:p>
            <a:endParaRPr lang="en-US" dirty="0"/>
          </a:p>
          <a:p>
            <a:r>
              <a:rPr lang="en-US" dirty="0"/>
              <a:t>What can you get 80% of </a:t>
            </a:r>
            <a:r>
              <a:rPr lang="en-US" dirty="0" err="1"/>
              <a:t>americans</a:t>
            </a:r>
            <a:r>
              <a:rPr lang="en-US" dirty="0"/>
              <a:t> to agree on?  I would say almost nothing!  The truth is that 81% of Americans agree that we have a serious problem regarding Moral Values in the US today!</a:t>
            </a:r>
          </a:p>
          <a:p>
            <a:endParaRPr lang="en-US" dirty="0"/>
          </a:p>
          <a:p>
            <a:r>
              <a:rPr lang="en-US" dirty="0"/>
              <a:t>Moral Problems:  Everything from </a:t>
            </a:r>
            <a:r>
              <a:rPr lang="en-US" dirty="0" err="1"/>
              <a:t>Abotions</a:t>
            </a:r>
            <a:r>
              <a:rPr lang="en-US" dirty="0"/>
              <a:t> to Fossil Fuels falls under this.</a:t>
            </a:r>
          </a:p>
          <a:p>
            <a:endParaRPr lang="en-US" dirty="0"/>
          </a:p>
          <a:p>
            <a:r>
              <a:rPr lang="en-US" dirty="0"/>
              <a:t>Combined results of those who said “very big” or “moderately big” problem. (Top 16 Problems…Everything from the cost of healthcare to immigration, racism, and quality of public schools.)</a:t>
            </a:r>
          </a:p>
          <a:p>
            <a:endParaRPr lang="en-US" dirty="0"/>
          </a:p>
          <a:p>
            <a:r>
              <a:rPr lang="en-US" dirty="0"/>
              <a:t>#1 – Inflation</a:t>
            </a:r>
          </a:p>
          <a:p>
            <a:r>
              <a:rPr lang="en-US" dirty="0"/>
              <a:t>#5 – Gun Violence</a:t>
            </a:r>
          </a:p>
          <a:p>
            <a:r>
              <a:rPr lang="en-US" dirty="0"/>
              <a:t>#8 – Moral Values</a:t>
            </a:r>
          </a:p>
          <a:p>
            <a:r>
              <a:rPr lang="en-US" dirty="0"/>
              <a:t>#11 – Climate Change</a:t>
            </a:r>
          </a:p>
          <a:p>
            <a:endParaRPr lang="en-US" dirty="0"/>
          </a:p>
          <a:p>
            <a:r>
              <a:rPr lang="en-US" dirty="0"/>
              <a:t>My point is – There are even more people concerned about the MORAL VALUES in our nation than there are climate change!  Only a slightly smaller percentage than Gun Violence – so this is on people’s minds!</a:t>
            </a:r>
          </a:p>
          <a:p>
            <a:endParaRPr lang="en-US" dirty="0"/>
          </a:p>
          <a:p>
            <a:r>
              <a:rPr lang="en-US" dirty="0"/>
              <a:t>So you know the exact breakdown: 54% said it is a very big problem and 27% said it is a moderately big problem.</a:t>
            </a:r>
          </a:p>
          <a:p>
            <a:endParaRPr lang="en-US" dirty="0"/>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6</a:t>
            </a:fld>
            <a:endParaRPr lang="en-US"/>
          </a:p>
        </p:txBody>
      </p:sp>
    </p:spTree>
    <p:extLst>
      <p:ext uri="{BB962C8B-B14F-4D97-AF65-F5344CB8AC3E}">
        <p14:creationId xmlns:p14="http://schemas.microsoft.com/office/powerpoint/2010/main" val="202422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Francis Shaeffer tells the story of sitting at a café with a young physicists excited about his research in gravity and electromagnetism…. He says, your colleagues have come to believe that the universe is nothing more than billions of particles in a cold and meaningless existence… so how can they go home and love their wives and children and even pets?</a:t>
            </a:r>
          </a:p>
          <a:p>
            <a:endParaRPr lang="en-US" dirty="0"/>
          </a:p>
          <a:p>
            <a:r>
              <a:rPr lang="en-US" dirty="0"/>
              <a:t>The young man replied – oh, that’s easy – they live in a dichotomy.  Each day they travel a bridge of mental </a:t>
            </a:r>
            <a:r>
              <a:rPr lang="en-US" dirty="0" err="1"/>
              <a:t>convienence</a:t>
            </a:r>
            <a:r>
              <a:rPr lang="en-US" dirty="0"/>
              <a:t> between what they believe about the universe, and how they feel about the people around them.  Friends, what a broken and sad way to live!!</a:t>
            </a:r>
          </a:p>
          <a:p>
            <a:endParaRPr lang="en-US" dirty="0"/>
          </a:p>
          <a:p>
            <a:r>
              <a:rPr lang="en-US" dirty="0"/>
              <a:t>To go back and forth across an imaginary bridge spending half of your life as if one set of facts were true – and the other half as if a totally contradictory set of facts were true.  That’s a recipe for a mental breakdown!  When you recognize the TRUTH of God’s word, that artificial mental construct is no longer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0B606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0B606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B6063"/>
                </a:solidFill>
              </a:rPr>
              <a:t>Politically – people jump way back and say – the Government should take care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B6063"/>
                </a:solidFill>
              </a:rPr>
              <a:t>Healthcare – people jump back and say – I just want to follow the 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B6063"/>
                </a:solidFill>
              </a:rPr>
              <a:t>Sexuality – people jump back to postmodern views - I think this… I think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0B6063"/>
              </a:solidFill>
            </a:endParaRPr>
          </a:p>
        </p:txBody>
      </p:sp>
      <p:sp>
        <p:nvSpPr>
          <p:cNvPr id="4" name="Slide Number Placeholder 3"/>
          <p:cNvSpPr>
            <a:spLocks noGrp="1"/>
          </p:cNvSpPr>
          <p:nvPr>
            <p:ph type="sldNum" sz="quarter" idx="5"/>
          </p:nvPr>
        </p:nvSpPr>
        <p:spPr/>
        <p:txBody>
          <a:bodyPr/>
          <a:lstStyle/>
          <a:p>
            <a:fld id="{4AA956C1-2C3B-584A-9E6B-BC578D355EDF}" type="slidenum">
              <a:rPr lang="en-US" smtClean="0"/>
              <a:t>7</a:t>
            </a:fld>
            <a:endParaRPr lang="en-US"/>
          </a:p>
        </p:txBody>
      </p:sp>
    </p:spTree>
    <p:extLst>
      <p:ext uri="{BB962C8B-B14F-4D97-AF65-F5344CB8AC3E}">
        <p14:creationId xmlns:p14="http://schemas.microsoft.com/office/powerpoint/2010/main" val="46580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Generation responding to shortcomings of previous approaches…</a:t>
            </a:r>
          </a:p>
          <a:p>
            <a:endParaRPr lang="en-US" dirty="0"/>
          </a:p>
          <a:p>
            <a:r>
              <a:rPr lang="en-US" dirty="0"/>
              <a:t>Too many screens.</a:t>
            </a:r>
          </a:p>
          <a:p>
            <a:r>
              <a:rPr lang="en-US" dirty="0"/>
              <a:t>Too big of a wealth gap.</a:t>
            </a:r>
          </a:p>
          <a:p>
            <a:r>
              <a:rPr lang="en-US" dirty="0"/>
              <a:t>Too many minorities overlooked or mistreated…</a:t>
            </a:r>
          </a:p>
          <a:p>
            <a:r>
              <a:rPr lang="en-US" dirty="0"/>
              <a:t>Too much isolation.</a:t>
            </a:r>
          </a:p>
          <a:p>
            <a:r>
              <a:rPr lang="en-US" dirty="0" err="1"/>
              <a:t>Etc</a:t>
            </a:r>
            <a:r>
              <a:rPr lang="en-US" dirty="0"/>
              <a:t>…</a:t>
            </a:r>
          </a:p>
          <a:p>
            <a:endParaRPr lang="en-US" dirty="0"/>
          </a:p>
          <a:p>
            <a:r>
              <a:rPr lang="en-US" dirty="0"/>
              <a:t>Plus all the “Crisis”</a:t>
            </a:r>
          </a:p>
          <a:p>
            <a:endParaRPr lang="en-US" dirty="0"/>
          </a:p>
          <a:p>
            <a:r>
              <a:rPr lang="en-US" dirty="0"/>
              <a:t>Financial Crisis</a:t>
            </a:r>
          </a:p>
          <a:p>
            <a:r>
              <a:rPr lang="en-US" dirty="0"/>
              <a:t>Ecological Crisis</a:t>
            </a:r>
          </a:p>
          <a:p>
            <a:r>
              <a:rPr lang="en-US" i="1" dirty="0">
                <a:solidFill>
                  <a:srgbClr val="0B6063"/>
                </a:solidFill>
              </a:rPr>
              <a:t>Mental Health Crisis</a:t>
            </a:r>
          </a:p>
          <a:p>
            <a:endParaRPr lang="en-US" i="1" dirty="0">
              <a:solidFill>
                <a:srgbClr val="0B6063"/>
              </a:solidFill>
            </a:endParaRPr>
          </a:p>
          <a:p>
            <a:endParaRPr lang="en-US" i="1" dirty="0">
              <a:solidFill>
                <a:srgbClr val="0B6063"/>
              </a:solidFill>
            </a:endParaRPr>
          </a:p>
          <a:p>
            <a:r>
              <a:rPr lang="en-US" i="1" dirty="0">
                <a:solidFill>
                  <a:srgbClr val="0B6063"/>
                </a:solidFill>
              </a:rPr>
              <a:t>* I hope you notice this is a very CARING generation.  They are hungry for PRAGMATIC SOLUTIONS….</a:t>
            </a:r>
          </a:p>
          <a:p>
            <a:endParaRPr lang="en-US" i="1" dirty="0">
              <a:solidFill>
                <a:srgbClr val="0B6063"/>
              </a:solidFill>
            </a:endParaRPr>
          </a:p>
        </p:txBody>
      </p:sp>
      <p:sp>
        <p:nvSpPr>
          <p:cNvPr id="4" name="Slide Number Placeholder 3"/>
          <p:cNvSpPr>
            <a:spLocks noGrp="1"/>
          </p:cNvSpPr>
          <p:nvPr>
            <p:ph type="sldNum" sz="quarter" idx="5"/>
          </p:nvPr>
        </p:nvSpPr>
        <p:spPr/>
        <p:txBody>
          <a:bodyPr/>
          <a:lstStyle/>
          <a:p>
            <a:fld id="{4AA956C1-2C3B-584A-9E6B-BC578D355EDF}" type="slidenum">
              <a:rPr lang="en-US" smtClean="0"/>
              <a:t>8</a:t>
            </a:fld>
            <a:endParaRPr lang="en-US"/>
          </a:p>
        </p:txBody>
      </p:sp>
    </p:spTree>
    <p:extLst>
      <p:ext uri="{BB962C8B-B14F-4D97-AF65-F5344CB8AC3E}">
        <p14:creationId xmlns:p14="http://schemas.microsoft.com/office/powerpoint/2010/main" val="20562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252413"/>
            <a:ext cx="4295775" cy="2684462"/>
          </a:xfrm>
        </p:spPr>
      </p:sp>
      <p:sp>
        <p:nvSpPr>
          <p:cNvPr id="3" name="Notes Placeholder 2"/>
          <p:cNvSpPr>
            <a:spLocks noGrp="1"/>
          </p:cNvSpPr>
          <p:nvPr>
            <p:ph type="body" idx="1"/>
          </p:nvPr>
        </p:nvSpPr>
        <p:spPr/>
        <p:txBody>
          <a:bodyPr/>
          <a:lstStyle/>
          <a:p>
            <a:r>
              <a:rPr lang="en-US" dirty="0"/>
              <a:t>WE should expect these 3…</a:t>
            </a:r>
          </a:p>
          <a:p>
            <a:endParaRPr lang="en-US" dirty="0"/>
          </a:p>
          <a:p>
            <a:r>
              <a:rPr lang="en-US" dirty="0"/>
              <a:t>We should also remember that the Bible covers thousands of years of history and we are not the first nation to face a period of history like this.</a:t>
            </a:r>
          </a:p>
          <a:p>
            <a:endParaRPr lang="en-US" dirty="0"/>
          </a:p>
          <a:p>
            <a:r>
              <a:rPr lang="en-US" dirty="0"/>
              <a:t>Teens &amp; Up – please, please DO NOT play around like this.</a:t>
            </a:r>
          </a:p>
          <a:p>
            <a:endParaRPr lang="en-US" dirty="0"/>
          </a:p>
          <a:p>
            <a:r>
              <a:rPr lang="en-US" dirty="0"/>
              <a:t>You KNOW that Jesus is no ordinary guy.  He is the Son of God and Savior of the world.  NO ONE can do what he did, without being Divine!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A956C1-2C3B-584A-9E6B-BC578D355EDF}" type="slidenum">
              <a:rPr lang="en-US" smtClean="0"/>
              <a:t>9</a:t>
            </a:fld>
            <a:endParaRPr lang="en-US"/>
          </a:p>
        </p:txBody>
      </p:sp>
    </p:spTree>
    <p:extLst>
      <p:ext uri="{BB962C8B-B14F-4D97-AF65-F5344CB8AC3E}">
        <p14:creationId xmlns:p14="http://schemas.microsoft.com/office/powerpoint/2010/main" val="143647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17792E-83D9-0748-987E-7372A2F856DA}" type="datetimeFigureOut">
              <a:rPr lang="en-US" smtClean="0"/>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2200512544"/>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7792E-83D9-0748-987E-7372A2F856DA}" type="datetimeFigureOut">
              <a:rPr lang="en-US" smtClean="0"/>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31025650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7792E-83D9-0748-987E-7372A2F856DA}" type="datetimeFigureOut">
              <a:rPr lang="en-US" smtClean="0"/>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594574152"/>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17792E-83D9-0748-987E-7372A2F856DA}" type="datetimeFigureOut">
              <a:rPr lang="en-US" smtClean="0"/>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1274348833"/>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7792E-83D9-0748-987E-7372A2F856DA}" type="datetimeFigureOut">
              <a:rPr lang="en-US" smtClean="0"/>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2993350370"/>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7792E-83D9-0748-987E-7372A2F856DA}" type="datetimeFigureOut">
              <a:rPr lang="en-US" smtClean="0"/>
              <a:t>10/14/23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4247839496"/>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7792E-83D9-0748-987E-7372A2F856DA}" type="datetimeFigureOut">
              <a:rPr lang="en-US" smtClean="0"/>
              <a:t>10/14/23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3437036522"/>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7792E-83D9-0748-987E-7372A2F856DA}" type="datetimeFigureOut">
              <a:rPr lang="en-US" smtClean="0"/>
              <a:t>10/14/23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1856866005"/>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792E-83D9-0748-987E-7372A2F856DA}" type="datetimeFigureOut">
              <a:rPr lang="en-US" smtClean="0"/>
              <a:t>10/14/23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1817546436"/>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17792E-83D9-0748-987E-7372A2F856DA}" type="datetimeFigureOut">
              <a:rPr lang="en-US" smtClean="0"/>
              <a:t>10/14/23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2172152849"/>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17792E-83D9-0748-987E-7372A2F856DA}" type="datetimeFigureOut">
              <a:rPr lang="en-US" smtClean="0"/>
              <a:t>10/14/23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3CB99-1767-AD40-A0EE-610E8639BE63}" type="slidenum">
              <a:rPr lang="en-US" smtClean="0"/>
              <a:t>‹#›</a:t>
            </a:fld>
            <a:endParaRPr lang="en-US"/>
          </a:p>
        </p:txBody>
      </p:sp>
    </p:spTree>
    <p:extLst>
      <p:ext uri="{BB962C8B-B14F-4D97-AF65-F5344CB8AC3E}">
        <p14:creationId xmlns:p14="http://schemas.microsoft.com/office/powerpoint/2010/main" val="3530076424"/>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E17792E-83D9-0748-987E-7372A2F856DA}" type="datetimeFigureOut">
              <a:rPr lang="en-US" smtClean="0"/>
              <a:t>10/14/23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013CB99-1767-AD40-A0EE-610E8639BE63}" type="slidenum">
              <a:rPr lang="en-US" smtClean="0"/>
              <a:t>‹#›</a:t>
            </a:fld>
            <a:endParaRPr lang="en-US"/>
          </a:p>
        </p:txBody>
      </p:sp>
    </p:spTree>
    <p:extLst>
      <p:ext uri="{BB962C8B-B14F-4D97-AF65-F5344CB8AC3E}">
        <p14:creationId xmlns:p14="http://schemas.microsoft.com/office/powerpoint/2010/main" val="1930361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6F0B-9ECE-B32D-CCA1-055EAF5C21A4}"/>
              </a:ext>
            </a:extLst>
          </p:cNvPr>
          <p:cNvSpPr>
            <a:spLocks noGrp="1"/>
          </p:cNvSpPr>
          <p:nvPr>
            <p:ph type="ctrTitle"/>
          </p:nvPr>
        </p:nvSpPr>
        <p:spPr/>
        <p:txBody>
          <a:bodyPr/>
          <a:lstStyle/>
          <a:p>
            <a:r>
              <a:rPr lang="en-US" dirty="0"/>
              <a:t>Walking in the Truth</a:t>
            </a:r>
          </a:p>
        </p:txBody>
      </p:sp>
      <p:sp>
        <p:nvSpPr>
          <p:cNvPr id="3" name="Subtitle 2">
            <a:extLst>
              <a:ext uri="{FF2B5EF4-FFF2-40B4-BE49-F238E27FC236}">
                <a16:creationId xmlns:a16="http://schemas.microsoft.com/office/drawing/2014/main" id="{B508FE23-F48F-02E5-2601-EB1A5BE60463}"/>
              </a:ext>
            </a:extLst>
          </p:cNvPr>
          <p:cNvSpPr>
            <a:spLocks noGrp="1"/>
          </p:cNvSpPr>
          <p:nvPr>
            <p:ph type="subTitle" idx="1"/>
          </p:nvPr>
        </p:nvSpPr>
        <p:spPr/>
        <p:txBody>
          <a:bodyPr/>
          <a:lstStyle/>
          <a:p>
            <a:endParaRPr lang="en-US"/>
          </a:p>
        </p:txBody>
      </p:sp>
      <p:pic>
        <p:nvPicPr>
          <p:cNvPr id="5" name="Picture 4" descr="A beach with waves crashing on it&#10;&#10;Description automatically generated">
            <a:extLst>
              <a:ext uri="{FF2B5EF4-FFF2-40B4-BE49-F238E27FC236}">
                <a16:creationId xmlns:a16="http://schemas.microsoft.com/office/drawing/2014/main" id="{8FD64CBA-7B30-0E12-1E2A-C8EBA215A69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23744973"/>
      </p:ext>
    </p:extLst>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007073-EEB7-1AA8-4F91-42BB3E7DE89D}"/>
              </a:ext>
            </a:extLst>
          </p:cNvPr>
          <p:cNvGrpSpPr/>
          <p:nvPr/>
        </p:nvGrpSpPr>
        <p:grpSpPr>
          <a:xfrm>
            <a:off x="2189285" y="626887"/>
            <a:ext cx="4765430" cy="1363729"/>
            <a:chOff x="2189284" y="1683857"/>
            <a:chExt cx="4765430" cy="1363729"/>
          </a:xfrm>
        </p:grpSpPr>
        <p:sp>
          <p:nvSpPr>
            <p:cNvPr id="7" name="TextBox 6">
              <a:extLst>
                <a:ext uri="{FF2B5EF4-FFF2-40B4-BE49-F238E27FC236}">
                  <a16:creationId xmlns:a16="http://schemas.microsoft.com/office/drawing/2014/main" id="{BFFECCBF-1911-2137-5CEE-E135F4181E55}"/>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8" name="TextBox 7">
              <a:extLst>
                <a:ext uri="{FF2B5EF4-FFF2-40B4-BE49-F238E27FC236}">
                  <a16:creationId xmlns:a16="http://schemas.microsoft.com/office/drawing/2014/main" id="{EE69D05E-778A-5843-C0B1-DA1D3BB1C1E5}"/>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3" name="TextBox 2">
            <a:extLst>
              <a:ext uri="{FF2B5EF4-FFF2-40B4-BE49-F238E27FC236}">
                <a16:creationId xmlns:a16="http://schemas.microsoft.com/office/drawing/2014/main" id="{F7AB4F5F-A441-CD86-D9FC-94736EE5AD75}"/>
              </a:ext>
            </a:extLst>
          </p:cNvPr>
          <p:cNvSpPr txBox="1"/>
          <p:nvPr/>
        </p:nvSpPr>
        <p:spPr>
          <a:xfrm>
            <a:off x="873914" y="2138218"/>
            <a:ext cx="7396172" cy="2000548"/>
          </a:xfrm>
          <a:prstGeom prst="rect">
            <a:avLst/>
          </a:prstGeom>
          <a:noFill/>
        </p:spPr>
        <p:txBody>
          <a:bodyPr wrap="square" rtlCol="0">
            <a:spAutoFit/>
          </a:bodyPr>
          <a:lstStyle/>
          <a:p>
            <a:pPr algn="ctr"/>
            <a:r>
              <a:rPr lang="en-US" sz="4400" i="1" dirty="0">
                <a:solidFill>
                  <a:schemeClr val="bg1"/>
                </a:solidFill>
                <a:effectLst/>
                <a:latin typeface="+mj-lt"/>
              </a:rPr>
              <a:t>Connect </a:t>
            </a:r>
            <a:r>
              <a:rPr lang="en-US" sz="4400" i="1" u="sng" dirty="0">
                <a:solidFill>
                  <a:schemeClr val="bg1"/>
                </a:solidFill>
                <a:effectLst/>
                <a:latin typeface="+mj-lt"/>
              </a:rPr>
              <a:t>truth</a:t>
            </a:r>
            <a:r>
              <a:rPr lang="en-US" sz="4400" i="1" dirty="0">
                <a:solidFill>
                  <a:schemeClr val="bg1"/>
                </a:solidFill>
                <a:effectLst/>
                <a:latin typeface="+mj-lt"/>
              </a:rPr>
              <a:t> &amp; </a:t>
            </a:r>
            <a:r>
              <a:rPr lang="en-US" sz="4400" i="1" u="sng" dirty="0">
                <a:solidFill>
                  <a:schemeClr val="bg1"/>
                </a:solidFill>
                <a:effectLst/>
                <a:latin typeface="+mj-lt"/>
              </a:rPr>
              <a:t>time</a:t>
            </a:r>
            <a:r>
              <a:rPr lang="en-US" sz="4400" i="1" dirty="0">
                <a:solidFill>
                  <a:schemeClr val="bg1"/>
                </a:solidFill>
                <a:effectLst/>
                <a:latin typeface="+mj-lt"/>
              </a:rPr>
              <a:t> to make the long-term benefits clear. </a:t>
            </a:r>
            <a:br>
              <a:rPr lang="en-US" sz="4400" i="1" dirty="0">
                <a:solidFill>
                  <a:schemeClr val="bg1"/>
                </a:solidFill>
                <a:effectLst/>
                <a:latin typeface="+mj-lt"/>
              </a:rPr>
            </a:br>
            <a:r>
              <a:rPr lang="en-US" sz="3200" i="1" dirty="0">
                <a:solidFill>
                  <a:schemeClr val="bg1"/>
                </a:solidFill>
                <a:effectLst/>
                <a:latin typeface="+mj-lt"/>
              </a:rPr>
              <a:t>(John 16:5-6)</a:t>
            </a:r>
            <a:endParaRPr lang="en-US" sz="4400" i="1" dirty="0">
              <a:solidFill>
                <a:schemeClr val="bg1"/>
              </a:solidFill>
              <a:latin typeface="+mj-lt"/>
            </a:endParaRPr>
          </a:p>
        </p:txBody>
      </p:sp>
    </p:spTree>
    <p:extLst>
      <p:ext uri="{BB962C8B-B14F-4D97-AF65-F5344CB8AC3E}">
        <p14:creationId xmlns:p14="http://schemas.microsoft.com/office/powerpoint/2010/main" val="71331092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007073-EEB7-1AA8-4F91-42BB3E7DE89D}"/>
              </a:ext>
            </a:extLst>
          </p:cNvPr>
          <p:cNvGrpSpPr/>
          <p:nvPr/>
        </p:nvGrpSpPr>
        <p:grpSpPr>
          <a:xfrm>
            <a:off x="2189285" y="626887"/>
            <a:ext cx="4765430" cy="1363729"/>
            <a:chOff x="2189284" y="1683857"/>
            <a:chExt cx="4765430" cy="1363729"/>
          </a:xfrm>
        </p:grpSpPr>
        <p:sp>
          <p:nvSpPr>
            <p:cNvPr id="7" name="TextBox 6">
              <a:extLst>
                <a:ext uri="{FF2B5EF4-FFF2-40B4-BE49-F238E27FC236}">
                  <a16:creationId xmlns:a16="http://schemas.microsoft.com/office/drawing/2014/main" id="{BFFECCBF-1911-2137-5CEE-E135F4181E55}"/>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8" name="TextBox 7">
              <a:extLst>
                <a:ext uri="{FF2B5EF4-FFF2-40B4-BE49-F238E27FC236}">
                  <a16:creationId xmlns:a16="http://schemas.microsoft.com/office/drawing/2014/main" id="{EE69D05E-778A-5843-C0B1-DA1D3BB1C1E5}"/>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3" name="TextBox 2">
            <a:extLst>
              <a:ext uri="{FF2B5EF4-FFF2-40B4-BE49-F238E27FC236}">
                <a16:creationId xmlns:a16="http://schemas.microsoft.com/office/drawing/2014/main" id="{F7AB4F5F-A441-CD86-D9FC-94736EE5AD75}"/>
              </a:ext>
            </a:extLst>
          </p:cNvPr>
          <p:cNvSpPr txBox="1"/>
          <p:nvPr/>
        </p:nvSpPr>
        <p:spPr>
          <a:xfrm>
            <a:off x="873914" y="2138218"/>
            <a:ext cx="7396172" cy="2000548"/>
          </a:xfrm>
          <a:prstGeom prst="rect">
            <a:avLst/>
          </a:prstGeom>
          <a:noFill/>
        </p:spPr>
        <p:txBody>
          <a:bodyPr wrap="square" rtlCol="0">
            <a:spAutoFit/>
          </a:bodyPr>
          <a:lstStyle/>
          <a:p>
            <a:pPr algn="ctr"/>
            <a:r>
              <a:rPr lang="en-US" sz="4400" i="1" dirty="0">
                <a:solidFill>
                  <a:schemeClr val="bg1"/>
                </a:solidFill>
                <a:effectLst/>
                <a:latin typeface="+mj-lt"/>
              </a:rPr>
              <a:t>Describe how </a:t>
            </a:r>
            <a:r>
              <a:rPr lang="en-US" sz="4400" i="1" u="sng" dirty="0">
                <a:solidFill>
                  <a:schemeClr val="bg1"/>
                </a:solidFill>
                <a:latin typeface="+mj-lt"/>
              </a:rPr>
              <a:t>t</a:t>
            </a:r>
            <a:r>
              <a:rPr lang="en-US" sz="4400" i="1" u="sng" dirty="0">
                <a:solidFill>
                  <a:schemeClr val="bg1"/>
                </a:solidFill>
                <a:effectLst/>
                <a:latin typeface="+mj-lt"/>
              </a:rPr>
              <a:t>ruth</a:t>
            </a:r>
            <a:r>
              <a:rPr lang="en-US" sz="4400" i="1" dirty="0">
                <a:solidFill>
                  <a:schemeClr val="bg1"/>
                </a:solidFill>
                <a:effectLst/>
                <a:latin typeface="+mj-lt"/>
              </a:rPr>
              <a:t> creates the most meaningful connections.</a:t>
            </a:r>
            <a:br>
              <a:rPr lang="en-US" sz="4400" i="1" dirty="0">
                <a:solidFill>
                  <a:schemeClr val="bg1"/>
                </a:solidFill>
                <a:effectLst/>
                <a:latin typeface="+mj-lt"/>
              </a:rPr>
            </a:br>
            <a:r>
              <a:rPr lang="en-US" sz="3200" i="1" dirty="0">
                <a:solidFill>
                  <a:schemeClr val="bg1"/>
                </a:solidFill>
                <a:latin typeface="+mj-lt"/>
              </a:rPr>
              <a:t>(1 John 1:1-4)</a:t>
            </a:r>
            <a:endParaRPr lang="en-US" sz="4400" i="1" dirty="0">
              <a:solidFill>
                <a:schemeClr val="bg1"/>
              </a:solidFill>
              <a:latin typeface="+mj-lt"/>
            </a:endParaRPr>
          </a:p>
        </p:txBody>
      </p:sp>
    </p:spTree>
    <p:extLst>
      <p:ext uri="{BB962C8B-B14F-4D97-AF65-F5344CB8AC3E}">
        <p14:creationId xmlns:p14="http://schemas.microsoft.com/office/powerpoint/2010/main" val="289383155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007073-EEB7-1AA8-4F91-42BB3E7DE89D}"/>
              </a:ext>
            </a:extLst>
          </p:cNvPr>
          <p:cNvGrpSpPr/>
          <p:nvPr/>
        </p:nvGrpSpPr>
        <p:grpSpPr>
          <a:xfrm>
            <a:off x="2189285" y="626887"/>
            <a:ext cx="4765430" cy="1363729"/>
            <a:chOff x="2189284" y="1683857"/>
            <a:chExt cx="4765430" cy="1363729"/>
          </a:xfrm>
        </p:grpSpPr>
        <p:sp>
          <p:nvSpPr>
            <p:cNvPr id="7" name="TextBox 6">
              <a:extLst>
                <a:ext uri="{FF2B5EF4-FFF2-40B4-BE49-F238E27FC236}">
                  <a16:creationId xmlns:a16="http://schemas.microsoft.com/office/drawing/2014/main" id="{BFFECCBF-1911-2137-5CEE-E135F4181E55}"/>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8" name="TextBox 7">
              <a:extLst>
                <a:ext uri="{FF2B5EF4-FFF2-40B4-BE49-F238E27FC236}">
                  <a16:creationId xmlns:a16="http://schemas.microsoft.com/office/drawing/2014/main" id="{EE69D05E-778A-5843-C0B1-DA1D3BB1C1E5}"/>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3" name="TextBox 2">
            <a:extLst>
              <a:ext uri="{FF2B5EF4-FFF2-40B4-BE49-F238E27FC236}">
                <a16:creationId xmlns:a16="http://schemas.microsoft.com/office/drawing/2014/main" id="{F7AB4F5F-A441-CD86-D9FC-94736EE5AD75}"/>
              </a:ext>
            </a:extLst>
          </p:cNvPr>
          <p:cNvSpPr txBox="1"/>
          <p:nvPr/>
        </p:nvSpPr>
        <p:spPr>
          <a:xfrm>
            <a:off x="515007" y="2138218"/>
            <a:ext cx="8050923" cy="2616101"/>
          </a:xfrm>
          <a:prstGeom prst="rect">
            <a:avLst/>
          </a:prstGeom>
          <a:noFill/>
        </p:spPr>
        <p:txBody>
          <a:bodyPr wrap="square" rtlCol="0">
            <a:spAutoFit/>
          </a:bodyPr>
          <a:lstStyle/>
          <a:p>
            <a:pPr algn="ctr"/>
            <a:r>
              <a:rPr lang="en-US" sz="4400" i="1" dirty="0">
                <a:solidFill>
                  <a:schemeClr val="bg1"/>
                </a:solidFill>
                <a:effectLst/>
                <a:latin typeface="+mj-lt"/>
              </a:rPr>
              <a:t>Ask questions about </a:t>
            </a:r>
            <a:r>
              <a:rPr lang="en-US" sz="4400" i="1" u="sng" dirty="0">
                <a:solidFill>
                  <a:schemeClr val="bg1"/>
                </a:solidFill>
                <a:effectLst/>
                <a:latin typeface="+mj-lt"/>
              </a:rPr>
              <a:t>truth</a:t>
            </a:r>
            <a:br>
              <a:rPr lang="en-US" sz="4400" i="1" u="sng" dirty="0">
                <a:solidFill>
                  <a:schemeClr val="bg1"/>
                </a:solidFill>
                <a:effectLst/>
                <a:latin typeface="+mj-lt"/>
              </a:rPr>
            </a:br>
            <a:r>
              <a:rPr lang="en-US" sz="4400" i="1" dirty="0">
                <a:solidFill>
                  <a:schemeClr val="bg1"/>
                </a:solidFill>
                <a:effectLst/>
                <a:latin typeface="+mj-lt"/>
              </a:rPr>
              <a:t> that distinguish between cultural ideas and personal conclusions. </a:t>
            </a:r>
          </a:p>
          <a:p>
            <a:pPr algn="ctr"/>
            <a:r>
              <a:rPr lang="en-US" sz="3200" i="1" dirty="0">
                <a:solidFill>
                  <a:schemeClr val="bg1"/>
                </a:solidFill>
                <a:latin typeface="+mj-lt"/>
              </a:rPr>
              <a:t>(Matthew 16:13-16)</a:t>
            </a:r>
            <a:r>
              <a:rPr lang="en-US" sz="3200" i="1" dirty="0">
                <a:solidFill>
                  <a:schemeClr val="bg1"/>
                </a:solidFill>
                <a:effectLst/>
                <a:latin typeface="+mj-lt"/>
              </a:rPr>
              <a:t> </a:t>
            </a:r>
            <a:endParaRPr lang="en-US" sz="3200" i="1" dirty="0">
              <a:solidFill>
                <a:schemeClr val="bg1"/>
              </a:solidFill>
              <a:latin typeface="+mj-lt"/>
            </a:endParaRPr>
          </a:p>
        </p:txBody>
      </p:sp>
    </p:spTree>
    <p:extLst>
      <p:ext uri="{BB962C8B-B14F-4D97-AF65-F5344CB8AC3E}">
        <p14:creationId xmlns:p14="http://schemas.microsoft.com/office/powerpoint/2010/main" val="398258638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6F0B-9ECE-B32D-CCA1-055EAF5C21A4}"/>
              </a:ext>
            </a:extLst>
          </p:cNvPr>
          <p:cNvSpPr>
            <a:spLocks noGrp="1"/>
          </p:cNvSpPr>
          <p:nvPr>
            <p:ph type="ctrTitle"/>
          </p:nvPr>
        </p:nvSpPr>
        <p:spPr/>
        <p:txBody>
          <a:bodyPr/>
          <a:lstStyle/>
          <a:p>
            <a:r>
              <a:rPr lang="en-US" dirty="0"/>
              <a:t>Walking in the Truth</a:t>
            </a:r>
          </a:p>
        </p:txBody>
      </p:sp>
      <p:sp>
        <p:nvSpPr>
          <p:cNvPr id="3" name="Subtitle 2">
            <a:extLst>
              <a:ext uri="{FF2B5EF4-FFF2-40B4-BE49-F238E27FC236}">
                <a16:creationId xmlns:a16="http://schemas.microsoft.com/office/drawing/2014/main" id="{B508FE23-F48F-02E5-2601-EB1A5BE60463}"/>
              </a:ext>
            </a:extLst>
          </p:cNvPr>
          <p:cNvSpPr>
            <a:spLocks noGrp="1"/>
          </p:cNvSpPr>
          <p:nvPr>
            <p:ph type="subTitle" idx="1"/>
          </p:nvPr>
        </p:nvSpPr>
        <p:spPr/>
        <p:txBody>
          <a:bodyPr/>
          <a:lstStyle/>
          <a:p>
            <a:endParaRPr lang="en-US"/>
          </a:p>
        </p:txBody>
      </p:sp>
      <p:pic>
        <p:nvPicPr>
          <p:cNvPr id="5" name="Picture 4" descr="A beach with waves crashing on it&#10;&#10;Description automatically generated">
            <a:extLst>
              <a:ext uri="{FF2B5EF4-FFF2-40B4-BE49-F238E27FC236}">
                <a16:creationId xmlns:a16="http://schemas.microsoft.com/office/drawing/2014/main" id="{8FD64CBA-7B30-0E12-1E2A-C8EBA215A69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882122606"/>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waves crashing on the shore&#10;&#10;Description automatically generated">
            <a:extLst>
              <a:ext uri="{FF2B5EF4-FFF2-40B4-BE49-F238E27FC236}">
                <a16:creationId xmlns:a16="http://schemas.microsoft.com/office/drawing/2014/main" id="{9D1080C1-9F4D-9E2D-8D0B-7397983B4B5E}"/>
              </a:ext>
            </a:extLst>
          </p:cNvPr>
          <p:cNvPicPr>
            <a:picLocks noChangeAspect="1"/>
          </p:cNvPicPr>
          <p:nvPr/>
        </p:nvPicPr>
        <p:blipFill>
          <a:blip r:embed="rId3"/>
          <a:stretch>
            <a:fillRect/>
          </a:stretch>
        </p:blipFill>
        <p:spPr>
          <a:xfrm>
            <a:off x="0" y="0"/>
            <a:ext cx="9144000" cy="5715000"/>
          </a:xfrm>
          <a:prstGeom prst="rect">
            <a:avLst/>
          </a:prstGeom>
        </p:spPr>
      </p:pic>
      <p:grpSp>
        <p:nvGrpSpPr>
          <p:cNvPr id="13" name="Group 12">
            <a:extLst>
              <a:ext uri="{FF2B5EF4-FFF2-40B4-BE49-F238E27FC236}">
                <a16:creationId xmlns:a16="http://schemas.microsoft.com/office/drawing/2014/main" id="{0272EFBF-DBE1-CD95-0CE9-8EA33F7D698F}"/>
              </a:ext>
            </a:extLst>
          </p:cNvPr>
          <p:cNvGrpSpPr/>
          <p:nvPr/>
        </p:nvGrpSpPr>
        <p:grpSpPr>
          <a:xfrm>
            <a:off x="3486985" y="852919"/>
            <a:ext cx="4406949" cy="688769"/>
            <a:chOff x="3776353" y="852919"/>
            <a:chExt cx="4406949" cy="688769"/>
          </a:xfrm>
        </p:grpSpPr>
        <p:grpSp>
          <p:nvGrpSpPr>
            <p:cNvPr id="6" name="Group 5">
              <a:extLst>
                <a:ext uri="{FF2B5EF4-FFF2-40B4-BE49-F238E27FC236}">
                  <a16:creationId xmlns:a16="http://schemas.microsoft.com/office/drawing/2014/main" id="{59FBE56B-7D22-FF97-8E22-3EE07AE2405E}"/>
                </a:ext>
              </a:extLst>
            </p:cNvPr>
            <p:cNvGrpSpPr/>
            <p:nvPr/>
          </p:nvGrpSpPr>
          <p:grpSpPr>
            <a:xfrm>
              <a:off x="3776353" y="852919"/>
              <a:ext cx="4383799" cy="688769"/>
              <a:chOff x="3776353" y="1686296"/>
              <a:chExt cx="4383799" cy="688769"/>
            </a:xfrm>
          </p:grpSpPr>
          <p:sp>
            <p:nvSpPr>
              <p:cNvPr id="4" name="Rectangle 3">
                <a:extLst>
                  <a:ext uri="{FF2B5EF4-FFF2-40B4-BE49-F238E27FC236}">
                    <a16:creationId xmlns:a16="http://schemas.microsoft.com/office/drawing/2014/main" id="{4BE3632F-B98B-00CB-24E6-76AB9ACBC29A}"/>
                  </a:ext>
                </a:extLst>
              </p:cNvPr>
              <p:cNvSpPr/>
              <p:nvPr/>
            </p:nvSpPr>
            <p:spPr>
              <a:xfrm>
                <a:off x="3776353" y="1686296"/>
                <a:ext cx="688769" cy="688769"/>
              </a:xfrm>
              <a:prstGeom prst="rect">
                <a:avLst/>
              </a:prstGeom>
              <a:solidFill>
                <a:srgbClr val="0B6063"/>
              </a:solid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01</a:t>
                </a:r>
                <a:endParaRPr lang="en-US" b="1" dirty="0"/>
              </a:p>
            </p:txBody>
          </p:sp>
          <p:sp>
            <p:nvSpPr>
              <p:cNvPr id="5" name="Rectangle 4">
                <a:extLst>
                  <a:ext uri="{FF2B5EF4-FFF2-40B4-BE49-F238E27FC236}">
                    <a16:creationId xmlns:a16="http://schemas.microsoft.com/office/drawing/2014/main" id="{CBD92A83-46FE-4741-0E2F-3A4C21CE0704}"/>
                  </a:ext>
                </a:extLst>
              </p:cNvPr>
              <p:cNvSpPr/>
              <p:nvPr/>
            </p:nvSpPr>
            <p:spPr>
              <a:xfrm>
                <a:off x="4465122" y="1686296"/>
                <a:ext cx="3695030" cy="688769"/>
              </a:xfrm>
              <a:prstGeom prst="rect">
                <a:avLst/>
              </a:prstGeom>
              <a:no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782E667C-1F8E-AE1C-A14D-894615F8442F}"/>
                </a:ext>
              </a:extLst>
            </p:cNvPr>
            <p:cNvSpPr txBox="1"/>
            <p:nvPr/>
          </p:nvSpPr>
          <p:spPr>
            <a:xfrm>
              <a:off x="4488272" y="935693"/>
              <a:ext cx="3695030" cy="523220"/>
            </a:xfrm>
            <a:prstGeom prst="rect">
              <a:avLst/>
            </a:prstGeom>
            <a:noFill/>
          </p:spPr>
          <p:txBody>
            <a:bodyPr wrap="square" rtlCol="0">
              <a:spAutoFit/>
            </a:bodyPr>
            <a:lstStyle/>
            <a:p>
              <a:r>
                <a:rPr lang="en-US" sz="2800" i="1" dirty="0">
                  <a:solidFill>
                    <a:srgbClr val="0B6063"/>
                  </a:solidFill>
                </a:rPr>
                <a:t>The Concept of Truth</a:t>
              </a:r>
            </a:p>
          </p:txBody>
        </p:sp>
      </p:grpSp>
      <p:grpSp>
        <p:nvGrpSpPr>
          <p:cNvPr id="24" name="Group 23">
            <a:extLst>
              <a:ext uri="{FF2B5EF4-FFF2-40B4-BE49-F238E27FC236}">
                <a16:creationId xmlns:a16="http://schemas.microsoft.com/office/drawing/2014/main" id="{76D737E2-C90F-F051-5652-AEDD9000046A}"/>
              </a:ext>
            </a:extLst>
          </p:cNvPr>
          <p:cNvGrpSpPr/>
          <p:nvPr/>
        </p:nvGrpSpPr>
        <p:grpSpPr>
          <a:xfrm>
            <a:off x="3486985" y="1711460"/>
            <a:ext cx="4406949" cy="688769"/>
            <a:chOff x="3776353" y="1817790"/>
            <a:chExt cx="4406949" cy="688769"/>
          </a:xfrm>
        </p:grpSpPr>
        <p:grpSp>
          <p:nvGrpSpPr>
            <p:cNvPr id="7" name="Group 6">
              <a:extLst>
                <a:ext uri="{FF2B5EF4-FFF2-40B4-BE49-F238E27FC236}">
                  <a16:creationId xmlns:a16="http://schemas.microsoft.com/office/drawing/2014/main" id="{2DE3739F-C9F9-4CBC-7888-A77A6CB641AE}"/>
                </a:ext>
              </a:extLst>
            </p:cNvPr>
            <p:cNvGrpSpPr/>
            <p:nvPr/>
          </p:nvGrpSpPr>
          <p:grpSpPr>
            <a:xfrm>
              <a:off x="3776353" y="1817790"/>
              <a:ext cx="4383799" cy="688769"/>
              <a:chOff x="3776353" y="1686296"/>
              <a:chExt cx="4383799" cy="688769"/>
            </a:xfrm>
          </p:grpSpPr>
          <p:sp>
            <p:nvSpPr>
              <p:cNvPr id="8" name="Rectangle 7">
                <a:extLst>
                  <a:ext uri="{FF2B5EF4-FFF2-40B4-BE49-F238E27FC236}">
                    <a16:creationId xmlns:a16="http://schemas.microsoft.com/office/drawing/2014/main" id="{EB3E4D3E-D1EA-076C-0D96-4C724865C95F}"/>
                  </a:ext>
                </a:extLst>
              </p:cNvPr>
              <p:cNvSpPr/>
              <p:nvPr/>
            </p:nvSpPr>
            <p:spPr>
              <a:xfrm>
                <a:off x="3776353" y="1686296"/>
                <a:ext cx="688769" cy="688769"/>
              </a:xfrm>
              <a:prstGeom prst="rect">
                <a:avLst/>
              </a:prstGeom>
              <a:solidFill>
                <a:srgbClr val="0B6063"/>
              </a:solid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02</a:t>
                </a:r>
                <a:endParaRPr lang="en-US" b="1" dirty="0"/>
              </a:p>
            </p:txBody>
          </p:sp>
          <p:sp>
            <p:nvSpPr>
              <p:cNvPr id="9" name="Rectangle 8">
                <a:extLst>
                  <a:ext uri="{FF2B5EF4-FFF2-40B4-BE49-F238E27FC236}">
                    <a16:creationId xmlns:a16="http://schemas.microsoft.com/office/drawing/2014/main" id="{2E1BC7B4-8779-7CE5-87F8-08EE127112D3}"/>
                  </a:ext>
                </a:extLst>
              </p:cNvPr>
              <p:cNvSpPr/>
              <p:nvPr/>
            </p:nvSpPr>
            <p:spPr>
              <a:xfrm>
                <a:off x="4465122" y="1686296"/>
                <a:ext cx="3695030" cy="688769"/>
              </a:xfrm>
              <a:prstGeom prst="rect">
                <a:avLst/>
              </a:prstGeom>
              <a:no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04D54A3-AA86-C2C7-4CDD-3F12D819D75C}"/>
                </a:ext>
              </a:extLst>
            </p:cNvPr>
            <p:cNvSpPr txBox="1"/>
            <p:nvPr/>
          </p:nvSpPr>
          <p:spPr>
            <a:xfrm>
              <a:off x="4488272" y="1871387"/>
              <a:ext cx="3695030" cy="523220"/>
            </a:xfrm>
            <a:prstGeom prst="rect">
              <a:avLst/>
            </a:prstGeom>
            <a:noFill/>
          </p:spPr>
          <p:txBody>
            <a:bodyPr wrap="square" rtlCol="0">
              <a:spAutoFit/>
            </a:bodyPr>
            <a:lstStyle/>
            <a:p>
              <a:r>
                <a:rPr lang="en-US" sz="2800" i="1" dirty="0">
                  <a:solidFill>
                    <a:srgbClr val="0B6063"/>
                  </a:solidFill>
                </a:rPr>
                <a:t>Truth In My Life</a:t>
              </a:r>
            </a:p>
          </p:txBody>
        </p:sp>
      </p:grpSp>
      <p:grpSp>
        <p:nvGrpSpPr>
          <p:cNvPr id="14" name="Group 13">
            <a:extLst>
              <a:ext uri="{FF2B5EF4-FFF2-40B4-BE49-F238E27FC236}">
                <a16:creationId xmlns:a16="http://schemas.microsoft.com/office/drawing/2014/main" id="{6B81FAAE-213A-F2CF-8E5D-A12B9A42EC69}"/>
              </a:ext>
            </a:extLst>
          </p:cNvPr>
          <p:cNvGrpSpPr/>
          <p:nvPr/>
        </p:nvGrpSpPr>
        <p:grpSpPr>
          <a:xfrm>
            <a:off x="3486985" y="3261134"/>
            <a:ext cx="4895007" cy="688769"/>
            <a:chOff x="3776353" y="852919"/>
            <a:chExt cx="4895007" cy="688769"/>
          </a:xfrm>
        </p:grpSpPr>
        <p:grpSp>
          <p:nvGrpSpPr>
            <p:cNvPr id="15" name="Group 14">
              <a:extLst>
                <a:ext uri="{FF2B5EF4-FFF2-40B4-BE49-F238E27FC236}">
                  <a16:creationId xmlns:a16="http://schemas.microsoft.com/office/drawing/2014/main" id="{5810ABFC-053D-E254-5B30-13306CCE085B}"/>
                </a:ext>
              </a:extLst>
            </p:cNvPr>
            <p:cNvGrpSpPr/>
            <p:nvPr/>
          </p:nvGrpSpPr>
          <p:grpSpPr>
            <a:xfrm>
              <a:off x="3776353" y="852919"/>
              <a:ext cx="4895007" cy="688769"/>
              <a:chOff x="3776353" y="1686296"/>
              <a:chExt cx="4895007" cy="688769"/>
            </a:xfrm>
          </p:grpSpPr>
          <p:sp>
            <p:nvSpPr>
              <p:cNvPr id="17" name="Rectangle 16">
                <a:extLst>
                  <a:ext uri="{FF2B5EF4-FFF2-40B4-BE49-F238E27FC236}">
                    <a16:creationId xmlns:a16="http://schemas.microsoft.com/office/drawing/2014/main" id="{2A1379CF-B503-4635-4F3F-C20F891191BB}"/>
                  </a:ext>
                </a:extLst>
              </p:cNvPr>
              <p:cNvSpPr/>
              <p:nvPr/>
            </p:nvSpPr>
            <p:spPr>
              <a:xfrm>
                <a:off x="3776353" y="1686296"/>
                <a:ext cx="688769" cy="688769"/>
              </a:xfrm>
              <a:prstGeom prst="rect">
                <a:avLst/>
              </a:prstGeom>
              <a:solidFill>
                <a:srgbClr val="0B6063"/>
              </a:solid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03</a:t>
                </a:r>
                <a:endParaRPr lang="en-US" b="1" dirty="0">
                  <a:solidFill>
                    <a:schemeClr val="bg1"/>
                  </a:solidFill>
                </a:endParaRPr>
              </a:p>
            </p:txBody>
          </p:sp>
          <p:sp>
            <p:nvSpPr>
              <p:cNvPr id="18" name="Rectangle 17">
                <a:extLst>
                  <a:ext uri="{FF2B5EF4-FFF2-40B4-BE49-F238E27FC236}">
                    <a16:creationId xmlns:a16="http://schemas.microsoft.com/office/drawing/2014/main" id="{A308732A-5491-C93F-08F7-1CEB8A8A13F0}"/>
                  </a:ext>
                </a:extLst>
              </p:cNvPr>
              <p:cNvSpPr/>
              <p:nvPr/>
            </p:nvSpPr>
            <p:spPr>
              <a:xfrm>
                <a:off x="4465120" y="1686296"/>
                <a:ext cx="4206240" cy="688769"/>
              </a:xfrm>
              <a:prstGeom prst="rect">
                <a:avLst/>
              </a:prstGeom>
              <a:no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A4FEC38-9725-168D-68F1-803682FA0976}"/>
                </a:ext>
              </a:extLst>
            </p:cNvPr>
            <p:cNvSpPr txBox="1"/>
            <p:nvPr/>
          </p:nvSpPr>
          <p:spPr>
            <a:xfrm>
              <a:off x="4488272" y="935693"/>
              <a:ext cx="4088568" cy="523220"/>
            </a:xfrm>
            <a:prstGeom prst="rect">
              <a:avLst/>
            </a:prstGeom>
            <a:noFill/>
          </p:spPr>
          <p:txBody>
            <a:bodyPr wrap="square" rtlCol="0">
              <a:spAutoFit/>
            </a:bodyPr>
            <a:lstStyle/>
            <a:p>
              <a:r>
                <a:rPr lang="en-US" sz="2800" i="1" dirty="0">
                  <a:solidFill>
                    <a:srgbClr val="0B6063"/>
                  </a:solidFill>
                </a:rPr>
                <a:t>Truth In The Local Church</a:t>
              </a:r>
            </a:p>
          </p:txBody>
        </p:sp>
      </p:grpSp>
      <p:grpSp>
        <p:nvGrpSpPr>
          <p:cNvPr id="19" name="Group 18">
            <a:extLst>
              <a:ext uri="{FF2B5EF4-FFF2-40B4-BE49-F238E27FC236}">
                <a16:creationId xmlns:a16="http://schemas.microsoft.com/office/drawing/2014/main" id="{2CC94BB6-274C-02F6-9DBC-8CF2194A1E82}"/>
              </a:ext>
            </a:extLst>
          </p:cNvPr>
          <p:cNvGrpSpPr/>
          <p:nvPr/>
        </p:nvGrpSpPr>
        <p:grpSpPr>
          <a:xfrm>
            <a:off x="3486985" y="4119675"/>
            <a:ext cx="4927811" cy="688769"/>
            <a:chOff x="3776353" y="852919"/>
            <a:chExt cx="4927811" cy="688769"/>
          </a:xfrm>
        </p:grpSpPr>
        <p:grpSp>
          <p:nvGrpSpPr>
            <p:cNvPr id="20" name="Group 19">
              <a:extLst>
                <a:ext uri="{FF2B5EF4-FFF2-40B4-BE49-F238E27FC236}">
                  <a16:creationId xmlns:a16="http://schemas.microsoft.com/office/drawing/2014/main" id="{2A5C6FB5-3A09-4AFE-AA3A-6DB30E781192}"/>
                </a:ext>
              </a:extLst>
            </p:cNvPr>
            <p:cNvGrpSpPr/>
            <p:nvPr/>
          </p:nvGrpSpPr>
          <p:grpSpPr>
            <a:xfrm>
              <a:off x="3776353" y="852919"/>
              <a:ext cx="4895007" cy="688769"/>
              <a:chOff x="3776353" y="1686296"/>
              <a:chExt cx="4895007" cy="688769"/>
            </a:xfrm>
          </p:grpSpPr>
          <p:sp>
            <p:nvSpPr>
              <p:cNvPr id="22" name="Rectangle 21">
                <a:extLst>
                  <a:ext uri="{FF2B5EF4-FFF2-40B4-BE49-F238E27FC236}">
                    <a16:creationId xmlns:a16="http://schemas.microsoft.com/office/drawing/2014/main" id="{4B2D4BE7-2D64-2358-2E34-4204452F1948}"/>
                  </a:ext>
                </a:extLst>
              </p:cNvPr>
              <p:cNvSpPr/>
              <p:nvPr/>
            </p:nvSpPr>
            <p:spPr>
              <a:xfrm>
                <a:off x="3776353" y="1686296"/>
                <a:ext cx="688769" cy="688769"/>
              </a:xfrm>
              <a:prstGeom prst="rect">
                <a:avLst/>
              </a:prstGeom>
              <a:solidFill>
                <a:srgbClr val="0B6063"/>
              </a:solid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04</a:t>
                </a:r>
                <a:endParaRPr lang="en-US" b="1" dirty="0"/>
              </a:p>
            </p:txBody>
          </p:sp>
          <p:sp>
            <p:nvSpPr>
              <p:cNvPr id="23" name="Rectangle 22">
                <a:extLst>
                  <a:ext uri="{FF2B5EF4-FFF2-40B4-BE49-F238E27FC236}">
                    <a16:creationId xmlns:a16="http://schemas.microsoft.com/office/drawing/2014/main" id="{E96139CC-162C-A4C6-43C9-E91C322B83B8}"/>
                  </a:ext>
                </a:extLst>
              </p:cNvPr>
              <p:cNvSpPr/>
              <p:nvPr/>
            </p:nvSpPr>
            <p:spPr>
              <a:xfrm>
                <a:off x="4465120" y="1686296"/>
                <a:ext cx="4206240" cy="688769"/>
              </a:xfrm>
              <a:prstGeom prst="rect">
                <a:avLst/>
              </a:prstGeom>
              <a:noFill/>
              <a:ln w="22225">
                <a:solidFill>
                  <a:srgbClr val="0B6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69202833-3071-537A-C0BD-8EEF0A316AAD}"/>
                </a:ext>
              </a:extLst>
            </p:cNvPr>
            <p:cNvSpPr txBox="1"/>
            <p:nvPr/>
          </p:nvSpPr>
          <p:spPr>
            <a:xfrm>
              <a:off x="4488272" y="935693"/>
              <a:ext cx="4215892" cy="523220"/>
            </a:xfrm>
            <a:prstGeom prst="rect">
              <a:avLst/>
            </a:prstGeom>
            <a:noFill/>
          </p:spPr>
          <p:txBody>
            <a:bodyPr wrap="square" rtlCol="0">
              <a:spAutoFit/>
            </a:bodyPr>
            <a:lstStyle/>
            <a:p>
              <a:r>
                <a:rPr lang="en-US" sz="2800" i="1" dirty="0">
                  <a:solidFill>
                    <a:srgbClr val="0B6063"/>
                  </a:solidFill>
                </a:rPr>
                <a:t>Truth In Real Conversations</a:t>
              </a:r>
            </a:p>
          </p:txBody>
        </p:sp>
      </p:grpSp>
      <p:sp>
        <p:nvSpPr>
          <p:cNvPr id="2" name="TextBox 1">
            <a:extLst>
              <a:ext uri="{FF2B5EF4-FFF2-40B4-BE49-F238E27FC236}">
                <a16:creationId xmlns:a16="http://schemas.microsoft.com/office/drawing/2014/main" id="{C9DCDD5A-D790-B7C7-8859-F63143A9F0B0}"/>
              </a:ext>
            </a:extLst>
          </p:cNvPr>
          <p:cNvSpPr txBox="1"/>
          <p:nvPr/>
        </p:nvSpPr>
        <p:spPr>
          <a:xfrm>
            <a:off x="3447229" y="300521"/>
            <a:ext cx="1920563" cy="523220"/>
          </a:xfrm>
          <a:prstGeom prst="rect">
            <a:avLst/>
          </a:prstGeom>
          <a:noFill/>
        </p:spPr>
        <p:txBody>
          <a:bodyPr wrap="square" rtlCol="0">
            <a:spAutoFit/>
          </a:bodyPr>
          <a:lstStyle/>
          <a:p>
            <a:r>
              <a:rPr lang="en-US" sz="2800" i="1" dirty="0">
                <a:solidFill>
                  <a:srgbClr val="0B6063"/>
                </a:solidFill>
                <a:latin typeface="+mj-lt"/>
              </a:rPr>
              <a:t>Last Week</a:t>
            </a:r>
          </a:p>
        </p:txBody>
      </p:sp>
      <p:sp>
        <p:nvSpPr>
          <p:cNvPr id="11" name="TextBox 10">
            <a:extLst>
              <a:ext uri="{FF2B5EF4-FFF2-40B4-BE49-F238E27FC236}">
                <a16:creationId xmlns:a16="http://schemas.microsoft.com/office/drawing/2014/main" id="{A0D5F46B-2913-004C-D1C9-88E527D25B9F}"/>
              </a:ext>
            </a:extLst>
          </p:cNvPr>
          <p:cNvSpPr txBox="1"/>
          <p:nvPr/>
        </p:nvSpPr>
        <p:spPr>
          <a:xfrm>
            <a:off x="3413744" y="2706373"/>
            <a:ext cx="1920563" cy="523220"/>
          </a:xfrm>
          <a:prstGeom prst="rect">
            <a:avLst/>
          </a:prstGeom>
          <a:noFill/>
        </p:spPr>
        <p:txBody>
          <a:bodyPr wrap="square" rtlCol="0">
            <a:spAutoFit/>
          </a:bodyPr>
          <a:lstStyle/>
          <a:p>
            <a:r>
              <a:rPr lang="en-US" sz="2800" i="1" dirty="0">
                <a:solidFill>
                  <a:srgbClr val="0B6063"/>
                </a:solidFill>
                <a:latin typeface="+mj-lt"/>
              </a:rPr>
              <a:t>Today</a:t>
            </a:r>
          </a:p>
        </p:txBody>
      </p:sp>
    </p:spTree>
    <p:extLst>
      <p:ext uri="{BB962C8B-B14F-4D97-AF65-F5344CB8AC3E}">
        <p14:creationId xmlns:p14="http://schemas.microsoft.com/office/powerpoint/2010/main" val="11148354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007073-EEB7-1AA8-4F91-42BB3E7DE89D}"/>
              </a:ext>
            </a:extLst>
          </p:cNvPr>
          <p:cNvGrpSpPr/>
          <p:nvPr/>
        </p:nvGrpSpPr>
        <p:grpSpPr>
          <a:xfrm>
            <a:off x="2189285" y="626887"/>
            <a:ext cx="4765430" cy="1363729"/>
            <a:chOff x="2189284" y="1683857"/>
            <a:chExt cx="4765430" cy="1363729"/>
          </a:xfrm>
        </p:grpSpPr>
        <p:sp>
          <p:nvSpPr>
            <p:cNvPr id="7" name="TextBox 6">
              <a:extLst>
                <a:ext uri="{FF2B5EF4-FFF2-40B4-BE49-F238E27FC236}">
                  <a16:creationId xmlns:a16="http://schemas.microsoft.com/office/drawing/2014/main" id="{BFFECCBF-1911-2137-5CEE-E135F4181E55}"/>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The Truth About</a:t>
              </a:r>
            </a:p>
          </p:txBody>
        </p:sp>
        <p:sp>
          <p:nvSpPr>
            <p:cNvPr id="8" name="TextBox 7">
              <a:extLst>
                <a:ext uri="{FF2B5EF4-FFF2-40B4-BE49-F238E27FC236}">
                  <a16:creationId xmlns:a16="http://schemas.microsoft.com/office/drawing/2014/main" id="{EE69D05E-778A-5843-C0B1-DA1D3BB1C1E5}"/>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3" name="TextBox 2">
            <a:extLst>
              <a:ext uri="{FF2B5EF4-FFF2-40B4-BE49-F238E27FC236}">
                <a16:creationId xmlns:a16="http://schemas.microsoft.com/office/drawing/2014/main" id="{F7AB4F5F-A441-CD86-D9FC-94736EE5AD75}"/>
              </a:ext>
            </a:extLst>
          </p:cNvPr>
          <p:cNvSpPr txBox="1"/>
          <p:nvPr/>
        </p:nvSpPr>
        <p:spPr>
          <a:xfrm>
            <a:off x="873914" y="2110508"/>
            <a:ext cx="7396172" cy="584775"/>
          </a:xfrm>
          <a:prstGeom prst="rect">
            <a:avLst/>
          </a:prstGeom>
          <a:noFill/>
        </p:spPr>
        <p:txBody>
          <a:bodyPr wrap="square" rtlCol="0">
            <a:spAutoFit/>
          </a:bodyPr>
          <a:lstStyle/>
          <a:p>
            <a:pPr algn="ctr"/>
            <a:r>
              <a:rPr lang="en-US" sz="3200" i="1" u="sng" dirty="0">
                <a:solidFill>
                  <a:schemeClr val="bg1"/>
                </a:solidFill>
                <a:effectLst/>
                <a:latin typeface="+mj-lt"/>
              </a:rPr>
              <a:t>Truth</a:t>
            </a:r>
            <a:r>
              <a:rPr lang="en-US" sz="3200" i="1" dirty="0">
                <a:solidFill>
                  <a:schemeClr val="bg1"/>
                </a:solidFill>
                <a:effectLst/>
                <a:latin typeface="+mj-lt"/>
              </a:rPr>
              <a:t> is that which corresponds to reality.</a:t>
            </a:r>
            <a:endParaRPr lang="en-US" sz="3200" i="1" dirty="0">
              <a:solidFill>
                <a:schemeClr val="bg1"/>
              </a:solidFill>
              <a:latin typeface="+mj-lt"/>
            </a:endParaRPr>
          </a:p>
        </p:txBody>
      </p:sp>
      <p:sp>
        <p:nvSpPr>
          <p:cNvPr id="4" name="TextBox 3">
            <a:extLst>
              <a:ext uri="{FF2B5EF4-FFF2-40B4-BE49-F238E27FC236}">
                <a16:creationId xmlns:a16="http://schemas.microsoft.com/office/drawing/2014/main" id="{45C07962-4C34-9290-0124-49C4542A9F28}"/>
              </a:ext>
            </a:extLst>
          </p:cNvPr>
          <p:cNvSpPr txBox="1"/>
          <p:nvPr/>
        </p:nvSpPr>
        <p:spPr>
          <a:xfrm>
            <a:off x="873914" y="2727330"/>
            <a:ext cx="7396172" cy="584775"/>
          </a:xfrm>
          <a:prstGeom prst="rect">
            <a:avLst/>
          </a:prstGeom>
          <a:noFill/>
        </p:spPr>
        <p:txBody>
          <a:bodyPr wrap="square" rtlCol="0">
            <a:spAutoFit/>
          </a:bodyPr>
          <a:lstStyle/>
          <a:p>
            <a:pPr algn="ctr"/>
            <a:r>
              <a:rPr lang="en-US" sz="3200" i="1" u="sng" dirty="0">
                <a:solidFill>
                  <a:schemeClr val="bg1"/>
                </a:solidFill>
                <a:effectLst/>
                <a:latin typeface="+mj-lt"/>
              </a:rPr>
              <a:t>Truth</a:t>
            </a:r>
            <a:r>
              <a:rPr lang="en-US" sz="3200" i="1" dirty="0">
                <a:solidFill>
                  <a:schemeClr val="bg1"/>
                </a:solidFill>
                <a:effectLst/>
                <a:latin typeface="+mj-lt"/>
              </a:rPr>
              <a:t> can be stated propositionally.</a:t>
            </a:r>
            <a:endParaRPr lang="en-US" sz="3200" i="1" dirty="0">
              <a:solidFill>
                <a:schemeClr val="bg1"/>
              </a:solidFill>
              <a:latin typeface="+mj-lt"/>
            </a:endParaRPr>
          </a:p>
        </p:txBody>
      </p:sp>
      <p:sp>
        <p:nvSpPr>
          <p:cNvPr id="5" name="TextBox 4">
            <a:extLst>
              <a:ext uri="{FF2B5EF4-FFF2-40B4-BE49-F238E27FC236}">
                <a16:creationId xmlns:a16="http://schemas.microsoft.com/office/drawing/2014/main" id="{BDAEF350-1599-5CC0-23E0-A16FC05A2165}"/>
              </a:ext>
            </a:extLst>
          </p:cNvPr>
          <p:cNvSpPr txBox="1"/>
          <p:nvPr/>
        </p:nvSpPr>
        <p:spPr>
          <a:xfrm>
            <a:off x="873914" y="3344152"/>
            <a:ext cx="7396172" cy="1077218"/>
          </a:xfrm>
          <a:prstGeom prst="rect">
            <a:avLst/>
          </a:prstGeom>
          <a:noFill/>
        </p:spPr>
        <p:txBody>
          <a:bodyPr wrap="square" rtlCol="0">
            <a:spAutoFit/>
          </a:bodyPr>
          <a:lstStyle/>
          <a:p>
            <a:pPr algn="ctr"/>
            <a:r>
              <a:rPr lang="en-US" sz="3200" i="1" u="sng" dirty="0">
                <a:solidFill>
                  <a:schemeClr val="bg1"/>
                </a:solidFill>
                <a:effectLst/>
                <a:latin typeface="+mj-lt"/>
              </a:rPr>
              <a:t>Truth</a:t>
            </a:r>
            <a:r>
              <a:rPr lang="en-US" sz="3200" i="1" dirty="0">
                <a:solidFill>
                  <a:schemeClr val="bg1"/>
                </a:solidFill>
                <a:effectLst/>
                <a:latin typeface="+mj-lt"/>
              </a:rPr>
              <a:t> </a:t>
            </a:r>
            <a:r>
              <a:rPr lang="en-US" sz="3200" i="1" dirty="0">
                <a:solidFill>
                  <a:schemeClr val="bg1"/>
                </a:solidFill>
                <a:latin typeface="+mj-lt"/>
              </a:rPr>
              <a:t>about morality is determined</a:t>
            </a:r>
            <a:br>
              <a:rPr lang="en-US" sz="3200" i="1" dirty="0">
                <a:solidFill>
                  <a:schemeClr val="bg1"/>
                </a:solidFill>
                <a:latin typeface="+mj-lt"/>
              </a:rPr>
            </a:br>
            <a:r>
              <a:rPr lang="en-US" sz="3200" i="1" dirty="0">
                <a:solidFill>
                  <a:schemeClr val="bg1"/>
                </a:solidFill>
                <a:latin typeface="+mj-lt"/>
              </a:rPr>
              <a:t> by God, not culture</a:t>
            </a:r>
            <a:r>
              <a:rPr lang="en-US" sz="3200" i="1" dirty="0">
                <a:solidFill>
                  <a:schemeClr val="bg1"/>
                </a:solidFill>
                <a:effectLst/>
                <a:latin typeface="+mj-lt"/>
              </a:rPr>
              <a:t>.</a:t>
            </a:r>
            <a:endParaRPr lang="en-US" sz="3200" i="1" dirty="0">
              <a:solidFill>
                <a:schemeClr val="bg1"/>
              </a:solidFill>
              <a:latin typeface="+mj-lt"/>
            </a:endParaRPr>
          </a:p>
        </p:txBody>
      </p:sp>
      <p:sp>
        <p:nvSpPr>
          <p:cNvPr id="6" name="TextBox 5">
            <a:extLst>
              <a:ext uri="{FF2B5EF4-FFF2-40B4-BE49-F238E27FC236}">
                <a16:creationId xmlns:a16="http://schemas.microsoft.com/office/drawing/2014/main" id="{6204966F-F3AF-FB57-562C-CB3031B9D7C6}"/>
              </a:ext>
            </a:extLst>
          </p:cNvPr>
          <p:cNvSpPr txBox="1"/>
          <p:nvPr/>
        </p:nvSpPr>
        <p:spPr>
          <a:xfrm>
            <a:off x="873914" y="4453417"/>
            <a:ext cx="7396172" cy="584775"/>
          </a:xfrm>
          <a:prstGeom prst="rect">
            <a:avLst/>
          </a:prstGeom>
          <a:noFill/>
        </p:spPr>
        <p:txBody>
          <a:bodyPr wrap="square" rtlCol="0">
            <a:spAutoFit/>
          </a:bodyPr>
          <a:lstStyle/>
          <a:p>
            <a:pPr algn="ctr"/>
            <a:r>
              <a:rPr lang="en-US" sz="3200" i="1" u="sng" dirty="0">
                <a:solidFill>
                  <a:schemeClr val="bg1"/>
                </a:solidFill>
                <a:effectLst/>
                <a:latin typeface="+mj-lt"/>
              </a:rPr>
              <a:t>Truth</a:t>
            </a:r>
            <a:r>
              <a:rPr lang="en-US" sz="3200" i="1" dirty="0">
                <a:solidFill>
                  <a:schemeClr val="bg1"/>
                </a:solidFill>
                <a:effectLst/>
                <a:latin typeface="+mj-lt"/>
              </a:rPr>
              <a:t> is provided by God.</a:t>
            </a:r>
            <a:endParaRPr lang="en-US" sz="3200" i="1" dirty="0">
              <a:solidFill>
                <a:schemeClr val="bg1"/>
              </a:solidFill>
              <a:latin typeface="+mj-lt"/>
            </a:endParaRPr>
          </a:p>
        </p:txBody>
      </p:sp>
    </p:spTree>
    <p:extLst>
      <p:ext uri="{BB962C8B-B14F-4D97-AF65-F5344CB8AC3E}">
        <p14:creationId xmlns:p14="http://schemas.microsoft.com/office/powerpoint/2010/main" val="24318801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on a surfboard&#10;&#10;Description automatically generated">
            <a:extLst>
              <a:ext uri="{FF2B5EF4-FFF2-40B4-BE49-F238E27FC236}">
                <a16:creationId xmlns:a16="http://schemas.microsoft.com/office/drawing/2014/main" id="{93734F17-4C33-73A1-8013-808C5E34CF3C}"/>
              </a:ext>
            </a:extLst>
          </p:cNvPr>
          <p:cNvPicPr>
            <a:picLocks noChangeAspect="1"/>
          </p:cNvPicPr>
          <p:nvPr/>
        </p:nvPicPr>
        <p:blipFill>
          <a:blip r:embed="rId3"/>
          <a:stretch>
            <a:fillRect/>
          </a:stretch>
        </p:blipFill>
        <p:spPr>
          <a:xfrm>
            <a:off x="0" y="0"/>
            <a:ext cx="9144000" cy="5715000"/>
          </a:xfrm>
          <a:prstGeom prst="rect">
            <a:avLst/>
          </a:prstGeom>
        </p:spPr>
      </p:pic>
      <p:grpSp>
        <p:nvGrpSpPr>
          <p:cNvPr id="8" name="Group 7">
            <a:extLst>
              <a:ext uri="{FF2B5EF4-FFF2-40B4-BE49-F238E27FC236}">
                <a16:creationId xmlns:a16="http://schemas.microsoft.com/office/drawing/2014/main" id="{D2CC9B51-580F-D0C0-2271-F2DFA1267A1C}"/>
              </a:ext>
            </a:extLst>
          </p:cNvPr>
          <p:cNvGrpSpPr/>
          <p:nvPr/>
        </p:nvGrpSpPr>
        <p:grpSpPr>
          <a:xfrm>
            <a:off x="-366629" y="369109"/>
            <a:ext cx="4765430" cy="1421985"/>
            <a:chOff x="2189284" y="1847257"/>
            <a:chExt cx="4765430" cy="1421985"/>
          </a:xfrm>
        </p:grpSpPr>
        <p:sp>
          <p:nvSpPr>
            <p:cNvPr id="9" name="TextBox 8">
              <a:extLst>
                <a:ext uri="{FF2B5EF4-FFF2-40B4-BE49-F238E27FC236}">
                  <a16:creationId xmlns:a16="http://schemas.microsoft.com/office/drawing/2014/main" id="{E02A106B-AF5A-3641-9EA7-BDC459A6987E}"/>
                </a:ext>
              </a:extLst>
            </p:cNvPr>
            <p:cNvSpPr txBox="1"/>
            <p:nvPr/>
          </p:nvSpPr>
          <p:spPr>
            <a:xfrm>
              <a:off x="2857500" y="2807577"/>
              <a:ext cx="3429000" cy="461665"/>
            </a:xfrm>
            <a:prstGeom prst="rect">
              <a:avLst/>
            </a:prstGeom>
            <a:noFill/>
          </p:spPr>
          <p:txBody>
            <a:bodyPr wrap="square" rtlCol="0">
              <a:spAutoFit/>
            </a:bodyPr>
            <a:lstStyle/>
            <a:p>
              <a:pPr algn="ctr"/>
              <a:r>
                <a:rPr lang="en-US" sz="2400" dirty="0">
                  <a:solidFill>
                    <a:schemeClr val="bg1"/>
                  </a:solidFill>
                  <a:latin typeface="+mj-lt"/>
                </a:rPr>
                <a:t>In The Local Church</a:t>
              </a:r>
            </a:p>
          </p:txBody>
        </p:sp>
        <p:sp>
          <p:nvSpPr>
            <p:cNvPr id="10" name="TextBox 9">
              <a:extLst>
                <a:ext uri="{FF2B5EF4-FFF2-40B4-BE49-F238E27FC236}">
                  <a16:creationId xmlns:a16="http://schemas.microsoft.com/office/drawing/2014/main" id="{58E4BFA6-BE32-95B0-C2AA-F7E89AD5E399}"/>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3" name="Content Placeholder 2">
            <a:extLst>
              <a:ext uri="{FF2B5EF4-FFF2-40B4-BE49-F238E27FC236}">
                <a16:creationId xmlns:a16="http://schemas.microsoft.com/office/drawing/2014/main" id="{BE988AC1-D1CA-7EB3-092C-DE646682C86B}"/>
              </a:ext>
            </a:extLst>
          </p:cNvPr>
          <p:cNvSpPr>
            <a:spLocks noGrp="1"/>
          </p:cNvSpPr>
          <p:nvPr>
            <p:ph idx="1"/>
          </p:nvPr>
        </p:nvSpPr>
        <p:spPr>
          <a:xfrm>
            <a:off x="628650" y="2049516"/>
            <a:ext cx="7886700" cy="3499945"/>
          </a:xfrm>
        </p:spPr>
        <p:txBody>
          <a:bodyPr>
            <a:normAutofit fontScale="92500" lnSpcReduction="20000"/>
          </a:bodyPr>
          <a:lstStyle/>
          <a:p>
            <a:pPr>
              <a:buFont typeface="Wingdings" pitchFamily="2" charset="2"/>
              <a:buChar char="§"/>
            </a:pPr>
            <a:r>
              <a:rPr lang="en-US" sz="2800" dirty="0"/>
              <a:t>Is Foundational To Our Mission.</a:t>
            </a:r>
          </a:p>
          <a:p>
            <a:pPr lvl="1"/>
            <a:r>
              <a:rPr lang="en-US" sz="2400" i="1" dirty="0">
                <a:latin typeface="+mj-lt"/>
              </a:rPr>
              <a:t>1 Timothy 3:15, 3 John 1:8</a:t>
            </a:r>
            <a:br>
              <a:rPr lang="en-US" sz="2400" dirty="0"/>
            </a:br>
            <a:endParaRPr lang="en-US" sz="2400" dirty="0"/>
          </a:p>
          <a:p>
            <a:pPr>
              <a:buFont typeface="Wingdings" pitchFamily="2" charset="2"/>
              <a:buChar char="§"/>
            </a:pPr>
            <a:r>
              <a:rPr lang="en-US" sz="2800" dirty="0"/>
              <a:t>Builds Christians with Strong Convictions.</a:t>
            </a:r>
          </a:p>
          <a:p>
            <a:pPr lvl="1"/>
            <a:r>
              <a:rPr lang="en-US" sz="2400" i="1" dirty="0">
                <a:latin typeface="+mj-lt"/>
              </a:rPr>
              <a:t>Ephesians 6:14, Titus 1:10-14, 2 Timothy 4:4</a:t>
            </a:r>
            <a:br>
              <a:rPr lang="en-US" sz="2400" dirty="0"/>
            </a:br>
            <a:endParaRPr lang="en-US" sz="2400" dirty="0"/>
          </a:p>
          <a:p>
            <a:pPr>
              <a:buFont typeface="Wingdings" pitchFamily="2" charset="2"/>
              <a:buChar char="§"/>
            </a:pPr>
            <a:r>
              <a:rPr lang="en-US" sz="2800" dirty="0"/>
              <a:t>Reflects Our Loyalty to Jesus.</a:t>
            </a:r>
          </a:p>
          <a:p>
            <a:pPr lvl="1"/>
            <a:r>
              <a:rPr lang="en-US" sz="2400" i="1" dirty="0">
                <a:latin typeface="+mj-lt"/>
              </a:rPr>
              <a:t>Revelation 2:2, 14-15, 20</a:t>
            </a:r>
            <a:br>
              <a:rPr lang="en-US" sz="2400" dirty="0"/>
            </a:br>
            <a:endParaRPr lang="en-US" sz="2400" dirty="0"/>
          </a:p>
          <a:p>
            <a:pPr>
              <a:buFont typeface="Wingdings" pitchFamily="2" charset="2"/>
              <a:buChar char="§"/>
            </a:pPr>
            <a:r>
              <a:rPr lang="en-US" sz="2800" dirty="0"/>
              <a:t>Sets Us Apart From A Lost World.</a:t>
            </a:r>
          </a:p>
          <a:p>
            <a:pPr lvl="1"/>
            <a:r>
              <a:rPr lang="en-US" sz="2400" i="1" dirty="0">
                <a:latin typeface="+mj-lt"/>
              </a:rPr>
              <a:t>John 17:16-19</a:t>
            </a:r>
          </a:p>
          <a:p>
            <a:pPr lvl="1"/>
            <a:endParaRPr lang="en-US" dirty="0"/>
          </a:p>
          <a:p>
            <a:endParaRPr lang="en-US" dirty="0"/>
          </a:p>
        </p:txBody>
      </p:sp>
    </p:spTree>
    <p:extLst>
      <p:ext uri="{BB962C8B-B14F-4D97-AF65-F5344CB8AC3E}">
        <p14:creationId xmlns:p14="http://schemas.microsoft.com/office/powerpoint/2010/main" val="25980416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automatically generated">
            <a:extLst>
              <a:ext uri="{FF2B5EF4-FFF2-40B4-BE49-F238E27FC236}">
                <a16:creationId xmlns:a16="http://schemas.microsoft.com/office/drawing/2014/main" id="{93AD4CAC-9A61-8875-F09E-F86E956F0FEA}"/>
              </a:ext>
            </a:extLst>
          </p:cNvPr>
          <p:cNvPicPr>
            <a:picLocks noChangeAspect="1"/>
          </p:cNvPicPr>
          <p:nvPr/>
        </p:nvPicPr>
        <p:blipFill rotWithShape="1">
          <a:blip r:embed="rId3"/>
          <a:srcRect t="6250"/>
          <a:stretch/>
        </p:blipFill>
        <p:spPr>
          <a:xfrm>
            <a:off x="0" y="0"/>
            <a:ext cx="9144000" cy="5715000"/>
          </a:xfrm>
          <a:prstGeom prst="rect">
            <a:avLst/>
          </a:prstGeom>
        </p:spPr>
      </p:pic>
    </p:spTree>
    <p:extLst>
      <p:ext uri="{BB962C8B-B14F-4D97-AF65-F5344CB8AC3E}">
        <p14:creationId xmlns:p14="http://schemas.microsoft.com/office/powerpoint/2010/main" val="912593964"/>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7DD02A6-2639-E01B-B432-91FE8B56ABFB}"/>
              </a:ext>
            </a:extLst>
          </p:cNvPr>
          <p:cNvGrpSpPr/>
          <p:nvPr/>
        </p:nvGrpSpPr>
        <p:grpSpPr>
          <a:xfrm>
            <a:off x="5121322" y="742936"/>
            <a:ext cx="3550356" cy="4552293"/>
            <a:chOff x="5121322" y="742936"/>
            <a:chExt cx="3550356" cy="4552293"/>
          </a:xfrm>
        </p:grpSpPr>
        <p:sp>
          <p:nvSpPr>
            <p:cNvPr id="26" name="TextBox 25">
              <a:extLst>
                <a:ext uri="{FF2B5EF4-FFF2-40B4-BE49-F238E27FC236}">
                  <a16:creationId xmlns:a16="http://schemas.microsoft.com/office/drawing/2014/main" id="{29A07436-DA1E-46CE-2D8F-65C1C82AE49C}"/>
                </a:ext>
              </a:extLst>
            </p:cNvPr>
            <p:cNvSpPr txBox="1"/>
            <p:nvPr/>
          </p:nvSpPr>
          <p:spPr>
            <a:xfrm>
              <a:off x="5121322" y="4648898"/>
              <a:ext cx="3550356" cy="646331"/>
            </a:xfrm>
            <a:prstGeom prst="rect">
              <a:avLst/>
            </a:prstGeom>
            <a:noFill/>
          </p:spPr>
          <p:txBody>
            <a:bodyPr wrap="square" rtlCol="0">
              <a:spAutoFit/>
            </a:bodyPr>
            <a:lstStyle/>
            <a:p>
              <a:pPr algn="ctr"/>
              <a:r>
                <a:rPr lang="en-US" dirty="0">
                  <a:solidFill>
                    <a:schemeClr val="bg1"/>
                  </a:solidFill>
                </a:rPr>
                <a:t>P E W   R E S E A R C H    C E N T E R</a:t>
              </a:r>
            </a:p>
            <a:p>
              <a:pPr algn="ctr"/>
              <a:r>
                <a:rPr lang="en-US" dirty="0">
                  <a:solidFill>
                    <a:schemeClr val="bg1"/>
                  </a:solidFill>
                </a:rPr>
                <a:t>J U N E   2 1,  2 0 2 3</a:t>
              </a:r>
            </a:p>
          </p:txBody>
        </p:sp>
        <p:grpSp>
          <p:nvGrpSpPr>
            <p:cNvPr id="29" name="Group 28">
              <a:extLst>
                <a:ext uri="{FF2B5EF4-FFF2-40B4-BE49-F238E27FC236}">
                  <a16:creationId xmlns:a16="http://schemas.microsoft.com/office/drawing/2014/main" id="{AFC20DAD-0056-50DC-67B5-A58ADE82004D}"/>
                </a:ext>
              </a:extLst>
            </p:cNvPr>
            <p:cNvGrpSpPr/>
            <p:nvPr/>
          </p:nvGrpSpPr>
          <p:grpSpPr>
            <a:xfrm>
              <a:off x="5475371" y="1445329"/>
              <a:ext cx="2842261" cy="2842261"/>
              <a:chOff x="3065619" y="2082452"/>
              <a:chExt cx="2842261" cy="2842261"/>
            </a:xfrm>
          </p:grpSpPr>
          <p:sp>
            <p:nvSpPr>
              <p:cNvPr id="10" name="Donut 9">
                <a:extLst>
                  <a:ext uri="{FF2B5EF4-FFF2-40B4-BE49-F238E27FC236}">
                    <a16:creationId xmlns:a16="http://schemas.microsoft.com/office/drawing/2014/main" id="{7BEB6B59-093B-4755-67FD-7E1DC12C4A66}"/>
                  </a:ext>
                </a:extLst>
              </p:cNvPr>
              <p:cNvSpPr/>
              <p:nvPr/>
            </p:nvSpPr>
            <p:spPr>
              <a:xfrm>
                <a:off x="3065619" y="2082452"/>
                <a:ext cx="2842261" cy="2842261"/>
              </a:xfrm>
              <a:prstGeom prst="donut">
                <a:avLst>
                  <a:gd name="adj" fmla="val 17025"/>
                </a:avLst>
              </a:prstGeom>
              <a:gradFill>
                <a:gsLst>
                  <a:gs pos="72000">
                    <a:srgbClr val="DCCEB6">
                      <a:lumMod val="72000"/>
                      <a:lumOff val="28000"/>
                    </a:srgbClr>
                  </a:gs>
                  <a:gs pos="0">
                    <a:schemeClr val="accent2">
                      <a:lumMod val="35000"/>
                      <a:lumOff val="65000"/>
                    </a:schemeClr>
                  </a:gs>
                  <a:gs pos="100000">
                    <a:srgbClr val="AD6300">
                      <a:lumMod val="41000"/>
                      <a:lumOff val="59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riangle 12">
                <a:extLst>
                  <a:ext uri="{FF2B5EF4-FFF2-40B4-BE49-F238E27FC236}">
                    <a16:creationId xmlns:a16="http://schemas.microsoft.com/office/drawing/2014/main" id="{E649719E-0995-A9A4-65CC-4167D3404935}"/>
                  </a:ext>
                </a:extLst>
              </p:cNvPr>
              <p:cNvSpPr/>
              <p:nvPr/>
            </p:nvSpPr>
            <p:spPr>
              <a:xfrm rot="13515296">
                <a:off x="4039419" y="2100236"/>
                <a:ext cx="1599088" cy="2089953"/>
              </a:xfrm>
              <a:prstGeom prst="triangle">
                <a:avLst/>
              </a:prstGeom>
              <a:solidFill>
                <a:srgbClr val="064E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2FCCBE-C063-FB4E-04DA-E91FA670575A}"/>
                  </a:ext>
                </a:extLst>
              </p:cNvPr>
              <p:cNvSpPr txBox="1"/>
              <p:nvPr/>
            </p:nvSpPr>
            <p:spPr>
              <a:xfrm>
                <a:off x="3530281" y="2814523"/>
                <a:ext cx="2003867" cy="1200329"/>
              </a:xfrm>
              <a:prstGeom prst="rect">
                <a:avLst/>
              </a:prstGeom>
              <a:noFill/>
            </p:spPr>
            <p:txBody>
              <a:bodyPr wrap="square" rtlCol="0">
                <a:spAutoFit/>
              </a:bodyPr>
              <a:lstStyle/>
              <a:p>
                <a:pPr algn="ctr"/>
                <a:r>
                  <a:rPr lang="en-US" sz="7200" dirty="0">
                    <a:solidFill>
                      <a:schemeClr val="bg1"/>
                    </a:solidFill>
                  </a:rPr>
                  <a:t>81</a:t>
                </a:r>
                <a:r>
                  <a:rPr lang="en-US" sz="4800" dirty="0">
                    <a:solidFill>
                      <a:schemeClr val="bg1"/>
                    </a:solidFill>
                  </a:rPr>
                  <a:t>%</a:t>
                </a:r>
                <a:endParaRPr lang="en-US" sz="7200" dirty="0">
                  <a:solidFill>
                    <a:schemeClr val="bg1"/>
                  </a:solidFill>
                </a:endParaRPr>
              </a:p>
            </p:txBody>
          </p:sp>
        </p:grpSp>
        <p:sp>
          <p:nvSpPr>
            <p:cNvPr id="20" name="TextBox 19">
              <a:extLst>
                <a:ext uri="{FF2B5EF4-FFF2-40B4-BE49-F238E27FC236}">
                  <a16:creationId xmlns:a16="http://schemas.microsoft.com/office/drawing/2014/main" id="{2E901C53-7899-A4FE-DA1C-3B0A5B1DAB76}"/>
                </a:ext>
              </a:extLst>
            </p:cNvPr>
            <p:cNvSpPr txBox="1"/>
            <p:nvPr/>
          </p:nvSpPr>
          <p:spPr>
            <a:xfrm>
              <a:off x="5190810" y="742936"/>
              <a:ext cx="3411381" cy="461665"/>
            </a:xfrm>
            <a:prstGeom prst="rect">
              <a:avLst/>
            </a:prstGeom>
            <a:noFill/>
            <a:ln w="6350">
              <a:noFill/>
            </a:ln>
          </p:spPr>
          <p:txBody>
            <a:bodyPr wrap="square" rtlCol="0">
              <a:spAutoFit/>
            </a:bodyPr>
            <a:lstStyle/>
            <a:p>
              <a:pPr algn="ctr"/>
              <a:r>
                <a:rPr lang="en-US" sz="2400" b="1" dirty="0">
                  <a:solidFill>
                    <a:schemeClr val="bg1"/>
                  </a:solidFill>
                  <a:latin typeface="+mj-lt"/>
                </a:rPr>
                <a:t>M O R A L    V A L U E S</a:t>
              </a:r>
            </a:p>
          </p:txBody>
        </p:sp>
      </p:grpSp>
      <p:sp>
        <p:nvSpPr>
          <p:cNvPr id="3" name="Pentagon 2">
            <a:extLst>
              <a:ext uri="{FF2B5EF4-FFF2-40B4-BE49-F238E27FC236}">
                <a16:creationId xmlns:a16="http://schemas.microsoft.com/office/drawing/2014/main" id="{C83AB36D-FD56-1E97-84B8-34639081AAFF}"/>
              </a:ext>
            </a:extLst>
          </p:cNvPr>
          <p:cNvSpPr/>
          <p:nvPr/>
        </p:nvSpPr>
        <p:spPr>
          <a:xfrm>
            <a:off x="340239" y="2386021"/>
            <a:ext cx="4231761" cy="585787"/>
          </a:xfrm>
          <a:prstGeom prst="homePlat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 •  Interest In Moral Values</a:t>
            </a:r>
          </a:p>
        </p:txBody>
      </p:sp>
      <p:grpSp>
        <p:nvGrpSpPr>
          <p:cNvPr id="6" name="Group 5">
            <a:extLst>
              <a:ext uri="{FF2B5EF4-FFF2-40B4-BE49-F238E27FC236}">
                <a16:creationId xmlns:a16="http://schemas.microsoft.com/office/drawing/2014/main" id="{F600CF95-4D2A-44E9-A6F3-9F5042175D1C}"/>
              </a:ext>
            </a:extLst>
          </p:cNvPr>
          <p:cNvGrpSpPr/>
          <p:nvPr/>
        </p:nvGrpSpPr>
        <p:grpSpPr>
          <a:xfrm>
            <a:off x="-26306" y="372479"/>
            <a:ext cx="4765430" cy="1363729"/>
            <a:chOff x="2189284" y="1683857"/>
            <a:chExt cx="4765430" cy="1363729"/>
          </a:xfrm>
        </p:grpSpPr>
        <p:sp>
          <p:nvSpPr>
            <p:cNvPr id="8" name="TextBox 7">
              <a:extLst>
                <a:ext uri="{FF2B5EF4-FFF2-40B4-BE49-F238E27FC236}">
                  <a16:creationId xmlns:a16="http://schemas.microsoft.com/office/drawing/2014/main" id="{2AF0A762-5035-3B8D-E142-20EC1EDFA9DC}"/>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9" name="TextBox 8">
              <a:extLst>
                <a:ext uri="{FF2B5EF4-FFF2-40B4-BE49-F238E27FC236}">
                  <a16:creationId xmlns:a16="http://schemas.microsoft.com/office/drawing/2014/main" id="{C1A1D3AD-8535-4E33-193B-C2E1DEE10637}"/>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14" name="TextBox 13">
            <a:extLst>
              <a:ext uri="{FF2B5EF4-FFF2-40B4-BE49-F238E27FC236}">
                <a16:creationId xmlns:a16="http://schemas.microsoft.com/office/drawing/2014/main" id="{3C086DED-AC86-849B-B7A4-9A12D335EB2D}"/>
              </a:ext>
            </a:extLst>
          </p:cNvPr>
          <p:cNvSpPr txBox="1"/>
          <p:nvPr/>
        </p:nvSpPr>
        <p:spPr>
          <a:xfrm>
            <a:off x="340238" y="1886428"/>
            <a:ext cx="3283016" cy="461665"/>
          </a:xfrm>
          <a:prstGeom prst="rect">
            <a:avLst/>
          </a:prstGeom>
          <a:noFill/>
        </p:spPr>
        <p:txBody>
          <a:bodyPr wrap="square" rtlCol="0">
            <a:spAutoFit/>
          </a:bodyPr>
          <a:lstStyle/>
          <a:p>
            <a:r>
              <a:rPr lang="en-US" sz="2400" b="1" i="1" dirty="0">
                <a:solidFill>
                  <a:schemeClr val="bg1"/>
                </a:solidFill>
              </a:rPr>
              <a:t>WE CAN EXPECT…</a:t>
            </a:r>
          </a:p>
        </p:txBody>
      </p:sp>
    </p:spTree>
    <p:extLst>
      <p:ext uri="{BB962C8B-B14F-4D97-AF65-F5344CB8AC3E}">
        <p14:creationId xmlns:p14="http://schemas.microsoft.com/office/powerpoint/2010/main" val="139795266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C83AB36D-FD56-1E97-84B8-34639081AAFF}"/>
              </a:ext>
            </a:extLst>
          </p:cNvPr>
          <p:cNvSpPr/>
          <p:nvPr/>
        </p:nvSpPr>
        <p:spPr>
          <a:xfrm>
            <a:off x="340239" y="2386021"/>
            <a:ext cx="4231761" cy="585787"/>
          </a:xfrm>
          <a:prstGeom prst="homePlate">
            <a:avLst/>
          </a:prstGeom>
          <a:noFill/>
          <a:ln>
            <a:solidFill>
              <a:schemeClr val="bg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alpha val="70000"/>
                  </a:schemeClr>
                </a:solidFill>
              </a:rPr>
              <a:t> •  Interest In Moral Values</a:t>
            </a:r>
          </a:p>
        </p:txBody>
      </p:sp>
      <p:sp>
        <p:nvSpPr>
          <p:cNvPr id="4" name="Pentagon 3">
            <a:extLst>
              <a:ext uri="{FF2B5EF4-FFF2-40B4-BE49-F238E27FC236}">
                <a16:creationId xmlns:a16="http://schemas.microsoft.com/office/drawing/2014/main" id="{C639B1B8-31DD-0851-2D18-4FCD6C2AAC7F}"/>
              </a:ext>
            </a:extLst>
          </p:cNvPr>
          <p:cNvSpPr/>
          <p:nvPr/>
        </p:nvSpPr>
        <p:spPr>
          <a:xfrm>
            <a:off x="340238" y="3120472"/>
            <a:ext cx="4231761" cy="585787"/>
          </a:xfrm>
          <a:prstGeom prst="homePlat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 •  Oscillating Between Views</a:t>
            </a:r>
          </a:p>
        </p:txBody>
      </p:sp>
      <p:grpSp>
        <p:nvGrpSpPr>
          <p:cNvPr id="6" name="Group 5">
            <a:extLst>
              <a:ext uri="{FF2B5EF4-FFF2-40B4-BE49-F238E27FC236}">
                <a16:creationId xmlns:a16="http://schemas.microsoft.com/office/drawing/2014/main" id="{F600CF95-4D2A-44E9-A6F3-9F5042175D1C}"/>
              </a:ext>
            </a:extLst>
          </p:cNvPr>
          <p:cNvGrpSpPr/>
          <p:nvPr/>
        </p:nvGrpSpPr>
        <p:grpSpPr>
          <a:xfrm>
            <a:off x="-26306" y="372479"/>
            <a:ext cx="4765430" cy="1363729"/>
            <a:chOff x="2189284" y="1683857"/>
            <a:chExt cx="4765430" cy="1363729"/>
          </a:xfrm>
        </p:grpSpPr>
        <p:sp>
          <p:nvSpPr>
            <p:cNvPr id="8" name="TextBox 7">
              <a:extLst>
                <a:ext uri="{FF2B5EF4-FFF2-40B4-BE49-F238E27FC236}">
                  <a16:creationId xmlns:a16="http://schemas.microsoft.com/office/drawing/2014/main" id="{2AF0A762-5035-3B8D-E142-20EC1EDFA9DC}"/>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9" name="TextBox 8">
              <a:extLst>
                <a:ext uri="{FF2B5EF4-FFF2-40B4-BE49-F238E27FC236}">
                  <a16:creationId xmlns:a16="http://schemas.microsoft.com/office/drawing/2014/main" id="{C1A1D3AD-8535-4E33-193B-C2E1DEE10637}"/>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14" name="TextBox 13">
            <a:extLst>
              <a:ext uri="{FF2B5EF4-FFF2-40B4-BE49-F238E27FC236}">
                <a16:creationId xmlns:a16="http://schemas.microsoft.com/office/drawing/2014/main" id="{3C086DED-AC86-849B-B7A4-9A12D335EB2D}"/>
              </a:ext>
            </a:extLst>
          </p:cNvPr>
          <p:cNvSpPr txBox="1"/>
          <p:nvPr/>
        </p:nvSpPr>
        <p:spPr>
          <a:xfrm>
            <a:off x="340238" y="1886428"/>
            <a:ext cx="3283016" cy="461665"/>
          </a:xfrm>
          <a:prstGeom prst="rect">
            <a:avLst/>
          </a:prstGeom>
          <a:noFill/>
        </p:spPr>
        <p:txBody>
          <a:bodyPr wrap="square" rtlCol="0">
            <a:spAutoFit/>
          </a:bodyPr>
          <a:lstStyle/>
          <a:p>
            <a:r>
              <a:rPr lang="en-US" sz="2400" b="1" i="1" dirty="0">
                <a:solidFill>
                  <a:schemeClr val="bg1"/>
                </a:solidFill>
              </a:rPr>
              <a:t>WE CAN EXPECT…</a:t>
            </a:r>
          </a:p>
        </p:txBody>
      </p:sp>
      <p:grpSp>
        <p:nvGrpSpPr>
          <p:cNvPr id="19" name="Group 18">
            <a:extLst>
              <a:ext uri="{FF2B5EF4-FFF2-40B4-BE49-F238E27FC236}">
                <a16:creationId xmlns:a16="http://schemas.microsoft.com/office/drawing/2014/main" id="{75346101-2C1D-8454-CBE8-B337AA3D6B6A}"/>
              </a:ext>
            </a:extLst>
          </p:cNvPr>
          <p:cNvGrpSpPr/>
          <p:nvPr/>
        </p:nvGrpSpPr>
        <p:grpSpPr>
          <a:xfrm>
            <a:off x="5118820" y="270140"/>
            <a:ext cx="3623982" cy="3741564"/>
            <a:chOff x="5179780" y="270140"/>
            <a:chExt cx="3623982" cy="3741564"/>
          </a:xfrm>
        </p:grpSpPr>
        <p:sp>
          <p:nvSpPr>
            <p:cNvPr id="36" name="TextBox 35">
              <a:extLst>
                <a:ext uri="{FF2B5EF4-FFF2-40B4-BE49-F238E27FC236}">
                  <a16:creationId xmlns:a16="http://schemas.microsoft.com/office/drawing/2014/main" id="{4671BED7-4543-C531-7EC6-1F14A5D6C4C3}"/>
                </a:ext>
              </a:extLst>
            </p:cNvPr>
            <p:cNvSpPr txBox="1"/>
            <p:nvPr/>
          </p:nvSpPr>
          <p:spPr>
            <a:xfrm>
              <a:off x="5179780" y="2996041"/>
              <a:ext cx="3623982" cy="1015663"/>
            </a:xfrm>
            <a:prstGeom prst="rect">
              <a:avLst/>
            </a:prstGeom>
            <a:noFill/>
          </p:spPr>
          <p:txBody>
            <a:bodyPr wrap="square" rtlCol="0">
              <a:spAutoFit/>
            </a:bodyPr>
            <a:lstStyle/>
            <a:p>
              <a:pPr algn="ctr"/>
              <a:r>
                <a:rPr lang="en-US" sz="2000" i="1" dirty="0">
                  <a:solidFill>
                    <a:schemeClr val="bg1"/>
                  </a:solidFill>
                  <a:effectLst/>
                  <a:latin typeface="+mj-lt"/>
                </a:rPr>
                <a:t>“believes in relativism,</a:t>
              </a:r>
              <a:r>
                <a:rPr lang="en-US" sz="2000" i="1" dirty="0">
                  <a:solidFill>
                    <a:schemeClr val="bg1"/>
                  </a:solidFill>
                  <a:latin typeface="+mj-lt"/>
                </a:rPr>
                <a:t> </a:t>
              </a:r>
              <a:r>
                <a:rPr lang="en-US" sz="2000" i="1" dirty="0">
                  <a:solidFill>
                    <a:schemeClr val="bg1"/>
                  </a:solidFill>
                  <a:effectLst/>
                  <a:latin typeface="+mj-lt"/>
                </a:rPr>
                <a:t>but he’s </a:t>
              </a:r>
              <a:br>
                <a:rPr lang="en-US" sz="2000" i="1" dirty="0">
                  <a:solidFill>
                    <a:schemeClr val="bg1"/>
                  </a:solidFill>
                  <a:effectLst/>
                  <a:latin typeface="+mj-lt"/>
                </a:rPr>
              </a:br>
              <a:r>
                <a:rPr lang="en-US" sz="2000" i="1" dirty="0">
                  <a:solidFill>
                    <a:schemeClr val="bg1"/>
                  </a:solidFill>
                  <a:effectLst/>
                  <a:latin typeface="+mj-lt"/>
                </a:rPr>
                <a:t>not satisfied with it,</a:t>
              </a:r>
              <a:r>
                <a:rPr lang="en-US" sz="2000" i="1" dirty="0">
                  <a:solidFill>
                    <a:schemeClr val="bg1"/>
                  </a:solidFill>
                  <a:latin typeface="+mj-lt"/>
                </a:rPr>
                <a:t> </a:t>
              </a:r>
              <a:r>
                <a:rPr lang="en-US" sz="2000" i="1" dirty="0">
                  <a:solidFill>
                    <a:schemeClr val="bg1"/>
                  </a:solidFill>
                  <a:effectLst/>
                  <a:latin typeface="+mj-lt"/>
                </a:rPr>
                <a:t>he yearns for </a:t>
              </a:r>
              <a:br>
                <a:rPr lang="en-US" sz="2000" i="1" dirty="0">
                  <a:solidFill>
                    <a:schemeClr val="bg1"/>
                  </a:solidFill>
                  <a:effectLst/>
                  <a:latin typeface="+mj-lt"/>
                </a:rPr>
              </a:br>
              <a:r>
                <a:rPr lang="en-US" sz="2000" i="1" dirty="0">
                  <a:solidFill>
                    <a:schemeClr val="bg1"/>
                  </a:solidFill>
                  <a:effectLst/>
                  <a:latin typeface="+mj-lt"/>
                </a:rPr>
                <a:t>truth. We see</a:t>
              </a:r>
              <a:r>
                <a:rPr lang="en-US" sz="2000" i="1" dirty="0">
                  <a:solidFill>
                    <a:schemeClr val="bg1"/>
                  </a:solidFill>
                  <a:latin typeface="+mj-lt"/>
                </a:rPr>
                <a:t> </a:t>
              </a:r>
              <a:r>
                <a:rPr lang="en-US" sz="2000" i="1" dirty="0">
                  <a:solidFill>
                    <a:schemeClr val="bg1"/>
                  </a:solidFill>
                  <a:effectLst/>
                  <a:latin typeface="+mj-lt"/>
                </a:rPr>
                <a:t>the oscillation.”</a:t>
              </a:r>
              <a:endParaRPr lang="en-US" sz="2000" i="1" dirty="0">
                <a:solidFill>
                  <a:schemeClr val="bg1"/>
                </a:solidFill>
                <a:latin typeface="+mj-lt"/>
              </a:endParaRPr>
            </a:p>
          </p:txBody>
        </p:sp>
        <p:pic>
          <p:nvPicPr>
            <p:cNvPr id="5" name="Picture 4" descr="A red and blue balls from strings&#10;&#10;Description automatically generated">
              <a:extLst>
                <a:ext uri="{FF2B5EF4-FFF2-40B4-BE49-F238E27FC236}">
                  <a16:creationId xmlns:a16="http://schemas.microsoft.com/office/drawing/2014/main" id="{0A2A25BA-1A91-6B1C-06FF-1C433E9606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2000" contrast="19000"/>
                      </a14:imgEffect>
                    </a14:imgLayer>
                  </a14:imgProps>
                </a:ext>
              </a:extLst>
            </a:blip>
            <a:stretch>
              <a:fillRect/>
            </a:stretch>
          </p:blipFill>
          <p:spPr>
            <a:xfrm>
              <a:off x="5179780" y="270140"/>
              <a:ext cx="3589820" cy="2692365"/>
            </a:xfrm>
            <a:prstGeom prst="rect">
              <a:avLst/>
            </a:prstGeom>
          </p:spPr>
        </p:pic>
      </p:grpSp>
      <p:grpSp>
        <p:nvGrpSpPr>
          <p:cNvPr id="20" name="Group 19">
            <a:extLst>
              <a:ext uri="{FF2B5EF4-FFF2-40B4-BE49-F238E27FC236}">
                <a16:creationId xmlns:a16="http://schemas.microsoft.com/office/drawing/2014/main" id="{E0F08DE0-F5EA-635B-8909-E80C5FE99CF8}"/>
              </a:ext>
            </a:extLst>
          </p:cNvPr>
          <p:cNvGrpSpPr/>
          <p:nvPr/>
        </p:nvGrpSpPr>
        <p:grpSpPr>
          <a:xfrm>
            <a:off x="336673" y="4186860"/>
            <a:ext cx="8307455" cy="1236000"/>
            <a:chOff x="336673" y="4186860"/>
            <a:chExt cx="8307455" cy="1236000"/>
          </a:xfrm>
        </p:grpSpPr>
        <p:grpSp>
          <p:nvGrpSpPr>
            <p:cNvPr id="40" name="Group 39">
              <a:extLst>
                <a:ext uri="{FF2B5EF4-FFF2-40B4-BE49-F238E27FC236}">
                  <a16:creationId xmlns:a16="http://schemas.microsoft.com/office/drawing/2014/main" id="{355B9CA8-3B42-6C68-67E6-B4A6C9C5D3E1}"/>
                </a:ext>
              </a:extLst>
            </p:cNvPr>
            <p:cNvGrpSpPr/>
            <p:nvPr/>
          </p:nvGrpSpPr>
          <p:grpSpPr>
            <a:xfrm>
              <a:off x="6516451" y="4186860"/>
              <a:ext cx="2127677" cy="1221424"/>
              <a:chOff x="4517829" y="3143968"/>
              <a:chExt cx="2127677" cy="1221424"/>
            </a:xfrm>
          </p:grpSpPr>
          <p:sp>
            <p:nvSpPr>
              <p:cNvPr id="33" name="TextBox 32">
                <a:extLst>
                  <a:ext uri="{FF2B5EF4-FFF2-40B4-BE49-F238E27FC236}">
                    <a16:creationId xmlns:a16="http://schemas.microsoft.com/office/drawing/2014/main" id="{6F00D06C-200C-5384-2808-6B7D14145845}"/>
                  </a:ext>
                </a:extLst>
              </p:cNvPr>
              <p:cNvSpPr txBox="1"/>
              <p:nvPr/>
            </p:nvSpPr>
            <p:spPr>
              <a:xfrm>
                <a:off x="4517829" y="3903727"/>
                <a:ext cx="2127677" cy="461665"/>
              </a:xfrm>
              <a:prstGeom prst="rect">
                <a:avLst/>
              </a:prstGeom>
              <a:noFill/>
            </p:spPr>
            <p:txBody>
              <a:bodyPr wrap="square" rtlCol="0">
                <a:spAutoFit/>
              </a:bodyPr>
              <a:lstStyle/>
              <a:p>
                <a:r>
                  <a:rPr lang="en-US" sz="2400" i="1" dirty="0">
                    <a:solidFill>
                      <a:srgbClr val="A4E7EE"/>
                    </a:solidFill>
                    <a:effectLst/>
                    <a:latin typeface="+mj-lt"/>
                  </a:rPr>
                  <a:t>METAMODERN</a:t>
                </a:r>
                <a:endParaRPr lang="en-US" sz="2400" i="1" dirty="0">
                  <a:solidFill>
                    <a:srgbClr val="A4E7EE"/>
                  </a:solidFill>
                  <a:latin typeface="+mj-lt"/>
                </a:endParaRPr>
              </a:p>
            </p:txBody>
          </p:sp>
          <p:pic>
            <p:nvPicPr>
              <p:cNvPr id="34" name="Picture 33" descr="A white line with a black background&#10;&#10;Description automatically generated">
                <a:extLst>
                  <a:ext uri="{FF2B5EF4-FFF2-40B4-BE49-F238E27FC236}">
                    <a16:creationId xmlns:a16="http://schemas.microsoft.com/office/drawing/2014/main" id="{8B8438EF-AE79-2686-DA96-D613B1CF8E40}"/>
                  </a:ext>
                </a:extLst>
              </p:cNvPr>
              <p:cNvPicPr>
                <a:picLocks noChangeAspect="1"/>
              </p:cNvPicPr>
              <p:nvPr/>
            </p:nvPicPr>
            <p:blipFill>
              <a:blip r:embed="rId5"/>
              <a:stretch>
                <a:fillRect/>
              </a:stretch>
            </p:blipFill>
            <p:spPr>
              <a:xfrm>
                <a:off x="5117539" y="3143968"/>
                <a:ext cx="886593" cy="866312"/>
              </a:xfrm>
              <a:prstGeom prst="rect">
                <a:avLst/>
              </a:prstGeom>
            </p:spPr>
          </p:pic>
        </p:grpSp>
        <p:grpSp>
          <p:nvGrpSpPr>
            <p:cNvPr id="2" name="Group 1">
              <a:extLst>
                <a:ext uri="{FF2B5EF4-FFF2-40B4-BE49-F238E27FC236}">
                  <a16:creationId xmlns:a16="http://schemas.microsoft.com/office/drawing/2014/main" id="{51D262D8-B92A-DB90-5535-760B848F5CAB}"/>
                </a:ext>
              </a:extLst>
            </p:cNvPr>
            <p:cNvGrpSpPr/>
            <p:nvPr/>
          </p:nvGrpSpPr>
          <p:grpSpPr>
            <a:xfrm>
              <a:off x="336673" y="4337357"/>
              <a:ext cx="1876603" cy="1069680"/>
              <a:chOff x="4739801" y="398424"/>
              <a:chExt cx="1876603" cy="1069680"/>
            </a:xfrm>
          </p:grpSpPr>
          <p:pic>
            <p:nvPicPr>
              <p:cNvPr id="10" name="Picture 9" descr="A white crown with a black background&#10;&#10;Description automatically generated">
                <a:extLst>
                  <a:ext uri="{FF2B5EF4-FFF2-40B4-BE49-F238E27FC236}">
                    <a16:creationId xmlns:a16="http://schemas.microsoft.com/office/drawing/2014/main" id="{A2EB6297-79F7-F8B7-DE45-A3B1D5374E86}"/>
                  </a:ext>
                </a:extLst>
              </p:cNvPr>
              <p:cNvPicPr>
                <a:picLocks noChangeAspect="1"/>
              </p:cNvPicPr>
              <p:nvPr/>
            </p:nvPicPr>
            <p:blipFill>
              <a:blip r:embed="rId6"/>
              <a:stretch>
                <a:fillRect/>
              </a:stretch>
            </p:blipFill>
            <p:spPr>
              <a:xfrm>
                <a:off x="5324803" y="398424"/>
                <a:ext cx="716305" cy="461665"/>
              </a:xfrm>
              <a:prstGeom prst="rect">
                <a:avLst/>
              </a:prstGeom>
            </p:spPr>
          </p:pic>
          <p:sp>
            <p:nvSpPr>
              <p:cNvPr id="11" name="TextBox 10">
                <a:extLst>
                  <a:ext uri="{FF2B5EF4-FFF2-40B4-BE49-F238E27FC236}">
                    <a16:creationId xmlns:a16="http://schemas.microsoft.com/office/drawing/2014/main" id="{A92D98E6-1660-F85E-8A4B-063D4DDDF571}"/>
                  </a:ext>
                </a:extLst>
              </p:cNvPr>
              <p:cNvSpPr txBox="1"/>
              <p:nvPr/>
            </p:nvSpPr>
            <p:spPr>
              <a:xfrm>
                <a:off x="4739801" y="1006439"/>
                <a:ext cx="1876603" cy="461665"/>
              </a:xfrm>
              <a:prstGeom prst="rect">
                <a:avLst/>
              </a:prstGeom>
              <a:noFill/>
            </p:spPr>
            <p:txBody>
              <a:bodyPr wrap="square" rtlCol="0">
                <a:spAutoFit/>
              </a:bodyPr>
              <a:lstStyle/>
              <a:p>
                <a:r>
                  <a:rPr lang="en-US" sz="2400" i="1" dirty="0">
                    <a:solidFill>
                      <a:srgbClr val="A4E7EE"/>
                    </a:solidFill>
                    <a:effectLst/>
                    <a:latin typeface="+mj-lt"/>
                  </a:rPr>
                  <a:t>TRADITIONAL </a:t>
                </a:r>
                <a:endParaRPr lang="en-US" sz="2400" i="1" dirty="0">
                  <a:solidFill>
                    <a:srgbClr val="A4E7EE"/>
                  </a:solidFill>
                  <a:latin typeface="+mj-lt"/>
                </a:endParaRPr>
              </a:p>
            </p:txBody>
          </p:sp>
        </p:grpSp>
        <p:grpSp>
          <p:nvGrpSpPr>
            <p:cNvPr id="12" name="Group 11">
              <a:extLst>
                <a:ext uri="{FF2B5EF4-FFF2-40B4-BE49-F238E27FC236}">
                  <a16:creationId xmlns:a16="http://schemas.microsoft.com/office/drawing/2014/main" id="{D52CF968-46A8-AF32-1CC8-577E5A12097C}"/>
                </a:ext>
              </a:extLst>
            </p:cNvPr>
            <p:cNvGrpSpPr/>
            <p:nvPr/>
          </p:nvGrpSpPr>
          <p:grpSpPr>
            <a:xfrm>
              <a:off x="4294140" y="4223832"/>
              <a:ext cx="1997768" cy="1199028"/>
              <a:chOff x="6312740" y="1574456"/>
              <a:chExt cx="1997768" cy="1199028"/>
            </a:xfrm>
          </p:grpSpPr>
          <p:sp>
            <p:nvSpPr>
              <p:cNvPr id="13" name="TextBox 12">
                <a:extLst>
                  <a:ext uri="{FF2B5EF4-FFF2-40B4-BE49-F238E27FC236}">
                    <a16:creationId xmlns:a16="http://schemas.microsoft.com/office/drawing/2014/main" id="{EAB0A350-17BB-3E7E-9728-25F72504467E}"/>
                  </a:ext>
                </a:extLst>
              </p:cNvPr>
              <p:cNvSpPr txBox="1"/>
              <p:nvPr/>
            </p:nvSpPr>
            <p:spPr>
              <a:xfrm>
                <a:off x="6312740" y="2311819"/>
                <a:ext cx="1997768" cy="461665"/>
              </a:xfrm>
              <a:prstGeom prst="rect">
                <a:avLst/>
              </a:prstGeom>
              <a:noFill/>
            </p:spPr>
            <p:txBody>
              <a:bodyPr wrap="square" rtlCol="0">
                <a:spAutoFit/>
              </a:bodyPr>
              <a:lstStyle/>
              <a:p>
                <a:r>
                  <a:rPr lang="en-US" sz="2400" i="1" dirty="0">
                    <a:solidFill>
                      <a:srgbClr val="A4E7EE"/>
                    </a:solidFill>
                    <a:effectLst/>
                    <a:latin typeface="+mj-lt"/>
                  </a:rPr>
                  <a:t>POSTMODERN</a:t>
                </a:r>
                <a:endParaRPr lang="en-US" sz="2800" i="1" dirty="0">
                  <a:solidFill>
                    <a:srgbClr val="A4E7EE"/>
                  </a:solidFill>
                  <a:latin typeface="+mj-lt"/>
                </a:endParaRPr>
              </a:p>
            </p:txBody>
          </p:sp>
          <p:pic>
            <p:nvPicPr>
              <p:cNvPr id="15" name="Picture 14" descr="A white and black binoculars&#10;&#10;Description automatically generated">
                <a:extLst>
                  <a:ext uri="{FF2B5EF4-FFF2-40B4-BE49-F238E27FC236}">
                    <a16:creationId xmlns:a16="http://schemas.microsoft.com/office/drawing/2014/main" id="{8A7E0FCD-9A96-7D48-7464-44C5864D4CA6}"/>
                  </a:ext>
                </a:extLst>
              </p:cNvPr>
              <p:cNvPicPr>
                <a:picLocks noChangeAspect="1"/>
              </p:cNvPicPr>
              <p:nvPr/>
            </p:nvPicPr>
            <p:blipFill rotWithShape="1">
              <a:blip r:embed="rId7"/>
              <a:srcRect l="9212" t="18798" r="10550" b="21305"/>
              <a:stretch/>
            </p:blipFill>
            <p:spPr>
              <a:xfrm>
                <a:off x="6830006" y="1574456"/>
                <a:ext cx="921676" cy="688011"/>
              </a:xfrm>
              <a:prstGeom prst="rect">
                <a:avLst/>
              </a:prstGeom>
            </p:spPr>
          </p:pic>
        </p:grpSp>
        <p:grpSp>
          <p:nvGrpSpPr>
            <p:cNvPr id="16" name="Group 15">
              <a:extLst>
                <a:ext uri="{FF2B5EF4-FFF2-40B4-BE49-F238E27FC236}">
                  <a16:creationId xmlns:a16="http://schemas.microsoft.com/office/drawing/2014/main" id="{15E0B29B-EA8C-7BDA-4312-E129B53092C6}"/>
                </a:ext>
              </a:extLst>
            </p:cNvPr>
            <p:cNvGrpSpPr/>
            <p:nvPr/>
          </p:nvGrpSpPr>
          <p:grpSpPr>
            <a:xfrm>
              <a:off x="2543291" y="4277055"/>
              <a:ext cx="1330667" cy="1145805"/>
              <a:chOff x="5021047" y="1305988"/>
              <a:chExt cx="1330667" cy="1145805"/>
            </a:xfrm>
          </p:grpSpPr>
          <p:sp>
            <p:nvSpPr>
              <p:cNvPr id="17" name="TextBox 16">
                <a:extLst>
                  <a:ext uri="{FF2B5EF4-FFF2-40B4-BE49-F238E27FC236}">
                    <a16:creationId xmlns:a16="http://schemas.microsoft.com/office/drawing/2014/main" id="{2915BDC0-FDC4-76CE-A14B-8439B44B6635}"/>
                  </a:ext>
                </a:extLst>
              </p:cNvPr>
              <p:cNvSpPr txBox="1"/>
              <p:nvPr/>
            </p:nvSpPr>
            <p:spPr>
              <a:xfrm>
                <a:off x="5021047" y="1990128"/>
                <a:ext cx="1330667" cy="461665"/>
              </a:xfrm>
              <a:prstGeom prst="rect">
                <a:avLst/>
              </a:prstGeom>
              <a:noFill/>
            </p:spPr>
            <p:txBody>
              <a:bodyPr wrap="square" rtlCol="0">
                <a:spAutoFit/>
              </a:bodyPr>
              <a:lstStyle/>
              <a:p>
                <a:r>
                  <a:rPr lang="en-US" sz="2400" i="1" dirty="0">
                    <a:solidFill>
                      <a:srgbClr val="A4E7EE"/>
                    </a:solidFill>
                    <a:effectLst/>
                    <a:latin typeface="+mj-lt"/>
                  </a:rPr>
                  <a:t>MODERN</a:t>
                </a:r>
                <a:endParaRPr lang="en-US" sz="2800" i="1" dirty="0">
                  <a:solidFill>
                    <a:srgbClr val="A4E7EE"/>
                  </a:solidFill>
                  <a:latin typeface="+mj-lt"/>
                </a:endParaRPr>
              </a:p>
            </p:txBody>
          </p:sp>
          <p:pic>
            <p:nvPicPr>
              <p:cNvPr id="18" name="Picture 17">
                <a:extLst>
                  <a:ext uri="{FF2B5EF4-FFF2-40B4-BE49-F238E27FC236}">
                    <a16:creationId xmlns:a16="http://schemas.microsoft.com/office/drawing/2014/main" id="{7C0FD49B-2D86-10C0-2D86-E50D2303EE0A}"/>
                  </a:ext>
                </a:extLst>
              </p:cNvPr>
              <p:cNvPicPr>
                <a:picLocks noChangeAspect="1"/>
              </p:cNvPicPr>
              <p:nvPr/>
            </p:nvPicPr>
            <p:blipFill>
              <a:blip r:embed="rId8"/>
              <a:stretch>
                <a:fillRect/>
              </a:stretch>
            </p:blipFill>
            <p:spPr>
              <a:xfrm>
                <a:off x="5406956" y="1305988"/>
                <a:ext cx="550367" cy="613430"/>
              </a:xfrm>
              <a:prstGeom prst="rect">
                <a:avLst/>
              </a:prstGeom>
            </p:spPr>
          </p:pic>
        </p:grpSp>
      </p:grpSp>
    </p:spTree>
    <p:extLst>
      <p:ext uri="{BB962C8B-B14F-4D97-AF65-F5344CB8AC3E}">
        <p14:creationId xmlns:p14="http://schemas.microsoft.com/office/powerpoint/2010/main" val="12472105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C83AB36D-FD56-1E97-84B8-34639081AAFF}"/>
              </a:ext>
            </a:extLst>
          </p:cNvPr>
          <p:cNvSpPr/>
          <p:nvPr/>
        </p:nvSpPr>
        <p:spPr>
          <a:xfrm>
            <a:off x="340239" y="2386021"/>
            <a:ext cx="4231761" cy="585787"/>
          </a:xfrm>
          <a:prstGeom prst="homePlate">
            <a:avLst/>
          </a:prstGeom>
          <a:noFill/>
          <a:ln>
            <a:solidFill>
              <a:schemeClr val="bg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alpha val="70000"/>
                  </a:schemeClr>
                </a:solidFill>
              </a:rPr>
              <a:t> •  Interest In Moral Values</a:t>
            </a:r>
          </a:p>
        </p:txBody>
      </p:sp>
      <p:sp>
        <p:nvSpPr>
          <p:cNvPr id="4" name="Pentagon 3">
            <a:extLst>
              <a:ext uri="{FF2B5EF4-FFF2-40B4-BE49-F238E27FC236}">
                <a16:creationId xmlns:a16="http://schemas.microsoft.com/office/drawing/2014/main" id="{C639B1B8-31DD-0851-2D18-4FCD6C2AAC7F}"/>
              </a:ext>
            </a:extLst>
          </p:cNvPr>
          <p:cNvSpPr/>
          <p:nvPr/>
        </p:nvSpPr>
        <p:spPr>
          <a:xfrm>
            <a:off x="340238" y="3120472"/>
            <a:ext cx="4231761" cy="585787"/>
          </a:xfrm>
          <a:prstGeom prst="homePlate">
            <a:avLst/>
          </a:prstGeom>
          <a:noFill/>
          <a:ln>
            <a:solidFill>
              <a:schemeClr val="bg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alpha val="70000"/>
                  </a:schemeClr>
                </a:solidFill>
              </a:rPr>
              <a:t> •  Oscillating Between Views</a:t>
            </a:r>
          </a:p>
        </p:txBody>
      </p:sp>
      <p:sp>
        <p:nvSpPr>
          <p:cNvPr id="5" name="Pentagon 4">
            <a:extLst>
              <a:ext uri="{FF2B5EF4-FFF2-40B4-BE49-F238E27FC236}">
                <a16:creationId xmlns:a16="http://schemas.microsoft.com/office/drawing/2014/main" id="{C26FCDBF-C449-76A4-F117-030A6DC7543B}"/>
              </a:ext>
            </a:extLst>
          </p:cNvPr>
          <p:cNvSpPr/>
          <p:nvPr/>
        </p:nvSpPr>
        <p:spPr>
          <a:xfrm>
            <a:off x="340238" y="3854923"/>
            <a:ext cx="4231761" cy="585787"/>
          </a:xfrm>
          <a:prstGeom prst="homePlat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 •  Problem-Driven Priorities</a:t>
            </a:r>
          </a:p>
        </p:txBody>
      </p:sp>
      <p:grpSp>
        <p:nvGrpSpPr>
          <p:cNvPr id="6" name="Group 5">
            <a:extLst>
              <a:ext uri="{FF2B5EF4-FFF2-40B4-BE49-F238E27FC236}">
                <a16:creationId xmlns:a16="http://schemas.microsoft.com/office/drawing/2014/main" id="{F600CF95-4D2A-44E9-A6F3-9F5042175D1C}"/>
              </a:ext>
            </a:extLst>
          </p:cNvPr>
          <p:cNvGrpSpPr/>
          <p:nvPr/>
        </p:nvGrpSpPr>
        <p:grpSpPr>
          <a:xfrm>
            <a:off x="-26306" y="372479"/>
            <a:ext cx="4765430" cy="1363729"/>
            <a:chOff x="2189284" y="1683857"/>
            <a:chExt cx="4765430" cy="1363729"/>
          </a:xfrm>
        </p:grpSpPr>
        <p:sp>
          <p:nvSpPr>
            <p:cNvPr id="8" name="TextBox 7">
              <a:extLst>
                <a:ext uri="{FF2B5EF4-FFF2-40B4-BE49-F238E27FC236}">
                  <a16:creationId xmlns:a16="http://schemas.microsoft.com/office/drawing/2014/main" id="{2AF0A762-5035-3B8D-E142-20EC1EDFA9DC}"/>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9" name="TextBox 8">
              <a:extLst>
                <a:ext uri="{FF2B5EF4-FFF2-40B4-BE49-F238E27FC236}">
                  <a16:creationId xmlns:a16="http://schemas.microsoft.com/office/drawing/2014/main" id="{C1A1D3AD-8535-4E33-193B-C2E1DEE10637}"/>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14" name="TextBox 13">
            <a:extLst>
              <a:ext uri="{FF2B5EF4-FFF2-40B4-BE49-F238E27FC236}">
                <a16:creationId xmlns:a16="http://schemas.microsoft.com/office/drawing/2014/main" id="{3C086DED-AC86-849B-B7A4-9A12D335EB2D}"/>
              </a:ext>
            </a:extLst>
          </p:cNvPr>
          <p:cNvSpPr txBox="1"/>
          <p:nvPr/>
        </p:nvSpPr>
        <p:spPr>
          <a:xfrm>
            <a:off x="340238" y="1886428"/>
            <a:ext cx="3283016" cy="461665"/>
          </a:xfrm>
          <a:prstGeom prst="rect">
            <a:avLst/>
          </a:prstGeom>
          <a:noFill/>
        </p:spPr>
        <p:txBody>
          <a:bodyPr wrap="square" rtlCol="0">
            <a:spAutoFit/>
          </a:bodyPr>
          <a:lstStyle/>
          <a:p>
            <a:r>
              <a:rPr lang="en-US" sz="2400" b="1" i="1" dirty="0">
                <a:solidFill>
                  <a:schemeClr val="bg1"/>
                </a:solidFill>
              </a:rPr>
              <a:t>WE CAN EXPECT…</a:t>
            </a:r>
          </a:p>
        </p:txBody>
      </p:sp>
      <p:grpSp>
        <p:nvGrpSpPr>
          <p:cNvPr id="22" name="Group 21">
            <a:extLst>
              <a:ext uri="{FF2B5EF4-FFF2-40B4-BE49-F238E27FC236}">
                <a16:creationId xmlns:a16="http://schemas.microsoft.com/office/drawing/2014/main" id="{7BE733B1-B5EC-6727-62D1-1EE02AAEB0DB}"/>
              </a:ext>
            </a:extLst>
          </p:cNvPr>
          <p:cNvGrpSpPr/>
          <p:nvPr/>
        </p:nvGrpSpPr>
        <p:grpSpPr>
          <a:xfrm>
            <a:off x="4912239" y="0"/>
            <a:ext cx="4231761" cy="5715001"/>
            <a:chOff x="4912239" y="0"/>
            <a:chExt cx="4231761" cy="5715001"/>
          </a:xfrm>
        </p:grpSpPr>
        <p:pic>
          <p:nvPicPr>
            <p:cNvPr id="16" name="Picture 15" descr="Hands holding a globe&#10;&#10;Description automatically generated">
              <a:extLst>
                <a:ext uri="{FF2B5EF4-FFF2-40B4-BE49-F238E27FC236}">
                  <a16:creationId xmlns:a16="http://schemas.microsoft.com/office/drawing/2014/main" id="{5E1B06B9-1EB9-B55A-3B4E-9502A7EC3BBB}"/>
                </a:ext>
              </a:extLst>
            </p:cNvPr>
            <p:cNvPicPr>
              <a:picLocks noChangeAspect="1"/>
            </p:cNvPicPr>
            <p:nvPr/>
          </p:nvPicPr>
          <p:blipFill rotWithShape="1">
            <a:blip r:embed="rId3"/>
            <a:srcRect l="19612" t="14595" r="21165" b="15784"/>
            <a:stretch/>
          </p:blipFill>
          <p:spPr>
            <a:xfrm>
              <a:off x="4912239" y="1736209"/>
              <a:ext cx="4231761" cy="3978792"/>
            </a:xfrm>
            <a:prstGeom prst="rect">
              <a:avLst/>
            </a:prstGeom>
          </p:spPr>
        </p:pic>
        <p:sp>
          <p:nvSpPr>
            <p:cNvPr id="17" name="Rectangle 16">
              <a:extLst>
                <a:ext uri="{FF2B5EF4-FFF2-40B4-BE49-F238E27FC236}">
                  <a16:creationId xmlns:a16="http://schemas.microsoft.com/office/drawing/2014/main" id="{82D27FE2-3FDC-CEF9-7925-8E1E019B3D10}"/>
                </a:ext>
              </a:extLst>
            </p:cNvPr>
            <p:cNvSpPr/>
            <p:nvPr/>
          </p:nvSpPr>
          <p:spPr>
            <a:xfrm>
              <a:off x="4912239" y="0"/>
              <a:ext cx="4231761" cy="1760591"/>
            </a:xfrm>
            <a:prstGeom prst="rect">
              <a:avLst/>
            </a:prstGeom>
            <a:solidFill>
              <a:srgbClr val="EDE4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D930AFF-17A8-3041-F3EF-36B60A456A6E}"/>
                </a:ext>
              </a:extLst>
            </p:cNvPr>
            <p:cNvSpPr txBox="1"/>
            <p:nvPr/>
          </p:nvSpPr>
          <p:spPr>
            <a:xfrm>
              <a:off x="5407340" y="372590"/>
              <a:ext cx="3411381" cy="1384995"/>
            </a:xfrm>
            <a:prstGeom prst="rect">
              <a:avLst/>
            </a:prstGeom>
            <a:noFill/>
            <a:ln w="6350">
              <a:noFill/>
            </a:ln>
          </p:spPr>
          <p:txBody>
            <a:bodyPr wrap="square" rtlCol="0">
              <a:spAutoFit/>
            </a:bodyPr>
            <a:lstStyle/>
            <a:p>
              <a:pPr algn="ctr"/>
              <a:r>
                <a:rPr lang="en-US" sz="2800" b="1" dirty="0">
                  <a:solidFill>
                    <a:srgbClr val="C25F28"/>
                  </a:solidFill>
                </a:rPr>
                <a:t>SUSTAINABILITY</a:t>
              </a:r>
            </a:p>
            <a:p>
              <a:pPr algn="ctr"/>
              <a:r>
                <a:rPr lang="en-US" sz="2800" b="1" dirty="0">
                  <a:solidFill>
                    <a:srgbClr val="C25F28"/>
                  </a:solidFill>
                </a:rPr>
                <a:t>EQUITY</a:t>
              </a:r>
            </a:p>
            <a:p>
              <a:pPr algn="ctr"/>
              <a:r>
                <a:rPr lang="en-US" sz="2800" b="1" dirty="0">
                  <a:solidFill>
                    <a:srgbClr val="C25F28"/>
                  </a:solidFill>
                </a:rPr>
                <a:t>CONNECTION</a:t>
              </a:r>
            </a:p>
          </p:txBody>
        </p:sp>
      </p:grpSp>
    </p:spTree>
    <p:extLst>
      <p:ext uri="{BB962C8B-B14F-4D97-AF65-F5344CB8AC3E}">
        <p14:creationId xmlns:p14="http://schemas.microsoft.com/office/powerpoint/2010/main" val="190803151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C83AB36D-FD56-1E97-84B8-34639081AAFF}"/>
              </a:ext>
            </a:extLst>
          </p:cNvPr>
          <p:cNvSpPr/>
          <p:nvPr/>
        </p:nvSpPr>
        <p:spPr>
          <a:xfrm>
            <a:off x="340239" y="2386021"/>
            <a:ext cx="4231761" cy="585787"/>
          </a:xfrm>
          <a:prstGeom prst="homePlat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 •  Interest In Moral Values</a:t>
            </a:r>
          </a:p>
        </p:txBody>
      </p:sp>
      <p:sp>
        <p:nvSpPr>
          <p:cNvPr id="4" name="Pentagon 3">
            <a:extLst>
              <a:ext uri="{FF2B5EF4-FFF2-40B4-BE49-F238E27FC236}">
                <a16:creationId xmlns:a16="http://schemas.microsoft.com/office/drawing/2014/main" id="{C639B1B8-31DD-0851-2D18-4FCD6C2AAC7F}"/>
              </a:ext>
            </a:extLst>
          </p:cNvPr>
          <p:cNvSpPr/>
          <p:nvPr/>
        </p:nvSpPr>
        <p:spPr>
          <a:xfrm>
            <a:off x="340238" y="3120472"/>
            <a:ext cx="4231761" cy="585787"/>
          </a:xfrm>
          <a:prstGeom prst="homePlat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 •  Oscillating Between Views</a:t>
            </a:r>
          </a:p>
        </p:txBody>
      </p:sp>
      <p:sp>
        <p:nvSpPr>
          <p:cNvPr id="5" name="Pentagon 4">
            <a:extLst>
              <a:ext uri="{FF2B5EF4-FFF2-40B4-BE49-F238E27FC236}">
                <a16:creationId xmlns:a16="http://schemas.microsoft.com/office/drawing/2014/main" id="{C26FCDBF-C449-76A4-F117-030A6DC7543B}"/>
              </a:ext>
            </a:extLst>
          </p:cNvPr>
          <p:cNvSpPr/>
          <p:nvPr/>
        </p:nvSpPr>
        <p:spPr>
          <a:xfrm>
            <a:off x="340238" y="3854923"/>
            <a:ext cx="4231761" cy="585787"/>
          </a:xfrm>
          <a:prstGeom prst="homePlat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 •  Problem-Driven Priorities</a:t>
            </a:r>
          </a:p>
        </p:txBody>
      </p:sp>
      <p:grpSp>
        <p:nvGrpSpPr>
          <p:cNvPr id="6" name="Group 5">
            <a:extLst>
              <a:ext uri="{FF2B5EF4-FFF2-40B4-BE49-F238E27FC236}">
                <a16:creationId xmlns:a16="http://schemas.microsoft.com/office/drawing/2014/main" id="{F600CF95-4D2A-44E9-A6F3-9F5042175D1C}"/>
              </a:ext>
            </a:extLst>
          </p:cNvPr>
          <p:cNvGrpSpPr/>
          <p:nvPr/>
        </p:nvGrpSpPr>
        <p:grpSpPr>
          <a:xfrm>
            <a:off x="-26306" y="372479"/>
            <a:ext cx="4765430" cy="1363729"/>
            <a:chOff x="2189284" y="1683857"/>
            <a:chExt cx="4765430" cy="1363729"/>
          </a:xfrm>
        </p:grpSpPr>
        <p:sp>
          <p:nvSpPr>
            <p:cNvPr id="8" name="TextBox 7">
              <a:extLst>
                <a:ext uri="{FF2B5EF4-FFF2-40B4-BE49-F238E27FC236}">
                  <a16:creationId xmlns:a16="http://schemas.microsoft.com/office/drawing/2014/main" id="{2AF0A762-5035-3B8D-E142-20EC1EDFA9DC}"/>
                </a:ext>
              </a:extLst>
            </p:cNvPr>
            <p:cNvSpPr txBox="1"/>
            <p:nvPr/>
          </p:nvSpPr>
          <p:spPr>
            <a:xfrm>
              <a:off x="2857500" y="1683857"/>
              <a:ext cx="3429000" cy="461665"/>
            </a:xfrm>
            <a:prstGeom prst="rect">
              <a:avLst/>
            </a:prstGeom>
            <a:noFill/>
          </p:spPr>
          <p:txBody>
            <a:bodyPr wrap="square" rtlCol="0">
              <a:spAutoFit/>
            </a:bodyPr>
            <a:lstStyle/>
            <a:p>
              <a:pPr algn="ctr"/>
              <a:r>
                <a:rPr lang="en-US" sz="2400" dirty="0">
                  <a:solidFill>
                    <a:schemeClr val="bg1"/>
                  </a:solidFill>
                  <a:latin typeface="+mj-lt"/>
                </a:rPr>
                <a:t>Real Conversations About</a:t>
              </a:r>
            </a:p>
          </p:txBody>
        </p:sp>
        <p:sp>
          <p:nvSpPr>
            <p:cNvPr id="9" name="TextBox 8">
              <a:extLst>
                <a:ext uri="{FF2B5EF4-FFF2-40B4-BE49-F238E27FC236}">
                  <a16:creationId xmlns:a16="http://schemas.microsoft.com/office/drawing/2014/main" id="{C1A1D3AD-8535-4E33-193B-C2E1DEE10637}"/>
                </a:ext>
              </a:extLst>
            </p:cNvPr>
            <p:cNvSpPr txBox="1"/>
            <p:nvPr/>
          </p:nvSpPr>
          <p:spPr>
            <a:xfrm>
              <a:off x="2189284" y="1847257"/>
              <a:ext cx="4765430"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TRUTH</a:t>
              </a:r>
            </a:p>
          </p:txBody>
        </p:sp>
      </p:grpSp>
      <p:sp>
        <p:nvSpPr>
          <p:cNvPr id="14" name="TextBox 13">
            <a:extLst>
              <a:ext uri="{FF2B5EF4-FFF2-40B4-BE49-F238E27FC236}">
                <a16:creationId xmlns:a16="http://schemas.microsoft.com/office/drawing/2014/main" id="{3C086DED-AC86-849B-B7A4-9A12D335EB2D}"/>
              </a:ext>
            </a:extLst>
          </p:cNvPr>
          <p:cNvSpPr txBox="1"/>
          <p:nvPr/>
        </p:nvSpPr>
        <p:spPr>
          <a:xfrm>
            <a:off x="340238" y="1886428"/>
            <a:ext cx="3283016" cy="461665"/>
          </a:xfrm>
          <a:prstGeom prst="rect">
            <a:avLst/>
          </a:prstGeom>
          <a:noFill/>
        </p:spPr>
        <p:txBody>
          <a:bodyPr wrap="square" rtlCol="0">
            <a:spAutoFit/>
          </a:bodyPr>
          <a:lstStyle/>
          <a:p>
            <a:r>
              <a:rPr lang="en-US" sz="2400" b="1" i="1" dirty="0">
                <a:solidFill>
                  <a:schemeClr val="bg1"/>
                </a:solidFill>
              </a:rPr>
              <a:t>WE CAN EXPECT…</a:t>
            </a:r>
          </a:p>
        </p:txBody>
      </p:sp>
      <p:sp>
        <p:nvSpPr>
          <p:cNvPr id="2" name="Title 5">
            <a:extLst>
              <a:ext uri="{FF2B5EF4-FFF2-40B4-BE49-F238E27FC236}">
                <a16:creationId xmlns:a16="http://schemas.microsoft.com/office/drawing/2014/main" id="{675F0C6C-6B10-0AF1-FE06-7F698CC6E3B5}"/>
              </a:ext>
            </a:extLst>
          </p:cNvPr>
          <p:cNvSpPr txBox="1">
            <a:spLocks/>
          </p:cNvSpPr>
          <p:nvPr/>
        </p:nvSpPr>
        <p:spPr>
          <a:xfrm>
            <a:off x="4952732" y="651264"/>
            <a:ext cx="3851029" cy="451952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solidFill>
                  <a:schemeClr val="bg1"/>
                </a:solidFill>
              </a:rPr>
              <a:t>“Elijah came near to all the people and said, </a:t>
            </a:r>
            <a:r>
              <a:rPr lang="en-US" sz="2800" b="1" dirty="0">
                <a:solidFill>
                  <a:schemeClr val="bg1"/>
                </a:solidFill>
                <a:latin typeface="+mn-lt"/>
              </a:rPr>
              <a:t>“How long will you hesitate between two opinions? </a:t>
            </a:r>
            <a:br>
              <a:rPr lang="en-US" sz="2800" b="1" dirty="0">
                <a:solidFill>
                  <a:schemeClr val="bg1"/>
                </a:solidFill>
                <a:latin typeface="+mn-lt"/>
              </a:rPr>
            </a:br>
            <a:br>
              <a:rPr lang="en-US" sz="2800" b="1" dirty="0">
                <a:solidFill>
                  <a:schemeClr val="bg1"/>
                </a:solidFill>
                <a:latin typeface="+mn-lt"/>
              </a:rPr>
            </a:br>
            <a:r>
              <a:rPr lang="en-US" sz="2800" dirty="0">
                <a:solidFill>
                  <a:schemeClr val="bg1"/>
                </a:solidFill>
              </a:rPr>
              <a:t>If the Lord is God, follow Him; but if Baal, follow him.” But the people did not answer him a word.”</a:t>
            </a:r>
            <a:br>
              <a:rPr lang="en-US" sz="2800" dirty="0">
                <a:solidFill>
                  <a:schemeClr val="bg1"/>
                </a:solidFill>
              </a:rPr>
            </a:br>
            <a:br>
              <a:rPr lang="en-US" sz="2800" dirty="0">
                <a:solidFill>
                  <a:schemeClr val="bg1"/>
                </a:solidFill>
              </a:rPr>
            </a:br>
            <a:r>
              <a:rPr lang="en-US" sz="1800" i="1" dirty="0">
                <a:solidFill>
                  <a:schemeClr val="bg1"/>
                </a:solidFill>
              </a:rPr>
              <a:t>- 1 Kings 18:21</a:t>
            </a:r>
            <a:endParaRPr lang="en-US" sz="3600" i="1" dirty="0">
              <a:solidFill>
                <a:schemeClr val="bg1"/>
              </a:solidFill>
            </a:endParaRPr>
          </a:p>
        </p:txBody>
      </p:sp>
    </p:spTree>
    <p:extLst>
      <p:ext uri="{BB962C8B-B14F-4D97-AF65-F5344CB8AC3E}">
        <p14:creationId xmlns:p14="http://schemas.microsoft.com/office/powerpoint/2010/main" val="217197688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6311</TotalTime>
  <Words>1831</Words>
  <Application>Microsoft Macintosh PowerPoint</Application>
  <PresentationFormat>On-screen Show (16:10)</PresentationFormat>
  <Paragraphs>230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system-ui</vt:lpstr>
      <vt:lpstr>Wingdings</vt:lpstr>
      <vt:lpstr>Office Theme</vt:lpstr>
      <vt:lpstr>Walking in the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Walking in the Truth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in the Truth</dc:title>
  <dc:creator>Phillip Shumake</dc:creator>
  <cp:lastModifiedBy>Phillip Shumake</cp:lastModifiedBy>
  <cp:revision>331</cp:revision>
  <cp:lastPrinted>2023-10-15T00:35:58Z</cp:lastPrinted>
  <dcterms:created xsi:type="dcterms:W3CDTF">2023-10-02T19:45:30Z</dcterms:created>
  <dcterms:modified xsi:type="dcterms:W3CDTF">2023-10-15T00:36:00Z</dcterms:modified>
</cp:coreProperties>
</file>