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301" r:id="rId2"/>
    <p:sldId id="302" r:id="rId3"/>
    <p:sldId id="283" r:id="rId4"/>
    <p:sldId id="292" r:id="rId5"/>
    <p:sldId id="287" r:id="rId6"/>
    <p:sldId id="290" r:id="rId7"/>
    <p:sldId id="299" r:id="rId8"/>
    <p:sldId id="294" r:id="rId9"/>
    <p:sldId id="298" r:id="rId10"/>
    <p:sldId id="295" r:id="rId11"/>
    <p:sldId id="300" r:id="rId12"/>
    <p:sldId id="297" r:id="rId13"/>
    <p:sldId id="303" r:id="rId1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F6C"/>
    <a:srgbClr val="DB8E67"/>
    <a:srgbClr val="E4BA5B"/>
    <a:srgbClr val="1B4D60"/>
    <a:srgbClr val="C55E30"/>
    <a:srgbClr val="C08A5B"/>
    <a:srgbClr val="402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74966"/>
  </p:normalViewPr>
  <p:slideViewPr>
    <p:cSldViewPr snapToGrid="0">
      <p:cViewPr varScale="1">
        <p:scale>
          <a:sx n="77" d="100"/>
          <a:sy n="77" d="100"/>
        </p:scale>
        <p:origin x="60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2068A-DF5B-1A48-AAB8-9B71A95168F9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9524B-4A38-1248-AEA4-B0B78C94B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5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Psalm+16:11&amp;version=ESV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97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1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0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4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1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38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2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0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="0" i="0" dirty="0">
              <a:solidFill>
                <a:srgbClr val="000000"/>
              </a:solidFill>
              <a:effectLst/>
              <a:latin typeface="system-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Esta ALEGRÍA ayuda a poner todo en perspectiva…. ¡Nos ayuda a ver que queremos apuntar nuestra vida en la DIRECCIÓN del CIELO y no desviarnos por ninguna distracción!</a:t>
            </a:r>
          </a:p>
          <a:p>
            <a:pPr algn="l" rtl="0"/>
            <a:endParaRPr lang="en-US" dirty="0"/>
          </a:p>
          <a:p>
            <a:pPr algn="l" rtl="0"/>
            <a:r>
              <a:rPr lang="en-US" b="1" i="0" dirty="0">
                <a:solidFill>
                  <a:srgbClr val="625529"/>
                </a:solidFill>
                <a:effectLst/>
                <a:latin typeface="Segoe UI" panose="020B0502040204020203" pitchFamily="34" charset="0"/>
                <a:hlinkClick r:id="rId3"/>
              </a:rPr>
              <a:t>Salmo 16:11</a:t>
            </a:r>
            <a:r>
              <a:rPr lang="en-US" b="1" i="0" dirty="0">
                <a:solidFill>
                  <a:srgbClr val="625529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b="0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ESV / 28 votos útiles</a:t>
            </a:r>
            <a:r>
              <a:rPr lang="en-US" b="1" i="0" dirty="0">
                <a:solidFill>
                  <a:srgbClr val="625529"/>
                </a:solidFill>
                <a:effectLst/>
                <a:latin typeface="Segoe UI" panose="020B0502040204020203" pitchFamily="34" charset="0"/>
              </a:rPr>
              <a:t>Útil No útil</a:t>
            </a:r>
          </a:p>
          <a:p>
            <a:pPr algn="l" rtl="0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Me haces conocer el camino de la vida; en tu presencia hay plenitud de gozo; a tu diestra están los deleites para siempre.</a:t>
            </a:r>
          </a:p>
          <a:p>
            <a:pPr algn="l" rtl="0"/>
            <a:endParaRPr lang="en-US" dirty="0"/>
          </a:p>
          <a:p>
            <a:pPr algn="l" rtl="0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AceptarNO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ystem-ui"/>
              </a:rPr>
              <a:t>contraataques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.</a:t>
            </a:r>
          </a:p>
          <a:p>
            <a:pPr algn="l" rtl="0"/>
            <a:endParaRPr lang="en-US" b="0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 rtl="0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Las tentaciones de Satanás buscan tesoros que se oxidan y se pudren.</a:t>
            </a:r>
          </a:p>
          <a:p>
            <a:pPr algn="l" rtl="0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Las tentaciones de Satanás son para obtener gozos que nos dañan y nos frenan.</a:t>
            </a:r>
          </a:p>
          <a:p>
            <a:pPr algn="l" rtl="0"/>
            <a:endParaRPr lang="en-US" b="0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 rtl="0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SÓLO en la presencia de Dios podemos tener gozo verdadero y eterno.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9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6F12-65FB-4147-B5C2-25842B05EB6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structure with columns&#10;&#10;Description automatically generated with medium confidence">
            <a:extLst>
              <a:ext uri="{FF2B5EF4-FFF2-40B4-BE49-F238E27FC236}">
                <a16:creationId xmlns="" xmlns:a16="http://schemas.microsoft.com/office/drawing/2014/main" id="{045E1916-9B27-EFCE-A0F3-38A291B0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="" xmlns:a16="http://schemas.microsoft.com/office/drawing/2014/main" id="{250F65FC-3911-CBC6-ECD8-1563A9582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5"/>
          <a:stretch/>
        </p:blipFill>
        <p:spPr>
          <a:xfrm>
            <a:off x="0" y="1026695"/>
            <a:ext cx="9143998" cy="4688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1379764"/>
            <a:ext cx="471079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PUESTOS LOS OJOS 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335" y="4308021"/>
            <a:ext cx="312692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HEBREOS 12:1-2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compass&#10;&#10;Description automatically generated">
            <a:extLst>
              <a:ext uri="{FF2B5EF4-FFF2-40B4-BE49-F238E27FC236}">
                <a16:creationId xmlns="" xmlns:a16="http://schemas.microsoft.com/office/drawing/2014/main" id="{6B688E7E-560A-B39F-ECB1-D484CC8CD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ompass  Description automatically generated">
            <a:extLst>
              <a:ext uri="{FF2B5EF4-FFF2-40B4-BE49-F238E27FC236}">
                <a16:creationId xmlns="" xmlns:a16="http://schemas.microsoft.com/office/drawing/2014/main" id="{6B688E7E-560A-B39F-ECB1-D484CC8CD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C1BF3F5-592F-7454-B872-DC19DA03E9B6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B4D60">
              <a:alpha val="885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2516D9E-FD19-5791-691F-AE0062BF313A}"/>
              </a:ext>
            </a:extLst>
          </p:cNvPr>
          <p:cNvGrpSpPr/>
          <p:nvPr/>
        </p:nvGrpSpPr>
        <p:grpSpPr>
          <a:xfrm>
            <a:off x="775504" y="625033"/>
            <a:ext cx="7951806" cy="2232467"/>
            <a:chOff x="775504" y="625033"/>
            <a:chExt cx="7951806" cy="2232467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234C6A0-8B44-C3F2-D1EF-F714373E80FE}"/>
                </a:ext>
              </a:extLst>
            </p:cNvPr>
            <p:cNvSpPr txBox="1"/>
            <p:nvPr/>
          </p:nvSpPr>
          <p:spPr>
            <a:xfrm>
              <a:off x="958097" y="827144"/>
              <a:ext cx="77692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“</a:t>
              </a:r>
              <a:r>
                <a:rPr lang="es-ES" sz="2800" dirty="0">
                  <a:solidFill>
                    <a:schemeClr val="bg1"/>
                  </a:solidFill>
                </a:rPr>
                <a:t>Me darás a conocer la senda de la vida; </a:t>
              </a:r>
              <a:r>
                <a:rPr lang="es-ES" sz="2800" dirty="0" smtClean="0">
                  <a:solidFill>
                    <a:schemeClr val="bg1"/>
                  </a:solidFill>
                </a:rPr>
                <a:t/>
              </a:r>
              <a:br>
                <a:rPr lang="es-ES" sz="2800" dirty="0" smtClean="0">
                  <a:solidFill>
                    <a:schemeClr val="bg1"/>
                  </a:solidFill>
                </a:rPr>
              </a:br>
              <a:r>
                <a:rPr lang="es-ES" sz="2800" b="1" dirty="0" smtClean="0">
                  <a:solidFill>
                    <a:schemeClr val="bg1"/>
                  </a:solidFill>
                </a:rPr>
                <a:t>En </a:t>
              </a:r>
              <a:r>
                <a:rPr lang="es-ES" sz="2800" b="1" dirty="0">
                  <a:solidFill>
                    <a:schemeClr val="bg1"/>
                  </a:solidFill>
                </a:rPr>
                <a:t>Tu presencia hay plenitud de gozo;</a:t>
              </a:r>
              <a:r>
                <a:rPr lang="es-ES" sz="2800" dirty="0">
                  <a:solidFill>
                    <a:schemeClr val="bg1"/>
                  </a:solidFill>
                </a:rPr>
                <a:t> </a:t>
              </a:r>
              <a:endParaRPr lang="es-ES" sz="2800" dirty="0" smtClean="0">
                <a:solidFill>
                  <a:schemeClr val="bg1"/>
                </a:solidFill>
              </a:endParaRPr>
            </a:p>
            <a:p>
              <a:r>
                <a:rPr lang="es-ES" sz="2800" dirty="0" smtClean="0">
                  <a:solidFill>
                    <a:schemeClr val="bg1"/>
                  </a:solidFill>
                </a:rPr>
                <a:t>En </a:t>
              </a:r>
              <a:r>
                <a:rPr lang="es-ES" sz="2800" dirty="0">
                  <a:solidFill>
                    <a:schemeClr val="bg1"/>
                  </a:solidFill>
                </a:rPr>
                <a:t>Tu diestra hay deleites para </a:t>
              </a:r>
              <a:r>
                <a:rPr lang="es-ES" sz="2800" dirty="0" smtClean="0">
                  <a:solidFill>
                    <a:schemeClr val="bg1"/>
                  </a:solidFill>
                </a:rPr>
                <a:t>siempre”.</a:t>
              </a:r>
              <a:r>
                <a:rPr lang="es-ES" sz="2800" dirty="0">
                  <a:solidFill>
                    <a:schemeClr val="bg1"/>
                  </a:solidFill>
                </a:rPr>
                <a:t> </a:t>
              </a:r>
              <a:endParaRPr lang="es-ES" sz="2800" dirty="0" smtClean="0">
                <a:solidFill>
                  <a:schemeClr val="bg1"/>
                </a:solidFill>
              </a:endParaRP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- </a:t>
              </a:r>
              <a:r>
                <a:rPr lang="en-US" sz="2800" dirty="0">
                  <a:solidFill>
                    <a:schemeClr val="bg1"/>
                  </a:solidFill>
                </a:rPr>
                <a:t>Salmo 16:11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280FE6E-006C-BFBD-935A-C0CA904D7A55}"/>
                </a:ext>
              </a:extLst>
            </p:cNvPr>
            <p:cNvSpPr/>
            <p:nvPr/>
          </p:nvSpPr>
          <p:spPr>
            <a:xfrm>
              <a:off x="775504" y="625033"/>
              <a:ext cx="7778187" cy="2232467"/>
            </a:xfrm>
            <a:prstGeom prst="rect">
              <a:avLst/>
            </a:prstGeom>
            <a:noFill/>
            <a:ln w="28575">
              <a:solidFill>
                <a:srgbClr val="DB8E6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04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802040"/>
          </a:xfrm>
        </p:spPr>
        <p:txBody>
          <a:bodyPr/>
          <a:lstStyle/>
          <a:p>
            <a:pPr algn="ctr" rtl="0"/>
            <a:r>
              <a:rPr lang="en-US" dirty="0" err="1">
                <a:latin typeface="+mn-lt"/>
              </a:rPr>
              <a:t>Buscando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el </a:t>
            </a:r>
            <a:r>
              <a:rPr lang="en-US" dirty="0" err="1" smtClean="0">
                <a:latin typeface="+mn-lt"/>
              </a:rPr>
              <a:t>gozo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auténtico</a:t>
            </a: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2863F5-7CC4-A858-4ABF-A24FA42254EF}"/>
              </a:ext>
            </a:extLst>
          </p:cNvPr>
          <p:cNvSpPr txBox="1"/>
          <p:nvPr/>
        </p:nvSpPr>
        <p:spPr>
          <a:xfrm>
            <a:off x="628650" y="1297694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23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 </a:t>
            </a:r>
            <a:r>
              <a:rPr lang="es-E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señor le dijo: “Bien, </a:t>
            </a: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siervo </a:t>
            </a:r>
            <a:r>
              <a:rPr lang="es-E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bueno y fiel; </a:t>
            </a: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 </a:t>
            </a:r>
            <a:r>
              <a:rPr lang="es-E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lo poco fuiste fiel, </a:t>
            </a: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sobre </a:t>
            </a:r>
            <a:r>
              <a:rPr lang="es-E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mucho </a:t>
            </a: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s-ES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 </a:t>
            </a:r>
            <a:r>
              <a:rPr lang="es-E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pondré; entra en el gozo de tu señor”. </a:t>
            </a:r>
            <a:endParaRPr lang="en-US" sz="3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B7FD20E-DDF2-7B27-A447-324FEE6BE8C0}"/>
              </a:ext>
            </a:extLst>
          </p:cNvPr>
          <p:cNvCxnSpPr>
            <a:cxnSpLocks/>
          </p:cNvCxnSpPr>
          <p:nvPr/>
        </p:nvCxnSpPr>
        <p:spPr>
          <a:xfrm flipV="1">
            <a:off x="5779912" y="1803862"/>
            <a:ext cx="695703" cy="2360"/>
          </a:xfrm>
          <a:prstGeom prst="line">
            <a:avLst/>
          </a:prstGeom>
          <a:ln w="25400">
            <a:solidFill>
              <a:srgbClr val="E0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DE2BB6C4-081B-404A-00A2-479D87CE41ED}"/>
              </a:ext>
            </a:extLst>
          </p:cNvPr>
          <p:cNvSpPr/>
          <p:nvPr/>
        </p:nvSpPr>
        <p:spPr>
          <a:xfrm>
            <a:off x="628650" y="3778678"/>
            <a:ext cx="2468880" cy="408884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09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i="1" dirty="0"/>
              <a:t>Acciones responsables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57CC337F-7AF2-FD42-B4F8-FD9BE6D608BA}"/>
              </a:ext>
            </a:extLst>
          </p:cNvPr>
          <p:cNvSpPr/>
          <p:nvPr/>
        </p:nvSpPr>
        <p:spPr>
          <a:xfrm>
            <a:off x="3337560" y="3769104"/>
            <a:ext cx="2468880" cy="428032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09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i="1" dirty="0"/>
              <a:t>Carácter piadoso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4C7F0AEA-8972-867E-FE7B-EC0B18AF22D1}"/>
              </a:ext>
            </a:extLst>
          </p:cNvPr>
          <p:cNvSpPr/>
          <p:nvPr/>
        </p:nvSpPr>
        <p:spPr>
          <a:xfrm>
            <a:off x="6046470" y="3778678"/>
            <a:ext cx="2468880" cy="408884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09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i="1" dirty="0"/>
              <a:t>Servicio humilde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EE7DA944-1879-35EC-330D-35D2C5824AA7}"/>
              </a:ext>
            </a:extLst>
          </p:cNvPr>
          <p:cNvSpPr/>
          <p:nvPr/>
        </p:nvSpPr>
        <p:spPr>
          <a:xfrm>
            <a:off x="628650" y="4328643"/>
            <a:ext cx="2468880" cy="408884"/>
          </a:xfrm>
          <a:prstGeom prst="roundRect">
            <a:avLst>
              <a:gd name="adj" fmla="val 50000"/>
            </a:avLst>
          </a:prstGeom>
          <a:noFill/>
          <a:ln w="22225">
            <a:solidFill>
              <a:srgbClr val="E09F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i="1" dirty="0"/>
              <a:t>Mayordomía fiel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82DCBC37-5C45-549D-7102-EEAFB552F5A0}"/>
              </a:ext>
            </a:extLst>
          </p:cNvPr>
          <p:cNvSpPr/>
          <p:nvPr/>
        </p:nvSpPr>
        <p:spPr>
          <a:xfrm>
            <a:off x="3337560" y="4351764"/>
            <a:ext cx="2468880" cy="408884"/>
          </a:xfrm>
          <a:prstGeom prst="roundRect">
            <a:avLst>
              <a:gd name="adj" fmla="val 50000"/>
            </a:avLst>
          </a:prstGeom>
          <a:noFill/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i="1" dirty="0"/>
              <a:t>Mayor honor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D4BBB4C-005F-498E-15A8-68F4161ED0DA}"/>
              </a:ext>
            </a:extLst>
          </p:cNvPr>
          <p:cNvSpPr/>
          <p:nvPr/>
        </p:nvSpPr>
        <p:spPr>
          <a:xfrm>
            <a:off x="6046470" y="4351764"/>
            <a:ext cx="2468880" cy="408884"/>
          </a:xfrm>
          <a:prstGeom prst="roundRect">
            <a:avLst>
              <a:gd name="adj" fmla="val 50000"/>
            </a:avLst>
          </a:prstGeom>
          <a:noFill/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i="1" dirty="0"/>
              <a:t>Hogar celestial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0BD9AFD4-8E94-9868-8ACA-0C9B34FD8697}"/>
              </a:ext>
            </a:extLst>
          </p:cNvPr>
          <p:cNvSpPr/>
          <p:nvPr/>
        </p:nvSpPr>
        <p:spPr>
          <a:xfrm>
            <a:off x="3337560" y="4892125"/>
            <a:ext cx="2468880" cy="694027"/>
          </a:xfrm>
          <a:prstGeom prst="roundRect">
            <a:avLst>
              <a:gd name="adj" fmla="val 50000"/>
            </a:avLst>
          </a:prstGeom>
          <a:noFill/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i="1" dirty="0"/>
              <a:t>Relación más profunda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58CD1ADC-BB47-76A0-99ED-2D70BDE78889}"/>
              </a:ext>
            </a:extLst>
          </p:cNvPr>
          <p:cNvCxnSpPr>
            <a:cxnSpLocks/>
          </p:cNvCxnSpPr>
          <p:nvPr/>
        </p:nvCxnSpPr>
        <p:spPr>
          <a:xfrm>
            <a:off x="4138551" y="2282445"/>
            <a:ext cx="1907919" cy="0"/>
          </a:xfrm>
          <a:prstGeom prst="line">
            <a:avLst/>
          </a:prstGeom>
          <a:ln w="25400">
            <a:solidFill>
              <a:srgbClr val="E0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BEC1E1C-F479-F1A6-BBB1-B4B0691D272C}"/>
              </a:ext>
            </a:extLst>
          </p:cNvPr>
          <p:cNvCxnSpPr>
            <a:cxnSpLocks/>
          </p:cNvCxnSpPr>
          <p:nvPr/>
        </p:nvCxnSpPr>
        <p:spPr>
          <a:xfrm>
            <a:off x="2989344" y="2282445"/>
            <a:ext cx="959201" cy="0"/>
          </a:xfrm>
          <a:prstGeom prst="line">
            <a:avLst/>
          </a:prstGeom>
          <a:ln w="25400">
            <a:solidFill>
              <a:srgbClr val="E0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3D6D427-B137-03B7-13D3-633FFDC930DB}"/>
              </a:ext>
            </a:extLst>
          </p:cNvPr>
          <p:cNvCxnSpPr>
            <a:cxnSpLocks/>
          </p:cNvCxnSpPr>
          <p:nvPr/>
        </p:nvCxnSpPr>
        <p:spPr>
          <a:xfrm>
            <a:off x="1762298" y="2776603"/>
            <a:ext cx="1731783" cy="585"/>
          </a:xfrm>
          <a:prstGeom prst="line">
            <a:avLst/>
          </a:prstGeom>
          <a:ln w="25400">
            <a:solidFill>
              <a:srgbClr val="E09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82784D75-F091-B2B8-0316-95EB83DFCC37}"/>
              </a:ext>
            </a:extLst>
          </p:cNvPr>
          <p:cNvCxnSpPr>
            <a:cxnSpLocks/>
          </p:cNvCxnSpPr>
          <p:nvPr/>
        </p:nvCxnSpPr>
        <p:spPr>
          <a:xfrm>
            <a:off x="5294020" y="2776603"/>
            <a:ext cx="2012867" cy="0"/>
          </a:xfrm>
          <a:prstGeom prst="line">
            <a:avLst/>
          </a:prstGeom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A201175F-F05D-230C-AE0D-91E604CAC338}"/>
              </a:ext>
            </a:extLst>
          </p:cNvPr>
          <p:cNvCxnSpPr>
            <a:cxnSpLocks/>
          </p:cNvCxnSpPr>
          <p:nvPr/>
        </p:nvCxnSpPr>
        <p:spPr>
          <a:xfrm>
            <a:off x="1263535" y="3314106"/>
            <a:ext cx="1479665" cy="0"/>
          </a:xfrm>
          <a:prstGeom prst="line">
            <a:avLst/>
          </a:prstGeom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3B33647-BFA4-4B03-CF60-A107C270759B}"/>
              </a:ext>
            </a:extLst>
          </p:cNvPr>
          <p:cNvCxnSpPr>
            <a:cxnSpLocks/>
          </p:cNvCxnSpPr>
          <p:nvPr/>
        </p:nvCxnSpPr>
        <p:spPr>
          <a:xfrm>
            <a:off x="3043078" y="3303121"/>
            <a:ext cx="1360647" cy="10985"/>
          </a:xfrm>
          <a:prstGeom prst="line">
            <a:avLst/>
          </a:prstGeom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D4F736E-866E-4779-0AB8-BA323C0A2912}"/>
              </a:ext>
            </a:extLst>
          </p:cNvPr>
          <p:cNvCxnSpPr>
            <a:cxnSpLocks/>
          </p:cNvCxnSpPr>
          <p:nvPr/>
        </p:nvCxnSpPr>
        <p:spPr>
          <a:xfrm>
            <a:off x="4872637" y="3267198"/>
            <a:ext cx="2935580" cy="0"/>
          </a:xfrm>
          <a:prstGeom prst="line">
            <a:avLst/>
          </a:prstGeom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2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structure with columns&#10;&#10;Description automatically generated with medium confidence">
            <a:extLst>
              <a:ext uri="{FF2B5EF4-FFF2-40B4-BE49-F238E27FC236}">
                <a16:creationId xmlns="" xmlns:a16="http://schemas.microsoft.com/office/drawing/2014/main" id="{045E1916-9B27-EFCE-A0F3-38A291B0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="" xmlns:a16="http://schemas.microsoft.com/office/drawing/2014/main" id="{250F65FC-3911-CBC6-ECD8-1563A9582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5"/>
          <a:stretch/>
        </p:blipFill>
        <p:spPr>
          <a:xfrm>
            <a:off x="0" y="1026695"/>
            <a:ext cx="9143998" cy="4688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1379764"/>
            <a:ext cx="471079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PUESTOS LOS OJOS 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335" y="4308021"/>
            <a:ext cx="312692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HEBREOS 12:1-2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B5C24667-4E49-F767-8F8E-45B79588C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152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xmlns="" id="{F39E7ECD-C849-9384-A916-9751531109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669679"/>
              </p:ext>
            </p:extLst>
          </p:nvPr>
        </p:nvGraphicFramePr>
        <p:xfrm>
          <a:off x="0" y="0"/>
          <a:ext cx="914400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00">
                  <a:extLst>
                    <a:ext uri="{9D8B030D-6E8A-4147-A177-3AD203B41FA5}">
                      <a16:colId xmlns:a16="http://schemas.microsoft.com/office/drawing/2014/main" xmlns="" val="2459451642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xmlns="" val="207056881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</a:t>
                      </a:r>
                      <a:r>
                        <a:rPr lang="es-ES" sz="1600" dirty="0" err="1" smtClean="0"/>
                        <a:t>ítulo</a:t>
                      </a:r>
                      <a:r>
                        <a:rPr lang="es-ES" sz="1600" dirty="0" smtClean="0"/>
                        <a:t> de las</a:t>
                      </a:r>
                      <a:r>
                        <a:rPr lang="es-ES" sz="1600" baseline="0" dirty="0" smtClean="0"/>
                        <a:t> lecciones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Domingos</a:t>
                      </a:r>
                      <a:r>
                        <a:rPr lang="en-US" sz="1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a las 6pm</a:t>
                      </a:r>
                      <a:endParaRPr lang="en-US" sz="1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3021015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</a:rPr>
                        <a:t>Intro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Puestos los ojos en Jesús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17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septiembre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07295688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Poniendo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nuestros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ojos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en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Jesús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:</a:t>
                      </a:r>
                      <a:endParaRPr lang="en-US" sz="1600" b="1" u="sng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500967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El autor y consumador de la fe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15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octubre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743845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El gozo puesto delante de Él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19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noviembre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58692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Soportando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la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cruz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despreciando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la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vergüenza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17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diciembre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2975973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Sentándose a diestra del trono de Dios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21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enero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28907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El mismo ayer y hoy y por los siglos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18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febrero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88654677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sng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Viviendo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como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Jesús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:</a:t>
                      </a:r>
                      <a:endParaRPr lang="en-US" sz="1600" b="1" u="sng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1375372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Despojándonos de todo peso y pecado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600" baseline="0" dirty="0" err="1" smtClean="0">
                          <a:solidFill>
                            <a:schemeClr val="bg1"/>
                          </a:solidFill>
                        </a:rPr>
                        <a:t>marzo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62133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Participando de Su santidad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21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abril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782693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Buscando la ciudad que está por venir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19 de mayo,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01733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Amor sacrificial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16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junio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29412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Rechazando doctrinas extrañas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21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julio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1775063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 err="1" smtClean="0">
                          <a:solidFill>
                            <a:schemeClr val="bg1"/>
                          </a:solidFill>
                        </a:rPr>
                        <a:t>Conclusión</a:t>
                      </a:r>
                      <a:r>
                        <a:rPr lang="en-US" sz="1600" b="1" u="sng" dirty="0" smtClean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Jesús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obrando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en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nosotros</a:t>
                      </a:r>
                      <a:endParaRPr lang="es-E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457200"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18 de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/>
                          </a:solidFill>
                        </a:rPr>
                        <a:t>agosto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440313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B45A063-A199-7060-5E00-5355ED41D9DE}"/>
              </a:ext>
            </a:extLst>
          </p:cNvPr>
          <p:cNvSpPr/>
          <p:nvPr/>
        </p:nvSpPr>
        <p:spPr>
          <a:xfrm>
            <a:off x="277793" y="1520825"/>
            <a:ext cx="8588414" cy="356616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/>
              <a:t>El gozo puesto delante de él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B79103-F50D-5DD6-FC4A-C69377931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0" i="0" dirty="0" smtClean="0">
                <a:effectLst/>
                <a:latin typeface="+mj-lt"/>
              </a:rPr>
              <a:t>“</a:t>
            </a:r>
            <a:r>
              <a:rPr lang="es-ES" sz="3200" dirty="0">
                <a:latin typeface="+mj-lt"/>
              </a:rPr>
              <a:t>puestos los ojos en Jesús, </a:t>
            </a:r>
            <a:r>
              <a:rPr lang="es-ES" sz="3200" dirty="0" smtClean="0">
                <a:latin typeface="+mj-lt"/>
              </a:rPr>
              <a:t/>
            </a:r>
            <a:br>
              <a:rPr lang="es-ES" sz="3200" dirty="0" smtClean="0">
                <a:latin typeface="+mj-lt"/>
              </a:rPr>
            </a:br>
            <a:r>
              <a:rPr lang="es-ES" sz="3200" dirty="0" smtClean="0">
                <a:latin typeface="+mj-lt"/>
              </a:rPr>
              <a:t>el </a:t>
            </a:r>
            <a:r>
              <a:rPr lang="es-ES" sz="3200" dirty="0">
                <a:latin typeface="+mj-lt"/>
              </a:rPr>
              <a:t>autor y consumador de la fe, </a:t>
            </a:r>
            <a:r>
              <a:rPr lang="es-ES" sz="3200" dirty="0" smtClean="0">
                <a:latin typeface="+mj-lt"/>
              </a:rPr>
              <a:t/>
            </a:r>
            <a:br>
              <a:rPr lang="es-ES" sz="3200" dirty="0" smtClean="0">
                <a:latin typeface="+mj-lt"/>
              </a:rPr>
            </a:br>
            <a:r>
              <a:rPr lang="es-ES" sz="3200" b="1" u="sng" dirty="0" smtClean="0">
                <a:latin typeface="+mj-lt"/>
              </a:rPr>
              <a:t>quien </a:t>
            </a:r>
            <a:r>
              <a:rPr lang="es-ES" sz="3200" b="1" u="sng" dirty="0">
                <a:latin typeface="+mj-lt"/>
              </a:rPr>
              <a:t>por el gozo puesto delante de Él</a:t>
            </a:r>
            <a:r>
              <a:rPr lang="es-ES" sz="3200" dirty="0">
                <a:latin typeface="+mj-lt"/>
              </a:rPr>
              <a:t> </a:t>
            </a:r>
            <a:r>
              <a:rPr lang="es-ES" sz="3200" dirty="0" smtClean="0">
                <a:latin typeface="+mj-lt"/>
              </a:rPr>
              <a:t/>
            </a:r>
            <a:br>
              <a:rPr lang="es-ES" sz="3200" dirty="0" smtClean="0">
                <a:latin typeface="+mj-lt"/>
              </a:rPr>
            </a:br>
            <a:r>
              <a:rPr lang="es-ES" sz="3200" dirty="0" smtClean="0">
                <a:latin typeface="+mj-lt"/>
              </a:rPr>
              <a:t>soportó </a:t>
            </a:r>
            <a:r>
              <a:rPr lang="es-ES" sz="3200" dirty="0">
                <a:latin typeface="+mj-lt"/>
              </a:rPr>
              <a:t>la cruz, despreciando la vergüenza, </a:t>
            </a:r>
            <a:r>
              <a:rPr lang="es-ES" sz="3200" dirty="0" smtClean="0">
                <a:latin typeface="+mj-lt"/>
              </a:rPr>
              <a:t/>
            </a:r>
            <a:br>
              <a:rPr lang="es-ES" sz="3200" dirty="0" smtClean="0">
                <a:latin typeface="+mj-lt"/>
              </a:rPr>
            </a:br>
            <a:r>
              <a:rPr lang="es-ES" sz="3200" dirty="0" smtClean="0">
                <a:latin typeface="+mj-lt"/>
              </a:rPr>
              <a:t>y </a:t>
            </a:r>
            <a:r>
              <a:rPr lang="es-ES" sz="3200" dirty="0">
                <a:latin typeface="+mj-lt"/>
              </a:rPr>
              <a:t>se ha sentado a la diestra </a:t>
            </a:r>
            <a:r>
              <a:rPr lang="es-ES" sz="3200" dirty="0" smtClean="0">
                <a:latin typeface="+mj-lt"/>
              </a:rPr>
              <a:t>del </a:t>
            </a:r>
            <a:r>
              <a:rPr lang="es-ES" sz="3200" dirty="0">
                <a:latin typeface="+mj-lt"/>
              </a:rPr>
              <a:t>trono de </a:t>
            </a:r>
            <a:r>
              <a:rPr lang="es-ES" sz="3200" dirty="0" smtClean="0">
                <a:latin typeface="+mj-lt"/>
              </a:rPr>
              <a:t>Dios</a:t>
            </a:r>
            <a:r>
              <a:rPr lang="en-US" sz="3200" b="0" i="0" dirty="0" smtClean="0">
                <a:effectLst/>
                <a:latin typeface="+mj-lt"/>
              </a:rPr>
              <a:t>”. </a:t>
            </a:r>
            <a:r>
              <a:rPr lang="en-US" sz="3200" b="0" i="0" dirty="0">
                <a:effectLst/>
                <a:latin typeface="+mj-lt"/>
              </a:rPr>
              <a:t>Hebreos 12:2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54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/>
              <a:t>Considerando el contexto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B79103-F50D-5DD6-FC4A-C69377931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dirty="0" smtClean="0"/>
              <a:t>Un </a:t>
            </a:r>
            <a:r>
              <a:rPr lang="en-US" dirty="0" err="1" smtClean="0"/>
              <a:t>gozo</a:t>
            </a:r>
            <a:r>
              <a:rPr lang="en-US" dirty="0" smtClean="0"/>
              <a:t> que </a:t>
            </a:r>
            <a:r>
              <a:rPr lang="en-US" dirty="0"/>
              <a:t>produce resistencia</a:t>
            </a:r>
            <a:br>
              <a:rPr lang="en-US" dirty="0"/>
            </a:br>
            <a:r>
              <a:rPr lang="en-US" dirty="0" smtClean="0"/>
              <a:t>ante </a:t>
            </a:r>
            <a:r>
              <a:rPr lang="en-US" dirty="0"/>
              <a:t>la persecución.</a:t>
            </a:r>
            <a:br>
              <a:rPr lang="en-US" dirty="0"/>
            </a:br>
            <a:r>
              <a:rPr lang="en-US" sz="2400" i="1" dirty="0">
                <a:solidFill>
                  <a:srgbClr val="E09F6C"/>
                </a:solidFill>
                <a:latin typeface="+mj-lt"/>
              </a:rPr>
              <a:t>Hebreos 4:11, 10:32-34, 12:15 </a:t>
            </a:r>
            <a:r>
              <a:rPr lang="en-US" sz="2400" i="1" dirty="0" smtClean="0">
                <a:solidFill>
                  <a:srgbClr val="E09F6C"/>
                </a:solidFill>
                <a:latin typeface="+mj-lt"/>
              </a:rPr>
              <a:t>(</a:t>
            </a:r>
            <a:r>
              <a:rPr lang="en-US" sz="2400" i="1" dirty="0" err="1" smtClean="0">
                <a:solidFill>
                  <a:srgbClr val="E09F6C"/>
                </a:solidFill>
                <a:latin typeface="+mj-lt"/>
              </a:rPr>
              <a:t>también</a:t>
            </a:r>
            <a:r>
              <a:rPr lang="en-US" sz="2400" i="1" dirty="0" smtClean="0">
                <a:solidFill>
                  <a:srgbClr val="E09F6C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E09F6C"/>
                </a:solidFill>
                <a:latin typeface="+mj-lt"/>
              </a:rPr>
              <a:t>Mateo 5:12)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 algn="ctr" rtl="0">
              <a:buNone/>
            </a:pPr>
            <a:r>
              <a:rPr lang="en-US" dirty="0" smtClean="0"/>
              <a:t>Un </a:t>
            </a:r>
            <a:r>
              <a:rPr lang="en-US" dirty="0" err="1" smtClean="0"/>
              <a:t>gozo</a:t>
            </a:r>
            <a:r>
              <a:rPr lang="en-US" dirty="0" smtClean="0"/>
              <a:t> que </a:t>
            </a:r>
            <a:r>
              <a:rPr lang="en-US" dirty="0"/>
              <a:t>mira hacia el futuro.</a:t>
            </a:r>
            <a:br>
              <a:rPr lang="en-US" dirty="0"/>
            </a:br>
            <a:r>
              <a:rPr lang="en-US" sz="2400" i="1" dirty="0">
                <a:solidFill>
                  <a:srgbClr val="E09F6C"/>
                </a:solidFill>
                <a:latin typeface="+mj-lt"/>
              </a:rPr>
              <a:t>Hebreos 11:10, Hebreos 11:16</a:t>
            </a:r>
          </a:p>
          <a:p>
            <a:pPr marL="0" indent="0" algn="ctr" rt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E03DBC3-DE77-DCDD-63AD-7042CC241468}"/>
              </a:ext>
            </a:extLst>
          </p:cNvPr>
          <p:cNvSpPr/>
          <p:nvPr/>
        </p:nvSpPr>
        <p:spPr>
          <a:xfrm>
            <a:off x="666045" y="1852789"/>
            <a:ext cx="2009422" cy="2009422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E09F6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96899D-CA2F-A098-A62D-1B0DF8683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76" y="2181195"/>
            <a:ext cx="1120734" cy="13526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3C7D7B43-4767-1313-A682-75A4B574DD6C}"/>
              </a:ext>
            </a:extLst>
          </p:cNvPr>
          <p:cNvGrpSpPr/>
          <p:nvPr/>
        </p:nvGrpSpPr>
        <p:grpSpPr>
          <a:xfrm>
            <a:off x="2359378" y="343092"/>
            <a:ext cx="5825071" cy="1615084"/>
            <a:chOff x="2359378" y="343092"/>
            <a:chExt cx="5825071" cy="1615084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DF08DB9-8528-9103-8CAD-2EF6A57E8F2B}"/>
                </a:ext>
              </a:extLst>
            </p:cNvPr>
            <p:cNvSpPr txBox="1"/>
            <p:nvPr/>
          </p:nvSpPr>
          <p:spPr>
            <a:xfrm>
              <a:off x="3787424" y="343092"/>
              <a:ext cx="4397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b="1" dirty="0" smtClean="0">
                  <a:solidFill>
                    <a:srgbClr val="E09F6C"/>
                  </a:solidFill>
                  <a:latin typeface="+mj-lt"/>
                  <a:cs typeface="Arial" panose="020B0604020202020204" pitchFamily="34" charset="0"/>
                </a:rPr>
                <a:t>EL GOZO DE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/>
              </a:r>
              <a:b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AGRADAR 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A SU PADRE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5A2B51F6-FC8D-1688-34BD-AE8D3A59A635}"/>
                </a:ext>
              </a:extLst>
            </p:cNvPr>
            <p:cNvCxnSpPr/>
            <p:nvPr/>
          </p:nvCxnSpPr>
          <p:spPr>
            <a:xfrm flipV="1">
              <a:off x="2359378" y="767644"/>
              <a:ext cx="1309511" cy="119053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D4050E4-DDDC-9025-2177-CE34AFFCB04D}"/>
              </a:ext>
            </a:extLst>
          </p:cNvPr>
          <p:cNvGrpSpPr/>
          <p:nvPr/>
        </p:nvGrpSpPr>
        <p:grpSpPr>
          <a:xfrm>
            <a:off x="2576690" y="1188735"/>
            <a:ext cx="5833537" cy="1066657"/>
            <a:chOff x="2576690" y="1188735"/>
            <a:chExt cx="5833537" cy="1066657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AD1A707-C5B8-697C-BF8B-59BD0D5F3E1D}"/>
                </a:ext>
              </a:extLst>
            </p:cNvPr>
            <p:cNvSpPr txBox="1"/>
            <p:nvPr/>
          </p:nvSpPr>
          <p:spPr>
            <a:xfrm>
              <a:off x="3787425" y="1188735"/>
              <a:ext cx="46228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09F6C"/>
                  </a:solidFill>
                  <a:cs typeface="Arial" panose="020B0604020202020204" pitchFamily="34" charset="0"/>
                </a:rPr>
                <a:t>EL GOZO DE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/>
              </a:r>
              <a:b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DERROTAR A SU ENEMIGO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A6B769BB-88F5-D0C7-717F-C013E197EB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6690" y="1573455"/>
              <a:ext cx="1154285" cy="681937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BBC7ED47-C390-57D3-C417-3682D397853E}"/>
              </a:ext>
            </a:extLst>
          </p:cNvPr>
          <p:cNvGrpSpPr/>
          <p:nvPr/>
        </p:nvGrpSpPr>
        <p:grpSpPr>
          <a:xfrm>
            <a:off x="2731916" y="2034378"/>
            <a:ext cx="4978400" cy="769441"/>
            <a:chOff x="2731916" y="2034378"/>
            <a:chExt cx="4978400" cy="76944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70B394D-883A-922C-824D-ABA4E0175EB4}"/>
                </a:ext>
              </a:extLst>
            </p:cNvPr>
            <p:cNvSpPr txBox="1"/>
            <p:nvPr/>
          </p:nvSpPr>
          <p:spPr>
            <a:xfrm>
              <a:off x="3787424" y="2034378"/>
              <a:ext cx="39228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09F6C"/>
                  </a:solidFill>
                  <a:cs typeface="Arial" panose="020B0604020202020204" pitchFamily="34" charset="0"/>
                </a:rPr>
                <a:t>EL GOZO DE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/>
              </a:r>
              <a:b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SALVAR A SU PUEBLO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BD575FEA-8D31-CA5B-4E61-184D258C6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1916" y="2419098"/>
              <a:ext cx="936973" cy="318984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790CD883-1E23-5178-30BE-CF72E698800D}"/>
              </a:ext>
            </a:extLst>
          </p:cNvPr>
          <p:cNvGrpSpPr/>
          <p:nvPr/>
        </p:nvGrpSpPr>
        <p:grpSpPr>
          <a:xfrm>
            <a:off x="2731916" y="2880021"/>
            <a:ext cx="5892798" cy="769441"/>
            <a:chOff x="2731916" y="2880021"/>
            <a:chExt cx="5892798" cy="769441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790EB6F-79A6-56BF-8FC0-85459F4C3746}"/>
                </a:ext>
              </a:extLst>
            </p:cNvPr>
            <p:cNvSpPr txBox="1"/>
            <p:nvPr/>
          </p:nvSpPr>
          <p:spPr>
            <a:xfrm>
              <a:off x="3787423" y="2880021"/>
              <a:ext cx="4837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09F6C"/>
                  </a:solidFill>
                  <a:cs typeface="Arial" panose="020B0604020202020204" pitchFamily="34" charset="0"/>
                </a:rPr>
                <a:t>EL GOZO DE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/>
              </a:r>
              <a:b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CUMPLIR 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SU MISIÓN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D739C89E-0D10-41D5-9A34-65DB2B356B52}"/>
                </a:ext>
              </a:extLst>
            </p:cNvPr>
            <p:cNvCxnSpPr>
              <a:cxnSpLocks/>
            </p:cNvCxnSpPr>
            <p:nvPr/>
          </p:nvCxnSpPr>
          <p:spPr>
            <a:xfrm>
              <a:off x="2731916" y="3127022"/>
              <a:ext cx="936973" cy="203591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4E1D29D1-B39D-DB7B-1321-FFB506B09AEB}"/>
              </a:ext>
            </a:extLst>
          </p:cNvPr>
          <p:cNvGrpSpPr/>
          <p:nvPr/>
        </p:nvGrpSpPr>
        <p:grpSpPr>
          <a:xfrm>
            <a:off x="2521776" y="3575591"/>
            <a:ext cx="6102940" cy="919514"/>
            <a:chOff x="2521776" y="3575591"/>
            <a:chExt cx="6102940" cy="919514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8231E3E-35D2-6F57-022A-C90166D5E4FE}"/>
                </a:ext>
              </a:extLst>
            </p:cNvPr>
            <p:cNvSpPr txBox="1"/>
            <p:nvPr/>
          </p:nvSpPr>
          <p:spPr>
            <a:xfrm>
              <a:off x="3787424" y="3725664"/>
              <a:ext cx="4837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09F6C"/>
                  </a:solidFill>
                  <a:cs typeface="Arial" panose="020B0604020202020204" pitchFamily="34" charset="0"/>
                </a:rPr>
                <a:t>EL GOZO DE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/>
              </a:r>
              <a:b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TERMINAR 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SU CARRERA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4EE3F8B3-C60F-7FA4-C06A-707E9DADDD65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76" y="3575591"/>
              <a:ext cx="1209199" cy="534793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EB845FC4-78F7-D301-6885-A448A9BBEEA1}"/>
              </a:ext>
            </a:extLst>
          </p:cNvPr>
          <p:cNvGrpSpPr/>
          <p:nvPr/>
        </p:nvGrpSpPr>
        <p:grpSpPr>
          <a:xfrm>
            <a:off x="2230810" y="3862211"/>
            <a:ext cx="6393904" cy="1478539"/>
            <a:chOff x="2230810" y="3862211"/>
            <a:chExt cx="6393904" cy="1478539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DFB048F-EC4A-5A76-502A-63C5CEAB431B}"/>
                </a:ext>
              </a:extLst>
            </p:cNvPr>
            <p:cNvSpPr txBox="1"/>
            <p:nvPr/>
          </p:nvSpPr>
          <p:spPr>
            <a:xfrm>
              <a:off x="3787423" y="4571309"/>
              <a:ext cx="4837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09F6C"/>
                  </a:solidFill>
                  <a:cs typeface="Arial" panose="020B0604020202020204" pitchFamily="34" charset="0"/>
                </a:rPr>
                <a:t>EL GOZO DE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/>
              </a:r>
              <a:b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REINAR 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DESDE SU TRONO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10781E79-4501-8067-4D8F-E5FD9CEE8234}"/>
                </a:ext>
              </a:extLst>
            </p:cNvPr>
            <p:cNvCxnSpPr>
              <a:cxnSpLocks/>
            </p:cNvCxnSpPr>
            <p:nvPr/>
          </p:nvCxnSpPr>
          <p:spPr>
            <a:xfrm>
              <a:off x="2230810" y="3862211"/>
              <a:ext cx="1556613" cy="1059835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19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81F60A-2321-DAB1-DD5D-47BF75949F9B}"/>
              </a:ext>
            </a:extLst>
          </p:cNvPr>
          <p:cNvSpPr txBox="1"/>
          <p:nvPr/>
        </p:nvSpPr>
        <p:spPr>
          <a:xfrm>
            <a:off x="399611" y="471831"/>
            <a:ext cx="48824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0" baseline="30000" dirty="0" smtClean="0">
                <a:solidFill>
                  <a:schemeClr val="bg1"/>
                </a:solidFill>
                <a:effectLst/>
                <a:latin typeface="+mj-lt"/>
              </a:rPr>
              <a:t>20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En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verdad les digo, </a:t>
            </a:r>
            <a:r>
              <a:rPr lang="es-ES" sz="2200" b="1" i="1" dirty="0">
                <a:solidFill>
                  <a:schemeClr val="bg1"/>
                </a:solidFill>
                <a:latin typeface="+mj-lt"/>
              </a:rPr>
              <a:t>que llorarán y se </a:t>
            </a:r>
            <a:r>
              <a:rPr lang="es-ES" sz="2200" b="1" i="1" dirty="0" smtClean="0">
                <a:solidFill>
                  <a:schemeClr val="bg1"/>
                </a:solidFill>
                <a:latin typeface="+mj-lt"/>
              </a:rPr>
              <a:t>	lamentarán</a:t>
            </a:r>
            <a:r>
              <a:rPr lang="es-ES" sz="2200" b="1" i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pero el mundo se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alegrará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; ustedes estarán tristes, pero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s-ES" sz="2200" b="1" i="1" u="sng" dirty="0" smtClean="0">
                <a:solidFill>
                  <a:schemeClr val="bg1"/>
                </a:solidFill>
                <a:latin typeface="+mj-lt"/>
              </a:rPr>
              <a:t>su </a:t>
            </a:r>
            <a:r>
              <a:rPr lang="es-ES" sz="2200" b="1" i="1" u="sng" dirty="0">
                <a:solidFill>
                  <a:schemeClr val="bg1"/>
                </a:solidFill>
                <a:latin typeface="+mj-lt"/>
              </a:rPr>
              <a:t>tristeza se convertirá en alegría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. </a:t>
            </a:r>
          </a:p>
          <a:p>
            <a:r>
              <a:rPr lang="es-ES" sz="2200" dirty="0" smtClean="0">
                <a:solidFill>
                  <a:schemeClr val="bg1"/>
                </a:solidFill>
                <a:latin typeface="+mj-lt"/>
              </a:rPr>
              <a:t>21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  Cuando la mujer está para dar a luz,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tiene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aflicción, porque ha llegado su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hora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; pero cuando da a luz al niño, ya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no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se acuerda de </a:t>
            </a:r>
            <a:r>
              <a:rPr lang="es-ES" sz="2200" b="1" i="1" u="sng" dirty="0">
                <a:solidFill>
                  <a:schemeClr val="bg1"/>
                </a:solidFill>
                <a:latin typeface="+mj-lt"/>
              </a:rPr>
              <a:t>la angustia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, por </a:t>
            </a:r>
            <a:r>
              <a:rPr lang="es-ES" sz="2200" b="1" i="1" u="sng" dirty="0">
                <a:solidFill>
                  <a:schemeClr val="bg1"/>
                </a:solidFill>
                <a:latin typeface="+mj-lt"/>
              </a:rPr>
              <a:t>la </a:t>
            </a:r>
            <a:r>
              <a:rPr lang="es-ES" sz="2200" b="1" i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s-ES" sz="2200" b="1" i="1" u="sng" dirty="0" smtClean="0">
                <a:solidFill>
                  <a:schemeClr val="bg1"/>
                </a:solidFill>
                <a:latin typeface="+mj-lt"/>
              </a:rPr>
              <a:t>alegría</a:t>
            </a:r>
            <a:r>
              <a:rPr lang="es-ES" sz="2200" b="1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de que un niño haya nacido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en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el mundo. </a:t>
            </a:r>
          </a:p>
          <a:p>
            <a:r>
              <a:rPr lang="es-ES" sz="2200" dirty="0" smtClean="0">
                <a:solidFill>
                  <a:schemeClr val="bg1"/>
                </a:solidFill>
                <a:latin typeface="+mj-lt"/>
              </a:rPr>
              <a:t>22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  Por tanto, ahora ustedes tienen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también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aflicción; pero Yo los veré </a:t>
            </a:r>
            <a:r>
              <a:rPr lang="es-ES" sz="2200" dirty="0" smtClean="0">
                <a:solidFill>
                  <a:schemeClr val="bg1"/>
                </a:solidFill>
                <a:latin typeface="+mj-lt"/>
              </a:rPr>
              <a:t>	otra 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vez, y </a:t>
            </a:r>
            <a:r>
              <a:rPr lang="es-ES" sz="2200" b="1" i="1" u="sng" dirty="0">
                <a:solidFill>
                  <a:schemeClr val="bg1"/>
                </a:solidFill>
                <a:latin typeface="+mj-lt"/>
              </a:rPr>
              <a:t>su corazón se alegrará, y </a:t>
            </a:r>
            <a:r>
              <a:rPr lang="es-ES" sz="2200" b="1" i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s-ES" sz="2200" b="1" i="1" u="sng" dirty="0" smtClean="0">
                <a:solidFill>
                  <a:schemeClr val="bg1"/>
                </a:solidFill>
                <a:latin typeface="+mj-lt"/>
              </a:rPr>
              <a:t>nadie </a:t>
            </a:r>
            <a:r>
              <a:rPr lang="es-ES" sz="2200" b="1" i="1" u="sng" dirty="0">
                <a:solidFill>
                  <a:schemeClr val="bg1"/>
                </a:solidFill>
                <a:latin typeface="+mj-lt"/>
              </a:rPr>
              <a:t>les quitará su gozo</a:t>
            </a:r>
            <a:r>
              <a:rPr lang="es-ES" sz="2200" dirty="0">
                <a:solidFill>
                  <a:schemeClr val="bg1"/>
                </a:solidFill>
                <a:latin typeface="+mj-lt"/>
              </a:rPr>
              <a:t>. </a:t>
            </a:r>
            <a:endParaRPr lang="en-US" sz="2200" b="1" dirty="0">
              <a:solidFill>
                <a:srgbClr val="E09F6C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F1F5F2-05F5-4BA7-0666-AEFE164F93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5559679" y="0"/>
            <a:ext cx="35843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81F60A-2321-DAB1-DD5D-47BF75949F9B}"/>
              </a:ext>
            </a:extLst>
          </p:cNvPr>
          <p:cNvSpPr txBox="1"/>
          <p:nvPr/>
        </p:nvSpPr>
        <p:spPr>
          <a:xfrm>
            <a:off x="468489" y="665097"/>
            <a:ext cx="46227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/>
                </a:solidFill>
                <a:latin typeface="+mj-lt"/>
              </a:rPr>
              <a:t>CUANDO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PONEMOS LOS OJOS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ctr" rtl="0"/>
            <a:r>
              <a:rPr lang="en-US" sz="2400" dirty="0">
                <a:solidFill>
                  <a:schemeClr val="bg1"/>
                </a:solidFill>
                <a:latin typeface="+mj-lt"/>
              </a:rPr>
              <a:t>EN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JESÚS,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LO VEMOS</a:t>
            </a:r>
          </a:p>
          <a:p>
            <a:pPr algn="ctr" rtl="0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CONTEMPLANDO 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UN GOZO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 rtl="0"/>
            <a:r>
              <a:rPr lang="en-US" sz="4000" dirty="0">
                <a:solidFill>
                  <a:srgbClr val="E09F6C"/>
                </a:solidFill>
              </a:rPr>
              <a:t>TAN SIGNIFICATIVO,</a:t>
            </a:r>
          </a:p>
          <a:p>
            <a:pPr algn="ctr" rtl="0"/>
            <a:r>
              <a:rPr lang="en-US" sz="4000" dirty="0" smtClean="0">
                <a:solidFill>
                  <a:srgbClr val="E09F6C"/>
                </a:solidFill>
              </a:rPr>
              <a:t>TAN GRATIFICANTE </a:t>
            </a:r>
            <a:r>
              <a:rPr lang="en-US" sz="4800" dirty="0" smtClean="0">
                <a:solidFill>
                  <a:srgbClr val="E09F6C"/>
                </a:solidFill>
              </a:rPr>
              <a:t/>
            </a:r>
            <a:br>
              <a:rPr lang="en-US" sz="4800" dirty="0" smtClean="0">
                <a:solidFill>
                  <a:srgbClr val="E09F6C"/>
                </a:solidFill>
              </a:rPr>
            </a:br>
            <a:r>
              <a:rPr lang="en-US" sz="5400" dirty="0" smtClean="0">
                <a:solidFill>
                  <a:srgbClr val="E09F6C"/>
                </a:solidFill>
              </a:rPr>
              <a:t>Y </a:t>
            </a:r>
            <a:r>
              <a:rPr lang="en-US" sz="5400" dirty="0">
                <a:solidFill>
                  <a:srgbClr val="E09F6C"/>
                </a:solidFill>
              </a:rPr>
              <a:t>TAN </a:t>
            </a:r>
            <a:r>
              <a:rPr lang="en-US" sz="5400" dirty="0" smtClean="0">
                <a:solidFill>
                  <a:srgbClr val="E09F6C"/>
                </a:solidFill>
              </a:rPr>
              <a:t>CERCA</a:t>
            </a:r>
            <a:endParaRPr lang="en-US" sz="5400" dirty="0">
              <a:solidFill>
                <a:srgbClr val="E09F6C"/>
              </a:solidFill>
            </a:endParaRPr>
          </a:p>
          <a:p>
            <a:pPr algn="ctr" rtl="0"/>
            <a:r>
              <a:rPr lang="en-US" sz="2400" dirty="0">
                <a:solidFill>
                  <a:schemeClr val="bg1"/>
                </a:solidFill>
                <a:latin typeface="+mj-lt"/>
              </a:rPr>
              <a:t>QUE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NI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LA ​​CRUZ PUEDE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IMPEDIRLE DE BUSCARLO.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F1F5F2-05F5-4BA7-0666-AEFE164F93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5559679" y="0"/>
            <a:ext cx="35843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 descr="A cross against a cloudy sky&#10;&#10;Description automatically generated">
            <a:extLst>
              <a:ext uri="{FF2B5EF4-FFF2-40B4-BE49-F238E27FC236}">
                <a16:creationId xmlns="" xmlns:a16="http://schemas.microsoft.com/office/drawing/2014/main" id="{5DB8C157-42B9-CE29-95B6-8B919FC32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223"/>
          <a:stretch/>
        </p:blipFill>
        <p:spPr>
          <a:xfrm>
            <a:off x="0" y="0"/>
            <a:ext cx="3420533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81F60A-2321-DAB1-DD5D-47BF75949F9B}"/>
              </a:ext>
            </a:extLst>
          </p:cNvPr>
          <p:cNvSpPr txBox="1"/>
          <p:nvPr/>
        </p:nvSpPr>
        <p:spPr>
          <a:xfrm>
            <a:off x="3970916" y="656784"/>
            <a:ext cx="46227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>
                <a:solidFill>
                  <a:schemeClr val="bg1"/>
                </a:solidFill>
                <a:latin typeface="+mj-lt"/>
              </a:rPr>
              <a:t>CUANDO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PONEMOS LOS OJOS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ctr" rtl="0"/>
            <a:r>
              <a:rPr lang="en-US" sz="2400" dirty="0">
                <a:solidFill>
                  <a:schemeClr val="bg1"/>
                </a:solidFill>
                <a:latin typeface="+mj-lt"/>
              </a:rPr>
              <a:t>EN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JESÚS,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LO VEMOS</a:t>
            </a:r>
          </a:p>
          <a:p>
            <a:pPr algn="ctr" rtl="0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CONTEMPLANDO 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UN GOZO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 rtl="0"/>
            <a:r>
              <a:rPr lang="en-US" sz="4000" dirty="0">
                <a:solidFill>
                  <a:srgbClr val="E09F6C"/>
                </a:solidFill>
              </a:rPr>
              <a:t>TAN SIGNIFICATIVO,</a:t>
            </a:r>
          </a:p>
          <a:p>
            <a:pPr algn="ctr" rtl="0"/>
            <a:r>
              <a:rPr lang="en-US" sz="4000" dirty="0" smtClean="0">
                <a:solidFill>
                  <a:srgbClr val="E09F6C"/>
                </a:solidFill>
              </a:rPr>
              <a:t>TAN GRATIFICANTE </a:t>
            </a:r>
            <a:r>
              <a:rPr lang="en-US" sz="4800" dirty="0" smtClean="0">
                <a:solidFill>
                  <a:srgbClr val="E09F6C"/>
                </a:solidFill>
              </a:rPr>
              <a:t/>
            </a:r>
            <a:br>
              <a:rPr lang="en-US" sz="4800" dirty="0" smtClean="0">
                <a:solidFill>
                  <a:srgbClr val="E09F6C"/>
                </a:solidFill>
              </a:rPr>
            </a:br>
            <a:r>
              <a:rPr lang="en-US" sz="5400" dirty="0" smtClean="0">
                <a:solidFill>
                  <a:srgbClr val="E09F6C"/>
                </a:solidFill>
              </a:rPr>
              <a:t>Y </a:t>
            </a:r>
            <a:r>
              <a:rPr lang="en-US" sz="5400">
                <a:solidFill>
                  <a:srgbClr val="E09F6C"/>
                </a:solidFill>
              </a:rPr>
              <a:t>TAN </a:t>
            </a:r>
            <a:r>
              <a:rPr lang="en-US" sz="5400" smtClean="0">
                <a:solidFill>
                  <a:srgbClr val="E09F6C"/>
                </a:solidFill>
              </a:rPr>
              <a:t>CERCA</a:t>
            </a:r>
            <a:endParaRPr lang="en-US" sz="5400" dirty="0">
              <a:solidFill>
                <a:srgbClr val="E09F6C"/>
              </a:solidFill>
            </a:endParaRPr>
          </a:p>
          <a:p>
            <a:pPr algn="ctr" rtl="0"/>
            <a:r>
              <a:rPr lang="en-US" sz="2400" dirty="0">
                <a:solidFill>
                  <a:schemeClr val="bg1"/>
                </a:solidFill>
                <a:latin typeface="+mj-lt"/>
              </a:rPr>
              <a:t>QUE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NI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LA ​​CRUZ PUEDE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IMPEDIRLE DE BUSCARLO.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1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 shining through clouds and sun&#10;&#10;Description automatically generated">
            <a:extLst>
              <a:ext uri="{FF2B5EF4-FFF2-40B4-BE49-F238E27FC236}">
                <a16:creationId xmlns="" xmlns:a16="http://schemas.microsoft.com/office/drawing/2014/main" id="{09933792-4AD3-6A0D-A4AE-C3A78588F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22" b="21678"/>
          <a:stretch/>
        </p:blipFill>
        <p:spPr>
          <a:xfrm>
            <a:off x="0" y="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1745</TotalTime>
  <Words>403</Words>
  <Application>Microsoft Office PowerPoint</Application>
  <PresentationFormat>On-screen Show (16:10)</PresentationFormat>
  <Paragraphs>92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system-ui</vt:lpstr>
      <vt:lpstr>-webkit-standard</vt:lpstr>
      <vt:lpstr>Office Theme</vt:lpstr>
      <vt:lpstr>PowerPoint Presentation</vt:lpstr>
      <vt:lpstr>PowerPoint Presentation</vt:lpstr>
      <vt:lpstr>El gozo puesto delante de él</vt:lpstr>
      <vt:lpstr>Considerando el contexto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Buscando el gozo auténtico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Shumake</dc:creator>
  <cp:lastModifiedBy>Esther Eubanks</cp:lastModifiedBy>
  <cp:revision>142</cp:revision>
  <dcterms:created xsi:type="dcterms:W3CDTF">2023-08-14T14:45:23Z</dcterms:created>
  <dcterms:modified xsi:type="dcterms:W3CDTF">2023-11-18T19:16:27Z</dcterms:modified>
</cp:coreProperties>
</file>