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8" r:id="rId4"/>
  </p:sldMasterIdLst>
  <p:notesMasterIdLst>
    <p:notesMasterId r:id="rId29"/>
  </p:notesMasterIdLst>
  <p:sldIdLst>
    <p:sldId id="387" r:id="rId5"/>
    <p:sldId id="350" r:id="rId6"/>
    <p:sldId id="351" r:id="rId7"/>
    <p:sldId id="352" r:id="rId8"/>
    <p:sldId id="355" r:id="rId9"/>
    <p:sldId id="356" r:id="rId10"/>
    <p:sldId id="357" r:id="rId11"/>
    <p:sldId id="359" r:id="rId12"/>
    <p:sldId id="372" r:id="rId13"/>
    <p:sldId id="363" r:id="rId14"/>
    <p:sldId id="374" r:id="rId15"/>
    <p:sldId id="1014" r:id="rId16"/>
    <p:sldId id="449" r:id="rId17"/>
    <p:sldId id="451" r:id="rId18"/>
    <p:sldId id="317" r:id="rId19"/>
    <p:sldId id="318" r:id="rId20"/>
    <p:sldId id="320" r:id="rId21"/>
    <p:sldId id="265" r:id="rId22"/>
    <p:sldId id="297" r:id="rId23"/>
    <p:sldId id="302" r:id="rId24"/>
    <p:sldId id="305" r:id="rId25"/>
    <p:sldId id="269" r:id="rId26"/>
    <p:sldId id="307"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881223-8790-484A-A9E5-60FD84E13D2A}" v="1" dt="2023-11-06T03:50:26.7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554" autoAdjust="0"/>
  </p:normalViewPr>
  <p:slideViewPr>
    <p:cSldViewPr snapToGrid="0">
      <p:cViewPr varScale="1">
        <p:scale>
          <a:sx n="54" d="100"/>
          <a:sy n="54" d="100"/>
        </p:scale>
        <p:origin x="1552" y="4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ry Caudill" userId="252c6edc2c10e03e" providerId="LiveId" clId="{C4881223-8790-484A-A9E5-60FD84E13D2A}"/>
    <pc:docChg chg="delSld modSld">
      <pc:chgData name="Barry Caudill" userId="252c6edc2c10e03e" providerId="LiveId" clId="{C4881223-8790-484A-A9E5-60FD84E13D2A}" dt="2023-11-06T03:51:56.601" v="3" actId="729"/>
      <pc:docMkLst>
        <pc:docMk/>
      </pc:docMkLst>
      <pc:sldChg chg="modAnim">
        <pc:chgData name="Barry Caudill" userId="252c6edc2c10e03e" providerId="LiveId" clId="{C4881223-8790-484A-A9E5-60FD84E13D2A}" dt="2023-11-06T03:50:26.711" v="0"/>
        <pc:sldMkLst>
          <pc:docMk/>
          <pc:sldMk cId="797816962" sldId="269"/>
        </pc:sldMkLst>
      </pc:sldChg>
      <pc:sldChg chg="mod modShow">
        <pc:chgData name="Barry Caudill" userId="252c6edc2c10e03e" providerId="LiveId" clId="{C4881223-8790-484A-A9E5-60FD84E13D2A}" dt="2023-11-06T03:51:56.601" v="3" actId="729"/>
        <pc:sldMkLst>
          <pc:docMk/>
          <pc:sldMk cId="0" sldId="307"/>
        </pc:sldMkLst>
      </pc:sldChg>
      <pc:sldChg chg="del">
        <pc:chgData name="Barry Caudill" userId="252c6edc2c10e03e" providerId="LiveId" clId="{C4881223-8790-484A-A9E5-60FD84E13D2A}" dt="2023-11-06T03:51:46.792" v="1" actId="47"/>
        <pc:sldMkLst>
          <pc:docMk/>
          <pc:sldMk cId="0" sldId="315"/>
        </pc:sldMkLst>
      </pc:sldChg>
      <pc:sldChg chg="del">
        <pc:chgData name="Barry Caudill" userId="252c6edc2c10e03e" providerId="LiveId" clId="{C4881223-8790-484A-A9E5-60FD84E13D2A}" dt="2023-11-06T03:51:48.727" v="2" actId="47"/>
        <pc:sldMkLst>
          <pc:docMk/>
          <pc:sldMk cId="0" sldId="316"/>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1BD8E8-691B-4A7F-8565-23739CAC19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9ABC490-5064-42CF-A1A5-E9306954565F}">
      <dgm:prSet custT="1"/>
      <dgm:spPr>
        <a:solidFill>
          <a:srgbClr val="0070C0"/>
        </a:solidFill>
        <a:ln>
          <a:solidFill>
            <a:srgbClr val="FFFF00"/>
          </a:solidFill>
        </a:ln>
      </dgm:spPr>
      <dgm:t>
        <a:bodyPr/>
        <a:lstStyle/>
        <a:p>
          <a:pPr algn="ctr" rtl="0"/>
          <a:r>
            <a:rPr lang="es-ES" sz="2400" b="1" dirty="0" smtClean="0">
              <a:solidFill>
                <a:srgbClr val="FFFF00"/>
              </a:solidFill>
            </a:rPr>
            <a:t>¿Implican “hacendosa” y “cuidar” propiedad, responsabilidad, planificación y ejecución?</a:t>
          </a:r>
          <a:endParaRPr lang="en-US" sz="2400" b="1" dirty="0">
            <a:solidFill>
              <a:srgbClr val="FFFF00"/>
            </a:solidFill>
          </a:endParaRPr>
        </a:p>
      </dgm:t>
    </dgm:pt>
    <dgm:pt modelId="{43802BC4-1A50-4F67-8232-3F35C0CD3D71}" type="parTrans" cxnId="{6C964D46-6C34-4568-8528-E951B9E7A287}">
      <dgm:prSet/>
      <dgm:spPr/>
      <dgm:t>
        <a:bodyPr/>
        <a:lstStyle/>
        <a:p>
          <a:endParaRPr lang="en-US"/>
        </a:p>
      </dgm:t>
    </dgm:pt>
    <dgm:pt modelId="{2032D608-27A1-4B69-93B9-6EB524687BD6}" type="sibTrans" cxnId="{6C964D46-6C34-4568-8528-E951B9E7A287}">
      <dgm:prSet/>
      <dgm:spPr/>
      <dgm:t>
        <a:bodyPr/>
        <a:lstStyle/>
        <a:p>
          <a:endParaRPr lang="en-US"/>
        </a:p>
      </dgm:t>
    </dgm:pt>
    <dgm:pt modelId="{15214250-1E2A-482D-A50C-5589240DA9FF}" type="pres">
      <dgm:prSet presAssocID="{151BD8E8-691B-4A7F-8565-23739CAC1976}" presName="linear" presStyleCnt="0">
        <dgm:presLayoutVars>
          <dgm:animLvl val="lvl"/>
          <dgm:resizeHandles val="exact"/>
        </dgm:presLayoutVars>
      </dgm:prSet>
      <dgm:spPr/>
      <dgm:t>
        <a:bodyPr/>
        <a:lstStyle/>
        <a:p>
          <a:endParaRPr lang="en-US"/>
        </a:p>
      </dgm:t>
    </dgm:pt>
    <dgm:pt modelId="{49D9E6F5-CB88-41F1-AFA6-8250B9547944}" type="pres">
      <dgm:prSet presAssocID="{E9ABC490-5064-42CF-A1A5-E9306954565F}" presName="parentText" presStyleLbl="node1" presStyleIdx="0" presStyleCnt="1">
        <dgm:presLayoutVars>
          <dgm:chMax val="0"/>
          <dgm:bulletEnabled val="1"/>
        </dgm:presLayoutVars>
      </dgm:prSet>
      <dgm:spPr/>
      <dgm:t>
        <a:bodyPr/>
        <a:lstStyle/>
        <a:p>
          <a:endParaRPr lang="en-US"/>
        </a:p>
      </dgm:t>
    </dgm:pt>
  </dgm:ptLst>
  <dgm:cxnLst>
    <dgm:cxn modelId="{FEAC6C38-2441-48C0-8673-9A59CB1FD45A}" type="presOf" srcId="{151BD8E8-691B-4A7F-8565-23739CAC1976}" destId="{15214250-1E2A-482D-A50C-5589240DA9FF}" srcOrd="0" destOrd="0" presId="urn:microsoft.com/office/officeart/2005/8/layout/vList2"/>
    <dgm:cxn modelId="{6C964D46-6C34-4568-8528-E951B9E7A287}" srcId="{151BD8E8-691B-4A7F-8565-23739CAC1976}" destId="{E9ABC490-5064-42CF-A1A5-E9306954565F}" srcOrd="0" destOrd="0" parTransId="{43802BC4-1A50-4F67-8232-3F35C0CD3D71}" sibTransId="{2032D608-27A1-4B69-93B9-6EB524687BD6}"/>
    <dgm:cxn modelId="{C9A4D224-7E03-4EB1-8D20-E01B0966AFD7}" type="presOf" srcId="{E9ABC490-5064-42CF-A1A5-E9306954565F}" destId="{49D9E6F5-CB88-41F1-AFA6-8250B9547944}" srcOrd="0" destOrd="0" presId="urn:microsoft.com/office/officeart/2005/8/layout/vList2"/>
    <dgm:cxn modelId="{B1C5D1EA-2E9F-427A-91C3-71FF5648B0E8}" type="presParOf" srcId="{15214250-1E2A-482D-A50C-5589240DA9FF}" destId="{49D9E6F5-CB88-41F1-AFA6-8250B9547944}"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1BD8E8-691B-4A7F-8565-23739CAC19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9ABC490-5064-42CF-A1A5-E9306954565F}">
      <dgm:prSet custT="1"/>
      <dgm:spPr>
        <a:solidFill>
          <a:srgbClr val="0070C0"/>
        </a:solidFill>
        <a:ln>
          <a:solidFill>
            <a:srgbClr val="FFFF00"/>
          </a:solidFill>
        </a:ln>
      </dgm:spPr>
      <dgm:t>
        <a:bodyPr/>
        <a:lstStyle/>
        <a:p>
          <a:pPr algn="ctr" rtl="0"/>
          <a:r>
            <a:rPr lang="en-US" sz="2400" b="1" dirty="0" smtClean="0">
              <a:solidFill>
                <a:srgbClr val="FFFF00"/>
              </a:solidFill>
            </a:rPr>
            <a:t>¿</a:t>
          </a:r>
          <a:r>
            <a:rPr lang="en-US" sz="2400" b="1" dirty="0" err="1" smtClean="0">
              <a:solidFill>
                <a:srgbClr val="FFFF00"/>
              </a:solidFill>
            </a:rPr>
            <a:t>Proh</a:t>
          </a:r>
          <a:r>
            <a:rPr lang="es-ES" sz="2400" b="1" smtClean="0">
              <a:solidFill>
                <a:srgbClr val="FFFF00"/>
              </a:solidFill>
            </a:rPr>
            <a:t>í</a:t>
          </a:r>
          <a:r>
            <a:rPr lang="en-US" sz="2400" b="1" smtClean="0">
              <a:solidFill>
                <a:srgbClr val="FFFF00"/>
              </a:solidFill>
            </a:rPr>
            <a:t>be </a:t>
          </a:r>
          <a:r>
            <a:rPr lang="en-US" sz="2400" b="1" dirty="0" err="1" smtClean="0">
              <a:solidFill>
                <a:srgbClr val="FFFF00"/>
              </a:solidFill>
            </a:rPr>
            <a:t>eso</a:t>
          </a:r>
          <a:r>
            <a:rPr lang="en-US" sz="2400" b="1" dirty="0" smtClean="0">
              <a:solidFill>
                <a:srgbClr val="FFFF00"/>
              </a:solidFill>
            </a:rPr>
            <a:t> </a:t>
          </a:r>
          <a:r>
            <a:rPr lang="en-US" sz="2400" b="1" dirty="0" err="1" smtClean="0">
              <a:solidFill>
                <a:srgbClr val="FFFF00"/>
              </a:solidFill>
            </a:rPr>
            <a:t>otras</a:t>
          </a:r>
          <a:r>
            <a:rPr lang="en-US" sz="2400" b="1" dirty="0" smtClean="0">
              <a:solidFill>
                <a:srgbClr val="FFFF00"/>
              </a:solidFill>
            </a:rPr>
            <a:t> </a:t>
          </a:r>
          <a:r>
            <a:rPr lang="en-US" sz="2400" b="1" dirty="0" err="1" smtClean="0">
              <a:solidFill>
                <a:srgbClr val="FFFF00"/>
              </a:solidFill>
            </a:rPr>
            <a:t>actividades</a:t>
          </a:r>
          <a:r>
            <a:rPr lang="en-US" sz="2400" b="1" dirty="0" smtClean="0">
              <a:solidFill>
                <a:srgbClr val="FFFF00"/>
              </a:solidFill>
            </a:rPr>
            <a:t>? cf</a:t>
          </a:r>
          <a:r>
            <a:rPr lang="en-US" sz="2400" b="1" dirty="0">
              <a:solidFill>
                <a:srgbClr val="FFFF00"/>
              </a:solidFill>
            </a:rPr>
            <a:t>. </a:t>
          </a:r>
          <a:r>
            <a:rPr lang="en-US" sz="2400" b="1" dirty="0" err="1" smtClean="0">
              <a:solidFill>
                <a:srgbClr val="FFFF00"/>
              </a:solidFill>
            </a:rPr>
            <a:t>Proverbios</a:t>
          </a:r>
          <a:r>
            <a:rPr lang="en-US" sz="2400" b="1" dirty="0" smtClean="0">
              <a:solidFill>
                <a:srgbClr val="FFFF00"/>
              </a:solidFill>
            </a:rPr>
            <a:t> </a:t>
          </a:r>
          <a:r>
            <a:rPr lang="en-US" sz="2400" b="1" dirty="0">
              <a:solidFill>
                <a:srgbClr val="FFFF00"/>
              </a:solidFill>
            </a:rPr>
            <a:t>31</a:t>
          </a:r>
        </a:p>
      </dgm:t>
    </dgm:pt>
    <dgm:pt modelId="{43802BC4-1A50-4F67-8232-3F35C0CD3D71}" type="parTrans" cxnId="{6C964D46-6C34-4568-8528-E951B9E7A287}">
      <dgm:prSet/>
      <dgm:spPr/>
      <dgm:t>
        <a:bodyPr/>
        <a:lstStyle/>
        <a:p>
          <a:endParaRPr lang="en-US"/>
        </a:p>
      </dgm:t>
    </dgm:pt>
    <dgm:pt modelId="{2032D608-27A1-4B69-93B9-6EB524687BD6}" type="sibTrans" cxnId="{6C964D46-6C34-4568-8528-E951B9E7A287}">
      <dgm:prSet/>
      <dgm:spPr/>
      <dgm:t>
        <a:bodyPr/>
        <a:lstStyle/>
        <a:p>
          <a:endParaRPr lang="en-US"/>
        </a:p>
      </dgm:t>
    </dgm:pt>
    <dgm:pt modelId="{15214250-1E2A-482D-A50C-5589240DA9FF}" type="pres">
      <dgm:prSet presAssocID="{151BD8E8-691B-4A7F-8565-23739CAC1976}" presName="linear" presStyleCnt="0">
        <dgm:presLayoutVars>
          <dgm:animLvl val="lvl"/>
          <dgm:resizeHandles val="exact"/>
        </dgm:presLayoutVars>
      </dgm:prSet>
      <dgm:spPr/>
      <dgm:t>
        <a:bodyPr/>
        <a:lstStyle/>
        <a:p>
          <a:endParaRPr lang="en-US"/>
        </a:p>
      </dgm:t>
    </dgm:pt>
    <dgm:pt modelId="{49D9E6F5-CB88-41F1-AFA6-8250B9547944}" type="pres">
      <dgm:prSet presAssocID="{E9ABC490-5064-42CF-A1A5-E9306954565F}" presName="parentText" presStyleLbl="node1" presStyleIdx="0" presStyleCnt="1">
        <dgm:presLayoutVars>
          <dgm:chMax val="0"/>
          <dgm:bulletEnabled val="1"/>
        </dgm:presLayoutVars>
      </dgm:prSet>
      <dgm:spPr/>
      <dgm:t>
        <a:bodyPr/>
        <a:lstStyle/>
        <a:p>
          <a:endParaRPr lang="en-US"/>
        </a:p>
      </dgm:t>
    </dgm:pt>
  </dgm:ptLst>
  <dgm:cxnLst>
    <dgm:cxn modelId="{6C964D46-6C34-4568-8528-E951B9E7A287}" srcId="{151BD8E8-691B-4A7F-8565-23739CAC1976}" destId="{E9ABC490-5064-42CF-A1A5-E9306954565F}" srcOrd="0" destOrd="0" parTransId="{43802BC4-1A50-4F67-8232-3F35C0CD3D71}" sibTransId="{2032D608-27A1-4B69-93B9-6EB524687BD6}"/>
    <dgm:cxn modelId="{8CBF92C7-6E64-4094-9D78-98617E43E020}" type="presOf" srcId="{151BD8E8-691B-4A7F-8565-23739CAC1976}" destId="{15214250-1E2A-482D-A50C-5589240DA9FF}" srcOrd="0" destOrd="0" presId="urn:microsoft.com/office/officeart/2005/8/layout/vList2"/>
    <dgm:cxn modelId="{1DD0C177-3D9E-4FBC-A372-5A75F3F373DA}" type="presOf" srcId="{E9ABC490-5064-42CF-A1A5-E9306954565F}" destId="{49D9E6F5-CB88-41F1-AFA6-8250B9547944}" srcOrd="0" destOrd="0" presId="urn:microsoft.com/office/officeart/2005/8/layout/vList2"/>
    <dgm:cxn modelId="{84522337-3D4D-4D26-ADD5-6892607ED09D}" type="presParOf" srcId="{15214250-1E2A-482D-A50C-5589240DA9FF}" destId="{49D9E6F5-CB88-41F1-AFA6-8250B9547944}"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A4656E5-EE7A-47F4-94B5-F72912C3FF3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A3D8933-43D6-4FFE-8EB4-7ECC09D4727A}">
      <dgm:prSet custT="1"/>
      <dgm:spPr>
        <a:ln>
          <a:solidFill>
            <a:srgbClr val="FFFF00"/>
          </a:solidFill>
        </a:ln>
      </dgm:spPr>
      <dgm:t>
        <a:bodyPr/>
        <a:lstStyle/>
        <a:p>
          <a:pPr algn="ctr" rtl="0">
            <a:lnSpc>
              <a:spcPct val="100000"/>
            </a:lnSpc>
            <a:spcAft>
              <a:spcPts val="0"/>
            </a:spcAft>
          </a:pPr>
          <a:r>
            <a:rPr lang="en-US" sz="1800" b="1" i="1" dirty="0" smtClean="0">
              <a:solidFill>
                <a:srgbClr val="FFFF00"/>
              </a:solidFill>
            </a:rPr>
            <a:t>“</a:t>
          </a:r>
          <a:r>
            <a:rPr lang="en-US" sz="1800" b="1" i="1" dirty="0" err="1" smtClean="0">
              <a:solidFill>
                <a:srgbClr val="FFFF00"/>
              </a:solidFill>
            </a:rPr>
            <a:t>filandros</a:t>
          </a:r>
          <a:r>
            <a:rPr lang="en-US" sz="1800" b="1" i="1" dirty="0">
              <a:solidFill>
                <a:srgbClr val="FFFF00"/>
              </a:solidFill>
            </a:rPr>
            <a:t>”= </a:t>
          </a:r>
        </a:p>
        <a:p>
          <a:pPr algn="ctr" rtl="0">
            <a:lnSpc>
              <a:spcPct val="100000"/>
            </a:lnSpc>
            <a:spcAft>
              <a:spcPts val="0"/>
            </a:spcAft>
          </a:pPr>
          <a:r>
            <a:rPr lang="en-US" sz="1800" b="1" i="1" dirty="0" err="1" smtClean="0">
              <a:solidFill>
                <a:srgbClr val="FFFF00"/>
              </a:solidFill>
            </a:rPr>
            <a:t>Afectuosa</a:t>
          </a:r>
          <a:r>
            <a:rPr lang="en-US" sz="1800" b="1" i="1" dirty="0" smtClean="0">
              <a:solidFill>
                <a:srgbClr val="FFFF00"/>
              </a:solidFill>
            </a:rPr>
            <a:t> y </a:t>
          </a:r>
          <a:r>
            <a:rPr lang="en-US" sz="1800" b="1" i="1" dirty="0" err="1" smtClean="0">
              <a:solidFill>
                <a:srgbClr val="FFFF00"/>
              </a:solidFill>
            </a:rPr>
            <a:t>cariñosa</a:t>
          </a:r>
          <a:endParaRPr lang="en-US" sz="1800" b="1" dirty="0">
            <a:solidFill>
              <a:srgbClr val="FFFF00"/>
            </a:solidFill>
          </a:endParaRPr>
        </a:p>
      </dgm:t>
    </dgm:pt>
    <dgm:pt modelId="{517E6B25-63E2-4134-B276-CAC17C586F93}" type="parTrans" cxnId="{17984A01-3EE0-4A57-954D-871574BB9E89}">
      <dgm:prSet/>
      <dgm:spPr/>
      <dgm:t>
        <a:bodyPr/>
        <a:lstStyle/>
        <a:p>
          <a:endParaRPr lang="en-US"/>
        </a:p>
      </dgm:t>
    </dgm:pt>
    <dgm:pt modelId="{FB47D739-4418-4A93-B0E8-F268EEC962E3}" type="sibTrans" cxnId="{17984A01-3EE0-4A57-954D-871574BB9E89}">
      <dgm:prSet/>
      <dgm:spPr/>
      <dgm:t>
        <a:bodyPr/>
        <a:lstStyle/>
        <a:p>
          <a:endParaRPr lang="en-US"/>
        </a:p>
      </dgm:t>
    </dgm:pt>
    <dgm:pt modelId="{1D66EC1A-5952-4D9F-AB88-2A17EB5F8075}" type="pres">
      <dgm:prSet presAssocID="{CA4656E5-EE7A-47F4-94B5-F72912C3FF31}" presName="linear" presStyleCnt="0">
        <dgm:presLayoutVars>
          <dgm:animLvl val="lvl"/>
          <dgm:resizeHandles val="exact"/>
        </dgm:presLayoutVars>
      </dgm:prSet>
      <dgm:spPr/>
      <dgm:t>
        <a:bodyPr/>
        <a:lstStyle/>
        <a:p>
          <a:endParaRPr lang="en-US"/>
        </a:p>
      </dgm:t>
    </dgm:pt>
    <dgm:pt modelId="{500C1FC8-7DF1-4090-AD78-C764733609BD}" type="pres">
      <dgm:prSet presAssocID="{6A3D8933-43D6-4FFE-8EB4-7ECC09D4727A}" presName="parentText" presStyleLbl="node1" presStyleIdx="0" presStyleCnt="1" custScaleY="157834" custLinFactY="-38425" custLinFactNeighborX="-3226" custLinFactNeighborY="-100000">
        <dgm:presLayoutVars>
          <dgm:chMax val="0"/>
          <dgm:bulletEnabled val="1"/>
        </dgm:presLayoutVars>
      </dgm:prSet>
      <dgm:spPr/>
      <dgm:t>
        <a:bodyPr/>
        <a:lstStyle/>
        <a:p>
          <a:endParaRPr lang="en-US"/>
        </a:p>
      </dgm:t>
    </dgm:pt>
  </dgm:ptLst>
  <dgm:cxnLst>
    <dgm:cxn modelId="{4C01CADC-5E10-43A7-8CD5-29FCA30058C0}" type="presOf" srcId="{6A3D8933-43D6-4FFE-8EB4-7ECC09D4727A}" destId="{500C1FC8-7DF1-4090-AD78-C764733609BD}" srcOrd="0" destOrd="0" presId="urn:microsoft.com/office/officeart/2005/8/layout/vList2"/>
    <dgm:cxn modelId="{17984A01-3EE0-4A57-954D-871574BB9E89}" srcId="{CA4656E5-EE7A-47F4-94B5-F72912C3FF31}" destId="{6A3D8933-43D6-4FFE-8EB4-7ECC09D4727A}" srcOrd="0" destOrd="0" parTransId="{517E6B25-63E2-4134-B276-CAC17C586F93}" sibTransId="{FB47D739-4418-4A93-B0E8-F268EEC962E3}"/>
    <dgm:cxn modelId="{9D701580-415E-4808-B48F-948E8AE74A82}" type="presOf" srcId="{CA4656E5-EE7A-47F4-94B5-F72912C3FF31}" destId="{1D66EC1A-5952-4D9F-AB88-2A17EB5F8075}" srcOrd="0" destOrd="0" presId="urn:microsoft.com/office/officeart/2005/8/layout/vList2"/>
    <dgm:cxn modelId="{A5A453BE-4694-4BF8-A985-C4F3BCB0A256}" type="presParOf" srcId="{1D66EC1A-5952-4D9F-AB88-2A17EB5F8075}" destId="{500C1FC8-7DF1-4090-AD78-C764733609B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9E6F5-CB88-41F1-AFA6-8250B9547944}">
      <dsp:nvSpPr>
        <dsp:cNvPr id="0" name=""/>
        <dsp:cNvSpPr/>
      </dsp:nvSpPr>
      <dsp:spPr>
        <a:xfrm>
          <a:off x="0" y="384"/>
          <a:ext cx="8595360" cy="774827"/>
        </a:xfrm>
        <a:prstGeom prst="roundRect">
          <a:avLst/>
        </a:prstGeom>
        <a:solidFill>
          <a:srgbClr val="0070C0"/>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s-ES" sz="2400" b="1" kern="1200" dirty="0" smtClean="0">
              <a:solidFill>
                <a:srgbClr val="FFFF00"/>
              </a:solidFill>
            </a:rPr>
            <a:t>¿Implican “hacendosa” y “cuidar” propiedad, responsabilidad, planificación y ejecución?</a:t>
          </a:r>
          <a:endParaRPr lang="en-US" sz="2400" b="1" kern="1200" dirty="0">
            <a:solidFill>
              <a:srgbClr val="FFFF00"/>
            </a:solidFill>
          </a:endParaRPr>
        </a:p>
      </dsp:txBody>
      <dsp:txXfrm>
        <a:off x="37824" y="38208"/>
        <a:ext cx="8519712" cy="6991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9E6F5-CB88-41F1-AFA6-8250B9547944}">
      <dsp:nvSpPr>
        <dsp:cNvPr id="0" name=""/>
        <dsp:cNvSpPr/>
      </dsp:nvSpPr>
      <dsp:spPr>
        <a:xfrm>
          <a:off x="0" y="1800"/>
          <a:ext cx="8595360" cy="636480"/>
        </a:xfrm>
        <a:prstGeom prst="roundRect">
          <a:avLst/>
        </a:prstGeom>
        <a:solidFill>
          <a:srgbClr val="0070C0"/>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b="1" kern="1200" dirty="0" smtClean="0">
              <a:solidFill>
                <a:srgbClr val="FFFF00"/>
              </a:solidFill>
            </a:rPr>
            <a:t>¿</a:t>
          </a:r>
          <a:r>
            <a:rPr lang="en-US" sz="2400" b="1" kern="1200" dirty="0" err="1" smtClean="0">
              <a:solidFill>
                <a:srgbClr val="FFFF00"/>
              </a:solidFill>
            </a:rPr>
            <a:t>Proh</a:t>
          </a:r>
          <a:r>
            <a:rPr lang="es-ES" sz="2400" b="1" kern="1200" smtClean="0">
              <a:solidFill>
                <a:srgbClr val="FFFF00"/>
              </a:solidFill>
            </a:rPr>
            <a:t>í</a:t>
          </a:r>
          <a:r>
            <a:rPr lang="en-US" sz="2400" b="1" kern="1200" smtClean="0">
              <a:solidFill>
                <a:srgbClr val="FFFF00"/>
              </a:solidFill>
            </a:rPr>
            <a:t>be </a:t>
          </a:r>
          <a:r>
            <a:rPr lang="en-US" sz="2400" b="1" kern="1200" dirty="0" err="1" smtClean="0">
              <a:solidFill>
                <a:srgbClr val="FFFF00"/>
              </a:solidFill>
            </a:rPr>
            <a:t>eso</a:t>
          </a:r>
          <a:r>
            <a:rPr lang="en-US" sz="2400" b="1" kern="1200" dirty="0" smtClean="0">
              <a:solidFill>
                <a:srgbClr val="FFFF00"/>
              </a:solidFill>
            </a:rPr>
            <a:t> </a:t>
          </a:r>
          <a:r>
            <a:rPr lang="en-US" sz="2400" b="1" kern="1200" dirty="0" err="1" smtClean="0">
              <a:solidFill>
                <a:srgbClr val="FFFF00"/>
              </a:solidFill>
            </a:rPr>
            <a:t>otras</a:t>
          </a:r>
          <a:r>
            <a:rPr lang="en-US" sz="2400" b="1" kern="1200" dirty="0" smtClean="0">
              <a:solidFill>
                <a:srgbClr val="FFFF00"/>
              </a:solidFill>
            </a:rPr>
            <a:t> </a:t>
          </a:r>
          <a:r>
            <a:rPr lang="en-US" sz="2400" b="1" kern="1200" dirty="0" err="1" smtClean="0">
              <a:solidFill>
                <a:srgbClr val="FFFF00"/>
              </a:solidFill>
            </a:rPr>
            <a:t>actividades</a:t>
          </a:r>
          <a:r>
            <a:rPr lang="en-US" sz="2400" b="1" kern="1200" dirty="0" smtClean="0">
              <a:solidFill>
                <a:srgbClr val="FFFF00"/>
              </a:solidFill>
            </a:rPr>
            <a:t>? cf</a:t>
          </a:r>
          <a:r>
            <a:rPr lang="en-US" sz="2400" b="1" kern="1200" dirty="0">
              <a:solidFill>
                <a:srgbClr val="FFFF00"/>
              </a:solidFill>
            </a:rPr>
            <a:t>. </a:t>
          </a:r>
          <a:r>
            <a:rPr lang="en-US" sz="2400" b="1" kern="1200" dirty="0" err="1" smtClean="0">
              <a:solidFill>
                <a:srgbClr val="FFFF00"/>
              </a:solidFill>
            </a:rPr>
            <a:t>Proverbios</a:t>
          </a:r>
          <a:r>
            <a:rPr lang="en-US" sz="2400" b="1" kern="1200" dirty="0" smtClean="0">
              <a:solidFill>
                <a:srgbClr val="FFFF00"/>
              </a:solidFill>
            </a:rPr>
            <a:t> </a:t>
          </a:r>
          <a:r>
            <a:rPr lang="en-US" sz="2400" b="1" kern="1200" dirty="0">
              <a:solidFill>
                <a:srgbClr val="FFFF00"/>
              </a:solidFill>
            </a:rPr>
            <a:t>31</a:t>
          </a:r>
        </a:p>
      </dsp:txBody>
      <dsp:txXfrm>
        <a:off x="31070" y="32870"/>
        <a:ext cx="8533220" cy="574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0C1FC8-7DF1-4090-AD78-C764733609BD}">
      <dsp:nvSpPr>
        <dsp:cNvPr id="0" name=""/>
        <dsp:cNvSpPr/>
      </dsp:nvSpPr>
      <dsp:spPr>
        <a:xfrm>
          <a:off x="0" y="0"/>
          <a:ext cx="2834640" cy="516559"/>
        </a:xfrm>
        <a:prstGeom prst="roundRect">
          <a:avLst/>
        </a:prstGeom>
        <a:solidFill>
          <a:schemeClr val="accent1">
            <a:hueOff val="0"/>
            <a:satOff val="0"/>
            <a:lumOff val="0"/>
            <a:alphaOff val="0"/>
          </a:schemeClr>
        </a:solidFill>
        <a:ln w="25400" cap="flat" cmpd="sng" algn="ctr">
          <a:solidFill>
            <a:srgbClr val="FFFF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100000"/>
            </a:lnSpc>
            <a:spcBef>
              <a:spcPct val="0"/>
            </a:spcBef>
            <a:spcAft>
              <a:spcPts val="0"/>
            </a:spcAft>
          </a:pPr>
          <a:r>
            <a:rPr lang="en-US" sz="1800" b="1" i="1" kern="1200" dirty="0" smtClean="0">
              <a:solidFill>
                <a:srgbClr val="FFFF00"/>
              </a:solidFill>
            </a:rPr>
            <a:t>“</a:t>
          </a:r>
          <a:r>
            <a:rPr lang="en-US" sz="1800" b="1" i="1" kern="1200" dirty="0" err="1" smtClean="0">
              <a:solidFill>
                <a:srgbClr val="FFFF00"/>
              </a:solidFill>
            </a:rPr>
            <a:t>filandros</a:t>
          </a:r>
          <a:r>
            <a:rPr lang="en-US" sz="1800" b="1" i="1" kern="1200" dirty="0">
              <a:solidFill>
                <a:srgbClr val="FFFF00"/>
              </a:solidFill>
            </a:rPr>
            <a:t>”= </a:t>
          </a:r>
        </a:p>
        <a:p>
          <a:pPr lvl="0" algn="ctr" defTabSz="800100" rtl="0">
            <a:lnSpc>
              <a:spcPct val="100000"/>
            </a:lnSpc>
            <a:spcBef>
              <a:spcPct val="0"/>
            </a:spcBef>
            <a:spcAft>
              <a:spcPts val="0"/>
            </a:spcAft>
          </a:pPr>
          <a:r>
            <a:rPr lang="en-US" sz="1800" b="1" i="1" kern="1200" dirty="0" err="1" smtClean="0">
              <a:solidFill>
                <a:srgbClr val="FFFF00"/>
              </a:solidFill>
            </a:rPr>
            <a:t>Afectuosa</a:t>
          </a:r>
          <a:r>
            <a:rPr lang="en-US" sz="1800" b="1" i="1" kern="1200" dirty="0" smtClean="0">
              <a:solidFill>
                <a:srgbClr val="FFFF00"/>
              </a:solidFill>
            </a:rPr>
            <a:t> y </a:t>
          </a:r>
          <a:r>
            <a:rPr lang="en-US" sz="1800" b="1" i="1" kern="1200" dirty="0" err="1" smtClean="0">
              <a:solidFill>
                <a:srgbClr val="FFFF00"/>
              </a:solidFill>
            </a:rPr>
            <a:t>cariñosa</a:t>
          </a:r>
          <a:endParaRPr lang="en-US" sz="1800" b="1" kern="1200" dirty="0">
            <a:solidFill>
              <a:srgbClr val="FFFF00"/>
            </a:solidFill>
          </a:endParaRPr>
        </a:p>
      </dsp:txBody>
      <dsp:txXfrm>
        <a:off x="25216" y="25216"/>
        <a:ext cx="2784208" cy="46612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4651ED-DB07-4456-858C-4F768AB6B05D}"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69D604-22D3-4185-B2A2-44954050AF24}" type="slidenum">
              <a:rPr lang="en-US" smtClean="0"/>
              <a:t>‹#›</a:t>
            </a:fld>
            <a:endParaRPr lang="en-US"/>
          </a:p>
        </p:txBody>
      </p:sp>
    </p:spTree>
    <p:extLst>
      <p:ext uri="{BB962C8B-B14F-4D97-AF65-F5344CB8AC3E}">
        <p14:creationId xmlns:p14="http://schemas.microsoft.com/office/powerpoint/2010/main" val="3755534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En particular, analizaré la relación entre </a:t>
            </a:r>
            <a:r>
              <a:rPr lang="en-US" dirty="0" smtClean="0"/>
              <a:t>el </a:t>
            </a:r>
            <a:r>
              <a:rPr lang="en-US" dirty="0" err="1" smtClean="0"/>
              <a:t>marido</a:t>
            </a:r>
            <a:r>
              <a:rPr lang="en-US" dirty="0" smtClean="0"/>
              <a:t> </a:t>
            </a:r>
            <a:r>
              <a:rPr lang="en-US" dirty="0"/>
              <a:t>y </a:t>
            </a:r>
            <a:r>
              <a:rPr lang="en-US" dirty="0" smtClean="0"/>
              <a:t>la </a:t>
            </a:r>
            <a:r>
              <a:rPr lang="en-US" dirty="0" err="1" smtClean="0"/>
              <a:t>esposa</a:t>
            </a:r>
            <a:r>
              <a:rPr lang="en-US" dirty="0" smtClean="0"/>
              <a:t>.</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59BF020-6C71-493B-87AD-8BCEB9D9A0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30343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1031"/>
          <p:cNvSpPr>
            <a:spLocks noGrp="1" noChangeArrowheads="1"/>
          </p:cNvSpPr>
          <p:nvPr>
            <p:ph type="sldNum" sz="quarter" idx="5"/>
          </p:nvPr>
        </p:nvSpPr>
        <p:spPr/>
        <p:txBody>
          <a:bodyPr/>
          <a:lstStyle>
            <a:lvl1pPr eaLnBrk="0" hangingPunct="0">
              <a:defRPr sz="2300">
                <a:solidFill>
                  <a:schemeClr val="tx1"/>
                </a:solidFill>
                <a:latin typeface="Arial" pitchFamily="34" charset="0"/>
              </a:defRPr>
            </a:lvl1pPr>
            <a:lvl2pPr marL="696601" indent="-267923" eaLnBrk="0" hangingPunct="0">
              <a:defRPr sz="2300">
                <a:solidFill>
                  <a:schemeClr val="tx1"/>
                </a:solidFill>
                <a:latin typeface="Arial" pitchFamily="34" charset="0"/>
              </a:defRPr>
            </a:lvl2pPr>
            <a:lvl3pPr marL="1071695" indent="-214339" eaLnBrk="0" hangingPunct="0">
              <a:defRPr sz="2300">
                <a:solidFill>
                  <a:schemeClr val="tx1"/>
                </a:solidFill>
                <a:latin typeface="Arial" pitchFamily="34" charset="0"/>
              </a:defRPr>
            </a:lvl3pPr>
            <a:lvl4pPr marL="1500373" indent="-214339" eaLnBrk="0" hangingPunct="0">
              <a:defRPr sz="2300">
                <a:solidFill>
                  <a:schemeClr val="tx1"/>
                </a:solidFill>
                <a:latin typeface="Arial" pitchFamily="34" charset="0"/>
              </a:defRPr>
            </a:lvl4pPr>
            <a:lvl5pPr marL="1929050" indent="-214339" eaLnBrk="0" hangingPunct="0">
              <a:defRPr sz="2300">
                <a:solidFill>
                  <a:schemeClr val="tx1"/>
                </a:solidFill>
                <a:latin typeface="Arial" pitchFamily="34" charset="0"/>
              </a:defRPr>
            </a:lvl5pPr>
            <a:lvl6pPr marL="2357730" indent="-214339" eaLnBrk="0" fontAlgn="base" hangingPunct="0">
              <a:spcBef>
                <a:spcPct val="0"/>
              </a:spcBef>
              <a:spcAft>
                <a:spcPct val="0"/>
              </a:spcAft>
              <a:defRPr sz="2300">
                <a:solidFill>
                  <a:schemeClr val="tx1"/>
                </a:solidFill>
                <a:latin typeface="Arial" pitchFamily="34" charset="0"/>
              </a:defRPr>
            </a:lvl6pPr>
            <a:lvl7pPr marL="2786407" indent="-214339" eaLnBrk="0" fontAlgn="base" hangingPunct="0">
              <a:spcBef>
                <a:spcPct val="0"/>
              </a:spcBef>
              <a:spcAft>
                <a:spcPct val="0"/>
              </a:spcAft>
              <a:defRPr sz="2300">
                <a:solidFill>
                  <a:schemeClr val="tx1"/>
                </a:solidFill>
                <a:latin typeface="Arial" pitchFamily="34" charset="0"/>
              </a:defRPr>
            </a:lvl7pPr>
            <a:lvl8pPr marL="3215085" indent="-214339" eaLnBrk="0" fontAlgn="base" hangingPunct="0">
              <a:spcBef>
                <a:spcPct val="0"/>
              </a:spcBef>
              <a:spcAft>
                <a:spcPct val="0"/>
              </a:spcAft>
              <a:defRPr sz="2300">
                <a:solidFill>
                  <a:schemeClr val="tx1"/>
                </a:solidFill>
                <a:latin typeface="Arial" pitchFamily="34" charset="0"/>
              </a:defRPr>
            </a:lvl8pPr>
            <a:lvl9pPr marL="3643762" indent="-214339" eaLnBrk="0" fontAlgn="base" hangingPunct="0">
              <a:spcBef>
                <a:spcPct val="0"/>
              </a:spcBef>
              <a:spcAft>
                <a:spcPct val="0"/>
              </a:spcAft>
              <a:defRPr sz="2300">
                <a:solidFill>
                  <a:schemeClr val="tx1"/>
                </a:solidFill>
                <a:latin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6B6E0C8A-289E-424A-842B-7D55B4171217}" type="slidenum">
              <a:rPr kumimoji="0" lang="en-US" sz="12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Arial" pitchFamily="34" charset="0"/>
              <a:ea typeface="+mn-ea"/>
              <a:cs typeface="+mn-cs"/>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pPr algn="l" rtl="0" eaLnBrk="1" hangingPunct="1"/>
            <a:endParaRPr lang="en-US"/>
          </a:p>
        </p:txBody>
      </p:sp>
    </p:spTree>
    <p:extLst>
      <p:ext uri="{BB962C8B-B14F-4D97-AF65-F5344CB8AC3E}">
        <p14:creationId xmlns:p14="http://schemas.microsoft.com/office/powerpoint/2010/main" val="14759518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59BF020-6C71-493B-87AD-8BCEB9D9A0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32622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59BF020-6C71-493B-87AD-8BCEB9D9A0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2564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rtl="0"/>
            <a:r>
              <a:rPr lang="en-US" sz="1200" b="1" i="1" kern="1200" dirty="0">
                <a:solidFill>
                  <a:schemeClr val="tx1"/>
                </a:solidFill>
                <a:latin typeface="+mn-lt"/>
                <a:ea typeface="+mn-ea"/>
                <a:cs typeface="+mn-cs"/>
              </a:rPr>
              <a:t>La sumisión es definida por la </a:t>
            </a:r>
            <a:r>
              <a:rPr lang="en-US" sz="1200" b="1" i="1" kern="1200" dirty="0" err="1" smtClean="0">
                <a:solidFill>
                  <a:schemeClr val="tx1"/>
                </a:solidFill>
                <a:latin typeface="+mn-lt"/>
                <a:ea typeface="+mn-ea"/>
                <a:cs typeface="+mn-cs"/>
              </a:rPr>
              <a:t>iglesia</a:t>
            </a:r>
            <a:r>
              <a:rPr lang="en-US" sz="1200" b="1" i="1" kern="1200" dirty="0" smtClean="0">
                <a:solidFill>
                  <a:schemeClr val="tx1"/>
                </a:solidFill>
                <a:latin typeface="+mn-lt"/>
                <a:ea typeface="+mn-ea"/>
                <a:cs typeface="+mn-cs"/>
              </a:rPr>
              <a:t> </a:t>
            </a:r>
            <a:r>
              <a:rPr lang="en-US" sz="1200" b="1" i="1" kern="1200" dirty="0">
                <a:solidFill>
                  <a:schemeClr val="tx1"/>
                </a:solidFill>
                <a:latin typeface="+mn-lt"/>
                <a:ea typeface="+mn-ea"/>
                <a:cs typeface="+mn-cs"/>
              </a:rPr>
              <a:t>(ideal) en sumisión a Cristo (Efesios 5:32)</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252FCC-3940-460A-9140-F90192C368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87381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s-ES" sz="1200" b="0" i="0" kern="1200" dirty="0" smtClean="0">
                <a:solidFill>
                  <a:schemeClr val="tx1"/>
                </a:solidFill>
                <a:latin typeface="+mn-lt"/>
                <a:ea typeface="+mn-ea"/>
                <a:cs typeface="+mn-cs"/>
              </a:rPr>
              <a:t>36 Entonces Jesús llegó* con ellos a un lugar que se llama Getsemaní, y dijo* a Sus discípulos: «Siéntense aquí mientras Yo voy allá y oro».  37  Y tomando con Él a Pedro y a los dos hijos de Zebedeo, comenzó a entristecerse y a angustiarse.  38  Entonces les dijo*: «Mi alma está muy afligida, hasta el punto de la muerte; quédense aquí y velen junto a Mí».  39  Y adelantándose un poco, cayó sobre Su rostro, orando y diciendo: «Padre Mío, si es posible, que pase de Mí esta copa; pero no sea como Yo quiero, sino como Tú quieras».  40  Entonces vino* Jesús a los discípulos y los halló* durmiendo, y dijo* a Pedro: «¿Conque no pudieron velar una hora junto a Mí?  41  Velen y oren para que no entren en tentación; el espíritu está dispuesto, pero la carne es débil».  42  Apartándose de nuevo, oró por segunda vez, diciendo: «Padre Mío, si esta copa no puede pasar sin que Yo la beba, hágase Tu voluntad».  43  Vino otra vez Jesús y los halló durmiendo, porque sus ojos estaban cargados de sueño.  44  Dejándolos de nuevo, se fue y oró por tercera vez, y dijo otra vez las mismas palabras.</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59BF020-6C71-493B-87AD-8BCEB9D9A0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9784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1" u="sng" dirty="0">
                <a:solidFill>
                  <a:srgbClr val="FFFF00"/>
                </a:solidFill>
              </a:rPr>
              <a:t>Seguir a un líder no </a:t>
            </a:r>
            <a:r>
              <a:rPr lang="en-US" sz="1200" b="1" i="1" u="sng" dirty="0" err="1">
                <a:solidFill>
                  <a:srgbClr val="FFFF00"/>
                </a:solidFill>
              </a:rPr>
              <a:t>es</a:t>
            </a:r>
            <a:r>
              <a:rPr lang="en-US" sz="1200" b="1" i="1" u="sng" dirty="0">
                <a:solidFill>
                  <a:srgbClr val="FFFF00"/>
                </a:solidFill>
              </a:rPr>
              <a:t> </a:t>
            </a:r>
            <a:r>
              <a:rPr lang="en-US" sz="1200" b="1" i="1" u="sng" dirty="0" err="1" smtClean="0">
                <a:solidFill>
                  <a:srgbClr val="FFFF00"/>
                </a:solidFill>
              </a:rPr>
              <a:t>pasivo</a:t>
            </a:r>
            <a:r>
              <a:rPr lang="en-US" sz="1200" b="1" i="1" u="sng" dirty="0" smtClean="0">
                <a:solidFill>
                  <a:srgbClr val="FFFF00"/>
                </a:solidFill>
              </a:rPr>
              <a:t>.</a:t>
            </a:r>
            <a:r>
              <a:rPr lang="en-US" sz="1200" b="1" i="1" u="none" dirty="0" smtClean="0">
                <a:solidFill>
                  <a:srgbClr val="FFFF00"/>
                </a:solidFill>
              </a:rPr>
              <a:t> </a:t>
            </a:r>
            <a:r>
              <a:rPr lang="en-US" sz="1200" dirty="0" smtClean="0"/>
              <a:t>¿</a:t>
            </a:r>
            <a:r>
              <a:rPr lang="en-US" sz="1200" dirty="0"/>
              <a:t>Es el papel de un líder más fácil (y más probablemente exitoso) cuando los que le siguen aportan información y conocimientos sobre la evaluación y la planificación? ¿Cómo puede una esposa contribuir de esta manera? ¿Por qué?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276226" indent="-276226" algn="l" defTabSz="1097280" rtl="0">
              <a:buFont typeface="Wingdings" pitchFamily="2" charset="2"/>
              <a:buChar char="§"/>
              <a:tabLst>
                <a:tab pos="276226" algn="l"/>
              </a:tabLst>
            </a:pPr>
            <a:r>
              <a:rPr lang="en-US" sz="1200" dirty="0">
                <a:solidFill>
                  <a:prstClr val="white"/>
                </a:solidFill>
                <a:latin typeface="+mn-lt"/>
              </a:rPr>
              <a:t>Aportar información</a:t>
            </a:r>
          </a:p>
          <a:p>
            <a:pPr marL="276226" indent="-276226" algn="l" defTabSz="1097280" rtl="0">
              <a:buFont typeface="Wingdings" pitchFamily="2" charset="2"/>
              <a:buChar char="§"/>
              <a:tabLst>
                <a:tab pos="276226" algn="l"/>
              </a:tabLst>
            </a:pPr>
            <a:r>
              <a:rPr lang="en-US" sz="1200" dirty="0" err="1" smtClean="0">
                <a:solidFill>
                  <a:prstClr val="white"/>
                </a:solidFill>
                <a:latin typeface="+mn-lt"/>
              </a:rPr>
              <a:t>Escuchar</a:t>
            </a:r>
            <a:r>
              <a:rPr lang="en-US" sz="1200" dirty="0" smtClean="0">
                <a:solidFill>
                  <a:prstClr val="white"/>
                </a:solidFill>
                <a:latin typeface="+mn-lt"/>
              </a:rPr>
              <a:t> </a:t>
            </a:r>
            <a:r>
              <a:rPr lang="en-US" sz="1200" dirty="0">
                <a:solidFill>
                  <a:prstClr val="white"/>
                </a:solidFill>
                <a:latin typeface="+mn-lt"/>
              </a:rPr>
              <a:t>la dirección explícita</a:t>
            </a:r>
          </a:p>
          <a:p>
            <a:pPr marL="276226" indent="-276226" algn="l" defTabSz="1097280" rtl="0">
              <a:buFont typeface="Wingdings" pitchFamily="2" charset="2"/>
              <a:buChar char="§"/>
              <a:tabLst>
                <a:tab pos="276226" algn="l"/>
              </a:tabLst>
            </a:pPr>
            <a:r>
              <a:rPr lang="en-US" sz="1200" dirty="0" err="1" smtClean="0">
                <a:solidFill>
                  <a:prstClr val="white"/>
                </a:solidFill>
                <a:latin typeface="+mn-lt"/>
              </a:rPr>
              <a:t>Buscar</a:t>
            </a:r>
            <a:r>
              <a:rPr lang="en-US" sz="1200" dirty="0" smtClean="0">
                <a:solidFill>
                  <a:prstClr val="white"/>
                </a:solidFill>
                <a:latin typeface="+mn-lt"/>
              </a:rPr>
              <a:t> </a:t>
            </a:r>
            <a:r>
              <a:rPr lang="en-US" sz="1200" dirty="0">
                <a:solidFill>
                  <a:prstClr val="white"/>
                </a:solidFill>
                <a:latin typeface="+mn-lt"/>
              </a:rPr>
              <a:t>una dirección implícita</a:t>
            </a:r>
          </a:p>
          <a:p>
            <a:pPr marL="276226" indent="-276226" algn="l" defTabSz="1097280" rtl="0">
              <a:buFont typeface="Wingdings" pitchFamily="2" charset="2"/>
              <a:buChar char="§"/>
              <a:tabLst>
                <a:tab pos="276226" algn="l"/>
              </a:tabLst>
            </a:pPr>
            <a:r>
              <a:rPr lang="en-US" sz="1200" dirty="0">
                <a:solidFill>
                  <a:prstClr val="white"/>
                </a:solidFill>
                <a:latin typeface="+mn-lt"/>
              </a:rPr>
              <a:t>Dar el máximo crédito por buenos motivos.</a:t>
            </a:r>
          </a:p>
          <a:p>
            <a:pPr marL="276226" indent="-276226" algn="l" defTabSz="1097280" rtl="0">
              <a:buFont typeface="Wingdings" pitchFamily="2" charset="2"/>
              <a:buChar char="§"/>
              <a:tabLst>
                <a:tab pos="276226" algn="l"/>
              </a:tabLst>
            </a:pPr>
            <a:r>
              <a:rPr lang="en-US" sz="1200" dirty="0">
                <a:solidFill>
                  <a:prstClr val="white"/>
                </a:solidFill>
                <a:latin typeface="+mn-lt"/>
              </a:rPr>
              <a:t>Dar el máximo crédito por los buenos resultados.</a:t>
            </a:r>
          </a:p>
          <a:p>
            <a:pPr marL="276226" indent="-276226" algn="l" defTabSz="1097280" rtl="0">
              <a:buFont typeface="Wingdings" pitchFamily="2" charset="2"/>
              <a:buChar char="§"/>
              <a:tabLst>
                <a:tab pos="276226" algn="l"/>
              </a:tabLst>
            </a:pPr>
            <a:r>
              <a:rPr lang="en-US" sz="1200" dirty="0">
                <a:solidFill>
                  <a:prstClr val="white"/>
                </a:solidFill>
                <a:latin typeface="+mn-lt"/>
              </a:rPr>
              <a:t>Culpar al mínimo por los malos resultados</a:t>
            </a:r>
          </a:p>
          <a:p>
            <a:pPr marL="276226" indent="-276226" algn="l" defTabSz="1097280" rtl="0">
              <a:buFont typeface="Wingdings" pitchFamily="2" charset="2"/>
              <a:buChar char="§"/>
              <a:tabLst>
                <a:tab pos="276226" algn="l"/>
              </a:tabLst>
            </a:pPr>
            <a:r>
              <a:rPr lang="en-US" sz="1200" dirty="0" err="1" smtClean="0">
                <a:solidFill>
                  <a:prstClr val="white"/>
                </a:solidFill>
                <a:latin typeface="+mn-lt"/>
              </a:rPr>
              <a:t>Completar</a:t>
            </a:r>
            <a:r>
              <a:rPr lang="en-US" sz="1200" dirty="0" smtClean="0">
                <a:solidFill>
                  <a:prstClr val="white"/>
                </a:solidFill>
                <a:latin typeface="+mn-lt"/>
              </a:rPr>
              <a:t> </a:t>
            </a:r>
            <a:r>
              <a:rPr lang="en-US" sz="1200" dirty="0">
                <a:solidFill>
                  <a:prstClr val="white"/>
                </a:solidFill>
                <a:latin typeface="+mn-lt"/>
              </a:rPr>
              <a:t>los detalles: </a:t>
            </a:r>
            <a:r>
              <a:rPr lang="en-US" sz="1200" dirty="0" err="1" smtClean="0">
                <a:solidFill>
                  <a:prstClr val="white"/>
                </a:solidFill>
                <a:latin typeface="+mn-lt"/>
              </a:rPr>
              <a:t>proporcionar</a:t>
            </a:r>
            <a:r>
              <a:rPr lang="en-US" sz="1200" dirty="0" smtClean="0">
                <a:solidFill>
                  <a:prstClr val="white"/>
                </a:solidFill>
                <a:latin typeface="+mn-lt"/>
              </a:rPr>
              <a:t> </a:t>
            </a:r>
            <a:r>
              <a:rPr lang="en-US" sz="1200" dirty="0">
                <a:solidFill>
                  <a:prstClr val="white"/>
                </a:solidFill>
                <a:latin typeface="+mn-lt"/>
              </a:rPr>
              <a:t>la energía y la creatividad para ejecutar el plan</a:t>
            </a:r>
          </a:p>
          <a:p>
            <a:pPr marL="276226" indent="-276226" algn="l" defTabSz="1097280" rtl="0">
              <a:buFont typeface="Wingdings" pitchFamily="2" charset="2"/>
              <a:buChar char="§"/>
              <a:tabLst>
                <a:tab pos="276226" algn="l"/>
              </a:tabLst>
            </a:pPr>
            <a:r>
              <a:rPr lang="en-US" sz="1200" dirty="0">
                <a:solidFill>
                  <a:prstClr val="white"/>
                </a:solidFill>
                <a:latin typeface="+mn-lt"/>
              </a:rPr>
              <a:t>Mostrar aprecio y apoyo al liderazgo.</a:t>
            </a:r>
          </a:p>
          <a:p>
            <a:pPr marL="276226" indent="-276226" algn="l" defTabSz="1097280" rtl="0">
              <a:buFont typeface="Wingdings" pitchFamily="2" charset="2"/>
              <a:buChar char="§"/>
              <a:tabLst>
                <a:tab pos="276226" algn="l"/>
              </a:tabLst>
            </a:pPr>
            <a:r>
              <a:rPr lang="en-US" sz="1200" dirty="0">
                <a:solidFill>
                  <a:prstClr val="white"/>
                </a:solidFill>
                <a:latin typeface="+mn-lt"/>
              </a:rPr>
              <a:t>Compartir y generar confianza</a:t>
            </a:r>
          </a:p>
          <a:p>
            <a:pPr marL="276226" indent="-276226" algn="l" defTabSz="1097280" rtl="0">
              <a:buFont typeface="Wingdings" pitchFamily="2" charset="2"/>
              <a:buChar char="§"/>
              <a:tabLst>
                <a:tab pos="276226" algn="l"/>
              </a:tabLst>
            </a:pPr>
            <a:endParaRPr lang="en-US" sz="1200" dirty="0">
              <a:solidFill>
                <a:prstClr val="white"/>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algn="l" rtl="0"/>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59BF020-6C71-493B-87AD-8BCEB9D9A06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76003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20000"/>
          </a:bodyPr>
          <a:lstStyle/>
          <a:p>
            <a:r>
              <a:rPr lang="en-US" sz="1200" b="1" i="1" kern="1200" dirty="0">
                <a:solidFill>
                  <a:schemeClr val="tx1"/>
                </a:solidFill>
                <a:latin typeface="+mn-lt"/>
                <a:ea typeface="+mn-ea"/>
                <a:cs typeface="+mn-cs"/>
              </a:rPr>
              <a:t>La </a:t>
            </a:r>
            <a:r>
              <a:rPr lang="en-US" sz="1200" b="1" i="1" kern="1200" dirty="0" err="1">
                <a:solidFill>
                  <a:schemeClr val="tx1"/>
                </a:solidFill>
                <a:latin typeface="+mn-lt"/>
                <a:ea typeface="+mn-ea"/>
                <a:cs typeface="+mn-cs"/>
              </a:rPr>
              <a:t>sumisión</a:t>
            </a:r>
            <a:r>
              <a:rPr lang="en-US" sz="1200" b="1" i="1" kern="1200" dirty="0">
                <a:solidFill>
                  <a:schemeClr val="tx1"/>
                </a:solidFill>
                <a:latin typeface="+mn-lt"/>
                <a:ea typeface="+mn-ea"/>
                <a:cs typeface="+mn-cs"/>
              </a:rPr>
              <a:t> </a:t>
            </a:r>
            <a:r>
              <a:rPr lang="en-US" sz="1200" b="1" i="1" kern="1200" dirty="0" smtClean="0">
                <a:solidFill>
                  <a:schemeClr val="tx1"/>
                </a:solidFill>
                <a:latin typeface="+mn-lt"/>
                <a:ea typeface="+mn-ea"/>
                <a:cs typeface="+mn-cs"/>
              </a:rPr>
              <a:t>se define </a:t>
            </a:r>
            <a:r>
              <a:rPr lang="en-US" sz="1200" b="1" i="1" kern="1200" dirty="0">
                <a:solidFill>
                  <a:schemeClr val="tx1"/>
                </a:solidFill>
                <a:latin typeface="+mn-lt"/>
                <a:ea typeface="+mn-ea"/>
                <a:cs typeface="+mn-cs"/>
              </a:rPr>
              <a:t>por la </a:t>
            </a:r>
            <a:r>
              <a:rPr lang="en-US" sz="1200" b="1" i="1" kern="1200" dirty="0" err="1" smtClean="0">
                <a:solidFill>
                  <a:schemeClr val="tx1"/>
                </a:solidFill>
                <a:latin typeface="+mn-lt"/>
                <a:ea typeface="+mn-ea"/>
                <a:cs typeface="+mn-cs"/>
              </a:rPr>
              <a:t>iglesia</a:t>
            </a:r>
            <a:r>
              <a:rPr lang="en-US" sz="1200" b="1" i="1" kern="1200" dirty="0" smtClean="0">
                <a:solidFill>
                  <a:schemeClr val="tx1"/>
                </a:solidFill>
                <a:latin typeface="+mn-lt"/>
                <a:ea typeface="+mn-ea"/>
                <a:cs typeface="+mn-cs"/>
              </a:rPr>
              <a:t> </a:t>
            </a:r>
            <a:r>
              <a:rPr lang="en-US" sz="1200" b="1" i="1" kern="1200" dirty="0">
                <a:solidFill>
                  <a:schemeClr val="tx1"/>
                </a:solidFill>
                <a:latin typeface="+mn-lt"/>
                <a:ea typeface="+mn-ea"/>
                <a:cs typeface="+mn-cs"/>
              </a:rPr>
              <a:t>(ideal) en sumisión a Cristo (Efesios 5:32</a:t>
            </a:r>
            <a:r>
              <a:rPr lang="en-US" sz="1200" b="1" i="1" kern="1200" dirty="0" smtClean="0">
                <a:solidFill>
                  <a:schemeClr val="tx1"/>
                </a:solidFill>
                <a:latin typeface="+mn-lt"/>
                <a:ea typeface="+mn-ea"/>
                <a:cs typeface="+mn-cs"/>
              </a:rPr>
              <a:t>) </a:t>
            </a:r>
            <a:r>
              <a:rPr lang="en-US" sz="1200" b="1" kern="1200" baseline="30000" dirty="0" smtClean="0">
                <a:solidFill>
                  <a:schemeClr val="tx1"/>
                </a:solidFill>
                <a:latin typeface="+mn-lt"/>
                <a:ea typeface="+mn-ea"/>
                <a:cs typeface="+mn-cs"/>
              </a:rPr>
              <a:t>32</a:t>
            </a:r>
            <a:r>
              <a:rPr lang="es-ES" sz="1200" dirty="0" smtClean="0"/>
              <a:t> Grande es este misterio, pero hablo con referencia a Cristo y a la iglesia. 33  En todo caso, cada uno de ustedes ame también a su mujer como a sí mismo, y que la mujer respete a su marido.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¿Cómo se relaciona la </a:t>
            </a:r>
            <a:r>
              <a:rPr lang="en-US" sz="1200" kern="1200" dirty="0" err="1" smtClean="0">
                <a:solidFill>
                  <a:schemeClr val="tx1"/>
                </a:solidFill>
                <a:latin typeface="+mn-lt"/>
                <a:ea typeface="+mn-ea"/>
                <a:cs typeface="+mn-cs"/>
              </a:rPr>
              <a:t>iglesia</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con Cristo con respecto a la identidad, la supervivencia y el propósito? (por ejemplo, Juan 15:1-6).</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Las mujeres deben estar dispuestas a aceptar la vulnerabilidad en la relación. Nuestra relación con Cristo es de confianza e incluso si no funciona en cada detalle de nuestra vida, simplemente </a:t>
            </a:r>
            <a:r>
              <a:rPr lang="en-US" sz="1200" kern="1200" dirty="0" err="1">
                <a:solidFill>
                  <a:schemeClr val="tx1"/>
                </a:solidFill>
                <a:latin typeface="+mn-lt"/>
                <a:ea typeface="+mn-ea"/>
                <a:cs typeface="+mn-cs"/>
              </a:rPr>
              <a:t>sigo</a:t>
            </a:r>
            <a:r>
              <a:rPr lang="en-US" sz="1200" kern="1200" dirty="0">
                <a:solidFill>
                  <a:schemeClr val="tx1"/>
                </a:solidFill>
                <a:latin typeface="+mn-lt"/>
                <a:ea typeface="+mn-ea"/>
                <a:cs typeface="+mn-cs"/>
              </a:rPr>
              <a:t> </a:t>
            </a:r>
            <a:r>
              <a:rPr lang="en-US" sz="1200" kern="1200" dirty="0" smtClean="0">
                <a:solidFill>
                  <a:schemeClr val="tx1"/>
                </a:solidFill>
                <a:latin typeface="+mn-lt"/>
                <a:ea typeface="+mn-ea"/>
                <a:cs typeface="+mn-cs"/>
              </a:rPr>
              <a:t>Adelante</a:t>
            </a:r>
            <a:r>
              <a:rPr lang="en-US" sz="1200" kern="1200" baseline="0" dirty="0" smtClean="0">
                <a:solidFill>
                  <a:schemeClr val="tx1"/>
                </a:solidFill>
                <a:latin typeface="+mn-lt"/>
                <a:ea typeface="+mn-ea"/>
                <a:cs typeface="+mn-cs"/>
              </a:rPr>
              <a:t> y </a:t>
            </a:r>
            <a:r>
              <a:rPr lang="en-US" sz="1200" kern="1200" dirty="0" smtClean="0">
                <a:solidFill>
                  <a:schemeClr val="tx1"/>
                </a:solidFill>
                <a:latin typeface="+mn-lt"/>
                <a:ea typeface="+mn-ea"/>
                <a:cs typeface="+mn-cs"/>
              </a:rPr>
              <a:t>le </a:t>
            </a:r>
            <a:r>
              <a:rPr lang="en-US" sz="1200" kern="1200" dirty="0" err="1" smtClean="0">
                <a:solidFill>
                  <a:schemeClr val="tx1"/>
                </a:solidFill>
                <a:latin typeface="+mn-lt"/>
                <a:ea typeface="+mn-ea"/>
                <a:cs typeface="+mn-cs"/>
              </a:rPr>
              <a:t>entrego</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mi vida y renuncio a la independencia. Para que las </a:t>
            </a:r>
            <a:r>
              <a:rPr lang="en-US" sz="1200" kern="1200" dirty="0" err="1">
                <a:solidFill>
                  <a:schemeClr val="tx1"/>
                </a:solidFill>
                <a:latin typeface="+mn-lt"/>
                <a:ea typeface="+mn-ea"/>
                <a:cs typeface="+mn-cs"/>
              </a:rPr>
              <a:t>mujeres</a:t>
            </a:r>
            <a:r>
              <a:rPr lang="en-US" sz="1200" kern="1200" dirty="0">
                <a:solidFill>
                  <a:schemeClr val="tx1"/>
                </a:solidFill>
                <a:latin typeface="+mn-lt"/>
                <a:ea typeface="+mn-ea"/>
                <a:cs typeface="+mn-cs"/>
              </a:rPr>
              <a:t> </a:t>
            </a:r>
            <a:r>
              <a:rPr lang="en-US" sz="1200" kern="1200" dirty="0" smtClean="0">
                <a:solidFill>
                  <a:schemeClr val="tx1"/>
                </a:solidFill>
                <a:latin typeface="+mn-lt"/>
                <a:ea typeface="+mn-ea"/>
                <a:cs typeface="+mn-cs"/>
              </a:rPr>
              <a:t>se </a:t>
            </a:r>
            <a:r>
              <a:rPr lang="en-US" sz="1200" kern="1200" dirty="0" err="1" smtClean="0">
                <a:solidFill>
                  <a:schemeClr val="tx1"/>
                </a:solidFill>
                <a:latin typeface="+mn-lt"/>
                <a:ea typeface="+mn-ea"/>
                <a:cs typeface="+mn-cs"/>
              </a:rPr>
              <a:t>pongan</a:t>
            </a:r>
            <a:r>
              <a:rPr lang="en-US" sz="1200" kern="1200" dirty="0" smtClean="0">
                <a:solidFill>
                  <a:schemeClr val="tx1"/>
                </a:solidFill>
                <a:latin typeface="+mn-lt"/>
                <a:ea typeface="+mn-ea"/>
                <a:cs typeface="+mn-cs"/>
              </a:rPr>
              <a:t> a </a:t>
            </a:r>
            <a:r>
              <a:rPr lang="en-US" sz="1200" kern="1200" dirty="0" err="1" smtClean="0">
                <a:solidFill>
                  <a:schemeClr val="tx1"/>
                </a:solidFill>
                <a:latin typeface="+mn-lt"/>
                <a:ea typeface="+mn-ea"/>
                <a:cs typeface="+mn-cs"/>
              </a:rPr>
              <a:t>sí</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mismas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en</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manos de </a:t>
            </a:r>
            <a:r>
              <a:rPr lang="en-US" sz="1200" kern="1200" dirty="0" err="1">
                <a:solidFill>
                  <a:schemeClr val="tx1"/>
                </a:solidFill>
                <a:latin typeface="+mn-lt"/>
                <a:ea typeface="+mn-ea"/>
                <a:cs typeface="+mn-cs"/>
              </a:rPr>
              <a:t>sus</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maridos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económicamente</a:t>
            </a:r>
            <a:r>
              <a:rPr lang="en-US" sz="1200" kern="1200" dirty="0" smtClean="0">
                <a:solidFill>
                  <a:schemeClr val="tx1"/>
                </a:solidFill>
                <a:latin typeface="+mn-lt"/>
                <a:ea typeface="+mn-ea"/>
                <a:cs typeface="+mn-cs"/>
              </a:rPr>
              <a:t> y </a:t>
            </a:r>
            <a:r>
              <a:rPr lang="en-US" sz="1200" kern="1200" dirty="0" err="1" smtClean="0">
                <a:solidFill>
                  <a:schemeClr val="tx1"/>
                </a:solidFill>
                <a:latin typeface="+mn-lt"/>
                <a:ea typeface="+mn-ea"/>
                <a:cs typeface="+mn-cs"/>
              </a:rPr>
              <a:t>dejen</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atrás amigos, vacaciones, mi propia carrera y pasatiempos, ¿</a:t>
            </a:r>
            <a:r>
              <a:rPr lang="en-US" sz="1200" kern="1200" dirty="0" err="1">
                <a:solidFill>
                  <a:schemeClr val="tx1"/>
                </a:solidFill>
                <a:latin typeface="+mn-lt"/>
                <a:ea typeface="+mn-ea"/>
                <a:cs typeface="+mn-cs"/>
              </a:rPr>
              <a:t>estás</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dispuesta</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a hacerlo? ¿</a:t>
            </a:r>
            <a:r>
              <a:rPr lang="en-US" sz="1200" kern="1200" dirty="0" err="1" smtClean="0">
                <a:solidFill>
                  <a:schemeClr val="tx1"/>
                </a:solidFill>
                <a:latin typeface="+mn-lt"/>
                <a:ea typeface="+mn-ea"/>
                <a:cs typeface="+mn-cs"/>
              </a:rPr>
              <a:t>Tienes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tu</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propia cuenta bancaria, vacaciones y carrera?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latin typeface="+mn-lt"/>
              <a:ea typeface="+mn-ea"/>
              <a:cs typeface="+mn-cs"/>
            </a:endParaRPr>
          </a:p>
          <a:p>
            <a:pPr algn="l" rtl="0"/>
            <a:r>
              <a:rPr lang="en-US" sz="1200" kern="1200" baseline="0" dirty="0">
                <a:solidFill>
                  <a:schemeClr val="tx1"/>
                </a:solidFill>
                <a:latin typeface="+mn-lt"/>
                <a:ea typeface="+mn-ea"/>
                <a:cs typeface="+mn-cs"/>
              </a:rPr>
              <a:t>b. Dios ha puesto al marido en la posición de ser la cabeza del matrimonio.</a:t>
            </a:r>
          </a:p>
          <a:p>
            <a:pPr algn="l" rtl="0"/>
            <a:r>
              <a:rPr lang="en-US" sz="1200" kern="1200" baseline="0" dirty="0">
                <a:solidFill>
                  <a:schemeClr val="tx1"/>
                </a:solidFill>
                <a:latin typeface="+mn-lt"/>
                <a:ea typeface="+mn-ea"/>
                <a:cs typeface="+mn-cs"/>
              </a:rPr>
              <a:t>La sumisión de la mujer no puede separarse del tipo de </a:t>
            </a:r>
            <a:r>
              <a:rPr lang="en-US" sz="1200" kern="1200" baseline="0" dirty="0" err="1" smtClean="0">
                <a:solidFill>
                  <a:schemeClr val="tx1"/>
                </a:solidFill>
                <a:latin typeface="+mn-lt"/>
                <a:ea typeface="+mn-ea"/>
                <a:cs typeface="+mn-cs"/>
              </a:rPr>
              <a:t>cabeza</a:t>
            </a:r>
            <a:r>
              <a:rPr lang="en-US" sz="1200" kern="1200" baseline="0" dirty="0" smtClean="0">
                <a:solidFill>
                  <a:schemeClr val="tx1"/>
                </a:solidFill>
                <a:latin typeface="+mn-lt"/>
                <a:ea typeface="+mn-ea"/>
                <a:cs typeface="+mn-cs"/>
              </a:rPr>
              <a:t> que el </a:t>
            </a:r>
            <a:r>
              <a:rPr lang="en-US" sz="1200" kern="1200" baseline="0" dirty="0">
                <a:solidFill>
                  <a:schemeClr val="tx1"/>
                </a:solidFill>
                <a:latin typeface="+mn-lt"/>
                <a:ea typeface="+mn-ea"/>
                <a:cs typeface="+mn-cs"/>
              </a:rPr>
              <a:t>hombre </a:t>
            </a:r>
            <a:r>
              <a:rPr lang="en-US" sz="1200" kern="1200" baseline="0" dirty="0" err="1">
                <a:solidFill>
                  <a:schemeClr val="tx1"/>
                </a:solidFill>
                <a:latin typeface="+mn-lt"/>
                <a:ea typeface="+mn-ea"/>
                <a:cs typeface="+mn-cs"/>
              </a:rPr>
              <a:t>debe</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ser</a:t>
            </a:r>
            <a:r>
              <a:rPr lang="en-US" sz="1200" kern="1200" baseline="0" dirty="0">
                <a:solidFill>
                  <a:schemeClr val="tx1"/>
                </a:solidFill>
                <a:latin typeface="+mn-lt"/>
                <a:ea typeface="+mn-ea"/>
                <a:cs typeface="+mn-cs"/>
              </a:rPr>
              <a:t>: amoroso, cuidadoso, </a:t>
            </a:r>
            <a:r>
              <a:rPr lang="en-US" sz="1200" kern="1200" baseline="0" dirty="0" smtClean="0">
                <a:solidFill>
                  <a:schemeClr val="tx1"/>
                </a:solidFill>
                <a:latin typeface="+mn-lt"/>
                <a:ea typeface="+mn-ea"/>
                <a:cs typeface="+mn-cs"/>
              </a:rPr>
              <a:t>sacrificial, </a:t>
            </a:r>
            <a:r>
              <a:rPr lang="en-US" sz="1200" kern="1200" baseline="0" dirty="0">
                <a:solidFill>
                  <a:schemeClr val="tx1"/>
                </a:solidFill>
                <a:latin typeface="+mn-lt"/>
                <a:ea typeface="+mn-ea"/>
                <a:cs typeface="+mn-cs"/>
              </a:rPr>
              <a:t>para el beneficio del </a:t>
            </a:r>
            <a:r>
              <a:rPr lang="en-US" sz="1200" kern="1200" baseline="0" dirty="0" err="1" smtClean="0">
                <a:solidFill>
                  <a:schemeClr val="tx1"/>
                </a:solidFill>
                <a:latin typeface="+mn-lt"/>
                <a:ea typeface="+mn-ea"/>
                <a:cs typeface="+mn-cs"/>
              </a:rPr>
              <a:t>matrimonio</a:t>
            </a:r>
            <a:r>
              <a:rPr lang="en-US" sz="1200" kern="1200" baseline="0" dirty="0" smtClean="0">
                <a:solidFill>
                  <a:schemeClr val="tx1"/>
                </a:solidFill>
                <a:latin typeface="+mn-lt"/>
                <a:ea typeface="+mn-ea"/>
                <a:cs typeface="+mn-cs"/>
              </a:rPr>
              <a:t> y </a:t>
            </a:r>
            <a:r>
              <a:rPr lang="en-US" sz="1200" kern="1200" baseline="0" dirty="0">
                <a:solidFill>
                  <a:schemeClr val="tx1"/>
                </a:solidFill>
                <a:latin typeface="+mn-lt"/>
                <a:ea typeface="+mn-ea"/>
                <a:cs typeface="+mn-cs"/>
              </a:rPr>
              <a:t>el bienestar espiritual de </a:t>
            </a:r>
            <a:r>
              <a:rPr lang="en-US" sz="1200" kern="1200" baseline="0" dirty="0" err="1" smtClean="0">
                <a:solidFill>
                  <a:schemeClr val="tx1"/>
                </a:solidFill>
                <a:latin typeface="+mn-lt"/>
                <a:ea typeface="+mn-ea"/>
                <a:cs typeface="+mn-cs"/>
              </a:rPr>
              <a:t>los</a:t>
            </a:r>
            <a:r>
              <a:rPr lang="en-US" sz="1200" kern="1200" baseline="0" dirty="0" smtClean="0">
                <a:solidFill>
                  <a:schemeClr val="tx1"/>
                </a:solidFill>
                <a:latin typeface="+mn-lt"/>
                <a:ea typeface="+mn-ea"/>
                <a:cs typeface="+mn-cs"/>
              </a:rPr>
              <a:t> dos. </a:t>
            </a:r>
            <a:r>
              <a:rPr lang="en-US" sz="1200" kern="1200" baseline="0" dirty="0">
                <a:solidFill>
                  <a:schemeClr val="tx1"/>
                </a:solidFill>
                <a:latin typeface="+mn-lt"/>
                <a:ea typeface="+mn-ea"/>
                <a:cs typeface="+mn-cs"/>
              </a:rPr>
              <a:t>Sin embargo, la esposa debe someterse a </a:t>
            </a:r>
            <a:r>
              <a:rPr lang="en-US" sz="1200" kern="1200" baseline="0" dirty="0" err="1" smtClean="0">
                <a:solidFill>
                  <a:schemeClr val="tx1"/>
                </a:solidFill>
                <a:latin typeface="+mn-lt"/>
                <a:ea typeface="+mn-ea"/>
                <a:cs typeface="+mn-cs"/>
              </a:rPr>
              <a:t>su</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marido</a:t>
            </a:r>
            <a:r>
              <a:rPr lang="en-US" sz="1200" kern="1200" baseline="0" dirty="0">
                <a:solidFill>
                  <a:schemeClr val="tx1"/>
                </a:solidFill>
                <a:latin typeface="+mn-lt"/>
                <a:ea typeface="+mn-ea"/>
                <a:cs typeface="+mn-cs"/>
              </a:rPr>
              <a:t>. Ésa es la enseñanza de Dios. Ningún equipo de ningún tipo </a:t>
            </a:r>
            <a:r>
              <a:rPr lang="en-US" sz="1200" kern="1200" baseline="0" dirty="0" err="1">
                <a:solidFill>
                  <a:schemeClr val="tx1"/>
                </a:solidFill>
                <a:latin typeface="+mn-lt"/>
                <a:ea typeface="+mn-ea"/>
                <a:cs typeface="+mn-cs"/>
              </a:rPr>
              <a:t>funciona</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eficazmente</a:t>
            </a:r>
            <a:r>
              <a:rPr lang="en-US" sz="1200" kern="1200" baseline="0" dirty="0" smtClean="0">
                <a:solidFill>
                  <a:schemeClr val="tx1"/>
                </a:solidFill>
                <a:latin typeface="+mn-lt"/>
                <a:ea typeface="+mn-ea"/>
                <a:cs typeface="+mn-cs"/>
              </a:rPr>
              <a:t> sin </a:t>
            </a:r>
            <a:r>
              <a:rPr lang="en-US" sz="1200" kern="1200" baseline="0" dirty="0">
                <a:solidFill>
                  <a:schemeClr val="tx1"/>
                </a:solidFill>
                <a:latin typeface="+mn-lt"/>
                <a:ea typeface="+mn-ea"/>
                <a:cs typeface="+mn-cs"/>
              </a:rPr>
              <a:t>liderazgo, sin un lugar </a:t>
            </a:r>
            <a:r>
              <a:rPr lang="en-US" sz="1200" kern="1200" baseline="0" dirty="0" err="1">
                <a:solidFill>
                  <a:schemeClr val="tx1"/>
                </a:solidFill>
                <a:latin typeface="+mn-lt"/>
                <a:ea typeface="+mn-ea"/>
                <a:cs typeface="+mn-cs"/>
              </a:rPr>
              <a:t>donde</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para </a:t>
            </a:r>
            <a:r>
              <a:rPr lang="en-US" sz="1200" kern="1200" baseline="0" dirty="0">
                <a:solidFill>
                  <a:schemeClr val="tx1"/>
                </a:solidFill>
                <a:latin typeface="+mn-lt"/>
                <a:ea typeface="+mn-ea"/>
                <a:cs typeface="+mn-cs"/>
              </a:rPr>
              <a:t>la responsabilidad (por así decirlo). </a:t>
            </a:r>
            <a:r>
              <a:rPr lang="en-US" sz="1200" kern="1200" baseline="0" dirty="0" smtClean="0">
                <a:solidFill>
                  <a:schemeClr val="tx1"/>
                </a:solidFill>
                <a:latin typeface="+mn-lt"/>
                <a:ea typeface="+mn-ea"/>
                <a:cs typeface="+mn-cs"/>
              </a:rPr>
              <a:t>Dios ha </a:t>
            </a:r>
            <a:r>
              <a:rPr lang="en-US" sz="1200" kern="1200" baseline="0" dirty="0">
                <a:solidFill>
                  <a:schemeClr val="tx1"/>
                </a:solidFill>
                <a:latin typeface="+mn-lt"/>
                <a:ea typeface="+mn-ea"/>
                <a:cs typeface="+mn-cs"/>
              </a:rPr>
              <a:t>colocado al hombre en el puesto y la esposa reconoce su puesto </a:t>
            </a:r>
            <a:r>
              <a:rPr lang="en-US" sz="1200" kern="1200" baseline="0" dirty="0" err="1">
                <a:solidFill>
                  <a:schemeClr val="tx1"/>
                </a:solidFill>
                <a:latin typeface="+mn-lt"/>
                <a:ea typeface="+mn-ea"/>
                <a:cs typeface="+mn-cs"/>
              </a:rPr>
              <a:t>como</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cabeza</a:t>
            </a:r>
            <a:r>
              <a:rPr lang="en-US" sz="1200" kern="1200" baseline="0" dirty="0" smtClean="0">
                <a:solidFill>
                  <a:schemeClr val="tx1"/>
                </a:solidFill>
                <a:latin typeface="+mn-lt"/>
                <a:ea typeface="+mn-ea"/>
                <a:cs typeface="+mn-cs"/>
              </a:rPr>
              <a:t> del </a:t>
            </a:r>
            <a:r>
              <a:rPr lang="en-US" sz="1200" kern="1200" baseline="0" dirty="0">
                <a:solidFill>
                  <a:schemeClr val="tx1"/>
                </a:solidFill>
                <a:latin typeface="+mn-lt"/>
                <a:ea typeface="+mn-ea"/>
                <a:cs typeface="+mn-cs"/>
              </a:rPr>
              <a:t>hogar.</a:t>
            </a:r>
          </a:p>
          <a:p>
            <a:pPr algn="l" rtl="0"/>
            <a:endParaRPr lang="en-US" sz="1200" kern="1200" baseline="0" dirty="0" smtClean="0">
              <a:solidFill>
                <a:schemeClr val="tx1"/>
              </a:solidFill>
              <a:latin typeface="+mn-lt"/>
              <a:ea typeface="+mn-ea"/>
              <a:cs typeface="+mn-cs"/>
            </a:endParaRPr>
          </a:p>
          <a:p>
            <a:pPr algn="l" rtl="0"/>
            <a:r>
              <a:rPr lang="en-US" sz="1200" kern="1200" baseline="0" dirty="0" smtClean="0">
                <a:solidFill>
                  <a:schemeClr val="tx1"/>
                </a:solidFill>
                <a:latin typeface="+mn-lt"/>
                <a:ea typeface="+mn-ea"/>
                <a:cs typeface="+mn-cs"/>
              </a:rPr>
              <a:t>c. </a:t>
            </a:r>
            <a:r>
              <a:rPr lang="en-US" sz="1200" kern="1200" baseline="0" dirty="0">
                <a:solidFill>
                  <a:schemeClr val="tx1"/>
                </a:solidFill>
                <a:latin typeface="+mn-lt"/>
                <a:ea typeface="+mn-ea"/>
                <a:cs typeface="+mn-cs"/>
              </a:rPr>
              <a:t>El modelo para la relación en Ef. 5 es Cristo y la iglesia. El hombre </a:t>
            </a:r>
            <a:r>
              <a:rPr lang="en-US" sz="1200" kern="1200" baseline="0" dirty="0" err="1" smtClean="0">
                <a:solidFill>
                  <a:schemeClr val="tx1"/>
                </a:solidFill>
                <a:latin typeface="+mn-lt"/>
                <a:ea typeface="+mn-ea"/>
                <a:cs typeface="+mn-cs"/>
              </a:rPr>
              <a:t>debe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ser</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tan amoroso, afectuoso y sacrificial como lo fue Jesús por la iglesia </a:t>
            </a:r>
            <a:r>
              <a:rPr lang="en-US" sz="1200" kern="1200" baseline="0" dirty="0" err="1">
                <a:solidFill>
                  <a:schemeClr val="tx1"/>
                </a:solidFill>
                <a:latin typeface="+mn-lt"/>
                <a:ea typeface="+mn-ea"/>
                <a:cs typeface="+mn-cs"/>
              </a:rPr>
              <a:t>cuando</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se </a:t>
            </a:r>
            <a:r>
              <a:rPr lang="en-US" sz="1200" kern="1200" baseline="0" dirty="0" err="1" smtClean="0">
                <a:solidFill>
                  <a:schemeClr val="tx1"/>
                </a:solidFill>
                <a:latin typeface="+mn-lt"/>
                <a:ea typeface="+mn-ea"/>
                <a:cs typeface="+mn-cs"/>
              </a:rPr>
              <a:t>dio</a:t>
            </a:r>
            <a:r>
              <a:rPr lang="en-US" sz="1200" kern="1200" baseline="0" dirty="0" smtClean="0">
                <a:solidFill>
                  <a:schemeClr val="tx1"/>
                </a:solidFill>
                <a:latin typeface="+mn-lt"/>
                <a:ea typeface="+mn-ea"/>
                <a:cs typeface="+mn-cs"/>
              </a:rPr>
              <a:t> a </a:t>
            </a:r>
            <a:r>
              <a:rPr lang="en-US" sz="1200" kern="1200" baseline="0" dirty="0" err="1" smtClean="0">
                <a:solidFill>
                  <a:schemeClr val="tx1"/>
                </a:solidFill>
                <a:latin typeface="+mn-lt"/>
                <a:ea typeface="+mn-ea"/>
                <a:cs typeface="+mn-cs"/>
              </a:rPr>
              <a:t>sí</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mismo para </a:t>
            </a:r>
            <a:r>
              <a:rPr lang="en-US" sz="1200" kern="1200" baseline="0" dirty="0" err="1" smtClean="0">
                <a:solidFill>
                  <a:schemeClr val="tx1"/>
                </a:solidFill>
                <a:latin typeface="+mn-lt"/>
                <a:ea typeface="+mn-ea"/>
                <a:cs typeface="+mn-cs"/>
              </a:rPr>
              <a:t>ella</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Y la </a:t>
            </a:r>
            <a:r>
              <a:rPr lang="en-US" sz="1200" kern="1200" baseline="0" dirty="0" err="1">
                <a:solidFill>
                  <a:schemeClr val="tx1"/>
                </a:solidFill>
                <a:latin typeface="+mn-lt"/>
                <a:ea typeface="+mn-ea"/>
                <a:cs typeface="+mn-cs"/>
              </a:rPr>
              <a:t>esposa</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debe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seguirle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como</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la </a:t>
            </a:r>
            <a:r>
              <a:rPr lang="en-US" sz="1200" kern="1200" baseline="0" dirty="0" err="1">
                <a:solidFill>
                  <a:schemeClr val="tx1"/>
                </a:solidFill>
                <a:latin typeface="+mn-lt"/>
                <a:ea typeface="+mn-ea"/>
                <a:cs typeface="+mn-cs"/>
              </a:rPr>
              <a:t>iglesia</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debe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seguir</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a Cristo, por amor y respeto a un marido que </a:t>
            </a:r>
            <a:r>
              <a:rPr lang="en-US" sz="1200" kern="1200" baseline="0" dirty="0" err="1">
                <a:solidFill>
                  <a:schemeClr val="tx1"/>
                </a:solidFill>
                <a:latin typeface="+mn-lt"/>
                <a:ea typeface="+mn-ea"/>
                <a:cs typeface="+mn-cs"/>
              </a:rPr>
              <a:t>quiere</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asemejarse</a:t>
            </a:r>
            <a:r>
              <a:rPr lang="en-US" sz="1200" kern="1200" baseline="0" dirty="0" smtClean="0">
                <a:solidFill>
                  <a:schemeClr val="tx1"/>
                </a:solidFill>
                <a:latin typeface="+mn-lt"/>
                <a:ea typeface="+mn-ea"/>
                <a:cs typeface="+mn-cs"/>
              </a:rPr>
              <a:t> a Cristo lo </a:t>
            </a:r>
            <a:r>
              <a:rPr lang="en-US" sz="1200" kern="1200" baseline="0" dirty="0" err="1" smtClean="0">
                <a:solidFill>
                  <a:schemeClr val="tx1"/>
                </a:solidFill>
                <a:latin typeface="+mn-lt"/>
                <a:ea typeface="+mn-ea"/>
                <a:cs typeface="+mn-cs"/>
              </a:rPr>
              <a:t>más</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posible.</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252FCC-3940-460A-9140-F90192C368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26549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lnSpcReduction="10000"/>
          </a:bodyPr>
          <a:lstStyle/>
          <a:p>
            <a:pPr algn="l" rtl="0"/>
            <a:r>
              <a:rPr lang="en-US" sz="1200" kern="1200" dirty="0" smtClean="0">
                <a:solidFill>
                  <a:schemeClr val="tx1"/>
                </a:solidFill>
                <a:latin typeface="+mn-lt"/>
                <a:ea typeface="+mn-ea"/>
                <a:cs typeface="+mn-cs"/>
              </a:rPr>
              <a:t>El </a:t>
            </a:r>
            <a:r>
              <a:rPr lang="en-US" sz="1200" kern="1200" dirty="0" err="1" smtClean="0">
                <a:solidFill>
                  <a:schemeClr val="tx1"/>
                </a:solidFill>
                <a:latin typeface="+mn-lt"/>
                <a:ea typeface="+mn-ea"/>
                <a:cs typeface="+mn-cs"/>
              </a:rPr>
              <a:t>temor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es</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el </a:t>
            </a:r>
            <a:r>
              <a:rPr lang="en-US" sz="1200" kern="1200" dirty="0" err="1">
                <a:solidFill>
                  <a:schemeClr val="tx1"/>
                </a:solidFill>
                <a:latin typeface="+mn-lt"/>
                <a:ea typeface="+mn-ea"/>
                <a:cs typeface="+mn-cs"/>
              </a:rPr>
              <a:t>temor</a:t>
            </a:r>
            <a:r>
              <a:rPr lang="en-US" sz="1200" kern="1200" dirty="0">
                <a:solidFill>
                  <a:schemeClr val="tx1"/>
                </a:solidFill>
                <a:latin typeface="+mn-lt"/>
                <a:ea typeface="+mn-ea"/>
                <a:cs typeface="+mn-cs"/>
              </a:rPr>
              <a:t> </a:t>
            </a:r>
            <a:r>
              <a:rPr lang="en-US" sz="1200" kern="1200" dirty="0" smtClean="0">
                <a:solidFill>
                  <a:schemeClr val="tx1"/>
                </a:solidFill>
                <a:latin typeface="+mn-lt"/>
                <a:ea typeface="+mn-ea"/>
                <a:cs typeface="+mn-cs"/>
              </a:rPr>
              <a:t>a </a:t>
            </a:r>
            <a:r>
              <a:rPr lang="en-US" sz="1200" kern="1200" dirty="0">
                <a:solidFill>
                  <a:schemeClr val="tx1"/>
                </a:solidFill>
                <a:latin typeface="+mn-lt"/>
                <a:ea typeface="+mn-ea"/>
                <a:cs typeface="+mn-cs"/>
              </a:rPr>
              <a:t>Dios. Otro </a:t>
            </a:r>
            <a:r>
              <a:rPr lang="en-US" sz="1200" kern="1200" dirty="0" err="1">
                <a:solidFill>
                  <a:schemeClr val="tx1"/>
                </a:solidFill>
                <a:latin typeface="+mn-lt"/>
                <a:ea typeface="+mn-ea"/>
                <a:cs typeface="+mn-cs"/>
              </a:rPr>
              <a:t>tema</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es</a:t>
            </a:r>
            <a:r>
              <a:rPr lang="en-US" sz="1200" kern="1200" baseline="0" dirty="0" smtClean="0">
                <a:solidFill>
                  <a:schemeClr val="tx1"/>
                </a:solidFill>
                <a:latin typeface="+mn-lt"/>
                <a:ea typeface="+mn-ea"/>
                <a:cs typeface="+mn-cs"/>
              </a:rPr>
              <a:t> el </a:t>
            </a:r>
            <a:r>
              <a:rPr lang="en-US" sz="1200" kern="1200" baseline="0" dirty="0" err="1" smtClean="0">
                <a:solidFill>
                  <a:schemeClr val="tx1"/>
                </a:solidFill>
                <a:latin typeface="+mn-lt"/>
                <a:ea typeface="+mn-ea"/>
                <a:cs typeface="+mn-cs"/>
              </a:rPr>
              <a:t>crecimiento</a:t>
            </a:r>
            <a:r>
              <a:rPr lang="en-US" sz="1200" kern="1200" baseline="0" dirty="0" smtClean="0">
                <a:solidFill>
                  <a:schemeClr val="tx1"/>
                </a:solidFill>
                <a:latin typeface="+mn-lt"/>
                <a:ea typeface="+mn-ea"/>
                <a:cs typeface="+mn-cs"/>
              </a:rPr>
              <a:t>, el </a:t>
            </a:r>
            <a:r>
              <a:rPr lang="en-US" sz="1200" kern="1200" baseline="0" dirty="0" err="1" smtClean="0">
                <a:solidFill>
                  <a:schemeClr val="tx1"/>
                </a:solidFill>
                <a:latin typeface="+mn-lt"/>
                <a:ea typeface="+mn-ea"/>
                <a:cs typeface="+mn-cs"/>
              </a:rPr>
              <a:t>temor</a:t>
            </a:r>
            <a:r>
              <a:rPr lang="en-US" sz="1200" kern="1200" baseline="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en</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el libro se utiliza en referencia a Dios. </a:t>
            </a:r>
            <a:r>
              <a:rPr lang="en-US" sz="1200" kern="1200" dirty="0" err="1">
                <a:solidFill>
                  <a:schemeClr val="tx1"/>
                </a:solidFill>
                <a:latin typeface="+mn-lt"/>
                <a:ea typeface="+mn-ea"/>
                <a:cs typeface="+mn-cs"/>
              </a:rPr>
              <a:t>Él</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continúa</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y </a:t>
            </a:r>
            <a:r>
              <a:rPr lang="en-US" sz="1200" kern="1200" dirty="0" smtClean="0">
                <a:solidFill>
                  <a:schemeClr val="tx1"/>
                </a:solidFill>
                <a:latin typeface="+mn-lt"/>
                <a:ea typeface="+mn-ea"/>
                <a:cs typeface="+mn-cs"/>
              </a:rPr>
              <a:t>dice que </a:t>
            </a:r>
            <a:r>
              <a:rPr lang="en-US" sz="1200" kern="1200" dirty="0">
                <a:solidFill>
                  <a:schemeClr val="tx1"/>
                </a:solidFill>
                <a:latin typeface="+mn-lt"/>
                <a:ea typeface="+mn-ea"/>
                <a:cs typeface="+mn-cs"/>
              </a:rPr>
              <a:t>no tienes miedo – ¿Cuál es su punto? ¿Qué pasa si le entrego mi vida a esta persona que no </a:t>
            </a:r>
            <a:r>
              <a:rPr lang="en-US" sz="1200" kern="1200" dirty="0" err="1">
                <a:solidFill>
                  <a:schemeClr val="tx1"/>
                </a:solidFill>
                <a:latin typeface="+mn-lt"/>
                <a:ea typeface="+mn-ea"/>
                <a:cs typeface="+mn-cs"/>
              </a:rPr>
              <a:t>es</a:t>
            </a:r>
            <a:r>
              <a:rPr lang="en-US" sz="1200" kern="1200" dirty="0">
                <a:solidFill>
                  <a:schemeClr val="tx1"/>
                </a:solidFill>
                <a:latin typeface="+mn-lt"/>
                <a:ea typeface="+mn-ea"/>
                <a:cs typeface="+mn-cs"/>
              </a:rPr>
              <a:t> </a:t>
            </a:r>
            <a:r>
              <a:rPr lang="en-US" sz="1200" kern="1200" dirty="0" smtClean="0">
                <a:solidFill>
                  <a:schemeClr val="tx1"/>
                </a:solidFill>
                <a:latin typeface="+mn-lt"/>
                <a:ea typeface="+mn-ea"/>
                <a:cs typeface="+mn-cs"/>
              </a:rPr>
              <a:t>Cristiana? Hay </a:t>
            </a:r>
            <a:r>
              <a:rPr lang="en-US" sz="1200" kern="1200" dirty="0">
                <a:solidFill>
                  <a:schemeClr val="tx1"/>
                </a:solidFill>
                <a:latin typeface="+mn-lt"/>
                <a:ea typeface="+mn-ea"/>
                <a:cs typeface="+mn-cs"/>
              </a:rPr>
              <a:t>una inseguridad y realmente eres hija de </a:t>
            </a:r>
            <a:r>
              <a:rPr lang="en-US" sz="1200" kern="1200" dirty="0" smtClean="0">
                <a:solidFill>
                  <a:schemeClr val="tx1"/>
                </a:solidFill>
                <a:latin typeface="+mn-lt"/>
                <a:ea typeface="+mn-ea"/>
                <a:cs typeface="+mn-cs"/>
              </a:rPr>
              <a:t>Sara </a:t>
            </a:r>
            <a:r>
              <a:rPr lang="en-US" sz="1200" kern="1200" dirty="0" err="1" smtClean="0">
                <a:solidFill>
                  <a:schemeClr val="tx1"/>
                </a:solidFill>
                <a:latin typeface="+mn-lt"/>
                <a:ea typeface="+mn-ea"/>
                <a:cs typeface="+mn-cs"/>
              </a:rPr>
              <a:t>si</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superas ese </a:t>
            </a:r>
            <a:r>
              <a:rPr lang="en-US" sz="1200" kern="1200" dirty="0" err="1" smtClean="0">
                <a:solidFill>
                  <a:schemeClr val="tx1"/>
                </a:solidFill>
                <a:latin typeface="+mn-lt"/>
                <a:ea typeface="+mn-ea"/>
                <a:cs typeface="+mn-cs"/>
              </a:rPr>
              <a:t>miedo</a:t>
            </a:r>
            <a:r>
              <a:rPr lang="en-US" sz="1200" kern="1200" dirty="0" smtClean="0">
                <a:solidFill>
                  <a:schemeClr val="tx1"/>
                </a:solidFill>
                <a:latin typeface="+mn-lt"/>
                <a:ea typeface="+mn-ea"/>
                <a:cs typeface="+mn-cs"/>
              </a:rPr>
              <a:t>.</a:t>
            </a:r>
            <a:endParaRPr lang="en-US" sz="1200" kern="1200" dirty="0">
              <a:solidFill>
                <a:schemeClr val="tx1"/>
              </a:solidFill>
              <a:latin typeface="+mn-lt"/>
              <a:ea typeface="+mn-ea"/>
              <a:cs typeface="+mn-cs"/>
            </a:endParaRPr>
          </a:p>
          <a:p>
            <a:pPr algn="l" rtl="0"/>
            <a:endParaRPr lang="en-US" sz="1200" kern="1200" dirty="0">
              <a:solidFill>
                <a:schemeClr val="tx1"/>
              </a:solidFill>
              <a:latin typeface="+mn-lt"/>
              <a:ea typeface="+mn-ea"/>
              <a:cs typeface="+mn-cs"/>
            </a:endParaRPr>
          </a:p>
          <a:p>
            <a:pPr algn="l" rtl="0"/>
            <a:r>
              <a:rPr lang="en-US" sz="1200" kern="1200" dirty="0">
                <a:solidFill>
                  <a:schemeClr val="tx1"/>
                </a:solidFill>
                <a:latin typeface="+mn-lt"/>
                <a:ea typeface="+mn-ea"/>
                <a:cs typeface="+mn-cs"/>
              </a:rPr>
              <a:t>Con esto concluye la sección sobre relaciones.</a:t>
            </a:r>
          </a:p>
          <a:p>
            <a:pPr algn="l" rtl="0"/>
            <a:r>
              <a:rPr lang="en-US" sz="1200" kern="1200" dirty="0">
                <a:solidFill>
                  <a:schemeClr val="tx1"/>
                </a:solidFill>
                <a:latin typeface="+mn-lt"/>
                <a:ea typeface="+mn-ea"/>
                <a:cs typeface="+mn-cs"/>
              </a:rPr>
              <a:t> </a:t>
            </a:r>
          </a:p>
          <a:p>
            <a:pPr algn="l" rtl="0"/>
            <a:r>
              <a:rPr lang="en-US" sz="1200" kern="1200" dirty="0" smtClean="0">
                <a:solidFill>
                  <a:schemeClr val="tx1"/>
                </a:solidFill>
                <a:latin typeface="+mn-lt"/>
                <a:ea typeface="+mn-ea"/>
                <a:cs typeface="+mn-cs"/>
              </a:rPr>
              <a:t>3:13 </a:t>
            </a:r>
            <a:r>
              <a:rPr lang="en-US" sz="1200" kern="1200" dirty="0" err="1">
                <a:solidFill>
                  <a:schemeClr val="tx1"/>
                </a:solidFill>
                <a:latin typeface="+mn-lt"/>
                <a:ea typeface="+mn-ea"/>
                <a:cs typeface="+mn-cs"/>
              </a:rPr>
              <a:t>Ahora</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pasa</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al sufrimiento como cristiano, la siguiente sección se centra en el sufrimiento pero se ramifica en el ejemplo de Cristo, la salvación en el bautismo, la pureza y el juicio, pero el centro es el sufrimiento más directamente. Pero él </a:t>
            </a:r>
            <a:r>
              <a:rPr lang="en-US" sz="1200" kern="1200" dirty="0" err="1">
                <a:solidFill>
                  <a:schemeClr val="tx1"/>
                </a:solidFill>
                <a:latin typeface="+mn-lt"/>
                <a:ea typeface="+mn-ea"/>
                <a:cs typeface="+mn-cs"/>
              </a:rPr>
              <a:t>comienza</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en</a:t>
            </a:r>
            <a:r>
              <a:rPr lang="en-US" sz="1200" kern="1200" dirty="0" smtClean="0">
                <a:solidFill>
                  <a:schemeClr val="tx1"/>
                </a:solidFill>
                <a:latin typeface="+mn-lt"/>
                <a:ea typeface="+mn-ea"/>
                <a:cs typeface="+mn-cs"/>
              </a:rPr>
              <a:t> el v 13 </a:t>
            </a:r>
            <a:r>
              <a:rPr lang="en-US" sz="1200" kern="1200" dirty="0">
                <a:solidFill>
                  <a:schemeClr val="tx1"/>
                </a:solidFill>
                <a:latin typeface="+mn-lt"/>
                <a:ea typeface="+mn-ea"/>
                <a:cs typeface="+mn-cs"/>
              </a:rPr>
              <a:t>– hace una pregunta, una interpretación </a:t>
            </a:r>
            <a:r>
              <a:rPr lang="en-US" sz="1200" kern="1200" dirty="0" err="1">
                <a:solidFill>
                  <a:schemeClr val="tx1"/>
                </a:solidFill>
                <a:latin typeface="+mn-lt"/>
                <a:ea typeface="+mn-ea"/>
                <a:cs typeface="+mn-cs"/>
              </a:rPr>
              <a:t>es</a:t>
            </a:r>
            <a:r>
              <a:rPr lang="en-US" sz="1200" kern="1200" dirty="0">
                <a:solidFill>
                  <a:schemeClr val="tx1"/>
                </a:solidFill>
                <a:latin typeface="+mn-lt"/>
                <a:ea typeface="+mn-ea"/>
                <a:cs typeface="+mn-cs"/>
              </a:rPr>
              <a:t> </a:t>
            </a:r>
            <a:r>
              <a:rPr lang="en-US" sz="1200" kern="1200" dirty="0" smtClean="0">
                <a:solidFill>
                  <a:schemeClr val="tx1"/>
                </a:solidFill>
                <a:latin typeface="+mn-lt"/>
                <a:ea typeface="+mn-ea"/>
                <a:cs typeface="+mn-cs"/>
              </a:rPr>
              <a:t>que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es</a:t>
            </a:r>
            <a:r>
              <a:rPr lang="en-US" sz="1200" kern="1200" baseline="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retórica</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y sabemos que la respuesta es nadie, </a:t>
            </a:r>
            <a:r>
              <a:rPr lang="en-US" sz="1200" kern="1200" dirty="0" err="1">
                <a:solidFill>
                  <a:schemeClr val="tx1"/>
                </a:solidFill>
                <a:latin typeface="+mn-lt"/>
                <a:ea typeface="+mn-ea"/>
                <a:cs typeface="+mn-cs"/>
              </a:rPr>
              <a:t>luego</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habla</a:t>
            </a:r>
            <a:r>
              <a:rPr lang="en-US" sz="1200" kern="1200" baseline="0" dirty="0" smtClean="0">
                <a:solidFill>
                  <a:schemeClr val="tx1"/>
                </a:solidFill>
                <a:latin typeface="+mn-lt"/>
                <a:ea typeface="+mn-ea"/>
                <a:cs typeface="+mn-cs"/>
              </a:rPr>
              <a:t> de las</a:t>
            </a:r>
            <a:r>
              <a:rPr lang="en-US" sz="1200" kern="1200" dirty="0" smtClean="0">
                <a:solidFill>
                  <a:schemeClr val="tx1"/>
                </a:solidFill>
                <a:latin typeface="+mn-lt"/>
                <a:ea typeface="+mn-ea"/>
                <a:cs typeface="+mn-cs"/>
              </a:rPr>
              <a:t> </a:t>
            </a:r>
            <a:r>
              <a:rPr lang="en-US" sz="1200" kern="1200" dirty="0" err="1">
                <a:solidFill>
                  <a:schemeClr val="tx1"/>
                </a:solidFill>
                <a:latin typeface="+mn-lt"/>
                <a:ea typeface="+mn-ea"/>
                <a:cs typeface="+mn-cs"/>
              </a:rPr>
              <a:t>protecciones</a:t>
            </a:r>
            <a:r>
              <a:rPr lang="en-US" sz="1200" kern="1200" dirty="0">
                <a:solidFill>
                  <a:schemeClr val="tx1"/>
                </a:solidFill>
                <a:latin typeface="+mn-lt"/>
                <a:ea typeface="+mn-ea"/>
                <a:cs typeface="+mn-cs"/>
              </a:rPr>
              <a:t> </a:t>
            </a:r>
            <a:r>
              <a:rPr lang="en-US" sz="1200" kern="1200" dirty="0" smtClean="0">
                <a:solidFill>
                  <a:schemeClr val="tx1"/>
                </a:solidFill>
                <a:latin typeface="+mn-lt"/>
                <a:ea typeface="+mn-ea"/>
                <a:cs typeface="+mn-cs"/>
              </a:rPr>
              <a:t>que </a:t>
            </a:r>
            <a:r>
              <a:rPr lang="en-US" sz="1200" kern="1200" dirty="0" err="1" smtClean="0">
                <a:solidFill>
                  <a:schemeClr val="tx1"/>
                </a:solidFill>
                <a:latin typeface="+mn-lt"/>
                <a:ea typeface="+mn-ea"/>
                <a:cs typeface="+mn-cs"/>
              </a:rPr>
              <a:t>tenemos</a:t>
            </a:r>
            <a:r>
              <a:rPr lang="en-US" sz="1200" kern="1200" dirty="0">
                <a:solidFill>
                  <a:schemeClr val="tx1"/>
                </a:solidFill>
                <a:latin typeface="+mn-lt"/>
                <a:ea typeface="+mn-ea"/>
                <a:cs typeface="+mn-cs"/>
              </a:rPr>
              <a:t>, luego ilustraciones de Jesús, luego los días de Noé.</a:t>
            </a:r>
          </a:p>
          <a:p>
            <a:pPr algn="l" rtl="0"/>
            <a:r>
              <a:rPr lang="en-US" sz="1200" kern="1200" dirty="0">
                <a:solidFill>
                  <a:schemeClr val="tx1"/>
                </a:solidFill>
                <a:latin typeface="+mn-lt"/>
                <a:ea typeface="+mn-ea"/>
                <a:cs typeface="+mn-cs"/>
              </a:rPr>
              <a:t> </a:t>
            </a:r>
          </a:p>
          <a:p>
            <a:pPr algn="l" rtl="0"/>
            <a:r>
              <a:rPr lang="en-US" sz="1200" kern="1200" dirty="0">
                <a:solidFill>
                  <a:schemeClr val="tx1"/>
                </a:solidFill>
                <a:latin typeface="+mn-lt"/>
                <a:ea typeface="+mn-ea"/>
                <a:cs typeface="+mn-cs"/>
              </a:rPr>
              <a:t>¿Quién es el que te hará daño si eres celoso de las buenas obras? Si es retórico, entonces la respuesta </a:t>
            </a:r>
            <a:r>
              <a:rPr lang="en-US" sz="1200" kern="1200" dirty="0" err="1">
                <a:solidFill>
                  <a:schemeClr val="tx1"/>
                </a:solidFill>
                <a:latin typeface="+mn-lt"/>
                <a:ea typeface="+mn-ea"/>
                <a:cs typeface="+mn-cs"/>
              </a:rPr>
              <a:t>es</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nadie</a:t>
            </a:r>
            <a:r>
              <a:rPr lang="en-US" sz="1200" kern="1200" dirty="0" smtClean="0">
                <a:solidFill>
                  <a:schemeClr val="tx1"/>
                </a:solidFill>
                <a:latin typeface="+mn-lt"/>
                <a:ea typeface="+mn-ea"/>
                <a:cs typeface="+mn-cs"/>
              </a:rPr>
              <a:t>.</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P</a:t>
            </a:r>
            <a:r>
              <a:rPr lang="en-US" sz="1200" kern="1200" dirty="0" err="1" smtClean="0">
                <a:solidFill>
                  <a:schemeClr val="tx1"/>
                </a:solidFill>
                <a:latin typeface="+mn-lt"/>
                <a:ea typeface="+mn-ea"/>
                <a:cs typeface="+mn-cs"/>
              </a:rPr>
              <a:t>odrías</a:t>
            </a:r>
            <a:r>
              <a:rPr lang="en-US" sz="1200" kern="1200" dirty="0" smtClean="0">
                <a:solidFill>
                  <a:schemeClr val="tx1"/>
                </a:solidFill>
                <a:latin typeface="+mn-lt"/>
                <a:ea typeface="+mn-ea"/>
                <a:cs typeface="+mn-cs"/>
              </a:rPr>
              <a:t> </a:t>
            </a:r>
            <a:r>
              <a:rPr lang="en-US" sz="1200" kern="1200" dirty="0" err="1">
                <a:solidFill>
                  <a:schemeClr val="tx1"/>
                </a:solidFill>
                <a:latin typeface="+mn-lt"/>
                <a:ea typeface="+mn-ea"/>
                <a:cs typeface="+mn-cs"/>
              </a:rPr>
              <a:t>leerlo</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como</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qué</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clase de persona te </a:t>
            </a:r>
            <a:r>
              <a:rPr lang="en-US" sz="1200" kern="1200" dirty="0" err="1">
                <a:solidFill>
                  <a:schemeClr val="tx1"/>
                </a:solidFill>
                <a:latin typeface="+mn-lt"/>
                <a:ea typeface="+mn-ea"/>
                <a:cs typeface="+mn-cs"/>
              </a:rPr>
              <a:t>hará</a:t>
            </a:r>
            <a:r>
              <a:rPr lang="en-US" sz="1200" kern="1200" dirty="0">
                <a:solidFill>
                  <a:schemeClr val="tx1"/>
                </a:solidFill>
                <a:latin typeface="+mn-lt"/>
                <a:ea typeface="+mn-ea"/>
                <a:cs typeface="+mn-cs"/>
              </a:rPr>
              <a:t> </a:t>
            </a:r>
            <a:r>
              <a:rPr lang="en-US" sz="1200" kern="1200" dirty="0" err="1" smtClean="0">
                <a:solidFill>
                  <a:schemeClr val="tx1"/>
                </a:solidFill>
                <a:latin typeface="+mn-lt"/>
                <a:ea typeface="+mn-ea"/>
                <a:cs typeface="+mn-cs"/>
              </a:rPr>
              <a:t>daño</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H</a:t>
            </a:r>
            <a:r>
              <a:rPr lang="en-US" sz="1200" kern="1200" dirty="0" smtClean="0">
                <a:solidFill>
                  <a:schemeClr val="tx1"/>
                </a:solidFill>
                <a:latin typeface="+mn-lt"/>
                <a:ea typeface="+mn-ea"/>
                <a:cs typeface="+mn-cs"/>
              </a:rPr>
              <a:t>ay </a:t>
            </a:r>
            <a:r>
              <a:rPr lang="en-US" sz="1200" kern="1200" dirty="0">
                <a:solidFill>
                  <a:schemeClr val="tx1"/>
                </a:solidFill>
                <a:latin typeface="+mn-lt"/>
                <a:ea typeface="+mn-ea"/>
                <a:cs typeface="+mn-cs"/>
              </a:rPr>
              <a:t>algunas personas que son así, lo harán. </a:t>
            </a:r>
            <a:r>
              <a:rPr lang="en-US" sz="1200" kern="1200" dirty="0" err="1" smtClean="0">
                <a:solidFill>
                  <a:schemeClr val="tx1"/>
                </a:solidFill>
                <a:latin typeface="+mn-lt"/>
                <a:ea typeface="+mn-ea"/>
                <a:cs typeface="+mn-cs"/>
              </a:rPr>
              <a:t>Hacerte</a:t>
            </a:r>
            <a:r>
              <a:rPr lang="en-US" sz="1200" kern="1200" dirty="0" smtClean="0">
                <a:solidFill>
                  <a:schemeClr val="tx1"/>
                </a:solidFill>
                <a:latin typeface="+mn-lt"/>
                <a:ea typeface="+mn-ea"/>
                <a:cs typeface="+mn-cs"/>
              </a:rPr>
              <a:t> </a:t>
            </a:r>
            <a:r>
              <a:rPr lang="en-US" sz="1200" kern="1200" dirty="0">
                <a:solidFill>
                  <a:schemeClr val="tx1"/>
                </a:solidFill>
                <a:latin typeface="+mn-lt"/>
                <a:ea typeface="+mn-ea"/>
                <a:cs typeface="+mn-cs"/>
              </a:rPr>
              <a:t>daño a pesar de que eres una buena persona, tal vez se refiere a aquellos que realmente pueden hacerte daño (alma). Tiene sentido si estás viviendo bien, entonces al final estás bien, no hay mucho que temer. ¿Qué tipo de protección tienes cuando sufres? Él dice: no tengas miedo del mundo, teme a Dios pero no al mundo.</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252FCC-3940-460A-9140-F90192C368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9700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rtl="0"/>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252FCC-3940-460A-9140-F90192C368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6262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rtl="0"/>
            <a:r>
              <a:rPr lang="es-ES" sz="1200" b="0" i="0" kern="1200" dirty="0" smtClean="0">
                <a:solidFill>
                  <a:schemeClr val="tx1"/>
                </a:solidFill>
                <a:latin typeface="+mn-lt"/>
                <a:ea typeface="+mn-ea"/>
                <a:cs typeface="+mn-cs"/>
              </a:rPr>
              <a:t>1</a:t>
            </a:r>
            <a:r>
              <a:rPr lang="es-ES" sz="1200" b="0" i="0" kern="1200" baseline="0" dirty="0" smtClean="0">
                <a:solidFill>
                  <a:schemeClr val="tx1"/>
                </a:solidFill>
                <a:latin typeface="+mn-lt"/>
                <a:ea typeface="+mn-ea"/>
                <a:cs typeface="+mn-cs"/>
              </a:rPr>
              <a:t> Tim. 5:9-10</a:t>
            </a:r>
          </a:p>
          <a:p>
            <a:pPr algn="l" rtl="0"/>
            <a:endParaRPr lang="en-US" sz="1200" b="0" i="0" kern="1200" dirty="0">
              <a:solidFill>
                <a:schemeClr val="tx1"/>
              </a:solidFill>
              <a:latin typeface="+mn-lt"/>
              <a:ea typeface="+mn-ea"/>
              <a:cs typeface="+mn-cs"/>
            </a:endParaRPr>
          </a:p>
          <a:p>
            <a:pPr algn="l" rtl="0"/>
            <a:r>
              <a:rPr lang="en-US" sz="1200" kern="1200" baseline="0" dirty="0" err="1" smtClean="0">
                <a:solidFill>
                  <a:schemeClr val="tx1"/>
                </a:solidFill>
                <a:latin typeface="+mn-lt"/>
                <a:ea typeface="+mn-ea"/>
                <a:cs typeface="+mn-cs"/>
              </a:rPr>
              <a:t>Significa</a:t>
            </a:r>
            <a:r>
              <a:rPr lang="en-US" sz="1200" kern="1200" baseline="0" dirty="0" smtClean="0">
                <a:solidFill>
                  <a:schemeClr val="tx1"/>
                </a:solidFill>
                <a:latin typeface="+mn-lt"/>
                <a:ea typeface="+mn-ea"/>
                <a:cs typeface="+mn-cs"/>
              </a:rPr>
              <a:t> que la </a:t>
            </a:r>
            <a:r>
              <a:rPr lang="en-US" sz="1200" kern="1200" baseline="0" dirty="0" err="1" smtClean="0">
                <a:solidFill>
                  <a:schemeClr val="tx1"/>
                </a:solidFill>
                <a:latin typeface="+mn-lt"/>
                <a:ea typeface="+mn-ea"/>
                <a:cs typeface="+mn-cs"/>
              </a:rPr>
              <a:t>vida</a:t>
            </a:r>
            <a:r>
              <a:rPr lang="en-US" sz="1200" kern="1200" baseline="0" dirty="0" smtClean="0">
                <a:solidFill>
                  <a:schemeClr val="tx1"/>
                </a:solidFill>
                <a:latin typeface="+mn-lt"/>
                <a:ea typeface="+mn-ea"/>
                <a:cs typeface="+mn-cs"/>
              </a:rPr>
              <a:t> del </a:t>
            </a:r>
            <a:r>
              <a:rPr lang="en-US" sz="1200" kern="1200" baseline="0" dirty="0" err="1" smtClean="0">
                <a:solidFill>
                  <a:schemeClr val="tx1"/>
                </a:solidFill>
                <a:latin typeface="+mn-lt"/>
                <a:ea typeface="+mn-ea"/>
                <a:cs typeface="+mn-cs"/>
              </a:rPr>
              <a:t>hogar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es</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su punto focal. Su vida gira en torno a </a:t>
            </a:r>
            <a:r>
              <a:rPr lang="en-US" sz="1200" kern="1200" baseline="0" dirty="0" smtClean="0">
                <a:solidFill>
                  <a:schemeClr val="tx1"/>
                </a:solidFill>
                <a:latin typeface="+mn-lt"/>
                <a:ea typeface="+mn-ea"/>
                <a:cs typeface="+mn-cs"/>
              </a:rPr>
              <a:t>casa y </a:t>
            </a:r>
            <a:r>
              <a:rPr lang="en-US" sz="1200" kern="1200" baseline="0" dirty="0">
                <a:solidFill>
                  <a:schemeClr val="tx1"/>
                </a:solidFill>
                <a:latin typeface="+mn-lt"/>
                <a:ea typeface="+mn-ea"/>
                <a:cs typeface="+mn-cs"/>
              </a:rPr>
              <a:t>familia. Su principal responsabilidad </a:t>
            </a:r>
            <a:r>
              <a:rPr lang="en-US" sz="1200" kern="1200" baseline="0" dirty="0" err="1">
                <a:solidFill>
                  <a:schemeClr val="tx1"/>
                </a:solidFill>
                <a:latin typeface="+mn-lt"/>
                <a:ea typeface="+mn-ea"/>
                <a:cs typeface="+mn-cs"/>
              </a:rPr>
              <a:t>es</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a:t>
            </a:r>
            <a:r>
              <a:rPr lang="en-US" sz="1200" kern="1200" baseline="0" dirty="0" err="1" smtClean="0">
                <a:solidFill>
                  <a:schemeClr val="tx1"/>
                </a:solidFill>
                <a:latin typeface="+mn-lt"/>
                <a:ea typeface="+mn-ea"/>
                <a:cs typeface="+mn-cs"/>
              </a:rPr>
              <a:t>cuidar</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la casa" </a:t>
            </a:r>
            <a:r>
              <a:rPr lang="en-US" sz="1200" kern="1200" baseline="0" dirty="0" smtClean="0">
                <a:solidFill>
                  <a:schemeClr val="tx1"/>
                </a:solidFill>
                <a:latin typeface="+mn-lt"/>
                <a:ea typeface="+mn-ea"/>
                <a:cs typeface="+mn-cs"/>
              </a:rPr>
              <a:t>o "</a:t>
            </a:r>
            <a:r>
              <a:rPr lang="en-US" sz="1200" kern="1200" baseline="0" dirty="0" err="1" smtClean="0">
                <a:solidFill>
                  <a:schemeClr val="tx1"/>
                </a:solidFill>
                <a:latin typeface="+mn-lt"/>
                <a:ea typeface="+mn-ea"/>
                <a:cs typeface="+mn-cs"/>
              </a:rPr>
              <a:t>guiar</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la casa". Esa frase es utilizada por Pablo en 1 Tim. 5:14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instrucciones</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a ciertas mujeres jóvenes. El hogar y </a:t>
            </a:r>
            <a:r>
              <a:rPr lang="en-US" sz="1200" kern="1200" baseline="0" dirty="0" err="1" smtClean="0">
                <a:solidFill>
                  <a:schemeClr val="tx1"/>
                </a:solidFill>
                <a:latin typeface="+mn-lt"/>
                <a:ea typeface="+mn-ea"/>
                <a:cs typeface="+mn-cs"/>
              </a:rPr>
              <a:t>su</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entorno</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es su cargo y responsabilidad de Dios. </a:t>
            </a:r>
            <a:r>
              <a:rPr lang="en-US" sz="1200" kern="1200" baseline="0" dirty="0" err="1">
                <a:solidFill>
                  <a:schemeClr val="tx1"/>
                </a:solidFill>
                <a:latin typeface="+mn-lt"/>
                <a:ea typeface="+mn-ea"/>
                <a:cs typeface="+mn-cs"/>
              </a:rPr>
              <a:t>Eso</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debe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ser</a:t>
            </a:r>
            <a:r>
              <a:rPr lang="en-US" sz="1200" kern="1200" baseline="0" dirty="0" smtClean="0">
                <a:solidFill>
                  <a:schemeClr val="tx1"/>
                </a:solidFill>
                <a:latin typeface="+mn-lt"/>
                <a:ea typeface="+mn-ea"/>
                <a:cs typeface="+mn-cs"/>
              </a:rPr>
              <a:t> lo </a:t>
            </a:r>
            <a:r>
              <a:rPr lang="en-US" sz="1200" kern="1200" baseline="0" dirty="0">
                <a:solidFill>
                  <a:schemeClr val="tx1"/>
                </a:solidFill>
                <a:latin typeface="+mn-lt"/>
                <a:ea typeface="+mn-ea"/>
                <a:cs typeface="+mn-cs"/>
              </a:rPr>
              <a:t>primero en su vida. Ella eligió establecer un </a:t>
            </a:r>
            <a:r>
              <a:rPr lang="en-US" sz="1200" kern="1200" baseline="0" dirty="0" err="1">
                <a:solidFill>
                  <a:schemeClr val="tx1"/>
                </a:solidFill>
                <a:latin typeface="+mn-lt"/>
                <a:ea typeface="+mn-ea"/>
                <a:cs typeface="+mn-cs"/>
              </a:rPr>
              <a:t>hogar</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y </a:t>
            </a:r>
            <a:r>
              <a:rPr lang="en-US" sz="1200" kern="1200" baseline="0" dirty="0" err="1" smtClean="0">
                <a:solidFill>
                  <a:schemeClr val="tx1"/>
                </a:solidFill>
                <a:latin typeface="+mn-lt"/>
                <a:ea typeface="+mn-ea"/>
                <a:cs typeface="+mn-cs"/>
              </a:rPr>
              <a:t>tener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hijos</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Ahora debe aceptar la </a:t>
            </a:r>
            <a:r>
              <a:rPr lang="en-US" sz="1200" kern="1200" baseline="0" dirty="0" err="1" smtClean="0">
                <a:solidFill>
                  <a:schemeClr val="tx1"/>
                </a:solidFill>
                <a:latin typeface="+mn-lt"/>
                <a:ea typeface="+mn-ea"/>
                <a:cs typeface="+mn-cs"/>
              </a:rPr>
              <a:t>responsabilidad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seria</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encargarse</a:t>
            </a:r>
            <a:r>
              <a:rPr lang="en-US" sz="1200" kern="1200" baseline="0" dirty="0" smtClean="0">
                <a:solidFill>
                  <a:schemeClr val="tx1"/>
                </a:solidFill>
                <a:latin typeface="+mn-lt"/>
                <a:ea typeface="+mn-ea"/>
                <a:cs typeface="+mn-cs"/>
              </a:rPr>
              <a:t> de ese </a:t>
            </a:r>
            <a:r>
              <a:rPr lang="en-US" sz="1200" kern="1200" baseline="0" dirty="0" err="1" smtClean="0">
                <a:solidFill>
                  <a:schemeClr val="tx1"/>
                </a:solidFill>
                <a:latin typeface="+mn-lt"/>
                <a:ea typeface="+mn-ea"/>
                <a:cs typeface="+mn-cs"/>
              </a:rPr>
              <a:t>hogar</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y su entorno.</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252FCC-3940-460A-9140-F90192C368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37276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a:t>Este es un </a:t>
            </a:r>
            <a:r>
              <a:rPr lang="en-US" dirty="0" err="1"/>
              <a:t>trabajo</a:t>
            </a:r>
            <a:r>
              <a:rPr lang="en-US" dirty="0"/>
              <a:t> </a:t>
            </a:r>
            <a:r>
              <a:rPr lang="en-US" dirty="0" err="1" smtClean="0"/>
              <a:t>importante</a:t>
            </a:r>
            <a:r>
              <a:rPr lang="en-US" baseline="0" dirty="0" smtClean="0"/>
              <a:t> </a:t>
            </a:r>
            <a:r>
              <a:rPr lang="en-US" dirty="0" smtClean="0"/>
              <a:t>y </a:t>
            </a:r>
            <a:r>
              <a:rPr lang="en-US" dirty="0"/>
              <a:t>desafiante…. Incluso antes </a:t>
            </a:r>
            <a:r>
              <a:rPr lang="en-US" dirty="0" smtClean="0"/>
              <a:t>de</a:t>
            </a:r>
            <a:r>
              <a:rPr lang="en-US" baseline="0" dirty="0" smtClean="0"/>
              <a:t> las </a:t>
            </a:r>
            <a:r>
              <a:rPr lang="en-US" baseline="0" dirty="0" err="1" smtClean="0"/>
              <a:t>maldiciones</a:t>
            </a:r>
            <a:r>
              <a:rPr lang="en-US" baseline="0" dirty="0" smtClean="0"/>
              <a:t> </a:t>
            </a:r>
            <a:r>
              <a:rPr lang="en-US" baseline="0" dirty="0"/>
              <a:t>que aún están por venir.</a:t>
            </a:r>
          </a:p>
          <a:p>
            <a:pPr algn="l" rtl="0"/>
            <a:r>
              <a:rPr lang="en-US" baseline="0" dirty="0" err="1" smtClean="0"/>
              <a:t>Nótese</a:t>
            </a:r>
            <a:r>
              <a:rPr lang="en-US" baseline="0" dirty="0" smtClean="0"/>
              <a:t> </a:t>
            </a:r>
            <a:r>
              <a:rPr lang="en-US" baseline="0" dirty="0"/>
              <a:t>también que todos estos le fueron dados a Adán cuando estaba solo (sin </a:t>
            </a:r>
            <a:r>
              <a:rPr lang="en-US" baseline="0" dirty="0" err="1" smtClean="0"/>
              <a:t>ayuda</a:t>
            </a:r>
            <a:r>
              <a:rPr lang="en-US" baseline="0" dirty="0" smtClean="0"/>
              <a:t>)</a:t>
            </a:r>
            <a:endParaRPr lang="en-US" dirty="0"/>
          </a:p>
          <a:p>
            <a:pPr algn="l" rtl="0"/>
            <a:r>
              <a:rPr lang="en-US" dirty="0" err="1" smtClean="0"/>
              <a:t>Requiere</a:t>
            </a:r>
            <a:r>
              <a:rPr lang="en-US" dirty="0" smtClean="0"/>
              <a:t> </a:t>
            </a:r>
            <a:r>
              <a:rPr lang="en-US" baseline="0" dirty="0" err="1" smtClean="0"/>
              <a:t>habilidades</a:t>
            </a:r>
            <a:r>
              <a:rPr lang="en-US" baseline="0" dirty="0"/>
              <a:t>…</a:t>
            </a:r>
          </a:p>
          <a:p>
            <a:pPr algn="l" rtl="0"/>
            <a:endParaRPr lang="en-US" baseline="0" dirty="0"/>
          </a:p>
          <a:p>
            <a:pPr algn="l" rtl="0"/>
            <a:r>
              <a:rPr lang="en-US" sz="1200" b="1" i="0" kern="1200" dirty="0" smtClean="0">
                <a:solidFill>
                  <a:schemeClr val="tx1"/>
                </a:solidFill>
                <a:latin typeface="+mn-lt"/>
                <a:ea typeface="+mn-ea"/>
                <a:cs typeface="+mn-cs"/>
              </a:rPr>
              <a:t>16</a:t>
            </a:r>
            <a:r>
              <a:rPr lang="en-US" sz="1200" b="0" i="0" kern="1200" dirty="0" smtClean="0">
                <a:solidFill>
                  <a:schemeClr val="tx1"/>
                </a:solidFill>
                <a:latin typeface="+mn-lt"/>
                <a:ea typeface="+mn-ea"/>
                <a:cs typeface="+mn-cs"/>
              </a:rPr>
              <a:t> </a:t>
            </a:r>
            <a:r>
              <a:rPr lang="es-ES" sz="1200" b="0" i="0" kern="1200" dirty="0" smtClean="0">
                <a:solidFill>
                  <a:schemeClr val="tx1"/>
                </a:solidFill>
                <a:latin typeface="+mn-lt"/>
                <a:ea typeface="+mn-ea"/>
                <a:cs typeface="+mn-cs"/>
              </a:rPr>
              <a:t>Y el SEÑOR Dios ordenó al hombre: «De todo árbol del huerto podrás comer, </a:t>
            </a:r>
          </a:p>
          <a:p>
            <a:pPr algn="l" rtl="0"/>
            <a:r>
              <a:rPr lang="es-ES" sz="1200" b="0" i="0" kern="1200" dirty="0" smtClean="0">
                <a:solidFill>
                  <a:schemeClr val="tx1"/>
                </a:solidFill>
                <a:latin typeface="+mn-lt"/>
                <a:ea typeface="+mn-ea"/>
                <a:cs typeface="+mn-cs"/>
              </a:rPr>
              <a:t>17  pero del árbol del conocimiento del bien y del mal no comerás, porque el día que de él comas, ciertamente morirás». </a:t>
            </a:r>
            <a:endParaRPr lang="en-US" baseline="0"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3677BD1-F61E-4A8A-93FD-955EDF7EC03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29522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lnSpcReduction="10000"/>
          </a:bodyPr>
          <a:lstStyle/>
          <a:p>
            <a:pPr algn="l" rtl="0"/>
            <a:r>
              <a:rPr lang="en-US" sz="1200" kern="1200" baseline="0" dirty="0">
                <a:solidFill>
                  <a:schemeClr val="tx1"/>
                </a:solidFill>
                <a:latin typeface="+mn-lt"/>
                <a:ea typeface="+mn-ea"/>
                <a:cs typeface="+mn-cs"/>
              </a:rPr>
              <a:t>"</a:t>
            </a:r>
            <a:r>
              <a:rPr lang="en-US" sz="1200" kern="1200" baseline="0" dirty="0" smtClean="0">
                <a:solidFill>
                  <a:schemeClr val="tx1"/>
                </a:solidFill>
                <a:latin typeface="+mn-lt"/>
                <a:ea typeface="+mn-ea"/>
                <a:cs typeface="+mn-cs"/>
              </a:rPr>
              <a:t>Amen a </a:t>
            </a:r>
            <a:r>
              <a:rPr lang="en-US" sz="1200" kern="1200" baseline="0" dirty="0" err="1" smtClean="0">
                <a:solidFill>
                  <a:schemeClr val="tx1"/>
                </a:solidFill>
                <a:latin typeface="+mn-lt"/>
                <a:ea typeface="+mn-ea"/>
                <a:cs typeface="+mn-cs"/>
              </a:rPr>
              <a:t>sus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maridos</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 La palabra traducida "</a:t>
            </a:r>
            <a:r>
              <a:rPr lang="en-US" sz="1200" kern="1200" baseline="0" dirty="0" smtClean="0">
                <a:solidFill>
                  <a:schemeClr val="tx1"/>
                </a:solidFill>
                <a:latin typeface="+mn-lt"/>
                <a:ea typeface="+mn-ea"/>
                <a:cs typeface="+mn-cs"/>
              </a:rPr>
              <a:t>amen" </a:t>
            </a:r>
            <a:r>
              <a:rPr lang="en-US" sz="1200" kern="1200" baseline="0" dirty="0" err="1" smtClean="0">
                <a:solidFill>
                  <a:schemeClr val="tx1"/>
                </a:solidFill>
                <a:latin typeface="+mn-lt"/>
                <a:ea typeface="+mn-ea"/>
                <a:cs typeface="+mn-cs"/>
              </a:rPr>
              <a:t>es</a:t>
            </a:r>
            <a:r>
              <a:rPr lang="en-US" sz="1200" kern="1200" baseline="0" dirty="0" smtClean="0">
                <a:solidFill>
                  <a:schemeClr val="tx1"/>
                </a:solidFill>
                <a:latin typeface="+mn-lt"/>
                <a:ea typeface="+mn-ea"/>
                <a:cs typeface="+mn-cs"/>
              </a:rPr>
              <a:t> </a:t>
            </a:r>
            <a:r>
              <a:rPr lang="en-US" sz="1200" i="1" kern="1200" baseline="0" dirty="0" err="1" smtClean="0">
                <a:solidFill>
                  <a:schemeClr val="tx1"/>
                </a:solidFill>
                <a:latin typeface="+mn-lt"/>
                <a:ea typeface="+mn-ea"/>
                <a:cs typeface="+mn-cs"/>
              </a:rPr>
              <a:t>filandros</a:t>
            </a:r>
            <a:r>
              <a:rPr lang="en-US" sz="1200" i="1" kern="1200" baseline="0" dirty="0" smtClean="0">
                <a:solidFill>
                  <a:schemeClr val="tx1"/>
                </a:solidFill>
                <a:latin typeface="+mn-lt"/>
                <a:ea typeface="+mn-ea"/>
                <a:cs typeface="+mn-cs"/>
              </a:rPr>
              <a:t> que </a:t>
            </a:r>
            <a:r>
              <a:rPr lang="en-US" sz="1200" i="1" kern="1200" baseline="0" dirty="0" err="1">
                <a:solidFill>
                  <a:schemeClr val="tx1"/>
                </a:solidFill>
                <a:latin typeface="+mn-lt"/>
                <a:ea typeface="+mn-ea"/>
                <a:cs typeface="+mn-cs"/>
              </a:rPr>
              <a:t>es</a:t>
            </a:r>
            <a:r>
              <a:rPr lang="en-US" sz="1200" i="1" kern="1200" baseline="0" dirty="0">
                <a:solidFill>
                  <a:schemeClr val="tx1"/>
                </a:solidFill>
                <a:latin typeface="+mn-lt"/>
                <a:ea typeface="+mn-ea"/>
                <a:cs typeface="+mn-cs"/>
              </a:rPr>
              <a:t> </a:t>
            </a:r>
            <a:r>
              <a:rPr lang="en-US" sz="1200" i="1" kern="1200" baseline="0" dirty="0" err="1" smtClean="0">
                <a:solidFill>
                  <a:schemeClr val="tx1"/>
                </a:solidFill>
                <a:latin typeface="+mn-lt"/>
                <a:ea typeface="+mn-ea"/>
                <a:cs typeface="+mn-cs"/>
              </a:rPr>
              <a:t>una</a:t>
            </a:r>
            <a:r>
              <a:rPr lang="en-US" sz="1200" i="1"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exhortación</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a </a:t>
            </a:r>
            <a:r>
              <a:rPr lang="en-US" sz="1200" kern="1200" baseline="0" dirty="0" err="1">
                <a:solidFill>
                  <a:schemeClr val="tx1"/>
                </a:solidFill>
                <a:latin typeface="+mn-lt"/>
                <a:ea typeface="+mn-ea"/>
                <a:cs typeface="+mn-cs"/>
              </a:rPr>
              <a:t>ser</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afectuosa</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Ella debe ser afectuosa y cariñosa con </a:t>
            </a:r>
            <a:r>
              <a:rPr lang="en-US" sz="1200" kern="1200" baseline="0" dirty="0" err="1" smtClean="0">
                <a:solidFill>
                  <a:schemeClr val="tx1"/>
                </a:solidFill>
                <a:latin typeface="+mn-lt"/>
                <a:ea typeface="+mn-ea"/>
                <a:cs typeface="+mn-cs"/>
              </a:rPr>
              <a:t>su</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marido</a:t>
            </a:r>
            <a:r>
              <a:rPr lang="en-US" sz="1200" kern="1200" baseline="0" dirty="0">
                <a:solidFill>
                  <a:schemeClr val="tx1"/>
                </a:solidFill>
                <a:latin typeface="+mn-lt"/>
                <a:ea typeface="+mn-ea"/>
                <a:cs typeface="+mn-cs"/>
              </a:rPr>
              <a:t>. Ella tiene la responsabilidad en el matrimonio de satisfacer sus </a:t>
            </a:r>
            <a:r>
              <a:rPr lang="en-US" sz="1200" kern="1200" baseline="0" dirty="0" err="1">
                <a:solidFill>
                  <a:schemeClr val="tx1"/>
                </a:solidFill>
                <a:latin typeface="+mn-lt"/>
                <a:ea typeface="+mn-ea"/>
                <a:cs typeface="+mn-cs"/>
              </a:rPr>
              <a:t>necesidades</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y </a:t>
            </a:r>
            <a:r>
              <a:rPr lang="en-US" sz="1200" kern="1200" baseline="0" dirty="0" err="1" smtClean="0">
                <a:solidFill>
                  <a:schemeClr val="tx1"/>
                </a:solidFill>
                <a:latin typeface="+mn-lt"/>
                <a:ea typeface="+mn-ea"/>
                <a:cs typeface="+mn-cs"/>
              </a:rPr>
              <a:t>deseos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físicos</a:t>
            </a:r>
            <a:r>
              <a:rPr lang="en-US" sz="1200" kern="1200" baseline="0" dirty="0" smtClean="0">
                <a:solidFill>
                  <a:schemeClr val="tx1"/>
                </a:solidFill>
                <a:latin typeface="+mn-lt"/>
                <a:ea typeface="+mn-ea"/>
                <a:cs typeface="+mn-cs"/>
              </a:rPr>
              <a:t> y </a:t>
            </a:r>
            <a:r>
              <a:rPr lang="en-US" sz="1200" kern="1200" baseline="0" dirty="0">
                <a:solidFill>
                  <a:schemeClr val="tx1"/>
                </a:solidFill>
                <a:latin typeface="+mn-lt"/>
                <a:ea typeface="+mn-ea"/>
                <a:cs typeface="+mn-cs"/>
              </a:rPr>
              <a:t>ella tiene la responsabilidad de mostrar tierno cuidado y apoyo, lo cual </a:t>
            </a:r>
            <a:r>
              <a:rPr lang="en-US" sz="1200" kern="1200" baseline="0" dirty="0" err="1">
                <a:solidFill>
                  <a:schemeClr val="tx1"/>
                </a:solidFill>
                <a:latin typeface="+mn-lt"/>
                <a:ea typeface="+mn-ea"/>
                <a:cs typeface="+mn-cs"/>
              </a:rPr>
              <a:t>es</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una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expresión</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de tal amor.</a:t>
            </a:r>
          </a:p>
          <a:p>
            <a:pPr algn="l" rtl="0"/>
            <a:endParaRPr lang="en-US" sz="1200" kern="1200" baseline="0" dirty="0">
              <a:solidFill>
                <a:schemeClr val="tx1"/>
              </a:solidFill>
              <a:latin typeface="+mn-lt"/>
              <a:ea typeface="+mn-ea"/>
              <a:cs typeface="+mn-cs"/>
            </a:endParaRPr>
          </a:p>
          <a:p>
            <a:pPr algn="l" rtl="0"/>
            <a:r>
              <a:rPr lang="en-US" sz="1200" kern="1200" baseline="0" dirty="0">
                <a:solidFill>
                  <a:schemeClr val="tx1"/>
                </a:solidFill>
                <a:latin typeface="+mn-lt"/>
                <a:ea typeface="+mn-ea"/>
                <a:cs typeface="+mn-cs"/>
              </a:rPr>
              <a:t>Tito 2:3-5</a:t>
            </a:r>
          </a:p>
          <a:p>
            <a:pPr algn="l" rtl="0"/>
            <a:r>
              <a:rPr lang="en-US" sz="1200" kern="1200" baseline="0" dirty="0" err="1" smtClean="0">
                <a:solidFill>
                  <a:schemeClr val="tx1"/>
                </a:solidFill>
                <a:latin typeface="+mn-lt"/>
                <a:ea typeface="+mn-ea"/>
                <a:cs typeface="+mn-cs"/>
              </a:rPr>
              <a:t>Hacendosa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el </a:t>
            </a:r>
            <a:r>
              <a:rPr lang="en-US" sz="1200" kern="1200" baseline="0" dirty="0" err="1" smtClean="0">
                <a:solidFill>
                  <a:schemeClr val="tx1"/>
                </a:solidFill>
                <a:latin typeface="+mn-lt"/>
                <a:ea typeface="+mn-ea"/>
                <a:cs typeface="+mn-cs"/>
              </a:rPr>
              <a:t>hogar</a:t>
            </a:r>
            <a:r>
              <a:rPr lang="en-US" sz="1200" kern="1200" baseline="0" dirty="0" smtClean="0">
                <a:solidFill>
                  <a:schemeClr val="tx1"/>
                </a:solidFill>
                <a:latin typeface="+mn-lt"/>
                <a:ea typeface="+mn-ea"/>
                <a:cs typeface="+mn-cs"/>
              </a:rPr>
              <a:t> - </a:t>
            </a:r>
            <a:r>
              <a:rPr lang="en-US" sz="1200" kern="1200" baseline="0" dirty="0">
                <a:solidFill>
                  <a:schemeClr val="tx1"/>
                </a:solidFill>
                <a:latin typeface="+mn-lt"/>
                <a:ea typeface="+mn-ea"/>
                <a:cs typeface="+mn-cs"/>
              </a:rPr>
              <a:t>lit., una vigilante en casa o </a:t>
            </a:r>
            <a:r>
              <a:rPr lang="en-US" sz="1200" kern="1200" baseline="0" dirty="0" err="1" smtClean="0">
                <a:solidFill>
                  <a:schemeClr val="tx1"/>
                </a:solidFill>
                <a:latin typeface="+mn-lt"/>
                <a:ea typeface="+mn-ea"/>
                <a:cs typeface="+mn-cs"/>
              </a:rPr>
              <a:t>una</a:t>
            </a:r>
            <a:r>
              <a:rPr lang="en-US" sz="1200" kern="1200" baseline="0" dirty="0" smtClean="0">
                <a:solidFill>
                  <a:schemeClr val="tx1"/>
                </a:solidFill>
                <a:latin typeface="+mn-lt"/>
                <a:ea typeface="+mn-ea"/>
                <a:cs typeface="+mn-cs"/>
              </a:rPr>
              <a:t> que se </a:t>
            </a:r>
            <a:r>
              <a:rPr lang="en-US" sz="1200" kern="1200" baseline="0" dirty="0" err="1" smtClean="0">
                <a:solidFill>
                  <a:schemeClr val="tx1"/>
                </a:solidFill>
                <a:latin typeface="+mn-lt"/>
                <a:ea typeface="+mn-ea"/>
                <a:cs typeface="+mn-cs"/>
              </a:rPr>
              <a:t>queda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casa. Traducido de </a:t>
            </a:r>
            <a:r>
              <a:rPr lang="en-US" sz="1200" kern="1200" baseline="0" dirty="0" err="1">
                <a:solidFill>
                  <a:schemeClr val="tx1"/>
                </a:solidFill>
                <a:latin typeface="+mn-lt"/>
                <a:ea typeface="+mn-ea"/>
                <a:cs typeface="+mn-cs"/>
              </a:rPr>
              <a:t>diversas</a:t>
            </a:r>
            <a:r>
              <a:rPr lang="en-US" sz="1200" kern="1200" baseline="0" dirty="0">
                <a:solidFill>
                  <a:schemeClr val="tx1"/>
                </a:solidFill>
                <a:latin typeface="+mn-lt"/>
                <a:ea typeface="+mn-ea"/>
                <a:cs typeface="+mn-cs"/>
              </a:rPr>
              <a:t> </a:t>
            </a:r>
            <a:r>
              <a:rPr lang="en-US" sz="1200" kern="1200" baseline="0" dirty="0" err="1" smtClean="0">
                <a:solidFill>
                  <a:schemeClr val="tx1"/>
                </a:solidFill>
                <a:latin typeface="+mn-lt"/>
                <a:ea typeface="+mn-ea"/>
                <a:cs typeface="+mn-cs"/>
              </a:rPr>
              <a:t>formas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amas</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de casa, </a:t>
            </a:r>
            <a:r>
              <a:rPr lang="en-US" sz="1200" kern="1200" baseline="0" dirty="0" err="1" smtClean="0">
                <a:solidFill>
                  <a:schemeClr val="tx1"/>
                </a:solidFill>
                <a:latin typeface="+mn-lt"/>
                <a:ea typeface="+mn-ea"/>
                <a:cs typeface="+mn-cs"/>
              </a:rPr>
              <a:t>cuidadoras</a:t>
            </a:r>
            <a:r>
              <a:rPr lang="en-US" sz="1200" kern="1200" baseline="0" dirty="0" smtClean="0">
                <a:solidFill>
                  <a:schemeClr val="tx1"/>
                </a:solidFill>
                <a:latin typeface="+mn-lt"/>
                <a:ea typeface="+mn-ea"/>
                <a:cs typeface="+mn-cs"/>
              </a:rPr>
              <a:t> </a:t>
            </a:r>
            <a:r>
              <a:rPr lang="en-US" sz="1200" kern="1200" baseline="0" dirty="0">
                <a:solidFill>
                  <a:schemeClr val="tx1"/>
                </a:solidFill>
                <a:latin typeface="+mn-lt"/>
                <a:ea typeface="+mn-ea"/>
                <a:cs typeface="+mn-cs"/>
              </a:rPr>
              <a:t>de casa, </a:t>
            </a:r>
            <a:r>
              <a:rPr lang="en-US" sz="1200" kern="1200" baseline="0" dirty="0" err="1" smtClean="0">
                <a:solidFill>
                  <a:schemeClr val="tx1"/>
                </a:solidFill>
                <a:latin typeface="+mn-lt"/>
                <a:ea typeface="+mn-ea"/>
                <a:cs typeface="+mn-cs"/>
              </a:rPr>
              <a:t>trabajadoras</a:t>
            </a:r>
            <a:r>
              <a:rPr lang="en-US" sz="1200" kern="1200" baseline="0" dirty="0" smtClean="0">
                <a:solidFill>
                  <a:schemeClr val="tx1"/>
                </a:solidFill>
                <a:latin typeface="+mn-lt"/>
                <a:ea typeface="+mn-ea"/>
                <a:cs typeface="+mn-cs"/>
              </a:rPr>
              <a:t> </a:t>
            </a:r>
            <a:r>
              <a:rPr lang="en-US" sz="1200" kern="1200" baseline="0" dirty="0" err="1">
                <a:solidFill>
                  <a:schemeClr val="tx1"/>
                </a:solidFill>
                <a:latin typeface="+mn-lt"/>
                <a:ea typeface="+mn-ea"/>
                <a:cs typeface="+mn-cs"/>
              </a:rPr>
              <a:t>en</a:t>
            </a:r>
            <a:r>
              <a:rPr lang="en-US" sz="1200" kern="1200" baseline="0" dirty="0">
                <a:solidFill>
                  <a:schemeClr val="tx1"/>
                </a:solidFill>
                <a:latin typeface="+mn-lt"/>
                <a:ea typeface="+mn-ea"/>
                <a:cs typeface="+mn-cs"/>
              </a:rPr>
              <a:t> </a:t>
            </a:r>
            <a:r>
              <a:rPr lang="en-US" sz="1200" kern="1200" baseline="0" dirty="0" smtClean="0">
                <a:solidFill>
                  <a:schemeClr val="tx1"/>
                </a:solidFill>
                <a:latin typeface="+mn-lt"/>
                <a:ea typeface="+mn-ea"/>
                <a:cs typeface="+mn-cs"/>
              </a:rPr>
              <a:t>casa, </a:t>
            </a:r>
            <a:r>
              <a:rPr lang="en-US" sz="1200" kern="1200" baseline="0" dirty="0">
                <a:solidFill>
                  <a:schemeClr val="tx1"/>
                </a:solidFill>
                <a:latin typeface="+mn-lt"/>
                <a:ea typeface="+mn-ea"/>
                <a:cs typeface="+mn-cs"/>
              </a:rPr>
              <a:t>domésticas. Sé que la última palabra probablemente no les sienta muy bien a algunos.</a:t>
            </a:r>
          </a:p>
          <a:p>
            <a:pPr algn="l" rtl="0"/>
            <a:r>
              <a:rPr lang="en-US" sz="1200" kern="1200" baseline="0" dirty="0">
                <a:solidFill>
                  <a:schemeClr val="tx1"/>
                </a:solidFill>
                <a:latin typeface="+mn-lt"/>
                <a:ea typeface="+mn-ea"/>
                <a:cs typeface="+mn-cs"/>
              </a:rPr>
              <a:t>Pero se utiliza en su significado original de "</a:t>
            </a:r>
            <a:r>
              <a:rPr lang="en-US" sz="1200" kern="1200" baseline="0" dirty="0" smtClean="0">
                <a:solidFill>
                  <a:schemeClr val="tx1"/>
                </a:solidFill>
                <a:latin typeface="+mn-lt"/>
                <a:ea typeface="+mn-ea"/>
                <a:cs typeface="+mn-cs"/>
              </a:rPr>
              <a:t>aficionada </a:t>
            </a:r>
            <a:r>
              <a:rPr lang="en-US" sz="1200" kern="1200" baseline="0" dirty="0">
                <a:solidFill>
                  <a:schemeClr val="tx1"/>
                </a:solidFill>
                <a:latin typeface="+mn-lt"/>
                <a:ea typeface="+mn-ea"/>
                <a:cs typeface="+mn-cs"/>
              </a:rPr>
              <a:t>a la vida hogareña y a los asuntos domésticos".</a:t>
            </a:r>
          </a:p>
          <a:p>
            <a:pPr algn="l" rtl="0"/>
            <a:endParaRPr lang="en-US" sz="1200"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a:t>
            </a: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na </a:t>
            </a:r>
            <a:r>
              <a:rPr kumimoji="0" lang="en-US" sz="1200" b="0" i="0" u="none" strike="noStrike" kern="1200" cap="none" spc="0" normalizeH="0" baseline="0" noProof="0" dirty="0">
                <a:ln>
                  <a:noFill/>
                </a:ln>
                <a:solidFill>
                  <a:prstClr val="black"/>
                </a:solidFill>
                <a:effectLst/>
                <a:uLnTx/>
                <a:uFillTx/>
                <a:latin typeface="Calibri"/>
                <a:ea typeface="+mn-ea"/>
                <a:cs typeface="+mn-cs"/>
              </a:rPr>
              <a:t>vigilante en casa, cuidadoras en casa, trabajadoras en casa, ocupadas en casa, "aficionadas a la vida hogareña y a los asuntos domésticos". La vida hogareña es su punto focal. Su responsabilidad principal es "gobernar la casa" o "guiar la casa". El hogar y su entorno es su cargo y responsabilidad de Dios. Será lo primero en su vida. Ella optó por establecer un hogar y tener hijos. Ahora debe aceptar la </a:t>
            </a:r>
            <a:r>
              <a:rPr kumimoji="0" lang="en-US" sz="1200" b="0" i="0" u="none" strike="noStrike" kern="1200" cap="none" spc="0" normalizeH="0" baseline="0" noProof="0" dirty="0" err="1" smtClean="0">
                <a:ln>
                  <a:noFill/>
                </a:ln>
                <a:solidFill>
                  <a:prstClr val="black"/>
                </a:solidFill>
                <a:effectLst/>
                <a:uLnTx/>
                <a:uFillTx/>
                <a:latin typeface="Calibri"/>
                <a:ea typeface="+mn-ea"/>
                <a:cs typeface="+mn-cs"/>
              </a:rPr>
              <a:t>responsabilidad</a:t>
            </a: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1200" b="0" i="0" u="none" strike="noStrike" kern="1200" cap="none" spc="0" normalizeH="0" baseline="0" noProof="0" dirty="0" err="1" smtClean="0">
                <a:ln>
                  <a:noFill/>
                </a:ln>
                <a:solidFill>
                  <a:prstClr val="black"/>
                </a:solidFill>
                <a:effectLst/>
                <a:uLnTx/>
                <a:uFillTx/>
                <a:latin typeface="Calibri"/>
                <a:ea typeface="+mn-ea"/>
                <a:cs typeface="+mn-cs"/>
              </a:rPr>
              <a:t>seria</a:t>
            </a: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 de </a:t>
            </a:r>
            <a:r>
              <a:rPr kumimoji="0" lang="en-US" sz="1200" b="0" i="0" u="none" strike="noStrike" kern="1200" cap="none" spc="0" normalizeH="0" baseline="0" noProof="0" dirty="0">
                <a:ln>
                  <a:noFill/>
                </a:ln>
                <a:solidFill>
                  <a:prstClr val="black"/>
                </a:solidFill>
                <a:effectLst/>
                <a:uLnTx/>
                <a:uFillTx/>
                <a:latin typeface="Calibri"/>
                <a:ea typeface="+mn-ea"/>
                <a:cs typeface="+mn-cs"/>
              </a:rPr>
              <a:t>estar a cargo de ese hogar y su entorno.</a:t>
            </a:r>
          </a:p>
          <a:p>
            <a:pPr algn="l" rtl="0"/>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252FCC-3940-460A-9140-F90192C368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773602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algn="l" rtl="0"/>
            <a:r>
              <a:rPr lang="en-US" sz="1200" kern="1200" baseline="0" dirty="0" smtClean="0">
                <a:solidFill>
                  <a:schemeClr val="tx1"/>
                </a:solidFill>
                <a:latin typeface="+mn-lt"/>
                <a:ea typeface="+mn-ea"/>
                <a:cs typeface="+mn-cs"/>
              </a:rPr>
              <a:t>"Amen a </a:t>
            </a:r>
            <a:r>
              <a:rPr lang="en-US" sz="1200" kern="1200" baseline="0" dirty="0" err="1" smtClean="0">
                <a:solidFill>
                  <a:schemeClr val="tx1"/>
                </a:solidFill>
                <a:latin typeface="+mn-lt"/>
                <a:ea typeface="+mn-ea"/>
                <a:cs typeface="+mn-cs"/>
              </a:rPr>
              <a:t>sus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maridos</a:t>
            </a:r>
            <a:r>
              <a:rPr lang="en-US" sz="1200" kern="1200" baseline="0" dirty="0" smtClean="0">
                <a:solidFill>
                  <a:schemeClr val="tx1"/>
                </a:solidFill>
                <a:latin typeface="+mn-lt"/>
                <a:ea typeface="+mn-ea"/>
                <a:cs typeface="+mn-cs"/>
              </a:rPr>
              <a:t>" - La palabra </a:t>
            </a:r>
            <a:r>
              <a:rPr lang="en-US" sz="1200" kern="1200" baseline="0" dirty="0" err="1" smtClean="0">
                <a:solidFill>
                  <a:schemeClr val="tx1"/>
                </a:solidFill>
                <a:latin typeface="+mn-lt"/>
                <a:ea typeface="+mn-ea"/>
                <a:cs typeface="+mn-cs"/>
              </a:rPr>
              <a:t>traducida</a:t>
            </a:r>
            <a:r>
              <a:rPr lang="en-US" sz="1200" kern="1200" baseline="0" dirty="0" smtClean="0">
                <a:solidFill>
                  <a:schemeClr val="tx1"/>
                </a:solidFill>
                <a:latin typeface="+mn-lt"/>
                <a:ea typeface="+mn-ea"/>
                <a:cs typeface="+mn-cs"/>
              </a:rPr>
              <a:t> "amen" </a:t>
            </a:r>
            <a:r>
              <a:rPr lang="en-US" sz="1200" kern="1200" baseline="0" dirty="0" err="1" smtClean="0">
                <a:solidFill>
                  <a:schemeClr val="tx1"/>
                </a:solidFill>
                <a:latin typeface="+mn-lt"/>
                <a:ea typeface="+mn-ea"/>
                <a:cs typeface="+mn-cs"/>
              </a:rPr>
              <a:t>es</a:t>
            </a:r>
            <a:r>
              <a:rPr lang="en-US" sz="1200" kern="1200" baseline="0" dirty="0" smtClean="0">
                <a:solidFill>
                  <a:schemeClr val="tx1"/>
                </a:solidFill>
                <a:latin typeface="+mn-lt"/>
                <a:ea typeface="+mn-ea"/>
                <a:cs typeface="+mn-cs"/>
              </a:rPr>
              <a:t> </a:t>
            </a:r>
            <a:r>
              <a:rPr lang="en-US" sz="1200" i="1" kern="1200" baseline="0" dirty="0" err="1" smtClean="0">
                <a:solidFill>
                  <a:schemeClr val="tx1"/>
                </a:solidFill>
                <a:latin typeface="+mn-lt"/>
                <a:ea typeface="+mn-ea"/>
                <a:cs typeface="+mn-cs"/>
              </a:rPr>
              <a:t>filandros</a:t>
            </a:r>
            <a:r>
              <a:rPr lang="en-US" sz="1200" i="1" kern="1200" baseline="0" dirty="0" smtClean="0">
                <a:solidFill>
                  <a:schemeClr val="tx1"/>
                </a:solidFill>
                <a:latin typeface="+mn-lt"/>
                <a:ea typeface="+mn-ea"/>
                <a:cs typeface="+mn-cs"/>
              </a:rPr>
              <a:t> que </a:t>
            </a:r>
            <a:r>
              <a:rPr lang="en-US" sz="1200" i="1" kern="1200" baseline="0" dirty="0" err="1" smtClean="0">
                <a:solidFill>
                  <a:schemeClr val="tx1"/>
                </a:solidFill>
                <a:latin typeface="+mn-lt"/>
                <a:ea typeface="+mn-ea"/>
                <a:cs typeface="+mn-cs"/>
              </a:rPr>
              <a:t>es</a:t>
            </a:r>
            <a:r>
              <a:rPr lang="en-US" sz="1200" i="1" kern="1200" baseline="0" dirty="0" smtClean="0">
                <a:solidFill>
                  <a:schemeClr val="tx1"/>
                </a:solidFill>
                <a:latin typeface="+mn-lt"/>
                <a:ea typeface="+mn-ea"/>
                <a:cs typeface="+mn-cs"/>
              </a:rPr>
              <a:t> </a:t>
            </a:r>
            <a:r>
              <a:rPr lang="en-US" sz="1200" i="1" kern="1200" baseline="0" dirty="0" err="1" smtClean="0">
                <a:solidFill>
                  <a:schemeClr val="tx1"/>
                </a:solidFill>
                <a:latin typeface="+mn-lt"/>
                <a:ea typeface="+mn-ea"/>
                <a:cs typeface="+mn-cs"/>
              </a:rPr>
              <a:t>una</a:t>
            </a:r>
            <a:r>
              <a:rPr lang="en-US" sz="1200" i="1"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exhortación</a:t>
            </a:r>
            <a:r>
              <a:rPr lang="en-US" sz="1200" kern="1200" baseline="0" dirty="0" smtClean="0">
                <a:solidFill>
                  <a:schemeClr val="tx1"/>
                </a:solidFill>
                <a:latin typeface="+mn-lt"/>
                <a:ea typeface="+mn-ea"/>
                <a:cs typeface="+mn-cs"/>
              </a:rPr>
              <a:t> a </a:t>
            </a:r>
            <a:r>
              <a:rPr lang="en-US" sz="1200" kern="1200" baseline="0" dirty="0" err="1" smtClean="0">
                <a:solidFill>
                  <a:schemeClr val="tx1"/>
                </a:solidFill>
                <a:latin typeface="+mn-lt"/>
                <a:ea typeface="+mn-ea"/>
                <a:cs typeface="+mn-cs"/>
              </a:rPr>
              <a:t>ser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afectuosa</a:t>
            </a:r>
            <a:r>
              <a:rPr lang="en-US" sz="1200" kern="1200" baseline="0" dirty="0" smtClean="0">
                <a:solidFill>
                  <a:schemeClr val="tx1"/>
                </a:solidFill>
                <a:latin typeface="+mn-lt"/>
                <a:ea typeface="+mn-ea"/>
                <a:cs typeface="+mn-cs"/>
              </a:rPr>
              <a:t>. Ella </a:t>
            </a:r>
            <a:r>
              <a:rPr lang="en-US" sz="1200" kern="1200" baseline="0" dirty="0" err="1" smtClean="0">
                <a:solidFill>
                  <a:schemeClr val="tx1"/>
                </a:solidFill>
                <a:latin typeface="+mn-lt"/>
                <a:ea typeface="+mn-ea"/>
                <a:cs typeface="+mn-cs"/>
              </a:rPr>
              <a:t>debe</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ser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afectuosa</a:t>
            </a:r>
            <a:r>
              <a:rPr lang="en-US" sz="1200" kern="1200" baseline="0" dirty="0" smtClean="0">
                <a:solidFill>
                  <a:schemeClr val="tx1"/>
                </a:solidFill>
                <a:latin typeface="+mn-lt"/>
                <a:ea typeface="+mn-ea"/>
                <a:cs typeface="+mn-cs"/>
              </a:rPr>
              <a:t> y </a:t>
            </a:r>
            <a:r>
              <a:rPr lang="en-US" sz="1200" kern="1200" baseline="0" dirty="0" err="1" smtClean="0">
                <a:solidFill>
                  <a:schemeClr val="tx1"/>
                </a:solidFill>
                <a:latin typeface="+mn-lt"/>
                <a:ea typeface="+mn-ea"/>
                <a:cs typeface="+mn-cs"/>
              </a:rPr>
              <a:t>cariñosa</a:t>
            </a:r>
            <a:r>
              <a:rPr lang="en-US" sz="1200" kern="1200" baseline="0" dirty="0" smtClean="0">
                <a:solidFill>
                  <a:schemeClr val="tx1"/>
                </a:solidFill>
                <a:latin typeface="+mn-lt"/>
                <a:ea typeface="+mn-ea"/>
                <a:cs typeface="+mn-cs"/>
              </a:rPr>
              <a:t> con </a:t>
            </a:r>
            <a:r>
              <a:rPr lang="en-US" sz="1200" kern="1200" baseline="0" dirty="0" err="1" smtClean="0">
                <a:solidFill>
                  <a:schemeClr val="tx1"/>
                </a:solidFill>
                <a:latin typeface="+mn-lt"/>
                <a:ea typeface="+mn-ea"/>
                <a:cs typeface="+mn-cs"/>
              </a:rPr>
              <a:t>su</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marido</a:t>
            </a:r>
            <a:r>
              <a:rPr lang="en-US" sz="1200" kern="1200" baseline="0" dirty="0" smtClean="0">
                <a:solidFill>
                  <a:schemeClr val="tx1"/>
                </a:solidFill>
                <a:latin typeface="+mn-lt"/>
                <a:ea typeface="+mn-ea"/>
                <a:cs typeface="+mn-cs"/>
              </a:rPr>
              <a:t>. Ella </a:t>
            </a:r>
            <a:r>
              <a:rPr lang="en-US" sz="1200" kern="1200" baseline="0" dirty="0" err="1" smtClean="0">
                <a:solidFill>
                  <a:schemeClr val="tx1"/>
                </a:solidFill>
                <a:latin typeface="+mn-lt"/>
                <a:ea typeface="+mn-ea"/>
                <a:cs typeface="+mn-cs"/>
              </a:rPr>
              <a:t>tiene</a:t>
            </a:r>
            <a:r>
              <a:rPr lang="en-US" sz="1200" kern="1200" baseline="0" dirty="0" smtClean="0">
                <a:solidFill>
                  <a:schemeClr val="tx1"/>
                </a:solidFill>
                <a:latin typeface="+mn-lt"/>
                <a:ea typeface="+mn-ea"/>
                <a:cs typeface="+mn-cs"/>
              </a:rPr>
              <a:t> la </a:t>
            </a:r>
            <a:r>
              <a:rPr lang="en-US" sz="1200" kern="1200" baseline="0" dirty="0" err="1" smtClean="0">
                <a:solidFill>
                  <a:schemeClr val="tx1"/>
                </a:solidFill>
                <a:latin typeface="+mn-lt"/>
                <a:ea typeface="+mn-ea"/>
                <a:cs typeface="+mn-cs"/>
              </a:rPr>
              <a:t>responsabilidad</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en</a:t>
            </a:r>
            <a:r>
              <a:rPr lang="en-US" sz="1200" kern="1200" baseline="0" dirty="0" smtClean="0">
                <a:solidFill>
                  <a:schemeClr val="tx1"/>
                </a:solidFill>
                <a:latin typeface="+mn-lt"/>
                <a:ea typeface="+mn-ea"/>
                <a:cs typeface="+mn-cs"/>
              </a:rPr>
              <a:t> el </a:t>
            </a:r>
            <a:r>
              <a:rPr lang="en-US" sz="1200" kern="1200" baseline="0" dirty="0" err="1" smtClean="0">
                <a:solidFill>
                  <a:schemeClr val="tx1"/>
                </a:solidFill>
                <a:latin typeface="+mn-lt"/>
                <a:ea typeface="+mn-ea"/>
                <a:cs typeface="+mn-cs"/>
              </a:rPr>
              <a:t>matrimonio</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satisfacer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sus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necesidades</a:t>
            </a:r>
            <a:r>
              <a:rPr lang="en-US" sz="1200" kern="1200" baseline="0" dirty="0" smtClean="0">
                <a:solidFill>
                  <a:schemeClr val="tx1"/>
                </a:solidFill>
                <a:latin typeface="+mn-lt"/>
                <a:ea typeface="+mn-ea"/>
                <a:cs typeface="+mn-cs"/>
              </a:rPr>
              <a:t> y </a:t>
            </a:r>
            <a:r>
              <a:rPr lang="en-US" sz="1200" kern="1200" baseline="0" dirty="0" err="1" smtClean="0">
                <a:solidFill>
                  <a:schemeClr val="tx1"/>
                </a:solidFill>
                <a:latin typeface="+mn-lt"/>
                <a:ea typeface="+mn-ea"/>
                <a:cs typeface="+mn-cs"/>
              </a:rPr>
              <a:t>deseos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físicos</a:t>
            </a:r>
            <a:r>
              <a:rPr lang="en-US" sz="1200" kern="1200" baseline="0" dirty="0" smtClean="0">
                <a:solidFill>
                  <a:schemeClr val="tx1"/>
                </a:solidFill>
                <a:latin typeface="+mn-lt"/>
                <a:ea typeface="+mn-ea"/>
                <a:cs typeface="+mn-cs"/>
              </a:rPr>
              <a:t> y </a:t>
            </a:r>
            <a:r>
              <a:rPr lang="en-US" sz="1200" kern="1200" baseline="0" dirty="0" err="1" smtClean="0">
                <a:solidFill>
                  <a:schemeClr val="tx1"/>
                </a:solidFill>
                <a:latin typeface="+mn-lt"/>
                <a:ea typeface="+mn-ea"/>
                <a:cs typeface="+mn-cs"/>
              </a:rPr>
              <a:t>ella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tiene</a:t>
            </a:r>
            <a:r>
              <a:rPr lang="en-US" sz="1200" kern="1200" baseline="0" dirty="0" smtClean="0">
                <a:solidFill>
                  <a:schemeClr val="tx1"/>
                </a:solidFill>
                <a:latin typeface="+mn-lt"/>
                <a:ea typeface="+mn-ea"/>
                <a:cs typeface="+mn-cs"/>
              </a:rPr>
              <a:t> la </a:t>
            </a:r>
            <a:r>
              <a:rPr lang="en-US" sz="1200" kern="1200" baseline="0" dirty="0" err="1" smtClean="0">
                <a:solidFill>
                  <a:schemeClr val="tx1"/>
                </a:solidFill>
                <a:latin typeface="+mn-lt"/>
                <a:ea typeface="+mn-ea"/>
                <a:cs typeface="+mn-cs"/>
              </a:rPr>
              <a:t>responsabilidad</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mostrar</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tierno</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cuidado</a:t>
            </a:r>
            <a:r>
              <a:rPr lang="en-US" sz="1200" kern="1200" baseline="0" dirty="0" smtClean="0">
                <a:solidFill>
                  <a:schemeClr val="tx1"/>
                </a:solidFill>
                <a:latin typeface="+mn-lt"/>
                <a:ea typeface="+mn-ea"/>
                <a:cs typeface="+mn-cs"/>
              </a:rPr>
              <a:t> y </a:t>
            </a:r>
            <a:r>
              <a:rPr lang="en-US" sz="1200" kern="1200" baseline="0" dirty="0" err="1" smtClean="0">
                <a:solidFill>
                  <a:schemeClr val="tx1"/>
                </a:solidFill>
                <a:latin typeface="+mn-lt"/>
                <a:ea typeface="+mn-ea"/>
                <a:cs typeface="+mn-cs"/>
              </a:rPr>
              <a:t>apoyo</a:t>
            </a:r>
            <a:r>
              <a:rPr lang="en-US" sz="1200" kern="1200" baseline="0" dirty="0" smtClean="0">
                <a:solidFill>
                  <a:schemeClr val="tx1"/>
                </a:solidFill>
                <a:latin typeface="+mn-lt"/>
                <a:ea typeface="+mn-ea"/>
                <a:cs typeface="+mn-cs"/>
              </a:rPr>
              <a:t>, lo </a:t>
            </a:r>
            <a:r>
              <a:rPr lang="en-US" sz="1200" kern="1200" baseline="0" dirty="0" err="1" smtClean="0">
                <a:solidFill>
                  <a:schemeClr val="tx1"/>
                </a:solidFill>
                <a:latin typeface="+mn-lt"/>
                <a:ea typeface="+mn-ea"/>
                <a:cs typeface="+mn-cs"/>
              </a:rPr>
              <a:t>cual</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es</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una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expresión</a:t>
            </a:r>
            <a:r>
              <a:rPr lang="en-US" sz="1200" kern="1200" baseline="0" dirty="0" smtClean="0">
                <a:solidFill>
                  <a:schemeClr val="tx1"/>
                </a:solidFill>
                <a:latin typeface="+mn-lt"/>
                <a:ea typeface="+mn-ea"/>
                <a:cs typeface="+mn-cs"/>
              </a:rPr>
              <a:t> de </a:t>
            </a:r>
            <a:r>
              <a:rPr lang="en-US" sz="1200" kern="1200" baseline="0" dirty="0" err="1" smtClean="0">
                <a:solidFill>
                  <a:schemeClr val="tx1"/>
                </a:solidFill>
                <a:latin typeface="+mn-lt"/>
                <a:ea typeface="+mn-ea"/>
                <a:cs typeface="+mn-cs"/>
              </a:rPr>
              <a:t>tal</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amor</a:t>
            </a:r>
            <a:r>
              <a:rPr lang="en-US" sz="1200" kern="1200" baseline="0" dirty="0" smtClean="0">
                <a:solidFill>
                  <a:schemeClr val="tx1"/>
                </a:solidFill>
                <a:latin typeface="+mn-lt"/>
                <a:ea typeface="+mn-ea"/>
                <a:cs typeface="+mn-cs"/>
              </a:rPr>
              <a:t>.</a:t>
            </a:r>
          </a:p>
          <a:p>
            <a:pPr algn="l" rtl="0"/>
            <a:endParaRPr lang="en-US" sz="1200" kern="1200" baseline="0" dirty="0" smtClean="0">
              <a:solidFill>
                <a:schemeClr val="tx1"/>
              </a:solidFill>
              <a:latin typeface="+mn-lt"/>
              <a:ea typeface="+mn-ea"/>
              <a:cs typeface="+mn-cs"/>
            </a:endParaRPr>
          </a:p>
          <a:p>
            <a:pPr algn="l" rtl="0"/>
            <a:r>
              <a:rPr lang="en-US" sz="1200" b="0" i="0" kern="1200" dirty="0" err="1" smtClean="0">
                <a:solidFill>
                  <a:schemeClr val="tx1"/>
                </a:solidFill>
                <a:latin typeface="+mn-lt"/>
                <a:ea typeface="+mn-ea"/>
                <a:cs typeface="+mn-cs"/>
              </a:rPr>
              <a:t>Deberes</a:t>
            </a:r>
            <a:r>
              <a:rPr lang="en-US" sz="1200" b="0" i="0" kern="1200" dirty="0" smtClean="0">
                <a:solidFill>
                  <a:schemeClr val="tx1"/>
                </a:solidFill>
                <a:latin typeface="+mn-lt"/>
                <a:ea typeface="+mn-ea"/>
                <a:cs typeface="+mn-cs"/>
              </a:rPr>
              <a:t> </a:t>
            </a:r>
            <a:r>
              <a:rPr lang="en-US" sz="1200" b="0" i="0" kern="1200" dirty="0">
                <a:solidFill>
                  <a:schemeClr val="tx1"/>
                </a:solidFill>
                <a:latin typeface="+mn-lt"/>
                <a:ea typeface="+mn-ea"/>
                <a:cs typeface="+mn-cs"/>
              </a:rPr>
              <a:t>de </a:t>
            </a:r>
            <a:r>
              <a:rPr lang="en-US" sz="1200" b="0" i="0" kern="1200" dirty="0" smtClean="0">
                <a:solidFill>
                  <a:schemeClr val="tx1"/>
                </a:solidFill>
                <a:latin typeface="+mn-lt"/>
                <a:ea typeface="+mn-ea"/>
                <a:cs typeface="+mn-cs"/>
              </a:rPr>
              <a:t>las </a:t>
            </a:r>
            <a:r>
              <a:rPr lang="en-US" sz="1200" b="0" i="0" kern="1200" dirty="0" err="1" smtClean="0">
                <a:solidFill>
                  <a:schemeClr val="tx1"/>
                </a:solidFill>
                <a:latin typeface="+mn-lt"/>
                <a:ea typeface="+mn-ea"/>
                <a:cs typeface="+mn-cs"/>
              </a:rPr>
              <a:t>ancianas</a:t>
            </a:r>
            <a:r>
              <a:rPr lang="en-US" sz="1200" b="0" i="0" kern="1200" dirty="0" smtClean="0">
                <a:solidFill>
                  <a:schemeClr val="tx1"/>
                </a:solidFill>
                <a:latin typeface="+mn-lt"/>
                <a:ea typeface="+mn-ea"/>
                <a:cs typeface="+mn-cs"/>
              </a:rPr>
              <a:t> </a:t>
            </a:r>
            <a:r>
              <a:rPr lang="en-US" sz="1200" b="0" i="0" kern="1200" dirty="0">
                <a:solidFill>
                  <a:schemeClr val="tx1"/>
                </a:solidFill>
                <a:latin typeface="+mn-lt"/>
                <a:ea typeface="+mn-ea"/>
                <a:cs typeface="+mn-cs"/>
              </a:rPr>
              <a:t>y de </a:t>
            </a:r>
            <a:r>
              <a:rPr lang="en-US" sz="1200" b="0" i="0" kern="1200" dirty="0" smtClean="0">
                <a:solidFill>
                  <a:schemeClr val="tx1"/>
                </a:solidFill>
                <a:latin typeface="+mn-lt"/>
                <a:ea typeface="+mn-ea"/>
                <a:cs typeface="+mn-cs"/>
              </a:rPr>
              <a:t>las </a:t>
            </a:r>
            <a:r>
              <a:rPr lang="en-US" sz="1200" b="0" i="0" kern="1200" dirty="0">
                <a:solidFill>
                  <a:schemeClr val="tx1"/>
                </a:solidFill>
                <a:latin typeface="+mn-lt"/>
                <a:ea typeface="+mn-ea"/>
                <a:cs typeface="+mn-cs"/>
              </a:rPr>
              <a:t>jóvenes</a:t>
            </a:r>
          </a:p>
          <a:p>
            <a:pPr algn="l" rtl="0"/>
            <a:r>
              <a:rPr lang="en-US" sz="1200" b="1" i="0" kern="1200" dirty="0" smtClean="0">
                <a:solidFill>
                  <a:schemeClr val="tx1"/>
                </a:solidFill>
                <a:latin typeface="+mn-lt"/>
                <a:ea typeface="+mn-ea"/>
                <a:cs typeface="+mn-cs"/>
              </a:rPr>
              <a:t>Tito 2:1-15</a:t>
            </a:r>
            <a:endParaRPr lang="en-US" sz="1200" b="0" i="0" kern="1200" dirty="0">
              <a:solidFill>
                <a:schemeClr val="tx1"/>
              </a:solidFill>
              <a:latin typeface="+mn-lt"/>
              <a:ea typeface="+mn-ea"/>
              <a:cs typeface="+mn-cs"/>
            </a:endParaRPr>
          </a:p>
          <a:p>
            <a:pPr algn="l" rtl="0"/>
            <a:r>
              <a:rPr lang="en-US" sz="1200" b="1" kern="1200" baseline="0" dirty="0" smtClean="0">
                <a:solidFill>
                  <a:schemeClr val="tx1"/>
                </a:solidFill>
                <a:latin typeface="+mn-lt"/>
                <a:ea typeface="+mn-ea"/>
                <a:cs typeface="+mn-cs"/>
              </a:rPr>
              <a:t>1 Sam. 25:23-25</a:t>
            </a:r>
            <a:endParaRPr lang="en-US" sz="1200" b="1" kern="1200" dirty="0">
              <a:solidFill>
                <a:schemeClr val="tx1"/>
              </a:solidFill>
              <a:latin typeface="+mn-lt"/>
              <a:ea typeface="+mn-ea"/>
              <a:cs typeface="+mn-cs"/>
            </a:endParaRPr>
          </a:p>
          <a:p>
            <a:pPr algn="l" rtl="0"/>
            <a:r>
              <a:rPr lang="en-US" sz="1200" b="1" dirty="0" smtClean="0"/>
              <a:t>2 Sam. 6:16-23</a:t>
            </a:r>
            <a:endParaRPr lang="en-US" sz="1200" b="1" i="0" kern="1200" dirty="0">
              <a:solidFill>
                <a:schemeClr val="tx1"/>
              </a:solidFill>
              <a:latin typeface="+mn-lt"/>
              <a:ea typeface="+mn-ea"/>
              <a:cs typeface="+mn-cs"/>
            </a:endParaRPr>
          </a:p>
          <a:p>
            <a:pPr algn="l" rtl="0"/>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3252FCC-3940-460A-9140-F90192C368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2610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62175" indent="-162175" algn="l" rtl="0">
              <a:buFont typeface="Arial" panose="020B0604020202020204" pitchFamily="34" charset="0"/>
              <a:buChar char="•"/>
            </a:pPr>
            <a:r>
              <a:rPr lang="en-US" b="1" dirty="0" err="1" smtClean="0"/>
              <a:t>Fuerza</a:t>
            </a:r>
            <a:r>
              <a:rPr lang="en-US" b="0" baseline="0" dirty="0"/>
              <a:t> </a:t>
            </a:r>
            <a:r>
              <a:rPr lang="en-US" b="0" baseline="0" dirty="0" err="1" smtClean="0"/>
              <a:t>física</a:t>
            </a:r>
            <a:r>
              <a:rPr lang="en-US" b="0" baseline="0" dirty="0" smtClean="0"/>
              <a:t>,</a:t>
            </a:r>
            <a:r>
              <a:rPr lang="en-US" dirty="0" smtClean="0"/>
              <a:t> </a:t>
            </a:r>
            <a:r>
              <a:rPr lang="en-US" dirty="0"/>
              <a:t>resistencia</a:t>
            </a:r>
            <a:r>
              <a:rPr lang="en-US" baseline="0" dirty="0"/>
              <a:t>, tal </a:t>
            </a:r>
            <a:r>
              <a:rPr lang="en-US" baseline="0" dirty="0" err="1"/>
              <a:t>vez</a:t>
            </a:r>
            <a:r>
              <a:rPr lang="en-US" baseline="0" dirty="0"/>
              <a:t> </a:t>
            </a:r>
            <a:r>
              <a:rPr lang="en-US" baseline="0" dirty="0" smtClean="0"/>
              <a:t>hasta </a:t>
            </a:r>
            <a:r>
              <a:rPr lang="en-US" baseline="0" dirty="0" err="1" smtClean="0"/>
              <a:t>igualar</a:t>
            </a:r>
            <a:r>
              <a:rPr lang="en-US" baseline="0" dirty="0" smtClean="0"/>
              <a:t> o </a:t>
            </a:r>
            <a:r>
              <a:rPr lang="en-US" baseline="0" dirty="0" err="1" smtClean="0"/>
              <a:t>dominar</a:t>
            </a:r>
            <a:r>
              <a:rPr lang="en-US" baseline="0" dirty="0" smtClean="0"/>
              <a:t> a </a:t>
            </a:r>
            <a:r>
              <a:rPr lang="en-US" baseline="0" dirty="0"/>
              <a:t>algunos animales y </a:t>
            </a:r>
            <a:r>
              <a:rPr lang="en-US" baseline="0" dirty="0" smtClean="0"/>
              <a:t>para </a:t>
            </a:r>
            <a:r>
              <a:rPr lang="en-US" baseline="0" dirty="0" err="1" smtClean="0"/>
              <a:t>labrar</a:t>
            </a:r>
            <a:r>
              <a:rPr lang="en-US" baseline="0" dirty="0" smtClean="0"/>
              <a:t> </a:t>
            </a:r>
            <a:r>
              <a:rPr lang="en-US" baseline="0" dirty="0"/>
              <a:t>la tierra.</a:t>
            </a:r>
            <a:endParaRPr lang="en-US" dirty="0"/>
          </a:p>
          <a:p>
            <a:pPr marL="162175" indent="-162175" algn="l" rtl="0">
              <a:buFont typeface="Arial" panose="020B0604020202020204" pitchFamily="34" charset="0"/>
              <a:buChar char="•"/>
            </a:pPr>
            <a:r>
              <a:rPr lang="en-US" baseline="0" dirty="0" smtClean="0"/>
              <a:t>La </a:t>
            </a:r>
            <a:r>
              <a:rPr lang="en-US" baseline="0" dirty="0" err="1" smtClean="0"/>
              <a:t>capacidad</a:t>
            </a:r>
            <a:r>
              <a:rPr lang="en-US" baseline="0" dirty="0" smtClean="0"/>
              <a:t> </a:t>
            </a:r>
            <a:r>
              <a:rPr lang="en-US" baseline="0" dirty="0"/>
              <a:t>de observar, recopilar (aprender) y </a:t>
            </a:r>
            <a:r>
              <a:rPr lang="en-US" baseline="0" dirty="0" err="1" smtClean="0"/>
              <a:t>sintetizar</a:t>
            </a:r>
            <a:r>
              <a:rPr lang="en-US" baseline="0" dirty="0" smtClean="0"/>
              <a:t> </a:t>
            </a:r>
            <a:r>
              <a:rPr lang="en-US" b="1" baseline="0" dirty="0" err="1" smtClean="0"/>
              <a:t>información</a:t>
            </a:r>
            <a:r>
              <a:rPr lang="en-US" baseline="0" dirty="0"/>
              <a:t>, y </a:t>
            </a:r>
            <a:r>
              <a:rPr lang="en-US" b="1" baseline="0" dirty="0" smtClean="0"/>
              <a:t>aptitudes</a:t>
            </a:r>
            <a:r>
              <a:rPr lang="en-US" baseline="0" dirty="0" smtClean="0"/>
              <a:t> </a:t>
            </a:r>
            <a:r>
              <a:rPr lang="en-US" baseline="0" dirty="0" err="1" smtClean="0"/>
              <a:t>físicas</a:t>
            </a:r>
            <a:r>
              <a:rPr lang="en-US" baseline="0" dirty="0" smtClean="0"/>
              <a:t> </a:t>
            </a:r>
            <a:r>
              <a:rPr lang="en-US" baseline="0" dirty="0"/>
              <a:t>y </a:t>
            </a:r>
            <a:r>
              <a:rPr lang="en-US" baseline="0" dirty="0" err="1" smtClean="0"/>
              <a:t>mentales</a:t>
            </a:r>
            <a:r>
              <a:rPr lang="en-US" baseline="0" dirty="0" smtClean="0"/>
              <a:t> </a:t>
            </a:r>
            <a:r>
              <a:rPr lang="en-US" baseline="0" dirty="0" err="1" smtClean="0"/>
              <a:t>más</a:t>
            </a:r>
            <a:r>
              <a:rPr lang="en-US" baseline="0" dirty="0" smtClean="0"/>
              <a:t> </a:t>
            </a:r>
            <a:r>
              <a:rPr lang="en-US" baseline="0" dirty="0"/>
              <a:t>allá del conocimiento, </a:t>
            </a:r>
            <a:r>
              <a:rPr lang="en-US" baseline="0" dirty="0" err="1" smtClean="0"/>
              <a:t>desarrolladas</a:t>
            </a:r>
            <a:r>
              <a:rPr lang="en-US" baseline="0" dirty="0" smtClean="0"/>
              <a:t> </a:t>
            </a:r>
            <a:r>
              <a:rPr lang="en-US" baseline="0" dirty="0"/>
              <a:t>por la práctica y la invención</a:t>
            </a:r>
          </a:p>
          <a:p>
            <a:pPr marL="162175" indent="-162175" algn="l" rtl="0">
              <a:buFont typeface="Arial" panose="020B0604020202020204" pitchFamily="34" charset="0"/>
              <a:buChar char="•"/>
            </a:pPr>
            <a:r>
              <a:rPr lang="en-US" baseline="0" dirty="0"/>
              <a:t>La capacidad de imaginar un estado futuro (aún no visto), </a:t>
            </a:r>
            <a:r>
              <a:rPr lang="en-US" baseline="0" dirty="0" err="1"/>
              <a:t>desarrollar</a:t>
            </a:r>
            <a:r>
              <a:rPr lang="en-US" baseline="0" dirty="0"/>
              <a:t> </a:t>
            </a:r>
            <a:r>
              <a:rPr lang="en-US" baseline="0" dirty="0" smtClean="0"/>
              <a:t>un </a:t>
            </a:r>
            <a:r>
              <a:rPr lang="en-US" b="1" baseline="0" dirty="0" smtClean="0"/>
              <a:t>plan</a:t>
            </a:r>
            <a:r>
              <a:rPr lang="en-US" baseline="0" dirty="0"/>
              <a:t>, </a:t>
            </a:r>
            <a:r>
              <a:rPr lang="en-US" baseline="0" dirty="0" err="1" smtClean="0"/>
              <a:t>comenzar</a:t>
            </a:r>
            <a:r>
              <a:rPr lang="en-US" baseline="0" dirty="0" smtClean="0"/>
              <a:t>, </a:t>
            </a:r>
            <a:r>
              <a:rPr lang="en-US" baseline="0" dirty="0" err="1" smtClean="0"/>
              <a:t>llevarlo</a:t>
            </a:r>
            <a:r>
              <a:rPr lang="en-US" baseline="0" dirty="0" smtClean="0"/>
              <a:t> a </a:t>
            </a:r>
            <a:r>
              <a:rPr lang="en-US" baseline="0" dirty="0" err="1" smtClean="0"/>
              <a:t>cabo</a:t>
            </a:r>
            <a:r>
              <a:rPr lang="en-US" baseline="0" dirty="0" smtClean="0"/>
              <a:t>...</a:t>
            </a:r>
            <a:endParaRPr lang="en-US" baseline="0" dirty="0"/>
          </a:p>
          <a:p>
            <a:pPr marL="162175" indent="-162175" algn="l" rtl="0">
              <a:buFont typeface="Arial" panose="020B0604020202020204" pitchFamily="34" charset="0"/>
              <a:buChar char="•"/>
            </a:pPr>
            <a:r>
              <a:rPr lang="en-US" b="0" baseline="0" dirty="0" smtClean="0"/>
              <a:t>La </a:t>
            </a:r>
            <a:r>
              <a:rPr lang="en-US" b="1" baseline="0" dirty="0" err="1" smtClean="0"/>
              <a:t>valentía</a:t>
            </a:r>
            <a:r>
              <a:rPr lang="en-US" b="1" baseline="0" dirty="0" smtClean="0"/>
              <a:t> </a:t>
            </a:r>
            <a:r>
              <a:rPr lang="en-US" b="0" baseline="0" dirty="0" smtClean="0"/>
              <a:t>de </a:t>
            </a:r>
            <a:r>
              <a:rPr lang="en-US" baseline="0" dirty="0" err="1" smtClean="0"/>
              <a:t>intentarlo</a:t>
            </a:r>
            <a:r>
              <a:rPr lang="en-US" baseline="0" dirty="0"/>
              <a:t>, cuando el fracaso es posible o incluso probable. </a:t>
            </a:r>
            <a:r>
              <a:rPr lang="en-US" baseline="0" dirty="0" smtClean="0"/>
              <a:t>De </a:t>
            </a:r>
            <a:r>
              <a:rPr lang="en-US" baseline="0" dirty="0"/>
              <a:t>volver a intentarlo sin desanimarnos…</a:t>
            </a:r>
          </a:p>
          <a:p>
            <a:pPr marL="162175" indent="-162175" algn="l" rtl="0">
              <a:buFont typeface="Arial" panose="020B0604020202020204" pitchFamily="34" charset="0"/>
              <a:buChar char="•"/>
            </a:pPr>
            <a:endParaRPr lang="en-US" baseline="0" dirty="0"/>
          </a:p>
          <a:p>
            <a:pPr algn="l" rtl="0"/>
            <a:r>
              <a:rPr lang="en-US" baseline="0" dirty="0" err="1" smtClean="0"/>
              <a:t>Cuando</a:t>
            </a:r>
            <a:r>
              <a:rPr lang="en-US" baseline="0" dirty="0" smtClean="0"/>
              <a:t> la </a:t>
            </a:r>
            <a:r>
              <a:rPr lang="en-US" baseline="0" dirty="0"/>
              <a:t>mujer fue creada, hay diferencias implícitas, luego en sus roles. Son físicamente diferentes (y probablemente también diferentes en otros aspectos). ¿Cuáles son algunas de las implicaciones de los diferentes roles?</a:t>
            </a:r>
          </a:p>
          <a:p>
            <a:pPr algn="l" rtl="0"/>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3677BD1-F61E-4A8A-93FD-955EDF7EC03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95387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rtl="0"/>
            <a:r>
              <a:rPr lang="en-US" sz="1200" b="0" i="0" kern="1200" dirty="0">
                <a:solidFill>
                  <a:schemeClr val="tx1"/>
                </a:solidFill>
                <a:latin typeface="+mn-lt"/>
                <a:ea typeface="+mn-ea"/>
                <a:cs typeface="+mn-cs"/>
              </a:rPr>
              <a:t>¿Hay algunas diferencias de roles implícitas que podamos observar en los primeros 3 capítulos del Génesis?</a:t>
            </a:r>
          </a:p>
          <a:p>
            <a:pPr algn="l" rtl="0"/>
            <a:endParaRPr lang="en-US" sz="1200" b="0" i="0" kern="1200" dirty="0">
              <a:solidFill>
                <a:schemeClr val="tx1"/>
              </a:solidFill>
              <a:latin typeface="+mn-lt"/>
              <a:ea typeface="+mn-ea"/>
              <a:cs typeface="+mn-cs"/>
            </a:endParaRPr>
          </a:p>
          <a:p>
            <a:pPr algn="l" rtl="0"/>
            <a:r>
              <a:rPr lang="en-US" b="1" u="sng" dirty="0" err="1"/>
              <a:t>Adán</a:t>
            </a:r>
            <a:r>
              <a:rPr lang="en-US" b="1" u="sng" dirty="0"/>
              <a:t> </a:t>
            </a:r>
            <a:r>
              <a:rPr lang="en-US" b="1" u="sng" dirty="0" err="1" smtClean="0"/>
              <a:t>creado</a:t>
            </a:r>
            <a:r>
              <a:rPr lang="en-US" b="1" u="sng" dirty="0" smtClean="0"/>
              <a:t> </a:t>
            </a:r>
            <a:r>
              <a:rPr lang="en-US" b="1" u="sng" dirty="0"/>
              <a:t>primero</a:t>
            </a:r>
            <a:r>
              <a:rPr lang="en-US" dirty="0"/>
              <a:t>-</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1Tim. 2:</a:t>
            </a:r>
            <a:r>
              <a:rPr lang="en-US" sz="1200" b="1" i="0" kern="1200" baseline="30000" dirty="0" smtClean="0">
                <a:solidFill>
                  <a:schemeClr val="tx1"/>
                </a:solidFill>
                <a:latin typeface="+mn-lt"/>
                <a:ea typeface="+mn-ea"/>
                <a:cs typeface="+mn-cs"/>
              </a:rPr>
              <a:t>12</a:t>
            </a:r>
            <a:r>
              <a:rPr lang="en-US" sz="1200" b="0" i="0" kern="1200" dirty="0" smtClean="0">
                <a:solidFill>
                  <a:schemeClr val="tx1"/>
                </a:solidFill>
                <a:latin typeface="+mn-lt"/>
                <a:ea typeface="+mn-ea"/>
                <a:cs typeface="+mn-cs"/>
              </a:rPr>
              <a:t>Pero </a:t>
            </a:r>
            <a:r>
              <a:rPr lang="es-ES" sz="1200" b="0" i="0" kern="1200" dirty="0" smtClean="0">
                <a:solidFill>
                  <a:schemeClr val="tx1"/>
                </a:solidFill>
                <a:latin typeface="+mn-lt"/>
                <a:ea typeface="+mn-ea"/>
                <a:cs typeface="+mn-cs"/>
              </a:rPr>
              <a:t>Yo no permito que la mujer enseñe ni que ejerza autoridad sobre el hombre, sino que permanezca callada. 13  Porque Adán fue creado primero, después Eva. </a:t>
            </a:r>
          </a:p>
          <a:p>
            <a:pPr algn="l" rtl="0"/>
            <a:endParaRPr lang="en-US" sz="1200" b="0" i="0" kern="1200" dirty="0">
              <a:solidFill>
                <a:schemeClr val="tx1"/>
              </a:solidFill>
              <a:latin typeface="+mn-lt"/>
              <a:ea typeface="+mn-ea"/>
              <a:cs typeface="+mn-cs"/>
            </a:endParaRPr>
          </a:p>
          <a:p>
            <a:pPr algn="l" rtl="0"/>
            <a:r>
              <a:rPr lang="en-US" b="1" u="sng" dirty="0"/>
              <a:t>Pautas morales dadas a </a:t>
            </a:r>
            <a:r>
              <a:rPr lang="en-US" b="1" u="sng" dirty="0" err="1"/>
              <a:t>Adán</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Gen. 2:16 </a:t>
            </a:r>
            <a:r>
              <a:rPr lang="es-ES" sz="1200" b="0" i="0" kern="1200" dirty="0" smtClean="0">
                <a:solidFill>
                  <a:schemeClr val="tx1"/>
                </a:solidFill>
                <a:latin typeface="+mn-lt"/>
                <a:ea typeface="+mn-ea"/>
                <a:cs typeface="+mn-cs"/>
              </a:rPr>
              <a:t>Y el SEÑOR Dios ordenó al hombre: «De todo árbol del huerto podrás comer, 17  pero del árbol del conocimiento del bien y del mal no comerás, porque el día que de él comas, ciertamente morirás». </a:t>
            </a:r>
          </a:p>
          <a:p>
            <a:pPr algn="l" rtl="0"/>
            <a:endParaRPr lang="en-US" sz="1200" b="0" i="0" kern="1200" dirty="0">
              <a:solidFill>
                <a:schemeClr val="tx1"/>
              </a:solidFill>
              <a:latin typeface="+mn-lt"/>
              <a:ea typeface="+mn-ea"/>
              <a:cs typeface="+mn-cs"/>
            </a:endParaRPr>
          </a:p>
          <a:p>
            <a:pPr algn="l" rtl="0"/>
            <a:r>
              <a:rPr lang="en-US" b="1" u="sng" dirty="0"/>
              <a:t>Eve se presentó como </a:t>
            </a:r>
            <a:r>
              <a:rPr lang="en-US" b="1" u="sng" dirty="0" err="1"/>
              <a:t>una</a:t>
            </a:r>
            <a:r>
              <a:rPr lang="en-US" b="1" u="sng" dirty="0"/>
              <a:t> </a:t>
            </a:r>
            <a:r>
              <a:rPr lang="en-US" b="1" i="1" u="sng" dirty="0" err="1" smtClean="0"/>
              <a:t>ayuda</a:t>
            </a:r>
            <a:r>
              <a:rPr lang="en-US" b="1" i="1" u="sng" dirty="0" smtClean="0"/>
              <a:t> </a:t>
            </a:r>
            <a:r>
              <a:rPr lang="en-US" b="1" u="sng" dirty="0" err="1" smtClean="0"/>
              <a:t>adecuada</a:t>
            </a:r>
            <a:r>
              <a:rPr lang="en-US" b="1" u="sng" dirty="0" smtClean="0"/>
              <a:t>. </a:t>
            </a:r>
            <a:r>
              <a:rPr lang="en-US" sz="1200" b="0" i="0" kern="1200" dirty="0" err="1" smtClean="0">
                <a:solidFill>
                  <a:schemeClr val="tx1"/>
                </a:solidFill>
                <a:latin typeface="+mn-lt"/>
                <a:ea typeface="+mn-ea"/>
                <a:cs typeface="+mn-cs"/>
              </a:rPr>
              <a:t>Ayuda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implica</a:t>
            </a:r>
            <a:r>
              <a:rPr lang="en-US" sz="1200" b="0" i="0" kern="1200" dirty="0" smtClean="0">
                <a:solidFill>
                  <a:schemeClr val="tx1"/>
                </a:solidFill>
                <a:latin typeface="+mn-lt"/>
                <a:ea typeface="+mn-ea"/>
                <a:cs typeface="+mn-cs"/>
              </a:rPr>
              <a:t> </a:t>
            </a:r>
            <a:r>
              <a:rPr lang="en-US" sz="1200" b="0" i="0" kern="1200" dirty="0">
                <a:solidFill>
                  <a:schemeClr val="tx1"/>
                </a:solidFill>
                <a:latin typeface="+mn-lt"/>
                <a:ea typeface="+mn-ea"/>
                <a:cs typeface="+mn-cs"/>
              </a:rPr>
              <a:t>dirección hacia algo, </a:t>
            </a:r>
            <a:r>
              <a:rPr lang="en-US" sz="1200" b="0" i="0" kern="1200" dirty="0" err="1">
                <a:solidFill>
                  <a:schemeClr val="tx1"/>
                </a:solidFill>
                <a:latin typeface="+mn-lt"/>
                <a:ea typeface="+mn-ea"/>
                <a:cs typeface="+mn-cs"/>
              </a:rPr>
              <a:t>propósito</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o </a:t>
            </a:r>
            <a:r>
              <a:rPr lang="en-US" sz="1200" b="0" i="0" kern="1200" dirty="0" err="1" smtClean="0">
                <a:solidFill>
                  <a:schemeClr val="tx1"/>
                </a:solidFill>
                <a:latin typeface="+mn-lt"/>
                <a:ea typeface="+mn-ea"/>
                <a:cs typeface="+mn-cs"/>
              </a:rPr>
              <a:t>dirección</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comunes</a:t>
            </a:r>
            <a:r>
              <a:rPr lang="en-US" sz="1200" b="0" i="0" kern="1200" dirty="0" smtClean="0">
                <a:solidFill>
                  <a:schemeClr val="tx1"/>
                </a:solidFill>
                <a:latin typeface="+mn-lt"/>
                <a:ea typeface="+mn-ea"/>
                <a:cs typeface="+mn-cs"/>
              </a:rPr>
              <a:t>. La </a:t>
            </a:r>
            <a:r>
              <a:rPr lang="en-US" sz="1200" b="0" i="0" kern="1200" dirty="0" err="1" smtClean="0">
                <a:solidFill>
                  <a:schemeClr val="tx1"/>
                </a:solidFill>
                <a:latin typeface="+mn-lt"/>
                <a:ea typeface="+mn-ea"/>
                <a:cs typeface="+mn-cs"/>
              </a:rPr>
              <a:t>ayuda</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sigue</a:t>
            </a:r>
            <a:r>
              <a:rPr lang="en-US" sz="1200" b="0" i="0" kern="1200" dirty="0" smtClean="0">
                <a:solidFill>
                  <a:schemeClr val="tx1"/>
                </a:solidFill>
                <a:latin typeface="+mn-lt"/>
                <a:ea typeface="+mn-ea"/>
                <a:cs typeface="+mn-cs"/>
              </a:rPr>
              <a:t> al </a:t>
            </a:r>
            <a:r>
              <a:rPr lang="en-US" sz="1200" b="0" i="0" kern="1200" dirty="0">
                <a:solidFill>
                  <a:schemeClr val="tx1"/>
                </a:solidFill>
                <a:latin typeface="+mn-lt"/>
                <a:ea typeface="+mn-ea"/>
                <a:cs typeface="+mn-cs"/>
              </a:rPr>
              <a:t>líder 1 Cor 11:9</a:t>
            </a:r>
          </a:p>
          <a:p>
            <a:pPr algn="l" rtl="0"/>
            <a:endParaRPr lang="en-US" sz="1200" b="1" i="0" u="sng" kern="1200" dirty="0" smtClean="0">
              <a:solidFill>
                <a:schemeClr val="tx1"/>
              </a:solidFill>
              <a:latin typeface="+mn-lt"/>
              <a:ea typeface="+mn-ea"/>
              <a:cs typeface="+mn-cs"/>
            </a:endParaRPr>
          </a:p>
          <a:p>
            <a:pPr algn="l" rtl="0"/>
            <a:r>
              <a:rPr lang="en-US" sz="1200" b="1" i="0" u="sng" kern="1200" dirty="0" err="1" smtClean="0">
                <a:solidFill>
                  <a:schemeClr val="tx1"/>
                </a:solidFill>
                <a:latin typeface="+mn-lt"/>
                <a:ea typeface="+mn-ea"/>
                <a:cs typeface="+mn-cs"/>
              </a:rPr>
              <a:t>Adán</a:t>
            </a:r>
            <a:r>
              <a:rPr lang="en-US" sz="1200" b="1" i="0" u="sng" kern="1200" dirty="0" smtClean="0">
                <a:solidFill>
                  <a:schemeClr val="tx1"/>
                </a:solidFill>
                <a:latin typeface="+mn-lt"/>
                <a:ea typeface="+mn-ea"/>
                <a:cs typeface="+mn-cs"/>
              </a:rPr>
              <a:t> </a:t>
            </a:r>
            <a:r>
              <a:rPr lang="en-US" sz="1200" b="1" i="0" u="sng" kern="1200" dirty="0" err="1" smtClean="0">
                <a:solidFill>
                  <a:schemeClr val="tx1"/>
                </a:solidFill>
                <a:latin typeface="+mn-lt"/>
                <a:ea typeface="+mn-ea"/>
                <a:cs typeface="+mn-cs"/>
              </a:rPr>
              <a:t>tuvo</a:t>
            </a:r>
            <a:r>
              <a:rPr lang="en-US" sz="1200" b="1" i="0" u="sng" kern="1200" dirty="0" smtClean="0">
                <a:solidFill>
                  <a:schemeClr val="tx1"/>
                </a:solidFill>
                <a:latin typeface="+mn-lt"/>
                <a:ea typeface="+mn-ea"/>
                <a:cs typeface="+mn-cs"/>
              </a:rPr>
              <a:t> que </a:t>
            </a:r>
            <a:r>
              <a:rPr lang="en-US" sz="1200" b="1" i="0" u="sng" kern="1200" dirty="0" err="1">
                <a:solidFill>
                  <a:schemeClr val="tx1"/>
                </a:solidFill>
                <a:latin typeface="+mn-lt"/>
                <a:ea typeface="+mn-ea"/>
                <a:cs typeface="+mn-cs"/>
              </a:rPr>
              <a:t>rendir</a:t>
            </a:r>
            <a:r>
              <a:rPr lang="en-US" sz="1200" b="1" i="0" u="sng" kern="1200" dirty="0">
                <a:solidFill>
                  <a:schemeClr val="tx1"/>
                </a:solidFill>
                <a:latin typeface="+mn-lt"/>
                <a:ea typeface="+mn-ea"/>
                <a:cs typeface="+mn-cs"/>
              </a:rPr>
              <a:t> </a:t>
            </a:r>
            <a:r>
              <a:rPr lang="en-US" sz="1200" b="1" i="0" u="sng" kern="1200" dirty="0" err="1" smtClean="0">
                <a:solidFill>
                  <a:schemeClr val="tx1"/>
                </a:solidFill>
                <a:latin typeface="+mn-lt"/>
                <a:ea typeface="+mn-ea"/>
                <a:cs typeface="+mn-cs"/>
              </a:rPr>
              <a:t>cuentas</a:t>
            </a:r>
            <a:r>
              <a:rPr lang="en-US" sz="1200" b="1" i="0" u="sng" kern="1200" dirty="0" smtClean="0">
                <a:solidFill>
                  <a:schemeClr val="tx1"/>
                </a:solidFill>
                <a:latin typeface="+mn-lt"/>
                <a:ea typeface="+mn-ea"/>
                <a:cs typeface="+mn-cs"/>
              </a:rPr>
              <a:t> primero</a:t>
            </a:r>
            <a:r>
              <a:rPr lang="en-US" sz="1200" b="1" i="0" u="none"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aunque</a:t>
            </a:r>
            <a:r>
              <a:rPr lang="en-US" sz="1200" b="0" i="0" kern="1200" dirty="0" smtClean="0">
                <a:solidFill>
                  <a:schemeClr val="tx1"/>
                </a:solidFill>
                <a:latin typeface="+mn-lt"/>
                <a:ea typeface="+mn-ea"/>
                <a:cs typeface="+mn-cs"/>
              </a:rPr>
              <a:t> </a:t>
            </a:r>
            <a:r>
              <a:rPr lang="en-US" sz="1200" b="0" i="0" kern="1200" dirty="0">
                <a:solidFill>
                  <a:schemeClr val="tx1"/>
                </a:solidFill>
                <a:latin typeface="+mn-lt"/>
                <a:ea typeface="+mn-ea"/>
                <a:cs typeface="+mn-cs"/>
              </a:rPr>
              <a:t>Eva comió primero – DIFERENCIA DE </a:t>
            </a:r>
            <a:r>
              <a:rPr lang="en-US" sz="1200" b="0" i="0" kern="1200" dirty="0" smtClean="0">
                <a:solidFill>
                  <a:schemeClr val="tx1"/>
                </a:solidFill>
                <a:latin typeface="+mn-lt"/>
                <a:ea typeface="+mn-ea"/>
                <a:cs typeface="+mn-cs"/>
              </a:rPr>
              <a:t>ROL</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9FC5C36-9ADE-4A73-8376-5F75AE1E3FA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497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l" rtl="0"/>
            <a:r>
              <a:rPr lang="en-US" dirty="0"/>
              <a:t>En el primer hijo del mundo tienes celos y luego </a:t>
            </a:r>
            <a:r>
              <a:rPr lang="en-US" dirty="0" err="1"/>
              <a:t>él</a:t>
            </a:r>
            <a:r>
              <a:rPr lang="en-US" dirty="0"/>
              <a:t> </a:t>
            </a:r>
            <a:r>
              <a:rPr lang="en-US" dirty="0" smtClean="0"/>
              <a:t>se</a:t>
            </a:r>
            <a:r>
              <a:rPr lang="en-US" baseline="0" dirty="0" smtClean="0"/>
              <a:t> </a:t>
            </a:r>
            <a:r>
              <a:rPr lang="en-US" baseline="0" dirty="0" err="1" smtClean="0"/>
              <a:t>aíra</a:t>
            </a:r>
            <a:r>
              <a:rPr lang="en-US" dirty="0" smtClean="0"/>
              <a:t> </a:t>
            </a:r>
            <a:r>
              <a:rPr lang="en-US" baseline="0" dirty="0" smtClean="0"/>
              <a:t>y </a:t>
            </a:r>
            <a:r>
              <a:rPr lang="en-US" baseline="0" dirty="0" err="1"/>
              <a:t>luego</a:t>
            </a:r>
            <a:r>
              <a:rPr lang="en-US" baseline="0" dirty="0"/>
              <a:t> </a:t>
            </a:r>
            <a:r>
              <a:rPr lang="en-US" baseline="0" dirty="0" err="1" smtClean="0"/>
              <a:t>está</a:t>
            </a:r>
            <a:r>
              <a:rPr lang="en-US" baseline="0" dirty="0" smtClean="0"/>
              <a:t> la </a:t>
            </a:r>
            <a:r>
              <a:rPr lang="en-US" baseline="0" dirty="0"/>
              <a:t>violencia y la historia </a:t>
            </a:r>
            <a:r>
              <a:rPr lang="en-US" baseline="0" dirty="0" err="1"/>
              <a:t>es</a:t>
            </a:r>
            <a:r>
              <a:rPr lang="en-US" baseline="0" dirty="0"/>
              <a:t> </a:t>
            </a:r>
            <a:r>
              <a:rPr lang="en-US" baseline="0" dirty="0" smtClean="0"/>
              <a:t>la </a:t>
            </a:r>
            <a:r>
              <a:rPr lang="en-US" baseline="0" dirty="0" err="1" smtClean="0"/>
              <a:t>p</a:t>
            </a:r>
            <a:r>
              <a:rPr lang="en-US" dirty="0" err="1" smtClean="0"/>
              <a:t>roliferación</a:t>
            </a:r>
            <a:r>
              <a:rPr lang="en-US" dirty="0" smtClean="0"/>
              <a:t> </a:t>
            </a:r>
            <a:r>
              <a:rPr lang="en-US" baseline="0" dirty="0" smtClean="0"/>
              <a:t>del </a:t>
            </a:r>
            <a:r>
              <a:rPr lang="en-US" baseline="0" dirty="0"/>
              <a:t>mal y de </a:t>
            </a:r>
            <a:r>
              <a:rPr lang="en-US" baseline="0" dirty="0" err="1"/>
              <a:t>ahí</a:t>
            </a:r>
            <a:r>
              <a:rPr lang="en-US" baseline="0" dirty="0"/>
              <a:t> </a:t>
            </a:r>
            <a:r>
              <a:rPr lang="en-US" baseline="0" dirty="0" err="1" smtClean="0"/>
              <a:t>va</a:t>
            </a:r>
            <a:r>
              <a:rPr lang="en-US" baseline="0" dirty="0" smtClean="0"/>
              <a:t> de mal </a:t>
            </a:r>
            <a:r>
              <a:rPr lang="en-US" baseline="0" dirty="0" err="1" smtClean="0"/>
              <a:t>en</a:t>
            </a:r>
            <a:r>
              <a:rPr lang="en-US" baseline="0" dirty="0" smtClean="0"/>
              <a:t> </a:t>
            </a:r>
            <a:r>
              <a:rPr lang="en-US" baseline="0" dirty="0" err="1" smtClean="0"/>
              <a:t>peor</a:t>
            </a:r>
            <a:r>
              <a:rPr lang="en-US" baseline="0" dirty="0" smtClean="0"/>
              <a:t>.</a:t>
            </a:r>
            <a:endParaRPr lang="en-US" baseline="0" dirty="0"/>
          </a:p>
          <a:p>
            <a:pPr algn="l" rtl="0"/>
            <a:r>
              <a:rPr lang="en-US" baseline="0" dirty="0"/>
              <a:t>Las generaciones de Caín están en el capítulo 4: construyó una ciudad (¿luchando contra la maldición?) y tal vez por orgullo le puso el nombre de su hijo.</a:t>
            </a:r>
          </a:p>
          <a:p>
            <a:pPr algn="l" rtl="0"/>
            <a:r>
              <a:rPr lang="en-US" b="1" u="sng" baseline="0" dirty="0" err="1" smtClean="0"/>
              <a:t>Lamec</a:t>
            </a:r>
            <a:r>
              <a:rPr lang="en-US" b="1" u="none" baseline="0" dirty="0" smtClean="0"/>
              <a:t> </a:t>
            </a:r>
            <a:r>
              <a:rPr lang="en-US" baseline="0" dirty="0" smtClean="0"/>
              <a:t>era </a:t>
            </a:r>
            <a:r>
              <a:rPr lang="en-US" baseline="0" dirty="0" err="1"/>
              <a:t>descendiente</a:t>
            </a:r>
            <a:r>
              <a:rPr lang="en-US" baseline="0" dirty="0"/>
              <a:t> </a:t>
            </a:r>
            <a:r>
              <a:rPr lang="en-US" baseline="0" dirty="0" smtClean="0"/>
              <a:t>de </a:t>
            </a:r>
            <a:r>
              <a:rPr lang="en-US" baseline="0" dirty="0" err="1" smtClean="0"/>
              <a:t>Caín</a:t>
            </a:r>
            <a:r>
              <a:rPr lang="en-US" baseline="0" dirty="0" smtClean="0"/>
              <a:t> y </a:t>
            </a:r>
            <a:r>
              <a:rPr lang="en-US" baseline="0" dirty="0"/>
              <a:t>tuvo varias </a:t>
            </a:r>
            <a:r>
              <a:rPr lang="en-US" baseline="0" dirty="0" err="1"/>
              <a:t>esposas</a:t>
            </a:r>
            <a:r>
              <a:rPr lang="en-US" baseline="0" dirty="0"/>
              <a:t>, ¿por qué? </a:t>
            </a:r>
            <a:r>
              <a:rPr lang="en-US" baseline="0" dirty="0" err="1" smtClean="0"/>
              <a:t>Porque</a:t>
            </a:r>
            <a:r>
              <a:rPr lang="en-US" baseline="0" dirty="0" smtClean="0"/>
              <a:t> </a:t>
            </a:r>
            <a:r>
              <a:rPr lang="en-US" baseline="0" dirty="0" err="1" smtClean="0"/>
              <a:t>así</a:t>
            </a:r>
            <a:r>
              <a:rPr lang="en-US" baseline="0" dirty="0" smtClean="0"/>
              <a:t> </a:t>
            </a:r>
            <a:r>
              <a:rPr lang="en-US" baseline="0" dirty="0" err="1" smtClean="0"/>
              <a:t>deseaba</a:t>
            </a:r>
            <a:r>
              <a:rPr lang="en-US" baseline="0" dirty="0" smtClean="0"/>
              <a:t> </a:t>
            </a:r>
            <a:r>
              <a:rPr lang="en-US" baseline="0" dirty="0"/>
              <a:t>y </a:t>
            </a:r>
            <a:r>
              <a:rPr lang="en-US" baseline="0" dirty="0" err="1" smtClean="0"/>
              <a:t>fue</a:t>
            </a:r>
            <a:r>
              <a:rPr lang="en-US" baseline="0" dirty="0" smtClean="0"/>
              <a:t> </a:t>
            </a:r>
            <a:r>
              <a:rPr lang="en-US" baseline="0" dirty="0" err="1" smtClean="0"/>
              <a:t>capaz</a:t>
            </a:r>
            <a:r>
              <a:rPr lang="en-US" baseline="0" dirty="0" smtClean="0"/>
              <a:t>; </a:t>
            </a:r>
            <a:r>
              <a:rPr lang="en-US" baseline="0" dirty="0" err="1" smtClean="0"/>
              <a:t>mató</a:t>
            </a:r>
            <a:r>
              <a:rPr lang="en-US" baseline="0" dirty="0" smtClean="0"/>
              <a:t> </a:t>
            </a:r>
            <a:r>
              <a:rPr lang="en-US" baseline="0" dirty="0"/>
              <a:t>a alguien por venganza y </a:t>
            </a:r>
            <a:r>
              <a:rPr lang="en-US" baseline="0" dirty="0" err="1" smtClean="0"/>
              <a:t>recurrió</a:t>
            </a:r>
            <a:r>
              <a:rPr lang="en-US" baseline="0" dirty="0" smtClean="0"/>
              <a:t> a </a:t>
            </a:r>
            <a:r>
              <a:rPr lang="en-US" baseline="0" dirty="0" err="1" smtClean="0"/>
              <a:t>Caín</a:t>
            </a:r>
            <a:r>
              <a:rPr lang="en-US" baseline="0" dirty="0" smtClean="0"/>
              <a:t> </a:t>
            </a:r>
            <a:r>
              <a:rPr lang="en-US" baseline="0" dirty="0" err="1" smtClean="0"/>
              <a:t>como</a:t>
            </a:r>
            <a:r>
              <a:rPr lang="en-US" baseline="0" dirty="0" smtClean="0"/>
              <a:t> </a:t>
            </a:r>
            <a:r>
              <a:rPr lang="en-US" baseline="0" dirty="0"/>
              <a:t>su modelo a </a:t>
            </a:r>
            <a:r>
              <a:rPr lang="en-US" baseline="0" dirty="0" err="1" smtClean="0"/>
              <a:t>seguir</a:t>
            </a:r>
            <a:r>
              <a:rPr lang="en-US" baseline="0" dirty="0" smtClean="0"/>
              <a:t>: </a:t>
            </a:r>
            <a:r>
              <a:rPr lang="en-US" b="1" u="sng" baseline="0" dirty="0" smtClean="0"/>
              <a:t>Se </a:t>
            </a:r>
            <a:r>
              <a:rPr lang="en-US" b="1" u="sng" baseline="0" dirty="0" err="1" smtClean="0"/>
              <a:t>contraataca</a:t>
            </a:r>
            <a:r>
              <a:rPr lang="en-US" b="1" u="sng" baseline="0" dirty="0" smtClean="0"/>
              <a:t> para </a:t>
            </a:r>
            <a:r>
              <a:rPr lang="en-US" b="1" u="sng" baseline="0" dirty="0" err="1" smtClean="0"/>
              <a:t>protegerse</a:t>
            </a:r>
            <a:r>
              <a:rPr lang="en-US" b="1" u="sng" baseline="0" dirty="0" smtClean="0"/>
              <a:t> </a:t>
            </a:r>
            <a:r>
              <a:rPr lang="en-US" b="1" u="sng" baseline="0" dirty="0" err="1" smtClean="0"/>
              <a:t>uno</a:t>
            </a:r>
            <a:r>
              <a:rPr lang="en-US" b="1" u="sng" baseline="0" dirty="0" smtClean="0"/>
              <a:t> a </a:t>
            </a:r>
            <a:r>
              <a:rPr lang="en-US" b="1" u="sng" baseline="0" dirty="0" err="1" smtClean="0"/>
              <a:t>sí</a:t>
            </a:r>
            <a:r>
              <a:rPr lang="en-US" b="1" u="sng" baseline="0" dirty="0" smtClean="0"/>
              <a:t> </a:t>
            </a:r>
            <a:r>
              <a:rPr lang="en-US" b="1" u="sng" baseline="0" dirty="0" err="1" smtClean="0"/>
              <a:t>mismo</a:t>
            </a:r>
            <a:r>
              <a:rPr lang="en-US" b="1" u="sng" baseline="0" dirty="0" smtClean="0"/>
              <a:t> y a lo </a:t>
            </a:r>
            <a:r>
              <a:rPr lang="en-US" b="1" u="sng" baseline="0" dirty="0" err="1" smtClean="0"/>
              <a:t>suyo</a:t>
            </a:r>
            <a:r>
              <a:rPr lang="en-US" b="1" u="sng" baseline="0" dirty="0" smtClean="0"/>
              <a:t>, se </a:t>
            </a:r>
            <a:r>
              <a:rPr lang="en-US" b="1" u="sng" baseline="0" dirty="0" err="1" smtClean="0"/>
              <a:t>manda</a:t>
            </a:r>
            <a:r>
              <a:rPr lang="en-US" b="1" u="sng" baseline="0" dirty="0" smtClean="0"/>
              <a:t> </a:t>
            </a:r>
            <a:r>
              <a:rPr lang="en-US" b="1" u="sng" baseline="0" dirty="0" err="1" smtClean="0"/>
              <a:t>una</a:t>
            </a:r>
            <a:r>
              <a:rPr lang="en-US" b="1" u="sng" baseline="0" dirty="0" smtClean="0"/>
              <a:t> </a:t>
            </a:r>
            <a:r>
              <a:rPr lang="en-US" b="1" u="sng" baseline="0" dirty="0" err="1" smtClean="0"/>
              <a:t>advertencia</a:t>
            </a:r>
            <a:r>
              <a:rPr lang="en-US" b="1" u="sng" baseline="0" dirty="0" smtClean="0"/>
              <a:t>, y </a:t>
            </a:r>
            <a:r>
              <a:rPr lang="en-US" b="1" u="sng" baseline="0" dirty="0" err="1" smtClean="0"/>
              <a:t>eso</a:t>
            </a:r>
            <a:r>
              <a:rPr lang="en-US" b="1" u="sng" baseline="0" dirty="0" smtClean="0"/>
              <a:t> </a:t>
            </a:r>
            <a:r>
              <a:rPr lang="en-US" b="1" u="sng" baseline="0" dirty="0" err="1" smtClean="0"/>
              <a:t>lleva</a:t>
            </a:r>
            <a:r>
              <a:rPr lang="en-US" b="1" u="sng" baseline="0" dirty="0" smtClean="0"/>
              <a:t> a </a:t>
            </a:r>
            <a:r>
              <a:rPr lang="en-US" b="1" u="sng" baseline="0" dirty="0"/>
              <a:t>la guerra.</a:t>
            </a:r>
          </a:p>
          <a:p>
            <a:pPr algn="l" rtl="0"/>
            <a:r>
              <a:rPr lang="en-US" baseline="0" dirty="0" smtClean="0"/>
              <a:t>El </a:t>
            </a:r>
            <a:r>
              <a:rPr lang="en-US" b="1" u="sng" baseline="0" dirty="0" err="1" smtClean="0"/>
              <a:t>mundo</a:t>
            </a:r>
            <a:r>
              <a:rPr lang="en-US" b="1" u="sng" baseline="0" dirty="0" smtClean="0"/>
              <a:t> del </a:t>
            </a:r>
            <a:r>
              <a:rPr lang="en-US" b="1" u="sng" baseline="0" dirty="0" err="1" smtClean="0"/>
              <a:t>diluvio</a:t>
            </a:r>
            <a:r>
              <a:rPr lang="en-US" b="0" u="none" baseline="0" dirty="0" smtClean="0"/>
              <a:t> </a:t>
            </a:r>
            <a:r>
              <a:rPr lang="en-US" b="0" u="none" baseline="0" dirty="0" err="1" smtClean="0"/>
              <a:t>c</a:t>
            </a:r>
            <a:r>
              <a:rPr lang="en-US" baseline="0" dirty="0" err="1" smtClean="0"/>
              <a:t>ontinuó</a:t>
            </a:r>
            <a:r>
              <a:rPr lang="en-US" baseline="0" dirty="0" smtClean="0"/>
              <a:t> </a:t>
            </a:r>
            <a:r>
              <a:rPr lang="en-US" baseline="0" dirty="0"/>
              <a:t>así hasta que Dios dijo que era hora de </a:t>
            </a:r>
            <a:r>
              <a:rPr lang="en-US" baseline="0" dirty="0" err="1" smtClean="0"/>
              <a:t>reiniciar</a:t>
            </a:r>
            <a:r>
              <a:rPr lang="en-US" baseline="0" dirty="0" smtClean="0"/>
              <a:t>.</a:t>
            </a:r>
            <a:endParaRPr lang="en-US" baseline="0" dirty="0"/>
          </a:p>
          <a:p>
            <a:pPr algn="l" rtl="0"/>
            <a:r>
              <a:rPr lang="en-US" b="1" u="sng" baseline="0" dirty="0" smtClean="0"/>
              <a:t>Babel</a:t>
            </a:r>
            <a:r>
              <a:rPr lang="en-US" b="1" u="none" baseline="0" dirty="0" smtClean="0"/>
              <a:t> </a:t>
            </a:r>
            <a:r>
              <a:rPr lang="en-US" baseline="0" dirty="0" smtClean="0"/>
              <a:t>- </a:t>
            </a:r>
            <a:r>
              <a:rPr lang="en-US" sz="1200" b="1" i="0" kern="1200" baseline="30000" dirty="0" smtClean="0">
                <a:solidFill>
                  <a:schemeClr val="tx1"/>
                </a:solidFill>
                <a:effectLst/>
                <a:latin typeface="+mn-lt"/>
                <a:ea typeface="+mn-ea"/>
                <a:cs typeface="+mn-cs"/>
              </a:rPr>
              <a:t>4</a:t>
            </a:r>
            <a:r>
              <a:rPr lang="en-US" sz="1200" b="0" i="0" kern="1200" baseline="0" dirty="0" smtClean="0">
                <a:solidFill>
                  <a:schemeClr val="tx1"/>
                </a:solidFill>
                <a:effectLst/>
                <a:latin typeface="+mn-lt"/>
                <a:ea typeface="+mn-ea"/>
                <a:cs typeface="+mn-cs"/>
              </a:rPr>
              <a:t> </a:t>
            </a:r>
            <a:r>
              <a:rPr lang="es-ES" sz="1200" b="0" i="0" kern="1200" dirty="0" smtClean="0">
                <a:solidFill>
                  <a:schemeClr val="tx1"/>
                </a:solidFill>
                <a:effectLst/>
                <a:latin typeface="+mn-lt"/>
                <a:ea typeface="+mn-ea"/>
                <a:cs typeface="+mn-cs"/>
              </a:rPr>
              <a:t>Luego dijeron: «Vamos, edifiquémonos una ciudad y una torre cuya cúspide llegue hasta los cielos, y hagámonos un nombre famoso, para que no seamos dispersados sobre la superficie de toda la tierra». </a:t>
            </a:r>
            <a:r>
              <a:rPr lang="en-US" baseline="0" dirty="0" smtClean="0"/>
              <a:t> </a:t>
            </a:r>
            <a:endParaRPr lang="en-US" baseline="0" dirty="0"/>
          </a:p>
          <a:p>
            <a:pPr algn="l" rtl="0"/>
            <a:endParaRPr lang="en-US" baseline="0" dirty="0" smtClean="0"/>
          </a:p>
          <a:p>
            <a:pPr algn="l" rtl="0"/>
            <a:r>
              <a:rPr lang="en-US" baseline="0" dirty="0" smtClean="0"/>
              <a:t>¿Se </a:t>
            </a:r>
            <a:r>
              <a:rPr lang="en-US" baseline="0" dirty="0" err="1" smtClean="0"/>
              <a:t>está</a:t>
            </a:r>
            <a:r>
              <a:rPr lang="en-US" baseline="0" dirty="0" smtClean="0"/>
              <a:t> </a:t>
            </a:r>
            <a:r>
              <a:rPr lang="en-US" baseline="0" dirty="0"/>
              <a:t>viendo al hombre ideal en este modelo? Desafortunadamente esto es característico de los hombres mundanos.</a:t>
            </a:r>
          </a:p>
          <a:p>
            <a:pPr algn="l" rtl="0"/>
            <a:r>
              <a:rPr lang="en-US" baseline="0" dirty="0"/>
              <a:t>Y otros hombres del Antiguo Testamento siguieron </a:t>
            </a:r>
            <a:r>
              <a:rPr lang="en-US" baseline="0" dirty="0" err="1"/>
              <a:t>este</a:t>
            </a:r>
            <a:r>
              <a:rPr lang="en-US" baseline="0" dirty="0"/>
              <a:t> </a:t>
            </a:r>
            <a:r>
              <a:rPr lang="en-US" baseline="0" dirty="0" err="1" smtClean="0"/>
              <a:t>patrón</a:t>
            </a:r>
            <a:r>
              <a:rPr lang="en-US" baseline="0" dirty="0" smtClean="0"/>
              <a:t> – </a:t>
            </a:r>
            <a:r>
              <a:rPr lang="en-US" b="1" u="sng" baseline="0" dirty="0" smtClean="0"/>
              <a:t>Los hombres de </a:t>
            </a:r>
            <a:r>
              <a:rPr lang="en-US" b="1" u="sng" baseline="0" dirty="0" err="1" smtClean="0"/>
              <a:t>Sodoma</a:t>
            </a:r>
            <a:r>
              <a:rPr lang="en-US" b="1" u="none" baseline="0" dirty="0" smtClean="0"/>
              <a:t> </a:t>
            </a:r>
            <a:r>
              <a:rPr lang="en-US" b="0" u="none" baseline="0" dirty="0" err="1" smtClean="0"/>
              <a:t>s</a:t>
            </a:r>
            <a:r>
              <a:rPr lang="en-US" baseline="0" dirty="0" err="1" smtClean="0"/>
              <a:t>iguieron</a:t>
            </a:r>
            <a:r>
              <a:rPr lang="en-US" baseline="0" dirty="0" smtClean="0"/>
              <a:t> </a:t>
            </a:r>
            <a:r>
              <a:rPr lang="en-US" baseline="0" dirty="0"/>
              <a:t>su propio deseo, era un deseo natural y eso es lo que hicieron y condujo a la violencia y a quién le importa.</a:t>
            </a:r>
          </a:p>
          <a:p>
            <a:pPr algn="l" rtl="0"/>
            <a:r>
              <a:rPr lang="en-US" b="1" u="sng" baseline="0" dirty="0"/>
              <a:t>Jacob y </a:t>
            </a:r>
            <a:r>
              <a:rPr lang="en-US" b="1" u="sng" baseline="0" dirty="0" err="1" smtClean="0"/>
              <a:t>Esaú</a:t>
            </a:r>
            <a:r>
              <a:rPr lang="en-US" b="0" u="none" baseline="0" dirty="0" smtClean="0"/>
              <a:t> </a:t>
            </a:r>
            <a:r>
              <a:rPr lang="en-US" b="0" u="none" baseline="0" dirty="0" err="1" smtClean="0"/>
              <a:t>peleaban</a:t>
            </a:r>
            <a:r>
              <a:rPr lang="en-US" baseline="0" dirty="0" smtClean="0"/>
              <a:t>, </a:t>
            </a:r>
            <a:r>
              <a:rPr lang="en-US" baseline="0" dirty="0" err="1" smtClean="0"/>
              <a:t>engañándose</a:t>
            </a:r>
            <a:r>
              <a:rPr lang="en-US" baseline="0" dirty="0" smtClean="0"/>
              <a:t> </a:t>
            </a:r>
            <a:r>
              <a:rPr lang="en-US" baseline="0" dirty="0"/>
              <a:t>y </a:t>
            </a:r>
            <a:r>
              <a:rPr lang="en-US" baseline="0" dirty="0" err="1"/>
              <a:t>luchando</a:t>
            </a:r>
            <a:r>
              <a:rPr lang="en-US" baseline="0" dirty="0"/>
              <a:t> </a:t>
            </a:r>
            <a:r>
              <a:rPr lang="en-US" baseline="0" dirty="0" smtClean="0"/>
              <a:t>el </a:t>
            </a:r>
            <a:r>
              <a:rPr lang="en-US" baseline="0" dirty="0" err="1" smtClean="0"/>
              <a:t>uno</a:t>
            </a:r>
            <a:r>
              <a:rPr lang="en-US" baseline="0" dirty="0" smtClean="0"/>
              <a:t> </a:t>
            </a:r>
            <a:r>
              <a:rPr lang="en-US" baseline="0" dirty="0"/>
              <a:t>con </a:t>
            </a:r>
            <a:r>
              <a:rPr lang="en-US" baseline="0" dirty="0" smtClean="0"/>
              <a:t>el </a:t>
            </a:r>
            <a:r>
              <a:rPr lang="en-US" baseline="0" dirty="0" err="1" smtClean="0"/>
              <a:t>otro</a:t>
            </a:r>
            <a:r>
              <a:rPr lang="en-US" baseline="0" dirty="0" smtClean="0"/>
              <a:t>. </a:t>
            </a:r>
            <a:r>
              <a:rPr lang="en-US" b="1" u="sng" baseline="0" dirty="0" err="1" smtClean="0"/>
              <a:t>Simeón</a:t>
            </a:r>
            <a:r>
              <a:rPr lang="en-US" b="1" u="sng" baseline="0" dirty="0" smtClean="0"/>
              <a:t> </a:t>
            </a:r>
            <a:r>
              <a:rPr lang="en-US" b="1" u="sng" baseline="0" dirty="0"/>
              <a:t>y </a:t>
            </a:r>
            <a:r>
              <a:rPr lang="en-US" b="1" u="sng" baseline="0" dirty="0" err="1" smtClean="0"/>
              <a:t>Leví</a:t>
            </a:r>
            <a:r>
              <a:rPr lang="en-US" b="1" u="none" baseline="0" dirty="0" smtClean="0"/>
              <a:t> </a:t>
            </a:r>
            <a:r>
              <a:rPr lang="en-US" baseline="0" dirty="0" smtClean="0"/>
              <a:t>se </a:t>
            </a:r>
            <a:r>
              <a:rPr lang="en-US" baseline="0" dirty="0" err="1" smtClean="0"/>
              <a:t>vengaron</a:t>
            </a:r>
            <a:r>
              <a:rPr lang="en-US" baseline="0" dirty="0" smtClean="0"/>
              <a:t> </a:t>
            </a:r>
            <a:r>
              <a:rPr lang="en-US" baseline="0" dirty="0"/>
              <a:t>de Dina</a:t>
            </a:r>
            <a:r>
              <a:rPr lang="en-US" baseline="0" dirty="0" smtClean="0"/>
              <a:t>, </a:t>
            </a:r>
            <a:r>
              <a:rPr lang="en-US" b="1" u="sng" baseline="0" dirty="0" err="1" smtClean="0"/>
              <a:t>Sansón</a:t>
            </a:r>
            <a:r>
              <a:rPr lang="en-US" b="1" u="none" baseline="0" dirty="0" smtClean="0"/>
              <a:t> </a:t>
            </a:r>
            <a:r>
              <a:rPr lang="en-US" baseline="0" dirty="0" smtClean="0"/>
              <a:t>y </a:t>
            </a:r>
            <a:r>
              <a:rPr lang="en-US" baseline="0" dirty="0" err="1"/>
              <a:t>sus</a:t>
            </a:r>
            <a:r>
              <a:rPr lang="en-US" baseline="0" dirty="0"/>
              <a:t> </a:t>
            </a:r>
            <a:r>
              <a:rPr lang="en-US" baseline="0" dirty="0" err="1" smtClean="0"/>
              <a:t>aventuras</a:t>
            </a:r>
            <a:r>
              <a:rPr lang="en-US" baseline="0" dirty="0" smtClean="0"/>
              <a:t> </a:t>
            </a:r>
            <a:r>
              <a:rPr lang="en-US" baseline="0" dirty="0"/>
              <a:t>con las mujeres que lo </a:t>
            </a:r>
            <a:r>
              <a:rPr lang="en-US" baseline="0" dirty="0" err="1" smtClean="0"/>
              <a:t>hiceron</a:t>
            </a:r>
            <a:r>
              <a:rPr lang="en-US" baseline="0" dirty="0" smtClean="0"/>
              <a:t> </a:t>
            </a:r>
            <a:r>
              <a:rPr lang="en-US" baseline="0" dirty="0" err="1" smtClean="0"/>
              <a:t>caer</a:t>
            </a:r>
            <a:r>
              <a:rPr lang="en-US" baseline="0" dirty="0" smtClean="0"/>
              <a:t> y </a:t>
            </a:r>
            <a:r>
              <a:rPr lang="en-US" b="1" u="sng" baseline="0" dirty="0" err="1" smtClean="0"/>
              <a:t>Saúl</a:t>
            </a:r>
            <a:r>
              <a:rPr lang="en-US" b="1" u="none" baseline="0" dirty="0" smtClean="0"/>
              <a:t> </a:t>
            </a:r>
            <a:r>
              <a:rPr lang="en-US" baseline="0" dirty="0" smtClean="0"/>
              <a:t>y </a:t>
            </a:r>
            <a:r>
              <a:rPr lang="en-US" baseline="0" dirty="0" err="1"/>
              <a:t>sus</a:t>
            </a:r>
            <a:r>
              <a:rPr lang="en-US" baseline="0" dirty="0"/>
              <a:t> </a:t>
            </a:r>
            <a:r>
              <a:rPr lang="en-US" baseline="0" dirty="0" err="1" smtClean="0"/>
              <a:t>celos</a:t>
            </a:r>
            <a:r>
              <a:rPr lang="en-US" baseline="0" dirty="0" smtClean="0"/>
              <a:t>, </a:t>
            </a:r>
            <a:r>
              <a:rPr lang="en-US" baseline="0" dirty="0" err="1" smtClean="0"/>
              <a:t>su</a:t>
            </a:r>
            <a:r>
              <a:rPr lang="en-US" baseline="0" dirty="0" smtClean="0"/>
              <a:t> </a:t>
            </a:r>
            <a:r>
              <a:rPr lang="en-US" baseline="0" dirty="0" err="1" smtClean="0"/>
              <a:t>ira</a:t>
            </a:r>
            <a:r>
              <a:rPr lang="en-US" baseline="0" dirty="0" smtClean="0"/>
              <a:t> </a:t>
            </a:r>
            <a:r>
              <a:rPr lang="en-US" baseline="0" dirty="0"/>
              <a:t>y su lucha durante gran parte de su vida para acabar con David</a:t>
            </a:r>
            <a:r>
              <a:rPr lang="en-US" baseline="0" dirty="0" smtClean="0"/>
              <a:t>, </a:t>
            </a:r>
            <a:r>
              <a:rPr lang="en-US" b="1" u="sng" baseline="0" dirty="0" err="1" smtClean="0"/>
              <a:t>Acab</a:t>
            </a:r>
            <a:r>
              <a:rPr lang="en-US" b="1" u="none" baseline="0" dirty="0" smtClean="0"/>
              <a:t> </a:t>
            </a:r>
            <a:r>
              <a:rPr lang="en-US" baseline="0" dirty="0" smtClean="0"/>
              <a:t>se </a:t>
            </a:r>
            <a:r>
              <a:rPr lang="en-US" baseline="0" dirty="0" err="1" smtClean="0"/>
              <a:t>sometió</a:t>
            </a:r>
            <a:r>
              <a:rPr lang="en-US" baseline="0" dirty="0" smtClean="0"/>
              <a:t> </a:t>
            </a:r>
            <a:r>
              <a:rPr lang="en-US" baseline="0" dirty="0"/>
              <a:t>pasivamente a Jezabel en el asunto de </a:t>
            </a:r>
            <a:r>
              <a:rPr lang="en-US" baseline="0" dirty="0" smtClean="0"/>
              <a:t>la </a:t>
            </a:r>
            <a:r>
              <a:rPr lang="en-US" baseline="0" dirty="0" err="1" smtClean="0"/>
              <a:t>viña</a:t>
            </a:r>
            <a:r>
              <a:rPr lang="en-US" baseline="0" dirty="0" smtClean="0"/>
              <a:t> </a:t>
            </a:r>
            <a:r>
              <a:rPr lang="en-US" baseline="0" dirty="0" err="1" smtClean="0"/>
              <a:t>mientras</a:t>
            </a:r>
            <a:r>
              <a:rPr lang="en-US" baseline="0" dirty="0" smtClean="0"/>
              <a:t> </a:t>
            </a:r>
            <a:r>
              <a:rPr lang="en-US" baseline="0" dirty="0"/>
              <a:t>hacía pucheros en su sofá</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9FC5C36-9ADE-4A73-8376-5F75AE1E3FA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74364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b="1" u="sng" dirty="0"/>
              <a:t>Al mismo tiempo, Dios estaba presentando un cuadro de los roles masculinos a lo largo de la historia del Antiguo Testamento.</a:t>
            </a:r>
            <a:r>
              <a:rPr lang="en-US" dirty="0"/>
              <a:t>. Los primeros hombres </a:t>
            </a:r>
            <a:r>
              <a:rPr lang="en-US" dirty="0" err="1" smtClean="0"/>
              <a:t>tenían</a:t>
            </a:r>
            <a:r>
              <a:rPr lang="en-US" baseline="0" dirty="0" smtClean="0"/>
              <a:t> que </a:t>
            </a:r>
            <a:r>
              <a:rPr lang="en-US" baseline="0" dirty="0" err="1" smtClean="0"/>
              <a:t>ser</a:t>
            </a:r>
            <a:r>
              <a:rPr lang="en-US" baseline="0" dirty="0" smtClean="0"/>
              <a:t> </a:t>
            </a:r>
            <a:r>
              <a:rPr lang="en-US" b="1" u="sng" baseline="0" dirty="0" err="1" smtClean="0"/>
              <a:t>cabezas</a:t>
            </a:r>
            <a:r>
              <a:rPr lang="en-US" b="1" u="sng" baseline="0" dirty="0" smtClean="0"/>
              <a:t> </a:t>
            </a:r>
            <a:r>
              <a:rPr lang="en-US" b="1" u="sng" baseline="0" dirty="0"/>
              <a:t>de familia</a:t>
            </a:r>
            <a:r>
              <a:rPr lang="en-US" baseline="0" dirty="0"/>
              <a:t>.</a:t>
            </a:r>
          </a:p>
          <a:p>
            <a:pPr algn="l" rtl="0"/>
            <a:r>
              <a:rPr lang="en-US" baseline="0" dirty="0"/>
              <a:t>Esto es lo que Dios dijo sobre Abraham – Gén 18 </a:t>
            </a:r>
            <a:r>
              <a:rPr lang="en-US" baseline="0" dirty="0" smtClean="0"/>
              <a:t>– </a:t>
            </a:r>
            <a:r>
              <a:rPr lang="en-US" i="1" u="sng" baseline="0" dirty="0" smtClean="0"/>
              <a:t>Abraham </a:t>
            </a:r>
            <a:r>
              <a:rPr lang="en-US" i="1" u="sng" baseline="0" dirty="0"/>
              <a:t>fue seleccionado porque Dios confiaba en que podría transmitir esta enseñanza a sus hijos y que </a:t>
            </a:r>
            <a:r>
              <a:rPr lang="en-US" i="1" u="sng" baseline="0" dirty="0" err="1" smtClean="0"/>
              <a:t>éstos</a:t>
            </a:r>
            <a:r>
              <a:rPr lang="en-US" i="1" u="sng" baseline="0" dirty="0" smtClean="0"/>
              <a:t> </a:t>
            </a:r>
            <a:r>
              <a:rPr lang="en-US" i="1" u="sng" baseline="0" dirty="0" err="1" smtClean="0"/>
              <a:t>permanecerían</a:t>
            </a:r>
            <a:r>
              <a:rPr lang="en-US" i="1" u="sng" baseline="0" dirty="0" smtClean="0"/>
              <a:t> </a:t>
            </a:r>
            <a:r>
              <a:rPr lang="en-US" i="1" u="sng" baseline="0" dirty="0" err="1"/>
              <a:t>fieles</a:t>
            </a:r>
            <a:r>
              <a:rPr lang="en-US" i="1" u="sng" baseline="0" dirty="0" smtClean="0"/>
              <a:t>.</a:t>
            </a:r>
            <a:endParaRPr lang="en-US" baseline="0" dirty="0"/>
          </a:p>
          <a:p>
            <a:pPr algn="l" rtl="0"/>
            <a:r>
              <a:rPr lang="en-US" baseline="0" dirty="0"/>
              <a:t>-Hay una </a:t>
            </a:r>
            <a:r>
              <a:rPr lang="en-US" baseline="0" dirty="0" err="1"/>
              <a:t>implicación</a:t>
            </a:r>
            <a:r>
              <a:rPr lang="en-US" baseline="0" dirty="0"/>
              <a:t> </a:t>
            </a:r>
            <a:r>
              <a:rPr lang="en-US" baseline="0" dirty="0" smtClean="0"/>
              <a:t>al </a:t>
            </a:r>
            <a:r>
              <a:rPr lang="en-US" baseline="0" dirty="0" err="1" smtClean="0"/>
              <a:t>entregar</a:t>
            </a:r>
            <a:r>
              <a:rPr lang="en-US" baseline="0" dirty="0" smtClean="0"/>
              <a:t> </a:t>
            </a:r>
            <a:r>
              <a:rPr lang="en-US" baseline="0" dirty="0"/>
              <a:t>la Ley Antigua de que </a:t>
            </a:r>
            <a:r>
              <a:rPr lang="en-US" baseline="0" dirty="0" err="1" smtClean="0"/>
              <a:t>los</a:t>
            </a:r>
            <a:r>
              <a:rPr lang="en-US" baseline="0" dirty="0" smtClean="0"/>
              <a:t> padres </a:t>
            </a:r>
            <a:r>
              <a:rPr lang="en-US" baseline="0" dirty="0" err="1" smtClean="0"/>
              <a:t>eran</a:t>
            </a:r>
            <a:endParaRPr lang="en-US" baseline="0" dirty="0"/>
          </a:p>
          <a:p>
            <a:pPr algn="l" rtl="0"/>
            <a:r>
              <a:rPr lang="en-US" b="1" u="sng" baseline="0" dirty="0" err="1"/>
              <a:t>líderes</a:t>
            </a:r>
            <a:r>
              <a:rPr lang="en-US" b="1" u="sng" baseline="0" dirty="0"/>
              <a:t> </a:t>
            </a:r>
            <a:r>
              <a:rPr lang="en-US" b="1" u="sng" baseline="0" dirty="0" err="1" smtClean="0"/>
              <a:t>morales</a:t>
            </a:r>
            <a:r>
              <a:rPr lang="en-US" b="1" u="none" baseline="0" dirty="0" smtClean="0"/>
              <a:t> </a:t>
            </a:r>
            <a:r>
              <a:rPr lang="en-US" baseline="0" dirty="0" smtClean="0"/>
              <a:t>y </a:t>
            </a:r>
            <a:r>
              <a:rPr lang="en-US" baseline="0" dirty="0"/>
              <a:t>así como </a:t>
            </a:r>
            <a:r>
              <a:rPr lang="en-US" baseline="0" dirty="0" err="1"/>
              <a:t>Adán</a:t>
            </a:r>
            <a:r>
              <a:rPr lang="en-US" baseline="0" dirty="0"/>
              <a:t> </a:t>
            </a:r>
            <a:r>
              <a:rPr lang="en-US" baseline="0" dirty="0" smtClean="0"/>
              <a:t>era </a:t>
            </a:r>
            <a:r>
              <a:rPr lang="en-US" baseline="0" dirty="0"/>
              <a:t>considerado responsable de lo que </a:t>
            </a:r>
            <a:r>
              <a:rPr lang="en-US" baseline="0" dirty="0" err="1" smtClean="0"/>
              <a:t>ocurriera</a:t>
            </a:r>
            <a:r>
              <a:rPr lang="en-US" baseline="0" dirty="0" smtClean="0"/>
              <a:t> </a:t>
            </a:r>
            <a:r>
              <a:rPr lang="en-US" baseline="0" dirty="0"/>
              <a:t>en el </a:t>
            </a:r>
            <a:r>
              <a:rPr lang="en-US" baseline="0" dirty="0" err="1" smtClean="0"/>
              <a:t>huerto</a:t>
            </a:r>
            <a:r>
              <a:rPr lang="en-US" baseline="0" dirty="0" smtClean="0"/>
              <a:t>, </a:t>
            </a:r>
            <a:r>
              <a:rPr lang="en-US" baseline="0" dirty="0"/>
              <a:t>dice... Deuteronomio 5:9 - los líderes eran responsables de evitar que los niños sufrieran las consecuencias de las iniquidades de los padres.</a:t>
            </a:r>
          </a:p>
          <a:p>
            <a:pPr algn="l" rtl="0"/>
            <a:r>
              <a:rPr lang="en-US" baseline="0" dirty="0"/>
              <a:t>-</a:t>
            </a:r>
            <a:r>
              <a:rPr lang="en-US" b="1" u="sng" baseline="0" dirty="0"/>
              <a:t>Los hombres eran los líderes civiles y </a:t>
            </a:r>
            <a:r>
              <a:rPr lang="en-US" b="1" u="sng" baseline="0" dirty="0" err="1"/>
              <a:t>religiosos</a:t>
            </a:r>
            <a:r>
              <a:rPr lang="en-US" b="1" u="sng" baseline="0" dirty="0" smtClean="0"/>
              <a:t>.</a:t>
            </a:r>
            <a:r>
              <a:rPr lang="en-US" baseline="0" dirty="0" smtClean="0"/>
              <a:t> </a:t>
            </a:r>
            <a:r>
              <a:rPr lang="en-US" baseline="0" dirty="0"/>
              <a:t>Y de manera positiva los hombres eran los guerreros y líderes militares. Hebreos 11 </a:t>
            </a:r>
            <a:r>
              <a:rPr lang="en-US" baseline="0" dirty="0" smtClean="0"/>
              <a:t>“El </a:t>
            </a:r>
            <a:r>
              <a:rPr lang="en-US" baseline="0" dirty="0" err="1" smtClean="0"/>
              <a:t>tiempo</a:t>
            </a:r>
            <a:r>
              <a:rPr lang="en-US" baseline="0" dirty="0" smtClean="0"/>
              <a:t> me </a:t>
            </a:r>
            <a:r>
              <a:rPr lang="en-US" baseline="0" dirty="0" err="1" smtClean="0"/>
              <a:t>faltaría</a:t>
            </a:r>
            <a:r>
              <a:rPr lang="en-US" baseline="0" dirty="0" smtClean="0"/>
              <a:t> para </a:t>
            </a:r>
            <a:r>
              <a:rPr lang="en-US" baseline="0" dirty="0" err="1" smtClean="0"/>
              <a:t>contar</a:t>
            </a:r>
            <a:r>
              <a:rPr lang="en-US" baseline="0" dirty="0" smtClean="0"/>
              <a:t> </a:t>
            </a:r>
            <a:r>
              <a:rPr lang="en-US" baseline="0" dirty="0"/>
              <a:t>de </a:t>
            </a:r>
            <a:r>
              <a:rPr lang="en-US" baseline="0" dirty="0" err="1" smtClean="0"/>
              <a:t>Gedeón</a:t>
            </a:r>
            <a:r>
              <a:rPr lang="en-US" baseline="0" dirty="0" smtClean="0"/>
              <a:t>,… </a:t>
            </a:r>
            <a:r>
              <a:rPr lang="en-US" baseline="0" dirty="0"/>
              <a:t>David… se </a:t>
            </a:r>
            <a:r>
              <a:rPr lang="en-US" baseline="0" dirty="0" err="1"/>
              <a:t>hicieron</a:t>
            </a:r>
            <a:r>
              <a:rPr lang="en-US" baseline="0" dirty="0"/>
              <a:t> </a:t>
            </a:r>
            <a:r>
              <a:rPr lang="en-US" baseline="0" dirty="0" err="1" smtClean="0"/>
              <a:t>poderosos</a:t>
            </a:r>
            <a:r>
              <a:rPr lang="en-US" baseline="0" dirty="0" smtClean="0"/>
              <a:t> </a:t>
            </a:r>
            <a:r>
              <a:rPr lang="en-US" baseline="0" dirty="0" err="1" smtClean="0"/>
              <a:t>en</a:t>
            </a:r>
            <a:r>
              <a:rPr lang="en-US" baseline="0" dirty="0" smtClean="0"/>
              <a:t> la </a:t>
            </a:r>
            <a:r>
              <a:rPr lang="en-US" baseline="0" dirty="0" err="1" smtClean="0"/>
              <a:t>guerra</a:t>
            </a:r>
            <a:r>
              <a:rPr lang="en-US" baseline="0" dirty="0" smtClean="0"/>
              <a:t>, </a:t>
            </a:r>
            <a:r>
              <a:rPr lang="en-US" baseline="0" dirty="0" err="1" smtClean="0"/>
              <a:t>pusieron</a:t>
            </a:r>
            <a:r>
              <a:rPr lang="en-US" baseline="0" dirty="0" smtClean="0"/>
              <a:t> </a:t>
            </a:r>
            <a:r>
              <a:rPr lang="en-US" baseline="0" dirty="0" err="1" smtClean="0"/>
              <a:t>en</a:t>
            </a:r>
            <a:r>
              <a:rPr lang="en-US" baseline="0" dirty="0" smtClean="0"/>
              <a:t> </a:t>
            </a:r>
            <a:r>
              <a:rPr lang="en-US" baseline="0" dirty="0" err="1"/>
              <a:t>fuga</a:t>
            </a:r>
            <a:r>
              <a:rPr lang="en-US" baseline="0" dirty="0" smtClean="0"/>
              <a:t>…” </a:t>
            </a:r>
            <a:r>
              <a:rPr lang="en-US" i="0" u="sng" baseline="0" dirty="0" err="1" smtClean="0"/>
              <a:t>Estos</a:t>
            </a:r>
            <a:r>
              <a:rPr lang="en-US" i="0" u="sng" baseline="0" dirty="0" smtClean="0"/>
              <a:t> </a:t>
            </a:r>
            <a:r>
              <a:rPr lang="en-US" i="0" u="sng" baseline="0" dirty="0"/>
              <a:t>fueron hombres héroes y valientes en la </a:t>
            </a:r>
            <a:r>
              <a:rPr lang="en-US" i="0" u="sng" baseline="0" dirty="0" err="1" smtClean="0"/>
              <a:t>guerra</a:t>
            </a:r>
            <a:r>
              <a:rPr lang="en-US" baseline="0" dirty="0" smtClean="0"/>
              <a:t>. </a:t>
            </a:r>
            <a:r>
              <a:rPr lang="en-US" baseline="0" dirty="0"/>
              <a:t>Este también era el patrón de Dios.</a:t>
            </a:r>
            <a:r>
              <a:rPr lang="en-US" dirty="0"/>
              <a:t> </a:t>
            </a:r>
            <a:r>
              <a:rPr lang="en-US" b="1" u="sng" dirty="0"/>
              <a:t>La guía de Dios </a:t>
            </a:r>
            <a:r>
              <a:rPr lang="en-US" b="1" u="sng" dirty="0" err="1" smtClean="0"/>
              <a:t>implicaba</a:t>
            </a:r>
            <a:r>
              <a:rPr lang="en-US" b="1" u="sng" dirty="0" smtClean="0"/>
              <a:t> </a:t>
            </a:r>
            <a:r>
              <a:rPr lang="en-US" b="1" u="sng" baseline="0" dirty="0" smtClean="0"/>
              <a:t>que </a:t>
            </a:r>
            <a:r>
              <a:rPr lang="en-US" b="1" u="sng" baseline="0" dirty="0"/>
              <a:t>los hombres deberían asumir estos roles, pero ¿cómo ha respondido el hombre a esa responsabilidad?</a:t>
            </a:r>
          </a:p>
          <a:p>
            <a:pPr algn="l" rtl="0"/>
            <a:endParaRPr lang="en-US" baseline="0" dirty="0"/>
          </a:p>
          <a:p>
            <a:pPr algn="l" rtl="0"/>
            <a:r>
              <a:rPr lang="en-US" b="1" i="1" u="sng" baseline="0" dirty="0"/>
              <a:t>¿Qué vemos en la cultura masculina de </a:t>
            </a:r>
            <a:r>
              <a:rPr lang="en-US" b="1" i="1" u="sng" baseline="0" dirty="0" smtClean="0"/>
              <a:t>hoy </a:t>
            </a:r>
            <a:r>
              <a:rPr lang="en-US" b="1" i="1" u="sng" baseline="0" dirty="0" err="1" smtClean="0"/>
              <a:t>en</a:t>
            </a:r>
            <a:r>
              <a:rPr lang="en-US" b="1" i="1" u="sng" baseline="0" dirty="0" smtClean="0"/>
              <a:t> </a:t>
            </a:r>
            <a:r>
              <a:rPr lang="en-US" b="1" i="1" u="sng" baseline="0" dirty="0" err="1" smtClean="0"/>
              <a:t>día</a:t>
            </a:r>
            <a:r>
              <a:rPr lang="en-US" b="1" i="1" u="sng" baseline="0" dirty="0" smtClean="0"/>
              <a:t>?</a:t>
            </a:r>
            <a:endParaRPr lang="en-US" b="1" i="1" u="sng"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3677BD1-F61E-4A8A-93FD-955EDF7EC03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8632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algn="l" rtl="0"/>
            <a:r>
              <a:rPr lang="en-US" dirty="0"/>
              <a:t>Vivimos en un mundo </a:t>
            </a:r>
            <a:r>
              <a:rPr lang="en-US" dirty="0" err="1"/>
              <a:t>caído</a:t>
            </a:r>
            <a:r>
              <a:rPr lang="en-US" dirty="0"/>
              <a:t> </a:t>
            </a:r>
            <a:r>
              <a:rPr lang="en-US" dirty="0" smtClean="0"/>
              <a:t>similar </a:t>
            </a:r>
            <a:r>
              <a:rPr lang="en-US" baseline="0" dirty="0" smtClean="0"/>
              <a:t>a </a:t>
            </a:r>
            <a:r>
              <a:rPr lang="en-US" baseline="0" dirty="0"/>
              <a:t>lo que vemos </a:t>
            </a:r>
            <a:r>
              <a:rPr lang="en-US" baseline="0" dirty="0" err="1"/>
              <a:t>en</a:t>
            </a:r>
            <a:r>
              <a:rPr lang="en-US" baseline="0" dirty="0"/>
              <a:t> </a:t>
            </a:r>
            <a:r>
              <a:rPr lang="en-US" baseline="0" dirty="0" err="1" smtClean="0"/>
              <a:t>Gén</a:t>
            </a:r>
            <a:r>
              <a:rPr lang="en-US" baseline="0" dirty="0" smtClean="0"/>
              <a:t> </a:t>
            </a:r>
            <a:r>
              <a:rPr lang="en-US" baseline="0" dirty="0"/>
              <a:t>y más allá y </a:t>
            </a:r>
            <a:r>
              <a:rPr lang="en-US" b="1" u="sng" baseline="0" dirty="0" smtClean="0"/>
              <a:t>el </a:t>
            </a:r>
            <a:r>
              <a:rPr lang="en-US" b="1" u="sng" baseline="0" dirty="0"/>
              <a:t>carácter </a:t>
            </a:r>
            <a:r>
              <a:rPr lang="en-US" b="1" u="sng" baseline="0" dirty="0" err="1"/>
              <a:t>masculino</a:t>
            </a:r>
            <a:r>
              <a:rPr lang="en-US" b="1" u="sng" baseline="0" dirty="0"/>
              <a:t> </a:t>
            </a:r>
            <a:r>
              <a:rPr lang="en-US" b="1" u="sng" baseline="0" dirty="0" err="1" smtClean="0"/>
              <a:t>mundano</a:t>
            </a:r>
            <a:r>
              <a:rPr lang="en-US" b="1" u="sng" baseline="0" dirty="0" smtClean="0"/>
              <a:t> </a:t>
            </a:r>
            <a:r>
              <a:rPr lang="en-US" b="1" u="sng" baseline="0" dirty="0" err="1" smtClean="0"/>
              <a:t>está</a:t>
            </a:r>
            <a:r>
              <a:rPr lang="en-US" b="1" u="sng" baseline="0" dirty="0" smtClean="0"/>
              <a:t> </a:t>
            </a:r>
            <a:r>
              <a:rPr lang="en-US" b="1" u="sng" baseline="0" dirty="0"/>
              <a:t>informado por el hombre natural que no puede entender las cosas espirituales </a:t>
            </a:r>
            <a:r>
              <a:rPr lang="en-US" b="1" u="sng" baseline="0" dirty="0" err="1"/>
              <a:t>porque</a:t>
            </a:r>
            <a:r>
              <a:rPr lang="en-US" b="1" u="sng" baseline="0" dirty="0"/>
              <a:t> </a:t>
            </a:r>
            <a:r>
              <a:rPr lang="en-US" b="1" u="sng" baseline="0" dirty="0" smtClean="0"/>
              <a:t>les son </a:t>
            </a:r>
            <a:r>
              <a:rPr lang="en-US" b="1" u="sng" baseline="0" dirty="0" err="1" smtClean="0"/>
              <a:t>necedad</a:t>
            </a:r>
            <a:r>
              <a:rPr lang="en-US" b="1" u="sng" baseline="0" dirty="0" smtClean="0"/>
              <a:t> </a:t>
            </a:r>
            <a:r>
              <a:rPr lang="en-US" baseline="0" dirty="0" err="1" smtClean="0"/>
              <a:t>porque</a:t>
            </a:r>
            <a:r>
              <a:rPr lang="en-US" baseline="0" dirty="0" smtClean="0"/>
              <a:t> </a:t>
            </a:r>
            <a:r>
              <a:rPr lang="en-US" baseline="0" dirty="0"/>
              <a:t>Santiago 3 dice que hay </a:t>
            </a:r>
            <a:r>
              <a:rPr lang="en-US" baseline="0" dirty="0" err="1"/>
              <a:t>confusión</a:t>
            </a:r>
            <a:r>
              <a:rPr lang="en-US" baseline="0" dirty="0" smtClean="0"/>
              <a:t>. </a:t>
            </a:r>
            <a:r>
              <a:rPr lang="en-US" sz="1200" b="1" i="0" u="sng" kern="1200" baseline="30000" dirty="0" smtClean="0">
                <a:solidFill>
                  <a:schemeClr val="tx1"/>
                </a:solidFill>
                <a:effectLst/>
                <a:latin typeface="+mn-lt"/>
                <a:ea typeface="+mn-ea"/>
                <a:cs typeface="+mn-cs"/>
              </a:rPr>
              <a:t>14</a:t>
            </a:r>
            <a:r>
              <a:rPr lang="en-US" sz="1200" b="0" i="0" u="sng" kern="1200" dirty="0" smtClean="0">
                <a:solidFill>
                  <a:schemeClr val="tx1"/>
                </a:solidFill>
                <a:effectLst/>
                <a:latin typeface="+mn-lt"/>
                <a:ea typeface="+mn-ea"/>
                <a:cs typeface="+mn-cs"/>
              </a:rPr>
              <a:t>Pero </a:t>
            </a:r>
            <a:r>
              <a:rPr lang="es-ES" sz="1200" b="0" i="0" u="sng" kern="1200" dirty="0" smtClean="0">
                <a:solidFill>
                  <a:schemeClr val="tx1"/>
                </a:solidFill>
                <a:effectLst/>
                <a:latin typeface="+mn-lt"/>
                <a:ea typeface="+mn-ea"/>
                <a:cs typeface="+mn-cs"/>
              </a:rPr>
              <a:t>si tienen celos amargos y ambición personal en su corazón, no sean arrogantes y mientan así contra la verdad. 15  Esta sabiduría no es la que viene de lo alto, sino que es terrenal, natural, diabólica. 16  Porque donde hay celos y ambición personal, allí hay confusión y toda cosa mala.</a:t>
            </a:r>
            <a:r>
              <a:rPr lang="es-ES" sz="1200" b="0" i="0" u="none" kern="1200" dirty="0" smtClean="0">
                <a:solidFill>
                  <a:schemeClr val="tx1"/>
                </a:solidFill>
                <a:effectLst/>
                <a:latin typeface="+mn-lt"/>
                <a:ea typeface="+mn-ea"/>
                <a:cs typeface="+mn-cs"/>
              </a:rPr>
              <a:t> I </a:t>
            </a:r>
            <a:r>
              <a:rPr lang="en-US" dirty="0" err="1" smtClean="0"/>
              <a:t>Cor</a:t>
            </a:r>
            <a:r>
              <a:rPr lang="en-US" dirty="0" smtClean="0"/>
              <a:t> </a:t>
            </a:r>
            <a:r>
              <a:rPr lang="en-US" dirty="0"/>
              <a:t>2:</a:t>
            </a:r>
            <a:r>
              <a:rPr lang="en-US" baseline="0" dirty="0"/>
              <a:t>14 </a:t>
            </a:r>
            <a:r>
              <a:rPr lang="en-US" baseline="0" dirty="0" smtClean="0"/>
              <a:t>-</a:t>
            </a:r>
            <a:r>
              <a:rPr lang="es-ES" dirty="0" smtClean="0"/>
              <a:t>Pero el hombre natural no acepta las cosas del Espíritu de Dios, porque para él son necedad</a:t>
            </a:r>
            <a:r>
              <a:rPr lang="en-US" dirty="0" smtClean="0"/>
              <a:t>…</a:t>
            </a:r>
            <a:endParaRPr lang="en-US" dirty="0"/>
          </a:p>
          <a:p>
            <a:pPr algn="l" rtl="0"/>
            <a:endParaRPr lang="en-US" sz="1200" b="0" i="0" u="sng" kern="1200" dirty="0">
              <a:solidFill>
                <a:schemeClr val="tx1"/>
              </a:solidFill>
              <a:effectLst/>
              <a:latin typeface="+mn-lt"/>
              <a:ea typeface="+mn-ea"/>
              <a:cs typeface="+mn-cs"/>
            </a:endParaRPr>
          </a:p>
          <a:p>
            <a:pPr algn="l" rtl="0"/>
            <a:r>
              <a:rPr lang="en-US" u="sng" baseline="0" dirty="0"/>
              <a:t>La gente no </a:t>
            </a:r>
            <a:r>
              <a:rPr lang="en-US" u="sng" baseline="0" dirty="0" err="1"/>
              <a:t>sabe</a:t>
            </a:r>
            <a:r>
              <a:rPr lang="en-US" u="sng" baseline="0" dirty="0"/>
              <a:t> </a:t>
            </a:r>
            <a:r>
              <a:rPr lang="en-US" u="sng" baseline="0" dirty="0" err="1" smtClean="0"/>
              <a:t>cómo</a:t>
            </a:r>
            <a:r>
              <a:rPr lang="en-US" u="sng" baseline="0" dirty="0" smtClean="0"/>
              <a:t> </a:t>
            </a:r>
            <a:r>
              <a:rPr lang="en-US" u="sng" baseline="0" dirty="0" err="1" smtClean="0"/>
              <a:t>vivir</a:t>
            </a:r>
            <a:r>
              <a:rPr lang="en-US" u="sng" baseline="0" dirty="0" smtClean="0"/>
              <a:t> </a:t>
            </a:r>
            <a:r>
              <a:rPr lang="en-US" u="sng" baseline="0" dirty="0"/>
              <a:t>y hay caos.</a:t>
            </a:r>
            <a:endParaRPr lang="en-US" baseline="0" dirty="0"/>
          </a:p>
          <a:p>
            <a:pPr algn="l" rtl="0"/>
            <a:r>
              <a:rPr lang="en-US" baseline="0" dirty="0"/>
              <a:t>Nuestra idea de lo que deberían ser los hombres se </a:t>
            </a:r>
            <a:r>
              <a:rPr lang="en-US" baseline="0" dirty="0" err="1"/>
              <a:t>basa</a:t>
            </a:r>
            <a:r>
              <a:rPr lang="en-US" baseline="0" dirty="0"/>
              <a:t> </a:t>
            </a:r>
            <a:r>
              <a:rPr lang="en-US" baseline="0" dirty="0" err="1" smtClean="0"/>
              <a:t>en</a:t>
            </a:r>
            <a:r>
              <a:rPr lang="en-US" baseline="0" dirty="0" smtClean="0"/>
              <a:t> la </a:t>
            </a:r>
            <a:r>
              <a:rPr lang="en-US" b="1" u="sng" baseline="0" dirty="0" err="1" smtClean="0"/>
              <a:t>evolución</a:t>
            </a:r>
            <a:r>
              <a:rPr lang="en-US" b="1" u="sng" baseline="0" dirty="0" smtClean="0"/>
              <a:t>, </a:t>
            </a:r>
            <a:r>
              <a:rPr lang="en-US" b="1" u="sng" baseline="0" dirty="0"/>
              <a:t>que los más fuertes </a:t>
            </a:r>
            <a:r>
              <a:rPr lang="en-US" b="1" u="sng" baseline="0" dirty="0" err="1"/>
              <a:t>viven</a:t>
            </a:r>
            <a:r>
              <a:rPr lang="en-US" b="1" u="sng" baseline="0" dirty="0"/>
              <a:t> </a:t>
            </a:r>
            <a:r>
              <a:rPr lang="en-US" b="1" u="sng" baseline="0" dirty="0" err="1" smtClean="0"/>
              <a:t>más</a:t>
            </a:r>
            <a:r>
              <a:rPr lang="en-US" b="1" u="sng" baseline="0" dirty="0" smtClean="0"/>
              <a:t> </a:t>
            </a:r>
            <a:r>
              <a:rPr lang="en-US" b="1" u="sng" baseline="0" dirty="0" err="1" smtClean="0"/>
              <a:t>tiempo</a:t>
            </a:r>
            <a:r>
              <a:rPr lang="en-US" baseline="0" dirty="0" smtClean="0"/>
              <a:t>. </a:t>
            </a:r>
            <a:r>
              <a:rPr lang="en-US" baseline="0" dirty="0"/>
              <a:t>La evolución se trata de que los más </a:t>
            </a:r>
            <a:r>
              <a:rPr lang="en-US" baseline="0" dirty="0" err="1"/>
              <a:t>débiles</a:t>
            </a:r>
            <a:r>
              <a:rPr lang="en-US" baseline="0" dirty="0"/>
              <a:t> </a:t>
            </a:r>
            <a:r>
              <a:rPr lang="en-US" baseline="0" dirty="0" err="1" smtClean="0"/>
              <a:t>mueren</a:t>
            </a:r>
            <a:r>
              <a:rPr lang="en-US" baseline="0" dirty="0" smtClean="0"/>
              <a:t> </a:t>
            </a:r>
            <a:r>
              <a:rPr lang="en-US" baseline="0" dirty="0"/>
              <a:t>antes y </a:t>
            </a:r>
            <a:r>
              <a:rPr lang="en-US" baseline="0" dirty="0" err="1" smtClean="0"/>
              <a:t>tú</a:t>
            </a:r>
            <a:r>
              <a:rPr lang="en-US" baseline="0" dirty="0" smtClean="0"/>
              <a:t> </a:t>
            </a:r>
            <a:r>
              <a:rPr lang="en-US" baseline="0" dirty="0" err="1" smtClean="0"/>
              <a:t>serás</a:t>
            </a:r>
            <a:r>
              <a:rPr lang="en-US" baseline="0" dirty="0" smtClean="0"/>
              <a:t> </a:t>
            </a:r>
            <a:r>
              <a:rPr lang="en-US" baseline="0" dirty="0"/>
              <a:t>eliminado del acervo genético. Somos hombres </a:t>
            </a:r>
            <a:r>
              <a:rPr lang="en-US" baseline="0" dirty="0" err="1" smtClean="0"/>
              <a:t>naturales</a:t>
            </a:r>
            <a:r>
              <a:rPr lang="en-US" baseline="0" dirty="0" smtClean="0"/>
              <a:t>, </a:t>
            </a:r>
            <a:r>
              <a:rPr lang="en-US" baseline="0" dirty="0" err="1" smtClean="0"/>
              <a:t>así</a:t>
            </a:r>
            <a:r>
              <a:rPr lang="en-US" baseline="0" dirty="0" smtClean="0"/>
              <a:t> que </a:t>
            </a:r>
            <a:r>
              <a:rPr lang="en-US" baseline="0" dirty="0"/>
              <a:t>vivimos en base a nuestros propios deseos y </a:t>
            </a:r>
            <a:r>
              <a:rPr lang="en-US" baseline="0" dirty="0" err="1" smtClean="0"/>
              <a:t>tratamos</a:t>
            </a:r>
            <a:r>
              <a:rPr lang="en-US" baseline="0" dirty="0" smtClean="0"/>
              <a:t> </a:t>
            </a:r>
            <a:r>
              <a:rPr lang="en-US" baseline="0" dirty="0"/>
              <a:t>de disfrutar la vida tanto como sea posible siguiendo nuestros deseos naturales.</a:t>
            </a:r>
          </a:p>
          <a:p>
            <a:pPr algn="l" rtl="0"/>
            <a:endParaRPr lang="en-US" baseline="0" dirty="0"/>
          </a:p>
          <a:p>
            <a:pPr algn="l" rtl="0"/>
            <a:r>
              <a:rPr lang="en-US" b="1" u="sng" baseline="0" dirty="0"/>
              <a:t>Creo que </a:t>
            </a:r>
            <a:r>
              <a:rPr lang="en-US" b="1" u="sng" baseline="0" dirty="0" err="1" smtClean="0"/>
              <a:t>estas</a:t>
            </a:r>
            <a:r>
              <a:rPr lang="en-US" b="1" u="sng" baseline="0" dirty="0" smtClean="0"/>
              <a:t> son las ideas </a:t>
            </a:r>
            <a:r>
              <a:rPr lang="en-US" b="1" u="sng" baseline="0" dirty="0"/>
              <a:t>propagadas por nuestra </a:t>
            </a:r>
            <a:r>
              <a:rPr lang="en-US" b="1" u="sng" baseline="0" dirty="0" err="1"/>
              <a:t>sociedad</a:t>
            </a:r>
            <a:r>
              <a:rPr lang="en-US" b="1" u="sng" baseline="0" dirty="0" smtClean="0"/>
              <a:t>.</a:t>
            </a:r>
            <a:r>
              <a:rPr lang="en-US" b="1" u="none" baseline="0" dirty="0" smtClean="0"/>
              <a:t> </a:t>
            </a:r>
            <a:r>
              <a:rPr lang="en-US" baseline="0" dirty="0" err="1" smtClean="0"/>
              <a:t>Ésta</a:t>
            </a:r>
            <a:r>
              <a:rPr lang="en-US" baseline="0" dirty="0" smtClean="0"/>
              <a:t> </a:t>
            </a:r>
            <a:r>
              <a:rPr lang="en-US" baseline="0" dirty="0"/>
              <a:t>es una cultura orientada a los derechos. Esta cultura no se trata de otras personas sino de mis derechos. Hay motivaciones egocéntricas. Las mujeres en el ejército no se trata de salvar y proteger a los hombres, sino que son mis derechos y tengo que poder avanzar y tener poder.</a:t>
            </a:r>
          </a:p>
          <a:p>
            <a:pPr algn="l" rtl="0"/>
            <a:r>
              <a:rPr lang="en-US" u="sng" baseline="0" dirty="0"/>
              <a:t>Queremos imponer la igualdad porque, si no lo hacemos, podríamos ser atropellados, por lo que terminamos negando que existan diferencias entre hombres y mujeres, y es un mundo </a:t>
            </a:r>
            <a:r>
              <a:rPr lang="en-US" u="sng" baseline="0" dirty="0" err="1"/>
              <a:t>confuso</a:t>
            </a:r>
            <a:r>
              <a:rPr lang="en-US" u="sng" baseline="0" dirty="0" smtClean="0"/>
              <a:t>.</a:t>
            </a:r>
            <a:endParaRPr lang="en-US" baseline="0" dirty="0"/>
          </a:p>
          <a:p>
            <a:pPr algn="l" rtl="0"/>
            <a:endParaRPr lang="en-US" baseline="0"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3677BD1-F61E-4A8A-93FD-955EDF7EC03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3439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b="1" u="sng" dirty="0"/>
              <a:t>Quiero que veamos el </a:t>
            </a:r>
            <a:r>
              <a:rPr lang="en-US" b="1" u="sng" dirty="0" err="1" smtClean="0"/>
              <a:t>rol</a:t>
            </a:r>
            <a:r>
              <a:rPr lang="en-US" b="1" u="sng" dirty="0" smtClean="0"/>
              <a:t> </a:t>
            </a:r>
            <a:r>
              <a:rPr lang="en-US" b="1" u="sng" dirty="0"/>
              <a:t>y el carácter masculino que Dios quiere con respecto al </a:t>
            </a:r>
            <a:r>
              <a:rPr lang="en-US" b="1" u="sng" dirty="0" err="1"/>
              <a:t>matrimonio</a:t>
            </a:r>
            <a:r>
              <a:rPr lang="en-US" b="1" u="sng" dirty="0" smtClean="0"/>
              <a:t>.</a:t>
            </a:r>
            <a:r>
              <a:rPr lang="en-US" dirty="0" smtClean="0"/>
              <a:t> </a:t>
            </a:r>
            <a:r>
              <a:rPr lang="en-US" dirty="0"/>
              <a:t>Quiero que miremos Efesios 5, donde comenzando en el versículo 22, Pablo escribe sobre la relación entre </a:t>
            </a:r>
            <a:r>
              <a:rPr lang="en-US" dirty="0" smtClean="0"/>
              <a:t>el </a:t>
            </a:r>
            <a:r>
              <a:rPr lang="en-US" dirty="0" err="1" smtClean="0"/>
              <a:t>marido</a:t>
            </a:r>
            <a:r>
              <a:rPr lang="en-US" dirty="0" smtClean="0"/>
              <a:t> </a:t>
            </a:r>
            <a:r>
              <a:rPr lang="en-US" dirty="0"/>
              <a:t>y </a:t>
            </a:r>
            <a:r>
              <a:rPr lang="en-US" dirty="0" smtClean="0"/>
              <a:t>la</a:t>
            </a:r>
            <a:r>
              <a:rPr lang="en-US" baseline="0" dirty="0" smtClean="0"/>
              <a:t> </a:t>
            </a:r>
            <a:r>
              <a:rPr lang="en-US" baseline="0" dirty="0" err="1" smtClean="0"/>
              <a:t>esposa</a:t>
            </a:r>
            <a:r>
              <a:rPr lang="en-US" dirty="0" smtClean="0"/>
              <a:t>.</a:t>
            </a:r>
            <a:endParaRPr lang="en-US" dirty="0"/>
          </a:p>
          <a:p>
            <a:pPr algn="l" rtl="0"/>
            <a:endParaRPr lang="en-US" dirty="0"/>
          </a:p>
          <a:p>
            <a:pPr algn="l" rtl="0"/>
            <a:r>
              <a:rPr lang="en-US" dirty="0"/>
              <a:t>Al final del </a:t>
            </a:r>
            <a:r>
              <a:rPr lang="en-US" dirty="0" err="1"/>
              <a:t>texto</a:t>
            </a:r>
            <a:r>
              <a:rPr lang="en-US" dirty="0"/>
              <a:t> </a:t>
            </a:r>
            <a:r>
              <a:rPr lang="en-US" dirty="0" smtClean="0"/>
              <a:t>que </a:t>
            </a:r>
            <a:r>
              <a:rPr lang="en-US" baseline="0" dirty="0" smtClean="0"/>
              <a:t>se </a:t>
            </a:r>
            <a:r>
              <a:rPr lang="en-US" baseline="0" dirty="0"/>
              <a:t>trata de maridos y </a:t>
            </a:r>
            <a:r>
              <a:rPr lang="en-US" baseline="0" dirty="0" err="1"/>
              <a:t>esposas</a:t>
            </a:r>
            <a:r>
              <a:rPr lang="en-US" baseline="0" dirty="0"/>
              <a:t>, dice… 31-32 esto proviene del relato de Génesis y él dice que esto es un gran </a:t>
            </a:r>
            <a:r>
              <a:rPr lang="en-US" baseline="0" dirty="0" err="1"/>
              <a:t>misterio</a:t>
            </a:r>
            <a:r>
              <a:rPr lang="en-US" baseline="0" dirty="0" smtClean="0"/>
              <a:t>. </a:t>
            </a:r>
            <a:r>
              <a:rPr lang="en-US" b="1" u="sng" baseline="0" dirty="0" smtClean="0"/>
              <a:t>¿</a:t>
            </a:r>
            <a:r>
              <a:rPr lang="en-US" b="1" u="sng" baseline="0" dirty="0"/>
              <a:t>Sabes qué es un </a:t>
            </a:r>
            <a:r>
              <a:rPr lang="en-US" b="1" u="sng" baseline="0" dirty="0" err="1"/>
              <a:t>misterio</a:t>
            </a:r>
            <a:r>
              <a:rPr lang="en-US" b="1" u="sng" baseline="0" dirty="0" smtClean="0"/>
              <a:t>?</a:t>
            </a:r>
            <a:r>
              <a:rPr lang="en-US" b="1" u="none" baseline="0" dirty="0" smtClean="0"/>
              <a:t> </a:t>
            </a:r>
            <a:r>
              <a:rPr lang="en-US" baseline="0" dirty="0" smtClean="0"/>
              <a:t>El </a:t>
            </a:r>
            <a:r>
              <a:rPr lang="en-US" baseline="0" dirty="0" err="1"/>
              <a:t>siguiente</a:t>
            </a:r>
            <a:r>
              <a:rPr lang="en-US" baseline="0" dirty="0"/>
              <a:t> </a:t>
            </a:r>
            <a:r>
              <a:rPr lang="en-US" baseline="0" dirty="0" err="1" smtClean="0"/>
              <a:t>versículo</a:t>
            </a:r>
            <a:r>
              <a:rPr lang="en-US" baseline="0" dirty="0" smtClean="0"/>
              <a:t> </a:t>
            </a:r>
            <a:r>
              <a:rPr lang="en-US" baseline="0" dirty="0"/>
              <a:t>menciona lo que es…..</a:t>
            </a:r>
          </a:p>
          <a:p>
            <a:pPr algn="l" rtl="0"/>
            <a:r>
              <a:rPr lang="en-US" baseline="0" dirty="0"/>
              <a:t> </a:t>
            </a:r>
          </a:p>
          <a:p>
            <a:pPr algn="l" rtl="0"/>
            <a:r>
              <a:rPr lang="en-US" baseline="0" dirty="0"/>
              <a:t>Los misterios son cosas que están ocultas, indicios de lo que está por venir y, una vez explicados, lo entiendes y no es demasiado difícil de ver. Pablo está diciendo que el misterio es conocido, no lo era </a:t>
            </a:r>
            <a:r>
              <a:rPr lang="en-US" baseline="0" dirty="0" err="1"/>
              <a:t>completamente</a:t>
            </a:r>
            <a:r>
              <a:rPr lang="en-US" baseline="0" dirty="0"/>
              <a:t> </a:t>
            </a:r>
            <a:r>
              <a:rPr lang="en-US" baseline="0" dirty="0" smtClean="0"/>
              <a:t>antes, </a:t>
            </a:r>
            <a:r>
              <a:rPr lang="en-US" b="1" i="1" u="sng" baseline="0" dirty="0" err="1" smtClean="0"/>
              <a:t>pero</a:t>
            </a:r>
            <a:r>
              <a:rPr lang="en-US" b="1" i="1" u="sng" baseline="0" dirty="0" smtClean="0"/>
              <a:t> </a:t>
            </a:r>
            <a:r>
              <a:rPr lang="en-US" b="1" i="1" u="sng" baseline="0" dirty="0"/>
              <a:t>en Efesios 5 está diciendo que el hecho de que el hombre se una a la esposa puede haber sido un </a:t>
            </a:r>
            <a:r>
              <a:rPr lang="en-US" b="1" i="1" u="sng" baseline="0" dirty="0" err="1" smtClean="0"/>
              <a:t>misterio</a:t>
            </a:r>
            <a:r>
              <a:rPr lang="en-US" b="1" i="1" u="sng" baseline="0" dirty="0" smtClean="0"/>
              <a:t> </a:t>
            </a:r>
            <a:r>
              <a:rPr lang="en-US" b="1" i="1" u="sng" baseline="0" dirty="0" err="1" smtClean="0"/>
              <a:t>en</a:t>
            </a:r>
            <a:r>
              <a:rPr lang="en-US" b="1" i="1" u="sng" baseline="0" dirty="0" smtClean="0"/>
              <a:t> el </a:t>
            </a:r>
            <a:r>
              <a:rPr lang="en-US" b="1" i="1" u="sng" baseline="0" dirty="0" err="1" smtClean="0"/>
              <a:t>pasado</a:t>
            </a:r>
            <a:r>
              <a:rPr lang="en-US" b="1" i="1" u="sng" baseline="0" dirty="0" smtClean="0"/>
              <a:t>, </a:t>
            </a:r>
            <a:r>
              <a:rPr lang="en-US" b="1" i="1" u="sng" baseline="0" dirty="0"/>
              <a:t>pero ahora se entiende y la explicación es que los maridos deben ser cabezas de familia como Cristo es la cabeza de la </a:t>
            </a:r>
            <a:r>
              <a:rPr lang="en-US" b="1" i="1" u="sng" baseline="0" dirty="0" err="1"/>
              <a:t>iglesia</a:t>
            </a:r>
            <a:r>
              <a:rPr lang="en-US" b="1" i="1" u="sng" baseline="0" dirty="0" smtClean="0"/>
              <a:t>.</a:t>
            </a:r>
            <a:endParaRPr lang="en-US" baseline="0" dirty="0"/>
          </a:p>
          <a:p>
            <a:pPr algn="l" rtl="0"/>
            <a:endParaRPr lang="en-US" baseline="0" dirty="0"/>
          </a:p>
          <a:p>
            <a:pPr algn="l" rtl="0"/>
            <a:r>
              <a:rPr lang="en-US" baseline="0" dirty="0"/>
              <a:t>Cuadro - Cristo y la iglesia no eran conocidos en la creación, pero ahora se aclara plenamente de qué se trataba todo esto, por un lado, la relación entre hombre y mujer era solo una sombra de Cristo y la iglesia y, por otro lado, Cristo y </a:t>
            </a:r>
            <a:r>
              <a:rPr lang="en-US" baseline="0" dirty="0" smtClean="0"/>
              <a:t>la </a:t>
            </a:r>
            <a:r>
              <a:rPr lang="en-US" baseline="0" dirty="0" err="1"/>
              <a:t>iglesia</a:t>
            </a:r>
            <a:r>
              <a:rPr lang="en-US" baseline="0" dirty="0"/>
              <a:t> </a:t>
            </a:r>
            <a:r>
              <a:rPr lang="en-US" baseline="0" dirty="0" err="1" smtClean="0"/>
              <a:t>nos</a:t>
            </a:r>
            <a:r>
              <a:rPr lang="en-US" baseline="0" dirty="0" smtClean="0"/>
              <a:t> </a:t>
            </a:r>
            <a:r>
              <a:rPr lang="en-US" baseline="0" dirty="0" err="1" smtClean="0"/>
              <a:t>informan</a:t>
            </a:r>
            <a:r>
              <a:rPr lang="en-US" baseline="0" dirty="0" smtClean="0"/>
              <a:t> </a:t>
            </a:r>
            <a:r>
              <a:rPr lang="en-US" baseline="0" dirty="0"/>
              <a:t>ahora cuál se supone que es esta relación y aquí hay algunas cosas que dice </a:t>
            </a:r>
            <a:r>
              <a:rPr lang="en-US" baseline="0" dirty="0" err="1" smtClean="0"/>
              <a:t>sobre</a:t>
            </a:r>
            <a:r>
              <a:rPr lang="en-US" baseline="0" dirty="0"/>
              <a:t> </a:t>
            </a:r>
            <a:r>
              <a:rPr lang="en-US" baseline="0" dirty="0" smtClean="0"/>
              <a:t>la </a:t>
            </a:r>
            <a:r>
              <a:rPr lang="en-US" baseline="0" dirty="0" err="1" smtClean="0"/>
              <a:t>posición</a:t>
            </a:r>
            <a:r>
              <a:rPr lang="en-US" baseline="0" dirty="0" smtClean="0"/>
              <a:t> de </a:t>
            </a:r>
            <a:r>
              <a:rPr lang="en-US" baseline="0" dirty="0" err="1" smtClean="0"/>
              <a:t>cabeza</a:t>
            </a:r>
            <a:r>
              <a:rPr lang="en-US" baseline="0" dirty="0" smtClean="0"/>
              <a:t>.</a:t>
            </a:r>
            <a:endParaRPr lang="en-US" dirty="0"/>
          </a:p>
        </p:txBody>
      </p:sp>
      <p:sp>
        <p:nvSpPr>
          <p:cNvPr id="4" name="Slide Number Placeholder 3"/>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3677BD1-F61E-4A8A-93FD-955EDF7EC03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51651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1031"/>
          <p:cNvSpPr>
            <a:spLocks noGrp="1" noChangeArrowheads="1"/>
          </p:cNvSpPr>
          <p:nvPr>
            <p:ph type="sldNum" sz="quarter" idx="5"/>
          </p:nvPr>
        </p:nvSpPr>
        <p:spPr>
          <a:noFill/>
        </p:spPr>
        <p:txBody>
          <a:bodyPr/>
          <a:lstStyle>
            <a:lvl1pPr>
              <a:spcBef>
                <a:spcPct val="30000"/>
              </a:spcBef>
              <a:defRPr sz="1100">
                <a:solidFill>
                  <a:schemeClr val="tx1"/>
                </a:solidFill>
                <a:latin typeface="Times New Roman" panose="02020603050405020304" pitchFamily="18" charset="0"/>
              </a:defRPr>
            </a:lvl1pPr>
            <a:lvl2pPr marL="702756" indent="-270291">
              <a:spcBef>
                <a:spcPct val="30000"/>
              </a:spcBef>
              <a:defRPr sz="1100">
                <a:solidFill>
                  <a:schemeClr val="tx1"/>
                </a:solidFill>
                <a:latin typeface="Times New Roman" panose="02020603050405020304" pitchFamily="18" charset="0"/>
              </a:defRPr>
            </a:lvl2pPr>
            <a:lvl3pPr marL="1081164" indent="-216233">
              <a:spcBef>
                <a:spcPct val="30000"/>
              </a:spcBef>
              <a:defRPr sz="1100">
                <a:solidFill>
                  <a:schemeClr val="tx1"/>
                </a:solidFill>
                <a:latin typeface="Times New Roman" panose="02020603050405020304" pitchFamily="18" charset="0"/>
              </a:defRPr>
            </a:lvl3pPr>
            <a:lvl4pPr marL="1513629" indent="-216233">
              <a:spcBef>
                <a:spcPct val="30000"/>
              </a:spcBef>
              <a:defRPr sz="1100">
                <a:solidFill>
                  <a:schemeClr val="tx1"/>
                </a:solidFill>
                <a:latin typeface="Times New Roman" panose="02020603050405020304" pitchFamily="18" charset="0"/>
              </a:defRPr>
            </a:lvl4pPr>
            <a:lvl5pPr marL="1946095" indent="-216233">
              <a:spcBef>
                <a:spcPct val="30000"/>
              </a:spcBef>
              <a:defRPr sz="1100">
                <a:solidFill>
                  <a:schemeClr val="tx1"/>
                </a:solidFill>
                <a:latin typeface="Times New Roman" panose="02020603050405020304" pitchFamily="18" charset="0"/>
              </a:defRPr>
            </a:lvl5pPr>
            <a:lvl6pPr marL="2378560" indent="-216233" eaLnBrk="0" fontAlgn="base" hangingPunct="0">
              <a:spcBef>
                <a:spcPct val="30000"/>
              </a:spcBef>
              <a:spcAft>
                <a:spcPct val="0"/>
              </a:spcAft>
              <a:defRPr sz="1100">
                <a:solidFill>
                  <a:schemeClr val="tx1"/>
                </a:solidFill>
                <a:latin typeface="Times New Roman" panose="02020603050405020304" pitchFamily="18" charset="0"/>
              </a:defRPr>
            </a:lvl6pPr>
            <a:lvl7pPr marL="2811026" indent="-216233" eaLnBrk="0" fontAlgn="base" hangingPunct="0">
              <a:spcBef>
                <a:spcPct val="30000"/>
              </a:spcBef>
              <a:spcAft>
                <a:spcPct val="0"/>
              </a:spcAft>
              <a:defRPr sz="1100">
                <a:solidFill>
                  <a:schemeClr val="tx1"/>
                </a:solidFill>
                <a:latin typeface="Times New Roman" panose="02020603050405020304" pitchFamily="18" charset="0"/>
              </a:defRPr>
            </a:lvl7pPr>
            <a:lvl8pPr marL="3243491" indent="-216233" eaLnBrk="0" fontAlgn="base" hangingPunct="0">
              <a:spcBef>
                <a:spcPct val="30000"/>
              </a:spcBef>
              <a:spcAft>
                <a:spcPct val="0"/>
              </a:spcAft>
              <a:defRPr sz="1100">
                <a:solidFill>
                  <a:schemeClr val="tx1"/>
                </a:solidFill>
                <a:latin typeface="Times New Roman" panose="02020603050405020304" pitchFamily="18" charset="0"/>
              </a:defRPr>
            </a:lvl8pPr>
            <a:lvl9pPr marL="3675957" indent="-216233" eaLnBrk="0" fontAlgn="base" hangingPunct="0">
              <a:spcBef>
                <a:spcPct val="30000"/>
              </a:spcBef>
              <a:spcAft>
                <a:spcPct val="0"/>
              </a:spcAft>
              <a:defRPr sz="1100">
                <a:solidFill>
                  <a:schemeClr val="tx1"/>
                </a:solidFill>
                <a:latin typeface="Times New Roman" panose="02020603050405020304" pitchFamily="18"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D5EBC35F-22A2-4068-B0E6-FF79F52ACF6C}"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l" defTabSz="914400" rtl="0" eaLnBrk="1" fontAlgn="auto" latinLnBrk="0" hangingPunct="1">
                <a:lnSpc>
                  <a:spcPct val="100000"/>
                </a:lnSpc>
                <a:spcBef>
                  <a:spcPct val="0"/>
                </a:spcBef>
                <a:spcAft>
                  <a:spcPts val="0"/>
                </a:spcAft>
                <a:buClrTx/>
                <a:buSzTx/>
                <a:buFontTx/>
                <a:buNone/>
                <a:tabLst/>
                <a:defRPr/>
              </a:pPr>
              <a:t>10</a:t>
            </a:fld>
            <a:endParaRPr kumimoji="0" lang="en-US" alt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05475" name="Rectangle 2"/>
          <p:cNvSpPr>
            <a:spLocks noGrp="1" noRot="1" noChangeAspect="1" noChangeArrowheads="1" noTextEdit="1"/>
          </p:cNvSpPr>
          <p:nvPr>
            <p:ph type="sldImg"/>
          </p:nvPr>
        </p:nvSpPr>
        <p:spPr>
          <a:xfrm>
            <a:off x="366713" y="676275"/>
            <a:ext cx="6143625" cy="3455988"/>
          </a:xfrm>
          <a:ln/>
        </p:spPr>
      </p:sp>
      <p:sp>
        <p:nvSpPr>
          <p:cNvPr id="105476" name="Rectangle 3"/>
          <p:cNvSpPr>
            <a:spLocks noGrp="1" noChangeArrowheads="1"/>
          </p:cNvSpPr>
          <p:nvPr>
            <p:ph type="body" idx="1"/>
          </p:nvPr>
        </p:nvSpPr>
        <p:spPr>
          <a:xfrm>
            <a:off x="897435" y="4355798"/>
            <a:ext cx="5079503" cy="4129011"/>
          </a:xfrm>
          <a:noFill/>
        </p:spPr>
        <p:txBody>
          <a:bodyPr/>
          <a:lstStyle/>
          <a:p>
            <a:pPr algn="l" rtl="0" eaLnBrk="1" hangingPunct="1"/>
            <a:r>
              <a:rPr lang="en-US" altLang="en-US" dirty="0"/>
              <a:t>Estos pasajes indican que los roles de los hombres deben </a:t>
            </a:r>
            <a:r>
              <a:rPr lang="en-US" altLang="en-US" dirty="0" err="1"/>
              <a:t>ser</a:t>
            </a:r>
            <a:r>
              <a:rPr lang="en-US" altLang="en-US" dirty="0" smtClean="0"/>
              <a:t>: </a:t>
            </a:r>
            <a:r>
              <a:rPr lang="en-US" altLang="en-US" baseline="0" dirty="0" smtClean="0"/>
              <a:t>maestros </a:t>
            </a:r>
            <a:r>
              <a:rPr lang="en-US" altLang="en-US" baseline="0" dirty="0"/>
              <a:t>y supervisores en la iglesia, padres, líderes de adoración, modelos a seguir y mentores… Pero la enseñanza clave es el carácter requerido, no la imposición (por edicto) </a:t>
            </a:r>
            <a:r>
              <a:rPr lang="en-US" altLang="en-US" baseline="0" dirty="0" smtClean="0"/>
              <a:t>de la </a:t>
            </a:r>
            <a:r>
              <a:rPr lang="en-US" altLang="en-US" baseline="0" dirty="0" err="1" smtClean="0"/>
              <a:t>posición</a:t>
            </a:r>
            <a:r>
              <a:rPr lang="en-US" altLang="en-US" baseline="0" dirty="0" smtClean="0"/>
              <a:t>.</a:t>
            </a:r>
            <a:endParaRPr lang="en-US" altLang="en-US" baseline="0" dirty="0"/>
          </a:p>
          <a:p>
            <a:pPr algn="l" rtl="0" eaLnBrk="1" hangingPunct="1"/>
            <a:endParaRPr lang="en-US" altLang="en-US" baseline="0" dirty="0"/>
          </a:p>
          <a:p>
            <a:pPr algn="l" rtl="0" eaLnBrk="1" hangingPunct="1"/>
            <a:r>
              <a:rPr lang="en-US" altLang="en-US" baseline="0" dirty="0"/>
              <a:t>En la </a:t>
            </a:r>
            <a:r>
              <a:rPr lang="en-US" altLang="en-US" baseline="0" dirty="0" err="1" smtClean="0"/>
              <a:t>historia</a:t>
            </a:r>
            <a:r>
              <a:rPr lang="en-US" altLang="en-US" baseline="0" dirty="0" smtClean="0"/>
              <a:t> </a:t>
            </a:r>
            <a:r>
              <a:rPr lang="en-US" altLang="en-US" baseline="0" dirty="0"/>
              <a:t>de la humanidad (normalmente en guerra), los hombres eran los líderes, guerreros y protectores. Las características totalmente masculinas equiparon a [algunos] hombres para ese deber. ¿Cuál es el propósito de </a:t>
            </a:r>
            <a:r>
              <a:rPr lang="en-US" altLang="en-US" baseline="0" dirty="0" err="1"/>
              <a:t>eso</a:t>
            </a:r>
            <a:r>
              <a:rPr lang="en-US" altLang="en-US" baseline="0" dirty="0"/>
              <a:t> </a:t>
            </a:r>
            <a:r>
              <a:rPr lang="en-US" altLang="en-US" baseline="0" dirty="0" smtClean="0"/>
              <a:t>hoy </a:t>
            </a:r>
            <a:r>
              <a:rPr lang="en-US" altLang="en-US" baseline="0" dirty="0" err="1" smtClean="0"/>
              <a:t>en</a:t>
            </a:r>
            <a:r>
              <a:rPr lang="en-US" altLang="en-US" baseline="0" dirty="0" smtClean="0"/>
              <a:t> d</a:t>
            </a:r>
            <a:r>
              <a:rPr lang="es-ES" altLang="en-US" baseline="0" dirty="0" err="1" smtClean="0"/>
              <a:t>ía</a:t>
            </a:r>
            <a:r>
              <a:rPr lang="en-US" altLang="en-US" baseline="0" dirty="0" smtClean="0"/>
              <a:t>? </a:t>
            </a:r>
            <a:r>
              <a:rPr lang="en-US" altLang="en-US" baseline="0" dirty="0"/>
              <a:t>¿Cómo podemos poner eso en práctica?</a:t>
            </a:r>
          </a:p>
          <a:p>
            <a:pPr algn="l" rtl="0" eaLnBrk="1" hangingPunct="1"/>
            <a:endParaRPr lang="en-US" altLang="en-US" baseline="0" dirty="0"/>
          </a:p>
          <a:p>
            <a:pPr algn="l" rtl="0" eaLnBrk="1" hangingPunct="1"/>
            <a:r>
              <a:rPr lang="en-US" altLang="en-US" b="1" u="sng" baseline="0" dirty="0"/>
              <a:t>¿Dónde está el guerrero y la guerra?</a:t>
            </a:r>
          </a:p>
          <a:p>
            <a:pPr algn="l" rtl="0" eaLnBrk="1" hangingPunct="1"/>
            <a:endParaRPr lang="en-US" altLang="en-US" baseline="0" dirty="0"/>
          </a:p>
          <a:p>
            <a:pPr algn="l" rtl="0"/>
            <a:r>
              <a:rPr lang="en-US" sz="1200" b="0" i="0" kern="1200" dirty="0">
                <a:solidFill>
                  <a:schemeClr val="tx1"/>
                </a:solidFill>
                <a:latin typeface="+mn-lt"/>
                <a:ea typeface="+mn-ea"/>
                <a:cs typeface="+mn-cs"/>
              </a:rPr>
              <a:t>1 </a:t>
            </a:r>
            <a:r>
              <a:rPr lang="en-US" sz="1200" b="0" i="0" kern="1200" dirty="0" err="1">
                <a:solidFill>
                  <a:schemeClr val="tx1"/>
                </a:solidFill>
                <a:latin typeface="+mn-lt"/>
                <a:ea typeface="+mn-ea"/>
                <a:cs typeface="+mn-cs"/>
              </a:rPr>
              <a:t>Timoteo</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2:8</a:t>
            </a:r>
            <a:endParaRPr lang="en-US" dirty="0"/>
          </a:p>
          <a:p>
            <a:pPr algn="l" rtl="0"/>
            <a:r>
              <a:rPr lang="en-US" sz="1200" b="0" i="0" kern="1200" dirty="0">
                <a:solidFill>
                  <a:schemeClr val="tx1"/>
                </a:solidFill>
                <a:latin typeface="+mn-lt"/>
                <a:ea typeface="+mn-ea"/>
                <a:cs typeface="+mn-cs"/>
              </a:rPr>
              <a:t>Tito </a:t>
            </a:r>
            <a:r>
              <a:rPr lang="en-US" sz="1200" b="0" i="0" kern="1200" dirty="0" smtClean="0">
                <a:solidFill>
                  <a:schemeClr val="tx1"/>
                </a:solidFill>
                <a:latin typeface="+mn-lt"/>
                <a:ea typeface="+mn-ea"/>
                <a:cs typeface="+mn-cs"/>
              </a:rPr>
              <a:t>2:2-6</a:t>
            </a:r>
            <a:endParaRPr lang="en-US" sz="1200" b="0" i="0" kern="1200" dirty="0">
              <a:solidFill>
                <a:schemeClr val="tx1"/>
              </a:solidFill>
              <a:latin typeface="+mn-lt"/>
              <a:ea typeface="+mn-ea"/>
              <a:cs typeface="+mn-cs"/>
            </a:endParaRPr>
          </a:p>
          <a:p>
            <a:pPr algn="l" rtl="0"/>
            <a:r>
              <a:rPr lang="en-US" sz="1200" b="0" i="0" kern="1200" dirty="0">
                <a:solidFill>
                  <a:schemeClr val="tx1"/>
                </a:solidFill>
                <a:latin typeface="+mn-lt"/>
                <a:ea typeface="+mn-ea"/>
                <a:cs typeface="+mn-cs"/>
              </a:rPr>
              <a:t>Tito </a:t>
            </a:r>
            <a:r>
              <a:rPr lang="en-US" sz="1200" b="0" i="0" kern="1200" dirty="0" smtClean="0">
                <a:solidFill>
                  <a:schemeClr val="tx1"/>
                </a:solidFill>
                <a:latin typeface="+mn-lt"/>
                <a:ea typeface="+mn-ea"/>
                <a:cs typeface="+mn-cs"/>
              </a:rPr>
              <a:t>2:7-8</a:t>
            </a:r>
          </a:p>
          <a:p>
            <a:pPr algn="l" rtl="0"/>
            <a:r>
              <a:rPr lang="en-US" sz="1200" b="0" i="0" kern="1200" dirty="0" err="1" smtClean="0">
                <a:solidFill>
                  <a:schemeClr val="tx1"/>
                </a:solidFill>
                <a:latin typeface="+mn-lt"/>
                <a:ea typeface="+mn-ea"/>
                <a:cs typeface="+mn-cs"/>
              </a:rPr>
              <a:t>Efesios</a:t>
            </a:r>
            <a:r>
              <a:rPr lang="en-US" sz="1200" b="0" i="0" kern="1200" dirty="0" smtClean="0">
                <a:solidFill>
                  <a:schemeClr val="tx1"/>
                </a:solidFill>
                <a:latin typeface="+mn-lt"/>
                <a:ea typeface="+mn-ea"/>
                <a:cs typeface="+mn-cs"/>
              </a:rPr>
              <a:t> 5:25-33</a:t>
            </a:r>
            <a:endParaRPr lang="en-US" dirty="0"/>
          </a:p>
          <a:p>
            <a:pPr algn="l" rtl="0"/>
            <a:r>
              <a:rPr lang="en-US" sz="1200" b="0" i="0" kern="1200" dirty="0" err="1">
                <a:solidFill>
                  <a:schemeClr val="tx1"/>
                </a:solidFill>
                <a:latin typeface="+mn-lt"/>
                <a:ea typeface="+mn-ea"/>
                <a:cs typeface="+mn-cs"/>
              </a:rPr>
              <a:t>Colosenses</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3:19</a:t>
            </a:r>
          </a:p>
          <a:p>
            <a:pPr algn="l" rtl="0"/>
            <a:r>
              <a:rPr lang="en-US" sz="1200" b="0" i="0" kern="1200" dirty="0" smtClean="0">
                <a:solidFill>
                  <a:schemeClr val="tx1"/>
                </a:solidFill>
                <a:latin typeface="+mn-lt"/>
                <a:ea typeface="+mn-ea"/>
                <a:cs typeface="+mn-cs"/>
              </a:rPr>
              <a:t>1 </a:t>
            </a:r>
            <a:r>
              <a:rPr lang="en-US" sz="1200" b="0" i="0" kern="1200" dirty="0">
                <a:solidFill>
                  <a:schemeClr val="tx1"/>
                </a:solidFill>
                <a:latin typeface="+mn-lt"/>
                <a:ea typeface="+mn-ea"/>
                <a:cs typeface="+mn-cs"/>
              </a:rPr>
              <a:t>Pedro </a:t>
            </a:r>
            <a:r>
              <a:rPr lang="en-US" sz="1200" b="0" i="0" kern="1200" dirty="0" smtClean="0">
                <a:solidFill>
                  <a:schemeClr val="tx1"/>
                </a:solidFill>
                <a:latin typeface="+mn-lt"/>
                <a:ea typeface="+mn-ea"/>
                <a:cs typeface="+mn-cs"/>
              </a:rPr>
              <a:t>3:7</a:t>
            </a:r>
            <a:endParaRPr lang="en-US" sz="1200" b="0" i="0" kern="1200" dirty="0">
              <a:solidFill>
                <a:schemeClr val="tx1"/>
              </a:solidFill>
              <a:latin typeface="+mn-lt"/>
              <a:ea typeface="+mn-ea"/>
              <a:cs typeface="+mn-cs"/>
            </a:endParaRPr>
          </a:p>
          <a:p>
            <a:pPr algn="l" rtl="0"/>
            <a:r>
              <a:rPr lang="en-US" sz="1200" b="0" i="0" kern="1200" dirty="0" err="1">
                <a:solidFill>
                  <a:schemeClr val="tx1"/>
                </a:solidFill>
                <a:latin typeface="+mn-lt"/>
                <a:ea typeface="+mn-ea"/>
                <a:cs typeface="+mn-cs"/>
              </a:rPr>
              <a:t>Colosenses</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3:21</a:t>
            </a:r>
            <a:endParaRPr lang="en-US" sz="1200" b="0" i="0" kern="1200" dirty="0">
              <a:solidFill>
                <a:schemeClr val="tx1"/>
              </a:solidFill>
              <a:latin typeface="+mn-lt"/>
              <a:ea typeface="+mn-ea"/>
              <a:cs typeface="+mn-cs"/>
            </a:endParaRPr>
          </a:p>
          <a:p>
            <a:pPr algn="l" rtl="0"/>
            <a:r>
              <a:rPr lang="en-US" sz="1200" b="0" i="0" kern="1200" dirty="0" err="1">
                <a:solidFill>
                  <a:schemeClr val="tx1"/>
                </a:solidFill>
                <a:latin typeface="+mn-lt"/>
                <a:ea typeface="+mn-ea"/>
                <a:cs typeface="+mn-cs"/>
              </a:rPr>
              <a:t>Efesios</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6:4</a:t>
            </a:r>
            <a:endParaRPr lang="en-US" sz="1200" b="0" i="0" kern="1200" dirty="0">
              <a:solidFill>
                <a:schemeClr val="tx1"/>
              </a:solidFill>
              <a:latin typeface="+mn-lt"/>
              <a:ea typeface="+mn-ea"/>
              <a:cs typeface="+mn-cs"/>
            </a:endParaRPr>
          </a:p>
          <a:p>
            <a:pPr algn="l" rtl="0"/>
            <a:r>
              <a:rPr lang="en-US" sz="1200" b="0" i="0" kern="1200" dirty="0">
                <a:solidFill>
                  <a:schemeClr val="tx1"/>
                </a:solidFill>
                <a:latin typeface="+mn-lt"/>
                <a:ea typeface="+mn-ea"/>
                <a:cs typeface="+mn-cs"/>
              </a:rPr>
              <a:t>1 </a:t>
            </a:r>
            <a:r>
              <a:rPr lang="en-US" sz="1200" b="0" i="0" kern="1200" dirty="0" err="1">
                <a:solidFill>
                  <a:schemeClr val="tx1"/>
                </a:solidFill>
                <a:latin typeface="+mn-lt"/>
                <a:ea typeface="+mn-ea"/>
                <a:cs typeface="+mn-cs"/>
              </a:rPr>
              <a:t>Timoteo</a:t>
            </a:r>
            <a:r>
              <a:rPr lang="en-US" sz="1200" b="0" i="0" kern="1200" dirty="0">
                <a:solidFill>
                  <a:schemeClr val="tx1"/>
                </a:solidFill>
                <a:latin typeface="+mn-lt"/>
                <a:ea typeface="+mn-ea"/>
                <a:cs typeface="+mn-cs"/>
              </a:rPr>
              <a:t> </a:t>
            </a:r>
            <a:r>
              <a:rPr lang="en-US" sz="1200" b="0" i="0" kern="1200" dirty="0" smtClean="0">
                <a:solidFill>
                  <a:schemeClr val="tx1"/>
                </a:solidFill>
                <a:latin typeface="+mn-lt"/>
                <a:ea typeface="+mn-ea"/>
                <a:cs typeface="+mn-cs"/>
              </a:rPr>
              <a:t>3:4-5</a:t>
            </a:r>
            <a:endParaRPr lang="en-US" sz="1200" b="0" i="0" kern="1200" dirty="0">
              <a:solidFill>
                <a:schemeClr val="tx1"/>
              </a:solidFill>
              <a:latin typeface="+mn-lt"/>
              <a:ea typeface="+mn-ea"/>
              <a:cs typeface="+mn-cs"/>
            </a:endParaRPr>
          </a:p>
          <a:p>
            <a:pPr algn="l" rtl="0" eaLnBrk="1" hangingPunct="1"/>
            <a:endParaRPr lang="en-US" altLang="en-US" dirty="0"/>
          </a:p>
        </p:txBody>
      </p:sp>
    </p:spTree>
    <p:extLst>
      <p:ext uri="{BB962C8B-B14F-4D97-AF65-F5344CB8AC3E}">
        <p14:creationId xmlns:p14="http://schemas.microsoft.com/office/powerpoint/2010/main" val="1401544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C6D962-1323-42FD-9828-25127793BA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34CD91D-82D8-43F9-A257-04B5700AA9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E04282D-BCA1-4D30-A2E3-1915904B7D6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xmlns="" id="{307DF5F2-3815-4112-84ED-BF91EEF0D25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BE9B11C9-CF4B-4514-A47E-DA63108CDD27}"/>
              </a:ext>
            </a:extLst>
          </p:cNvPr>
          <p:cNvSpPr>
            <a:spLocks noGrp="1"/>
          </p:cNvSpPr>
          <p:nvPr>
            <p:ph type="sldNum" sz="quarter" idx="12"/>
          </p:nvPr>
        </p:nvSpPr>
        <p:spPr/>
        <p:txBody>
          <a:bodyPr/>
          <a:lstStyle>
            <a:lvl1pPr>
              <a:defRPr/>
            </a:lvl1pPr>
          </a:lstStyle>
          <a:p>
            <a:fld id="{70848727-7DED-4F76-819A-AF0B6B4D8B27}" type="slidenum">
              <a:rPr lang="en-US" altLang="en-US"/>
              <a:pPr/>
              <a:t>‹#›</a:t>
            </a:fld>
            <a:endParaRPr lang="en-US" altLang="en-US"/>
          </a:p>
        </p:txBody>
      </p:sp>
    </p:spTree>
    <p:extLst>
      <p:ext uri="{BB962C8B-B14F-4D97-AF65-F5344CB8AC3E}">
        <p14:creationId xmlns:p14="http://schemas.microsoft.com/office/powerpoint/2010/main" val="557459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81E68B-74AF-4A66-8A89-6E4DF51FF9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41AA824-F8C0-4D81-A0AA-F03B234289D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539E491-FE65-4BF2-8CE4-7635AF3F574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xmlns="" id="{EADB10EF-9F1A-4AE2-8439-AE0EA1BD477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A32B71B1-C414-4304-A80F-D6BC56E437B9}"/>
              </a:ext>
            </a:extLst>
          </p:cNvPr>
          <p:cNvSpPr>
            <a:spLocks noGrp="1"/>
          </p:cNvSpPr>
          <p:nvPr>
            <p:ph type="sldNum" sz="quarter" idx="12"/>
          </p:nvPr>
        </p:nvSpPr>
        <p:spPr/>
        <p:txBody>
          <a:bodyPr/>
          <a:lstStyle>
            <a:lvl1pPr>
              <a:defRPr/>
            </a:lvl1pPr>
          </a:lstStyle>
          <a:p>
            <a:fld id="{57690717-9F27-481D-AF94-F5EBBC8B078C}" type="slidenum">
              <a:rPr lang="en-US" altLang="en-US"/>
              <a:pPr/>
              <a:t>‹#›</a:t>
            </a:fld>
            <a:endParaRPr lang="en-US" altLang="en-US"/>
          </a:p>
        </p:txBody>
      </p:sp>
    </p:spTree>
    <p:extLst>
      <p:ext uri="{BB962C8B-B14F-4D97-AF65-F5344CB8AC3E}">
        <p14:creationId xmlns:p14="http://schemas.microsoft.com/office/powerpoint/2010/main" val="387023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1392736-1C22-4B30-B964-B64CBCC133C7}"/>
              </a:ext>
            </a:extLst>
          </p:cNvPr>
          <p:cNvSpPr>
            <a:spLocks noGrp="1"/>
          </p:cNvSpPr>
          <p:nvPr>
            <p:ph type="title" orient="vert"/>
          </p:nvPr>
        </p:nvSpPr>
        <p:spPr>
          <a:xfrm>
            <a:off x="8763000" y="152400"/>
            <a:ext cx="2717800" cy="51816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D7A5A99-E1F4-46F9-87CD-B22E4BC85516}"/>
              </a:ext>
            </a:extLst>
          </p:cNvPr>
          <p:cNvSpPr>
            <a:spLocks noGrp="1"/>
          </p:cNvSpPr>
          <p:nvPr>
            <p:ph type="body" orient="vert" idx="1"/>
          </p:nvPr>
        </p:nvSpPr>
        <p:spPr>
          <a:xfrm>
            <a:off x="609600" y="152400"/>
            <a:ext cx="7950200" cy="5181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CE203C1-3BFD-4033-BF59-7616FD6A10B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xmlns="" id="{4262C53C-AE9C-4D4C-831B-2ADA8621DB2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10665470-C039-4A35-B072-AF29348AEDEE}"/>
              </a:ext>
            </a:extLst>
          </p:cNvPr>
          <p:cNvSpPr>
            <a:spLocks noGrp="1"/>
          </p:cNvSpPr>
          <p:nvPr>
            <p:ph type="sldNum" sz="quarter" idx="12"/>
          </p:nvPr>
        </p:nvSpPr>
        <p:spPr/>
        <p:txBody>
          <a:bodyPr/>
          <a:lstStyle>
            <a:lvl1pPr>
              <a:defRPr/>
            </a:lvl1pPr>
          </a:lstStyle>
          <a:p>
            <a:fld id="{C870BC4D-B914-475C-9FE7-19A5D7514648}" type="slidenum">
              <a:rPr lang="en-US" altLang="en-US"/>
              <a:pPr/>
              <a:t>‹#›</a:t>
            </a:fld>
            <a:endParaRPr lang="en-US" altLang="en-US"/>
          </a:p>
        </p:txBody>
      </p:sp>
    </p:spTree>
    <p:extLst>
      <p:ext uri="{BB962C8B-B14F-4D97-AF65-F5344CB8AC3E}">
        <p14:creationId xmlns:p14="http://schemas.microsoft.com/office/powerpoint/2010/main" val="3540802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4800"/>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A97F355-5741-49B8-AC2B-9B4B36FF73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9259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03170B-2889-475A-8203-6FAD2ABC898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491058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E650822-0131-46A8-B26D-BF389AB10FA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51340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46800" y="914400"/>
            <a:ext cx="5638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03A967-599C-495D-A776-B06DD8DA528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60390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9EAD59-A2DC-44A3-9EB1-86D0B249135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666778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222C0DF-682D-46DA-A9B6-9093D41B9F1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975170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B259150-0693-44C0-A7F7-4E8E9E66AAC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44764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F10302-4821-4CBC-955C-05D9D930988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7618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794CAE-AD5A-4F96-9D6B-25810C57DC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E35C8D0-33B6-4FB8-B6AC-2FA7FB4BED6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1F5D6B4-55A7-4CE5-8545-4C1F5D0256F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xmlns="" id="{0411A3C3-4386-4F85-BFEE-BABDA9934DF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530C41D2-98D2-4C97-B28B-2BD074B526D5}"/>
              </a:ext>
            </a:extLst>
          </p:cNvPr>
          <p:cNvSpPr>
            <a:spLocks noGrp="1"/>
          </p:cNvSpPr>
          <p:nvPr>
            <p:ph type="sldNum" sz="quarter" idx="12"/>
          </p:nvPr>
        </p:nvSpPr>
        <p:spPr/>
        <p:txBody>
          <a:bodyPr/>
          <a:lstStyle>
            <a:lvl1pPr>
              <a:defRPr/>
            </a:lvl1pPr>
          </a:lstStyle>
          <a:p>
            <a:fld id="{0BC6AB4C-BE93-4D8D-9073-7C98CC3C7C56}" type="slidenum">
              <a:rPr lang="en-US" altLang="en-US"/>
              <a:pPr/>
              <a:t>‹#›</a:t>
            </a:fld>
            <a:endParaRPr lang="en-US" altLang="en-US"/>
          </a:p>
        </p:txBody>
      </p:sp>
    </p:spTree>
    <p:extLst>
      <p:ext uri="{BB962C8B-B14F-4D97-AF65-F5344CB8AC3E}">
        <p14:creationId xmlns:p14="http://schemas.microsoft.com/office/powerpoint/2010/main" val="7460318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4D8825A-A978-4866-88D2-615D05EEC8C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632001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2337FD4-3904-4188-887F-9139792B40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494532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5400" y="0"/>
            <a:ext cx="2870200"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0"/>
            <a:ext cx="8407400"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6623A4-2883-4C08-8364-B9E955855DD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56063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548640" indent="0" algn="ctr">
              <a:buNone/>
              <a:defRPr/>
            </a:lvl2pPr>
            <a:lvl3pPr marL="1097280" indent="0" algn="ctr">
              <a:buNone/>
              <a:defRPr/>
            </a:lvl3pPr>
            <a:lvl4pPr marL="1645920" indent="0" algn="ctr">
              <a:buNone/>
              <a:defRPr/>
            </a:lvl4pPr>
            <a:lvl5pPr marL="2194560" indent="0" algn="ctr">
              <a:buNone/>
              <a:defRPr/>
            </a:lvl5pPr>
            <a:lvl6pPr marL="2743200" indent="0" algn="ctr">
              <a:buNone/>
              <a:defRPr/>
            </a:lvl6pPr>
            <a:lvl7pPr marL="3291840" indent="0" algn="ctr">
              <a:buNone/>
              <a:defRPr/>
            </a:lvl7pPr>
            <a:lvl8pPr marL="3840480" indent="0" algn="ctr">
              <a:buNone/>
              <a:defRPr/>
            </a:lvl8pPr>
            <a:lvl9pPr marL="438912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6" name="Rectangle 6"/>
          <p:cNvSpPr>
            <a:spLocks noGrp="1" noChangeArrowheads="1"/>
          </p:cNvSpPr>
          <p:nvPr>
            <p:ph type="sldNum" sz="quarter" idx="12"/>
          </p:nvPr>
        </p:nvSpPr>
        <p:spPr>
          <a:ln/>
        </p:spPr>
        <p:txBody>
          <a:bodyPr/>
          <a:lstStyle>
            <a:lvl1pPr>
              <a:defRPr/>
            </a:lvl1pPr>
          </a:lstStyle>
          <a:p>
            <a:pPr>
              <a:defRPr/>
            </a:pPr>
            <a:fld id="{CFBBAE8A-CC30-451D-B553-F489C66C58E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1175502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6" name="Rectangle 6"/>
          <p:cNvSpPr>
            <a:spLocks noGrp="1" noChangeArrowheads="1"/>
          </p:cNvSpPr>
          <p:nvPr>
            <p:ph type="sldNum" sz="quarter" idx="12"/>
          </p:nvPr>
        </p:nvSpPr>
        <p:spPr>
          <a:ln/>
        </p:spPr>
        <p:txBody>
          <a:bodyPr/>
          <a:lstStyle>
            <a:lvl1pPr>
              <a:defRPr/>
            </a:lvl1pPr>
          </a:lstStyle>
          <a:p>
            <a:pPr>
              <a:defRPr/>
            </a:pPr>
            <a:fld id="{B32583A3-78CF-430D-ACE0-B6084885F40B}"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5269455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6"/>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lvl1pPr>
            <a:lvl2pPr marL="548640" indent="0">
              <a:buNone/>
              <a:defRPr sz="2160"/>
            </a:lvl2pPr>
            <a:lvl3pPr marL="1097280" indent="0">
              <a:buNone/>
              <a:defRPr sz="1920"/>
            </a:lvl3pPr>
            <a:lvl4pPr marL="1645920" indent="0">
              <a:buNone/>
              <a:defRPr sz="1680"/>
            </a:lvl4pPr>
            <a:lvl5pPr marL="2194560" indent="0">
              <a:buNone/>
              <a:defRPr sz="1680"/>
            </a:lvl5pPr>
            <a:lvl6pPr marL="2743200" indent="0">
              <a:buNone/>
              <a:defRPr sz="1680"/>
            </a:lvl6pPr>
            <a:lvl7pPr marL="3291840" indent="0">
              <a:buNone/>
              <a:defRPr sz="1680"/>
            </a:lvl7pPr>
            <a:lvl8pPr marL="3840480" indent="0">
              <a:buNone/>
              <a:defRPr sz="1680"/>
            </a:lvl8pPr>
            <a:lvl9pPr marL="4389120" indent="0">
              <a:buNone/>
              <a:defRPr sz="168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6" name="Rectangle 6"/>
          <p:cNvSpPr>
            <a:spLocks noGrp="1" noChangeArrowheads="1"/>
          </p:cNvSpPr>
          <p:nvPr>
            <p:ph type="sldNum" sz="quarter" idx="12"/>
          </p:nvPr>
        </p:nvSpPr>
        <p:spPr>
          <a:ln/>
        </p:spPr>
        <p:txBody>
          <a:bodyPr/>
          <a:lstStyle>
            <a:lvl1pPr>
              <a:defRPr/>
            </a:lvl1pPr>
          </a:lstStyle>
          <a:p>
            <a:pPr>
              <a:defRPr/>
            </a:pPr>
            <a:fld id="{956BC558-EA1E-483F-BCE3-C104FF36A28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8906921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6400" y="838200"/>
            <a:ext cx="5638800" cy="51816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838200"/>
            <a:ext cx="5638800" cy="5181600"/>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7" name="Rectangle 6"/>
          <p:cNvSpPr>
            <a:spLocks noGrp="1" noChangeArrowheads="1"/>
          </p:cNvSpPr>
          <p:nvPr>
            <p:ph type="sldNum" sz="quarter" idx="12"/>
          </p:nvPr>
        </p:nvSpPr>
        <p:spPr>
          <a:ln/>
        </p:spPr>
        <p:txBody>
          <a:bodyPr/>
          <a:lstStyle>
            <a:lvl1pPr>
              <a:defRPr/>
            </a:lvl1pPr>
          </a:lstStyle>
          <a:p>
            <a:pPr>
              <a:defRPr/>
            </a:pPr>
            <a:fld id="{476667D7-A287-4ED5-8FD5-0B14B06EE8A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94406916"/>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4"/>
            <a:ext cx="5386917"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4"/>
            <a:ext cx="5389033"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8"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9" name="Rectangle 6"/>
          <p:cNvSpPr>
            <a:spLocks noGrp="1" noChangeArrowheads="1"/>
          </p:cNvSpPr>
          <p:nvPr>
            <p:ph type="sldNum" sz="quarter" idx="12"/>
          </p:nvPr>
        </p:nvSpPr>
        <p:spPr>
          <a:ln/>
        </p:spPr>
        <p:txBody>
          <a:bodyPr/>
          <a:lstStyle>
            <a:lvl1pPr>
              <a:defRPr/>
            </a:lvl1pPr>
          </a:lstStyle>
          <a:p>
            <a:pPr>
              <a:defRPr/>
            </a:pPr>
            <a:fld id="{5CA2B1FD-1F9F-40A9-B717-BD8FFA4687E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42921145"/>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5" name="Rectangle 6"/>
          <p:cNvSpPr>
            <a:spLocks noGrp="1" noChangeArrowheads="1"/>
          </p:cNvSpPr>
          <p:nvPr>
            <p:ph type="sldNum" sz="quarter" idx="12"/>
          </p:nvPr>
        </p:nvSpPr>
        <p:spPr>
          <a:ln/>
        </p:spPr>
        <p:txBody>
          <a:bodyPr/>
          <a:lstStyle>
            <a:lvl1pPr>
              <a:defRPr/>
            </a:lvl1pPr>
          </a:lstStyle>
          <a:p>
            <a:pPr>
              <a:defRPr/>
            </a:pPr>
            <a:fld id="{BF4E84AE-C0E8-4B68-83C1-EAD0DDE9F302}"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800937916"/>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3"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4" name="Rectangle 6"/>
          <p:cNvSpPr>
            <a:spLocks noGrp="1" noChangeArrowheads="1"/>
          </p:cNvSpPr>
          <p:nvPr>
            <p:ph type="sldNum" sz="quarter" idx="12"/>
          </p:nvPr>
        </p:nvSpPr>
        <p:spPr>
          <a:ln/>
        </p:spPr>
        <p:txBody>
          <a:bodyPr/>
          <a:lstStyle>
            <a:lvl1pPr>
              <a:defRPr/>
            </a:lvl1pPr>
          </a:lstStyle>
          <a:p>
            <a:pPr>
              <a:defRPr/>
            </a:pPr>
            <a:fld id="{E953660E-7748-4EF3-8CE2-F160743A52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6399284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A24097-834B-41F3-A315-4666B79BCF82}"/>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9238666-9209-4882-9C4C-B667D7413DCC}"/>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xmlns="" id="{F595C695-47A0-47CA-8EF1-6087BAD8F09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xmlns="" id="{22C23172-AC77-468E-B5C8-368D1B67152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4336D98E-FA73-4873-B099-5B56D3F86EF5}"/>
              </a:ext>
            </a:extLst>
          </p:cNvPr>
          <p:cNvSpPr>
            <a:spLocks noGrp="1"/>
          </p:cNvSpPr>
          <p:nvPr>
            <p:ph type="sldNum" sz="quarter" idx="12"/>
          </p:nvPr>
        </p:nvSpPr>
        <p:spPr/>
        <p:txBody>
          <a:bodyPr/>
          <a:lstStyle>
            <a:lvl1pPr>
              <a:defRPr/>
            </a:lvl1pPr>
          </a:lstStyle>
          <a:p>
            <a:fld id="{F3687CF6-5A2E-4A05-BDA7-02742BEFD35E}" type="slidenum">
              <a:rPr lang="en-US" altLang="en-US"/>
              <a:pPr/>
              <a:t>‹#›</a:t>
            </a:fld>
            <a:endParaRPr lang="en-US" altLang="en-US"/>
          </a:p>
        </p:txBody>
      </p:sp>
    </p:spTree>
    <p:extLst>
      <p:ext uri="{BB962C8B-B14F-4D97-AF65-F5344CB8AC3E}">
        <p14:creationId xmlns:p14="http://schemas.microsoft.com/office/powerpoint/2010/main" val="29759224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1"/>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1"/>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7" name="Rectangle 6"/>
          <p:cNvSpPr>
            <a:spLocks noGrp="1" noChangeArrowheads="1"/>
          </p:cNvSpPr>
          <p:nvPr>
            <p:ph type="sldNum" sz="quarter" idx="12"/>
          </p:nvPr>
        </p:nvSpPr>
        <p:spPr>
          <a:ln/>
        </p:spPr>
        <p:txBody>
          <a:bodyPr/>
          <a:lstStyle>
            <a:lvl1pPr>
              <a:defRPr/>
            </a:lvl1pPr>
          </a:lstStyle>
          <a:p>
            <a:pPr>
              <a:defRPr/>
            </a:pPr>
            <a:fld id="{1209704F-77DB-4C90-BAEA-4F94F1EADA0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51267305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6"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7" name="Rectangle 6"/>
          <p:cNvSpPr>
            <a:spLocks noGrp="1" noChangeArrowheads="1"/>
          </p:cNvSpPr>
          <p:nvPr>
            <p:ph type="sldNum" sz="quarter" idx="12"/>
          </p:nvPr>
        </p:nvSpPr>
        <p:spPr>
          <a:ln/>
        </p:spPr>
        <p:txBody>
          <a:bodyPr/>
          <a:lstStyle>
            <a:lvl1pPr>
              <a:defRPr/>
            </a:lvl1pPr>
          </a:lstStyle>
          <a:p>
            <a:pPr>
              <a:defRPr/>
            </a:pPr>
            <a:fld id="{8BC27BB7-F189-4FB6-A794-C37E2E0787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38072319"/>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6" name="Rectangle 6"/>
          <p:cNvSpPr>
            <a:spLocks noGrp="1" noChangeArrowheads="1"/>
          </p:cNvSpPr>
          <p:nvPr>
            <p:ph type="sldNum" sz="quarter" idx="12"/>
          </p:nvPr>
        </p:nvSpPr>
        <p:spPr>
          <a:ln/>
        </p:spPr>
        <p:txBody>
          <a:bodyPr/>
          <a:lstStyle>
            <a:lvl1pPr>
              <a:defRPr/>
            </a:lvl1pPr>
          </a:lstStyle>
          <a:p>
            <a:pPr>
              <a:defRPr/>
            </a:pPr>
            <a:fld id="{89019162-71AD-4964-A5AE-5E9FFD41EE5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15787540"/>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0"/>
            <a:ext cx="3048000" cy="6019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8940800" cy="6019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solidFill>
                  <a:srgbClr val="FFFFFF"/>
                </a:solidFill>
              </a:rPr>
              <a:t>Sept 2006</a:t>
            </a:r>
          </a:p>
        </p:txBody>
      </p:sp>
      <p:sp>
        <p:nvSpPr>
          <p:cNvPr id="5" name="Rectangle 5"/>
          <p:cNvSpPr>
            <a:spLocks noGrp="1" noChangeArrowheads="1"/>
          </p:cNvSpPr>
          <p:nvPr>
            <p:ph type="ftr" sz="quarter" idx="11"/>
          </p:nvPr>
        </p:nvSpPr>
        <p:spPr>
          <a:ln/>
        </p:spPr>
        <p:txBody>
          <a:bodyPr/>
          <a:lstStyle>
            <a:lvl1pPr>
              <a:defRPr/>
            </a:lvl1pPr>
          </a:lstStyle>
          <a:p>
            <a:pPr>
              <a:defRPr/>
            </a:pPr>
            <a:r>
              <a:rPr lang="en-US">
                <a:solidFill>
                  <a:srgbClr val="FFFFFF"/>
                </a:solidFill>
              </a:rPr>
              <a:t>Bible Teaching on the Family</a:t>
            </a:r>
          </a:p>
        </p:txBody>
      </p:sp>
      <p:sp>
        <p:nvSpPr>
          <p:cNvPr id="6" name="Rectangle 6"/>
          <p:cNvSpPr>
            <a:spLocks noGrp="1" noChangeArrowheads="1"/>
          </p:cNvSpPr>
          <p:nvPr>
            <p:ph type="sldNum" sz="quarter" idx="12"/>
          </p:nvPr>
        </p:nvSpPr>
        <p:spPr>
          <a:ln/>
        </p:spPr>
        <p:txBody>
          <a:bodyPr/>
          <a:lstStyle>
            <a:lvl1pPr>
              <a:defRPr/>
            </a:lvl1pPr>
          </a:lstStyle>
          <a:p>
            <a:pPr>
              <a:defRPr/>
            </a:pPr>
            <a:fld id="{5BF513E6-BBF4-47C2-A13A-7D55615E0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3147941"/>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548640" indent="0" algn="ctr">
              <a:buNone/>
              <a:defRPr>
                <a:solidFill>
                  <a:schemeClr val="tx1">
                    <a:tint val="75000"/>
                  </a:schemeClr>
                </a:solidFill>
              </a:defRPr>
            </a:lvl2pPr>
            <a:lvl3pPr marL="1097280" indent="0" algn="ctr">
              <a:buNone/>
              <a:defRPr>
                <a:solidFill>
                  <a:schemeClr val="tx1">
                    <a:tint val="75000"/>
                  </a:schemeClr>
                </a:solidFill>
              </a:defRPr>
            </a:lvl3pPr>
            <a:lvl4pPr marL="1645920" indent="0" algn="ctr">
              <a:buNone/>
              <a:defRPr>
                <a:solidFill>
                  <a:schemeClr val="tx1">
                    <a:tint val="75000"/>
                  </a:schemeClr>
                </a:solidFill>
              </a:defRPr>
            </a:lvl4pPr>
            <a:lvl5pPr marL="2194560" indent="0" algn="ctr">
              <a:buNone/>
              <a:defRPr>
                <a:solidFill>
                  <a:schemeClr val="tx1">
                    <a:tint val="75000"/>
                  </a:schemeClr>
                </a:solidFill>
              </a:defRPr>
            </a:lvl5pPr>
            <a:lvl6pPr marL="2743200" indent="0" algn="ctr">
              <a:buNone/>
              <a:defRPr>
                <a:solidFill>
                  <a:schemeClr val="tx1">
                    <a:tint val="75000"/>
                  </a:schemeClr>
                </a:solidFill>
              </a:defRPr>
            </a:lvl6pPr>
            <a:lvl7pPr marL="3291840" indent="0" algn="ctr">
              <a:buNone/>
              <a:defRPr>
                <a:solidFill>
                  <a:schemeClr val="tx1">
                    <a:tint val="75000"/>
                  </a:schemeClr>
                </a:solidFill>
              </a:defRPr>
            </a:lvl7pPr>
            <a:lvl8pPr marL="3840480" indent="0" algn="ctr">
              <a:buNone/>
              <a:defRPr>
                <a:solidFill>
                  <a:schemeClr val="tx1">
                    <a:tint val="75000"/>
                  </a:schemeClr>
                </a:solidFill>
              </a:defRPr>
            </a:lvl8pPr>
            <a:lvl9pPr marL="438912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C47ED9-095D-4C62-A4F8-7CDABA85ADA5}"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290745342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C47ED9-095D-4C62-A4F8-7CDABA85ADA5}"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209093059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6"/>
          </a:xfrm>
        </p:spPr>
        <p:txBody>
          <a:bodyPr anchor="t"/>
          <a:lstStyle>
            <a:lvl1pPr algn="l">
              <a:defRPr sz="48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400">
                <a:solidFill>
                  <a:schemeClr val="tx1">
                    <a:tint val="75000"/>
                  </a:schemeClr>
                </a:solidFill>
              </a:defRPr>
            </a:lvl1pPr>
            <a:lvl2pPr marL="548640" indent="0">
              <a:buNone/>
              <a:defRPr sz="2160">
                <a:solidFill>
                  <a:schemeClr val="tx1">
                    <a:tint val="75000"/>
                  </a:schemeClr>
                </a:solidFill>
              </a:defRPr>
            </a:lvl2pPr>
            <a:lvl3pPr marL="1097280" indent="0">
              <a:buNone/>
              <a:defRPr sz="1920">
                <a:solidFill>
                  <a:schemeClr val="tx1">
                    <a:tint val="75000"/>
                  </a:schemeClr>
                </a:solidFill>
              </a:defRPr>
            </a:lvl3pPr>
            <a:lvl4pPr marL="1645920" indent="0">
              <a:buNone/>
              <a:defRPr sz="1680">
                <a:solidFill>
                  <a:schemeClr val="tx1">
                    <a:tint val="75000"/>
                  </a:schemeClr>
                </a:solidFill>
              </a:defRPr>
            </a:lvl4pPr>
            <a:lvl5pPr marL="2194560" indent="0">
              <a:buNone/>
              <a:defRPr sz="1680">
                <a:solidFill>
                  <a:schemeClr val="tx1">
                    <a:tint val="75000"/>
                  </a:schemeClr>
                </a:solidFill>
              </a:defRPr>
            </a:lvl5pPr>
            <a:lvl6pPr marL="2743200" indent="0">
              <a:buNone/>
              <a:defRPr sz="1680">
                <a:solidFill>
                  <a:schemeClr val="tx1">
                    <a:tint val="75000"/>
                  </a:schemeClr>
                </a:solidFill>
              </a:defRPr>
            </a:lvl6pPr>
            <a:lvl7pPr marL="3291840" indent="0">
              <a:buNone/>
              <a:defRPr sz="1680">
                <a:solidFill>
                  <a:schemeClr val="tx1">
                    <a:tint val="75000"/>
                  </a:schemeClr>
                </a:solidFill>
              </a:defRPr>
            </a:lvl7pPr>
            <a:lvl8pPr marL="3840480" indent="0">
              <a:buNone/>
              <a:defRPr sz="1680">
                <a:solidFill>
                  <a:schemeClr val="tx1">
                    <a:tint val="75000"/>
                  </a:schemeClr>
                </a:solidFill>
              </a:defRPr>
            </a:lvl8pPr>
            <a:lvl9pPr marL="438912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47ED9-095D-4C62-A4F8-7CDABA85ADA5}"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79392278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5963"/>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5963"/>
          </a:xfrm>
        </p:spPr>
        <p:txBody>
          <a:bodyPr/>
          <a:lstStyle>
            <a:lvl1pPr>
              <a:defRPr sz="3360"/>
            </a:lvl1pPr>
            <a:lvl2pPr>
              <a:defRPr sz="2880"/>
            </a:lvl2pPr>
            <a:lvl3pPr>
              <a:defRPr sz="2400"/>
            </a:lvl3pPr>
            <a:lvl4pPr>
              <a:defRPr sz="2160"/>
            </a:lvl4pPr>
            <a:lvl5pPr>
              <a:defRPr sz="2160"/>
            </a:lvl5pPr>
            <a:lvl6pPr>
              <a:defRPr sz="2160"/>
            </a:lvl6pPr>
            <a:lvl7pPr>
              <a:defRPr sz="2160"/>
            </a:lvl7pPr>
            <a:lvl8pPr>
              <a:defRPr sz="2160"/>
            </a:lvl8pPr>
            <a:lvl9pPr>
              <a:defRPr sz="21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C47ED9-095D-4C62-A4F8-7CDABA85ADA5}"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22502094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6"/>
            <a:ext cx="5386917"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8" y="1535116"/>
            <a:ext cx="5389033" cy="639762"/>
          </a:xfrm>
        </p:spPr>
        <p:txBody>
          <a:bodyPr anchor="b"/>
          <a:lstStyle>
            <a:lvl1pPr marL="0" indent="0">
              <a:buNone/>
              <a:defRPr sz="2880" b="1"/>
            </a:lvl1pPr>
            <a:lvl2pPr marL="548640" indent="0">
              <a:buNone/>
              <a:defRPr sz="2400" b="1"/>
            </a:lvl2pPr>
            <a:lvl3pPr marL="1097280" indent="0">
              <a:buNone/>
              <a:defRPr sz="2160" b="1"/>
            </a:lvl3pPr>
            <a:lvl4pPr marL="1645920" indent="0">
              <a:buNone/>
              <a:defRPr sz="1920" b="1"/>
            </a:lvl4pPr>
            <a:lvl5pPr marL="2194560" indent="0">
              <a:buNone/>
              <a:defRPr sz="1920" b="1"/>
            </a:lvl5pPr>
            <a:lvl6pPr marL="2743200" indent="0">
              <a:buNone/>
              <a:defRPr sz="1920" b="1"/>
            </a:lvl6pPr>
            <a:lvl7pPr marL="3291840" indent="0">
              <a:buNone/>
              <a:defRPr sz="1920" b="1"/>
            </a:lvl7pPr>
            <a:lvl8pPr marL="3840480" indent="0">
              <a:buNone/>
              <a:defRPr sz="1920" b="1"/>
            </a:lvl8pPr>
            <a:lvl9pPr marL="4389120" indent="0">
              <a:buNone/>
              <a:defRPr sz="1920"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2880"/>
            </a:lvl1pPr>
            <a:lvl2pPr>
              <a:defRPr sz="2400"/>
            </a:lvl2pPr>
            <a:lvl3pPr>
              <a:defRPr sz="2160"/>
            </a:lvl3pPr>
            <a:lvl4pPr>
              <a:defRPr sz="1920"/>
            </a:lvl4pPr>
            <a:lvl5pPr>
              <a:defRPr sz="1920"/>
            </a:lvl5pPr>
            <a:lvl6pPr>
              <a:defRPr sz="1920"/>
            </a:lvl6pPr>
            <a:lvl7pPr>
              <a:defRPr sz="1920"/>
            </a:lvl7pPr>
            <a:lvl8pPr>
              <a:defRPr sz="1920"/>
            </a:lvl8pPr>
            <a:lvl9pPr>
              <a:defRPr sz="19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C47ED9-095D-4C62-A4F8-7CDABA85ADA5}" type="datetimeFigureOut">
              <a:rPr lang="en-US" smtClean="0"/>
              <a:pPr/>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7399165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C47ED9-095D-4C62-A4F8-7CDABA85ADA5}" type="datetimeFigureOut">
              <a:rPr lang="en-US" smtClean="0"/>
              <a:pPr/>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2534101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464602-52C9-4CEC-9BDC-DF599CCD23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D372E1C-C3AF-4E7D-B2BD-11BE3B08D292}"/>
              </a:ext>
            </a:extLst>
          </p:cNvPr>
          <p:cNvSpPr>
            <a:spLocks noGrp="1"/>
          </p:cNvSpPr>
          <p:nvPr>
            <p:ph sz="half" idx="1"/>
          </p:nvPr>
        </p:nvSpPr>
        <p:spPr>
          <a:xfrm>
            <a:off x="609600" y="1219200"/>
            <a:ext cx="5334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28D6A46-D243-4B01-9DBE-CA712DA0732F}"/>
              </a:ext>
            </a:extLst>
          </p:cNvPr>
          <p:cNvSpPr>
            <a:spLocks noGrp="1"/>
          </p:cNvSpPr>
          <p:nvPr>
            <p:ph sz="half" idx="2"/>
          </p:nvPr>
        </p:nvSpPr>
        <p:spPr>
          <a:xfrm>
            <a:off x="6146800" y="1219200"/>
            <a:ext cx="5334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9D2C92C-DC6B-4E38-A91E-FCE43D7E87D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xmlns="" id="{F33AC0B0-3F3F-4C92-A483-1FE25CAFC37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xmlns="" id="{BF3392C2-C47F-450A-B899-9C5FFB58B24A}"/>
              </a:ext>
            </a:extLst>
          </p:cNvPr>
          <p:cNvSpPr>
            <a:spLocks noGrp="1"/>
          </p:cNvSpPr>
          <p:nvPr>
            <p:ph type="sldNum" sz="quarter" idx="12"/>
          </p:nvPr>
        </p:nvSpPr>
        <p:spPr/>
        <p:txBody>
          <a:bodyPr/>
          <a:lstStyle>
            <a:lvl1pPr>
              <a:defRPr/>
            </a:lvl1pPr>
          </a:lstStyle>
          <a:p>
            <a:fld id="{BE81CC8C-ED2A-497F-873C-2D440BCC6020}" type="slidenum">
              <a:rPr lang="en-US" altLang="en-US"/>
              <a:pPr/>
              <a:t>‹#›</a:t>
            </a:fld>
            <a:endParaRPr lang="en-US" altLang="en-US"/>
          </a:p>
        </p:txBody>
      </p:sp>
    </p:spTree>
    <p:extLst>
      <p:ext uri="{BB962C8B-B14F-4D97-AF65-F5344CB8AC3E}">
        <p14:creationId xmlns:p14="http://schemas.microsoft.com/office/powerpoint/2010/main" val="29965054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47ED9-095D-4C62-A4F8-7CDABA85ADA5}" type="datetimeFigureOut">
              <a:rPr lang="en-US" smtClean="0"/>
              <a:pPr/>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27495599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3" y="273052"/>
            <a:ext cx="4011084" cy="1162050"/>
          </a:xfrm>
        </p:spPr>
        <p:txBody>
          <a:bodyPr anchor="b"/>
          <a:lstStyle>
            <a:lvl1pPr algn="l">
              <a:defRPr sz="24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840"/>
            </a:lvl1pPr>
            <a:lvl2pPr>
              <a:defRPr sz="3360"/>
            </a:lvl2pPr>
            <a:lvl3pPr>
              <a:defRPr sz="288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13" y="1435104"/>
            <a:ext cx="4011084" cy="4691063"/>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80C47ED9-095D-4C62-A4F8-7CDABA85ADA5}"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22655836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4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840"/>
            </a:lvl1pPr>
            <a:lvl2pPr marL="548640" indent="0">
              <a:buNone/>
              <a:defRPr sz="3360"/>
            </a:lvl2pPr>
            <a:lvl3pPr marL="1097280" indent="0">
              <a:buNone/>
              <a:defRPr sz="2880"/>
            </a:lvl3pPr>
            <a:lvl4pPr marL="1645920" indent="0">
              <a:buNone/>
              <a:defRPr sz="2400"/>
            </a:lvl4pPr>
            <a:lvl5pPr marL="2194560" indent="0">
              <a:buNone/>
              <a:defRPr sz="2400"/>
            </a:lvl5pPr>
            <a:lvl6pPr marL="2743200" indent="0">
              <a:buNone/>
              <a:defRPr sz="2400"/>
            </a:lvl6pPr>
            <a:lvl7pPr marL="3291840" indent="0">
              <a:buNone/>
              <a:defRPr sz="2400"/>
            </a:lvl7pPr>
            <a:lvl8pPr marL="3840480" indent="0">
              <a:buNone/>
              <a:defRPr sz="2400"/>
            </a:lvl8pPr>
            <a:lvl9pPr marL="4389120" indent="0">
              <a:buNone/>
              <a:defRPr sz="24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680"/>
            </a:lvl1pPr>
            <a:lvl2pPr marL="548640" indent="0">
              <a:buNone/>
              <a:defRPr sz="1440"/>
            </a:lvl2pPr>
            <a:lvl3pPr marL="1097280" indent="0">
              <a:buNone/>
              <a:defRPr sz="1200"/>
            </a:lvl3pPr>
            <a:lvl4pPr marL="1645920" indent="0">
              <a:buNone/>
              <a:defRPr sz="1080"/>
            </a:lvl4pPr>
            <a:lvl5pPr marL="2194560" indent="0">
              <a:buNone/>
              <a:defRPr sz="1080"/>
            </a:lvl5pPr>
            <a:lvl6pPr marL="2743200" indent="0">
              <a:buNone/>
              <a:defRPr sz="1080"/>
            </a:lvl6pPr>
            <a:lvl7pPr marL="3291840" indent="0">
              <a:buNone/>
              <a:defRPr sz="1080"/>
            </a:lvl7pPr>
            <a:lvl8pPr marL="3840480" indent="0">
              <a:buNone/>
              <a:defRPr sz="1080"/>
            </a:lvl8pPr>
            <a:lvl9pPr marL="4389120" indent="0">
              <a:buNone/>
              <a:defRPr sz="1080"/>
            </a:lvl9pPr>
          </a:lstStyle>
          <a:p>
            <a:pPr lvl="0"/>
            <a:r>
              <a:rPr lang="en-US"/>
              <a:t>Click to edit Master text styles</a:t>
            </a:r>
          </a:p>
        </p:txBody>
      </p:sp>
      <p:sp>
        <p:nvSpPr>
          <p:cNvPr id="5" name="Date Placeholder 4"/>
          <p:cNvSpPr>
            <a:spLocks noGrp="1"/>
          </p:cNvSpPr>
          <p:nvPr>
            <p:ph type="dt" sz="half" idx="10"/>
          </p:nvPr>
        </p:nvSpPr>
        <p:spPr/>
        <p:txBody>
          <a:bodyPr/>
          <a:lstStyle/>
          <a:p>
            <a:fld id="{80C47ED9-095D-4C62-A4F8-7CDABA85ADA5}" type="datetimeFigureOut">
              <a:rPr lang="en-US" smtClean="0"/>
              <a:pPr/>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12016039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C47ED9-095D-4C62-A4F8-7CDABA85ADA5}"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32103711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4"/>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4"/>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C47ED9-095D-4C62-A4F8-7CDABA85ADA5}" type="datetimeFigureOut">
              <a:rPr lang="en-US" smtClean="0"/>
              <a:pPr/>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858F47-B86F-4ABF-8599-7AAE4C3D016C}" type="slidenum">
              <a:rPr lang="en-US" smtClean="0"/>
              <a:pPr/>
              <a:t>‹#›</a:t>
            </a:fld>
            <a:endParaRPr lang="en-US"/>
          </a:p>
        </p:txBody>
      </p:sp>
    </p:spTree>
    <p:extLst>
      <p:ext uri="{BB962C8B-B14F-4D97-AF65-F5344CB8AC3E}">
        <p14:creationId xmlns:p14="http://schemas.microsoft.com/office/powerpoint/2010/main" val="2138199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8CA17-9C01-4B08-A7C1-68C16C9412DA}"/>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9C4E83C-B2C3-43D8-932E-A8F7BA0E7F5F}"/>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B2295B3-BC95-4FCA-9F8C-5D44E959E466}"/>
              </a:ext>
            </a:extLst>
          </p:cNvPr>
          <p:cNvSpPr>
            <a:spLocks noGrp="1"/>
          </p:cNvSpPr>
          <p:nvPr>
            <p:ph sz="half" idx="2"/>
          </p:nvPr>
        </p:nvSpPr>
        <p:spPr>
          <a:xfrm>
            <a:off x="840318"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137A0CE0-1EF0-4107-99D6-43278DAE7295}"/>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E085F995-8C84-4B29-805E-E5DB68BA390A}"/>
              </a:ext>
            </a:extLst>
          </p:cNvPr>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0EA22B2-B453-42F1-8239-8C623376488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xmlns="" id="{69038B95-272A-44BA-9192-7F32779844E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xmlns="" id="{6D31E19F-1F1C-42A7-9634-44BE51436E87}"/>
              </a:ext>
            </a:extLst>
          </p:cNvPr>
          <p:cNvSpPr>
            <a:spLocks noGrp="1"/>
          </p:cNvSpPr>
          <p:nvPr>
            <p:ph type="sldNum" sz="quarter" idx="12"/>
          </p:nvPr>
        </p:nvSpPr>
        <p:spPr/>
        <p:txBody>
          <a:bodyPr/>
          <a:lstStyle>
            <a:lvl1pPr>
              <a:defRPr/>
            </a:lvl1pPr>
          </a:lstStyle>
          <a:p>
            <a:fld id="{B1EA1B3D-1786-4177-ADFB-F580A31BF199}" type="slidenum">
              <a:rPr lang="en-US" altLang="en-US"/>
              <a:pPr/>
              <a:t>‹#›</a:t>
            </a:fld>
            <a:endParaRPr lang="en-US" altLang="en-US"/>
          </a:p>
        </p:txBody>
      </p:sp>
    </p:spTree>
    <p:extLst>
      <p:ext uri="{BB962C8B-B14F-4D97-AF65-F5344CB8AC3E}">
        <p14:creationId xmlns:p14="http://schemas.microsoft.com/office/powerpoint/2010/main" val="1016819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B7A096F-7C03-4C17-8CBB-12608238E4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C178313-FB3D-4E87-B6C8-FA89DD6F179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xmlns="" id="{DC014DFA-DCD9-43ED-9D7E-7BD1C39DDA0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071FA9B8-92A7-422A-B146-B30937165452}"/>
              </a:ext>
            </a:extLst>
          </p:cNvPr>
          <p:cNvSpPr>
            <a:spLocks noGrp="1"/>
          </p:cNvSpPr>
          <p:nvPr>
            <p:ph type="sldNum" sz="quarter" idx="12"/>
          </p:nvPr>
        </p:nvSpPr>
        <p:spPr/>
        <p:txBody>
          <a:bodyPr/>
          <a:lstStyle>
            <a:lvl1pPr>
              <a:defRPr/>
            </a:lvl1pPr>
          </a:lstStyle>
          <a:p>
            <a:fld id="{82CA6744-171B-4686-AB7E-446337F3E69E}" type="slidenum">
              <a:rPr lang="en-US" altLang="en-US"/>
              <a:pPr/>
              <a:t>‹#›</a:t>
            </a:fld>
            <a:endParaRPr lang="en-US" altLang="en-US"/>
          </a:p>
        </p:txBody>
      </p:sp>
    </p:spTree>
    <p:extLst>
      <p:ext uri="{BB962C8B-B14F-4D97-AF65-F5344CB8AC3E}">
        <p14:creationId xmlns:p14="http://schemas.microsoft.com/office/powerpoint/2010/main" val="61351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0EB7341-C601-4979-B660-39C8062AFD1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xmlns="" id="{6EDE9D69-DCAE-40C1-B021-5F79A351D750}"/>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15218496-7752-4798-B0CF-F704EE86906E}"/>
              </a:ext>
            </a:extLst>
          </p:cNvPr>
          <p:cNvSpPr>
            <a:spLocks noGrp="1"/>
          </p:cNvSpPr>
          <p:nvPr>
            <p:ph type="sldNum" sz="quarter" idx="12"/>
          </p:nvPr>
        </p:nvSpPr>
        <p:spPr/>
        <p:txBody>
          <a:bodyPr/>
          <a:lstStyle>
            <a:lvl1pPr>
              <a:defRPr/>
            </a:lvl1pPr>
          </a:lstStyle>
          <a:p>
            <a:fld id="{0892FF05-8B5A-4612-83FD-0A4B71DA0BE2}" type="slidenum">
              <a:rPr lang="en-US" altLang="en-US"/>
              <a:pPr/>
              <a:t>‹#›</a:t>
            </a:fld>
            <a:endParaRPr lang="en-US" altLang="en-US"/>
          </a:p>
        </p:txBody>
      </p:sp>
    </p:spTree>
    <p:extLst>
      <p:ext uri="{BB962C8B-B14F-4D97-AF65-F5344CB8AC3E}">
        <p14:creationId xmlns:p14="http://schemas.microsoft.com/office/powerpoint/2010/main" val="766376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BF1EBC-10A0-486F-9618-56738C3A658C}"/>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F965035-2E94-42B8-95D7-39B6504828C2}"/>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45347FA-633C-4EFA-A6F7-21A026DFDCAA}"/>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0FB3830-6AFE-4146-ABAA-EA083C0D9E4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xmlns="" id="{17DEBFC9-8386-474D-A7E4-432BB5E61DD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xmlns="" id="{324D3BA9-7EAD-4BCE-AD3F-C919B0BA0595}"/>
              </a:ext>
            </a:extLst>
          </p:cNvPr>
          <p:cNvSpPr>
            <a:spLocks noGrp="1"/>
          </p:cNvSpPr>
          <p:nvPr>
            <p:ph type="sldNum" sz="quarter" idx="12"/>
          </p:nvPr>
        </p:nvSpPr>
        <p:spPr/>
        <p:txBody>
          <a:bodyPr/>
          <a:lstStyle>
            <a:lvl1pPr>
              <a:defRPr/>
            </a:lvl1pPr>
          </a:lstStyle>
          <a:p>
            <a:fld id="{BC661A0F-D328-4670-BBBF-9DE0366EBC87}" type="slidenum">
              <a:rPr lang="en-US" altLang="en-US"/>
              <a:pPr/>
              <a:t>‹#›</a:t>
            </a:fld>
            <a:endParaRPr lang="en-US" altLang="en-US"/>
          </a:p>
        </p:txBody>
      </p:sp>
    </p:spTree>
    <p:extLst>
      <p:ext uri="{BB962C8B-B14F-4D97-AF65-F5344CB8AC3E}">
        <p14:creationId xmlns:p14="http://schemas.microsoft.com/office/powerpoint/2010/main" val="2176206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EE982B-99F3-4375-88B1-C3126C008EC7}"/>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5B236B2-F02C-4C3D-B23D-23F3D87FB6E2}"/>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32FBA2EE-E12D-4BE5-91EC-BD69D4F80E37}"/>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07B30E3-2BDC-4FC1-BBE1-63BE0BB07B4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xmlns="" id="{3962FB05-D5C9-4179-83F1-DBDCC501F5E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xmlns="" id="{4E680914-C246-42D3-AD8E-7901753DBCD7}"/>
              </a:ext>
            </a:extLst>
          </p:cNvPr>
          <p:cNvSpPr>
            <a:spLocks noGrp="1"/>
          </p:cNvSpPr>
          <p:nvPr>
            <p:ph type="sldNum" sz="quarter" idx="12"/>
          </p:nvPr>
        </p:nvSpPr>
        <p:spPr/>
        <p:txBody>
          <a:bodyPr/>
          <a:lstStyle>
            <a:lvl1pPr>
              <a:defRPr/>
            </a:lvl1pPr>
          </a:lstStyle>
          <a:p>
            <a:fld id="{DCD5105A-AAAF-43BE-884C-E3F5BA28C873}" type="slidenum">
              <a:rPr lang="en-US" altLang="en-US"/>
              <a:pPr/>
              <a:t>‹#›</a:t>
            </a:fld>
            <a:endParaRPr lang="en-US" altLang="en-US"/>
          </a:p>
        </p:txBody>
      </p:sp>
    </p:spTree>
    <p:extLst>
      <p:ext uri="{BB962C8B-B14F-4D97-AF65-F5344CB8AC3E}">
        <p14:creationId xmlns:p14="http://schemas.microsoft.com/office/powerpoint/2010/main" val="1013874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23C4549D-2AF9-4B62-A70F-F4E92897C498}"/>
              </a:ext>
            </a:extLst>
          </p:cNvPr>
          <p:cNvSpPr>
            <a:spLocks noGrp="1" noChangeArrowheads="1"/>
          </p:cNvSpPr>
          <p:nvPr>
            <p:ph type="title"/>
          </p:nvPr>
        </p:nvSpPr>
        <p:spPr bwMode="auto">
          <a:xfrm>
            <a:off x="1320800" y="152400"/>
            <a:ext cx="93472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xmlns="" id="{77F29FA1-3C8A-4B22-A521-B7F774C82FA0}"/>
              </a:ext>
            </a:extLst>
          </p:cNvPr>
          <p:cNvSpPr>
            <a:spLocks noGrp="1" noChangeArrowheads="1"/>
          </p:cNvSpPr>
          <p:nvPr>
            <p:ph type="body" idx="1"/>
          </p:nvPr>
        </p:nvSpPr>
        <p:spPr bwMode="auto">
          <a:xfrm>
            <a:off x="609600" y="1219200"/>
            <a:ext cx="10871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xmlns="" id="{DD3341D7-D5BE-4D9E-B2CF-C42AE0EA59CD}"/>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anose="02020603050405020304" pitchFamily="18" charset="0"/>
              </a:defRPr>
            </a:lvl1pPr>
          </a:lstStyle>
          <a:p>
            <a:endParaRPr lang="en-US" altLang="en-US"/>
          </a:p>
        </p:txBody>
      </p:sp>
      <p:sp>
        <p:nvSpPr>
          <p:cNvPr id="1029" name="Rectangle 5">
            <a:extLst>
              <a:ext uri="{FF2B5EF4-FFF2-40B4-BE49-F238E27FC236}">
                <a16:creationId xmlns:a16="http://schemas.microsoft.com/office/drawing/2014/main" xmlns="" id="{03A75313-44A8-4671-B93A-FFAD581D37A2}"/>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anose="02020603050405020304" pitchFamily="18" charset="0"/>
              </a:defRPr>
            </a:lvl1pPr>
          </a:lstStyle>
          <a:p>
            <a:endParaRPr lang="en-US" altLang="en-US"/>
          </a:p>
        </p:txBody>
      </p:sp>
      <p:sp>
        <p:nvSpPr>
          <p:cNvPr id="1030" name="Rectangle 6">
            <a:extLst>
              <a:ext uri="{FF2B5EF4-FFF2-40B4-BE49-F238E27FC236}">
                <a16:creationId xmlns:a16="http://schemas.microsoft.com/office/drawing/2014/main" xmlns="" id="{11FC7900-3DBD-4918-BCA9-11BB8FBB5FAD}"/>
              </a:ext>
            </a:extLst>
          </p:cNvPr>
          <p:cNvSpPr>
            <a:spLocks noGrp="1" noChangeArrowheads="1"/>
          </p:cNvSpPr>
          <p:nvPr>
            <p:ph type="sldNum" sz="quarter" idx="4"/>
          </p:nvPr>
        </p:nvSpPr>
        <p:spPr bwMode="auto">
          <a:xfrm>
            <a:off x="11785600" y="6553200"/>
            <a:ext cx="406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1">
                <a:latin typeface="Times New Roman" panose="02020603050405020304" pitchFamily="18" charset="0"/>
              </a:defRPr>
            </a:lvl1pPr>
          </a:lstStyle>
          <a:p>
            <a:fld id="{EC1B0DFF-0EC1-4223-8624-C04223FB9715}" type="slidenum">
              <a:rPr lang="en-US" altLang="en-US"/>
              <a:pPr/>
              <a:t>‹#›</a:t>
            </a:fld>
            <a:endParaRPr lang="en-US" altLang="en-US"/>
          </a:p>
        </p:txBody>
      </p:sp>
    </p:spTree>
    <p:extLst>
      <p:ext uri="{BB962C8B-B14F-4D97-AF65-F5344CB8AC3E}">
        <p14:creationId xmlns:p14="http://schemas.microsoft.com/office/powerpoint/2010/main" val="2035596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2800" b="1" kern="1200">
          <a:solidFill>
            <a:schemeClr val="accent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2pPr>
      <a:lvl3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3pPr>
      <a:lvl4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4pPr>
      <a:lvl5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5pPr>
      <a:lvl6pPr marL="457200"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6pPr>
      <a:lvl7pPr marL="914400"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7pPr>
      <a:lvl8pPr marL="1371600"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8pPr>
      <a:lvl9pPr marL="1828800"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panose="020B0604020202020204" pitchFamily="34" charset="0"/>
        </a:defRPr>
      </a:lvl9pPr>
    </p:titleStyle>
    <p:bodyStyle>
      <a:lvl1pPr marL="342900" indent="-342900" algn="l" rtl="0" eaLnBrk="0" fontAlgn="base" hangingPunct="0">
        <a:spcBef>
          <a:spcPct val="20000"/>
        </a:spcBef>
        <a:spcAft>
          <a:spcPct val="0"/>
        </a:spcAft>
        <a:buChar char="•"/>
        <a:defRPr sz="2400" b="1"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b="1"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b="1"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600" b="1"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6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2192000" cy="6858000"/>
          </a:xfrm>
          <a:prstGeom prst="rect">
            <a:avLst/>
          </a:prstGeom>
          <a:gradFill rotWithShape="0">
            <a:gsLst>
              <a:gs pos="0">
                <a:srgbClr val="000066"/>
              </a:gs>
              <a:gs pos="100000">
                <a:schemeClr val="tx1"/>
              </a:gs>
            </a:gsLst>
            <a:path path="rect">
              <a:fillToRect r="100000" b="100000"/>
            </a:path>
          </a:gradFill>
          <a:ln w="9525">
            <a:solidFill>
              <a:schemeClr val="tx1"/>
            </a:solidFill>
            <a:miter lim="800000"/>
            <a:headEnd/>
            <a:tailEnd/>
          </a:ln>
        </p:spPr>
        <p:txBody>
          <a:bodyPr wrap="none" anchor="ctr"/>
          <a:lstStyle/>
          <a:p>
            <a:pPr algn="ctr" fontAlgn="base">
              <a:spcBef>
                <a:spcPct val="0"/>
              </a:spcBef>
              <a:spcAft>
                <a:spcPct val="0"/>
              </a:spcAft>
            </a:pPr>
            <a:endParaRPr lang="en-US" sz="2400" b="1">
              <a:solidFill>
                <a:srgbClr val="000000"/>
              </a:solidFill>
              <a:cs typeface="Arial" charset="0"/>
            </a:endParaRPr>
          </a:p>
        </p:txBody>
      </p:sp>
      <p:sp>
        <p:nvSpPr>
          <p:cNvPr id="1027" name="Rectangle 2"/>
          <p:cNvSpPr>
            <a:spLocks noGrp="1" noChangeArrowheads="1"/>
          </p:cNvSpPr>
          <p:nvPr>
            <p:ph type="title"/>
          </p:nvPr>
        </p:nvSpPr>
        <p:spPr bwMode="auto">
          <a:xfrm>
            <a:off x="0" y="0"/>
            <a:ext cx="1219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304800" y="914400"/>
            <a:ext cx="11480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bg1"/>
                </a:solidFill>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bg1"/>
                </a:solidFill>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11480800" y="6553201"/>
            <a:ext cx="711200" cy="303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bg1"/>
                </a:solidFill>
                <a:latin typeface="Times New Roman" pitchFamily="18" charset="0"/>
                <a:cs typeface="+mn-cs"/>
              </a:defRPr>
            </a:lvl1pPr>
          </a:lstStyle>
          <a:p>
            <a:pPr fontAlgn="base">
              <a:spcBef>
                <a:spcPct val="0"/>
              </a:spcBef>
              <a:spcAft>
                <a:spcPct val="0"/>
              </a:spcAft>
              <a:defRPr/>
            </a:pPr>
            <a:fld id="{7F8818E6-D8C9-483D-A5C0-9DA763A7B7F4}" type="slidenum">
              <a:rPr lang="en-US">
                <a:solidFill>
                  <a:srgbClr val="FFFFFF"/>
                </a:solidFill>
              </a:rPr>
              <a:pPr fontAlgn="base">
                <a:spcBef>
                  <a:spcPct val="0"/>
                </a:spcBef>
                <a:spcAft>
                  <a:spcPct val="0"/>
                </a:spcAft>
                <a:defRPr/>
              </a:pPr>
              <a:t>‹#›</a:t>
            </a:fld>
            <a:endParaRPr lang="en-US">
              <a:solidFill>
                <a:srgbClr val="FFFFFF"/>
              </a:solidFill>
            </a:endParaRPr>
          </a:p>
        </p:txBody>
      </p:sp>
      <p:sp>
        <p:nvSpPr>
          <p:cNvPr id="1032" name="Text Box 9"/>
          <p:cNvSpPr txBox="1">
            <a:spLocks noChangeArrowheads="1"/>
          </p:cNvSpPr>
          <p:nvPr/>
        </p:nvSpPr>
        <p:spPr bwMode="auto">
          <a:xfrm>
            <a:off x="6481234" y="331787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pitchFamily="34" charset="0"/>
              </a:defRPr>
            </a:lvl1pPr>
            <a:lvl2pPr marL="742950" indent="-285750" eaLnBrk="0" hangingPunct="0">
              <a:defRPr sz="2400" b="1">
                <a:solidFill>
                  <a:schemeClr val="tx1"/>
                </a:solidFill>
                <a:latin typeface="Arial" pitchFamily="34" charset="0"/>
              </a:defRPr>
            </a:lvl2pPr>
            <a:lvl3pPr marL="1143000" indent="-228600" eaLnBrk="0" hangingPunct="0">
              <a:defRPr sz="2400" b="1">
                <a:solidFill>
                  <a:schemeClr val="tx1"/>
                </a:solidFill>
                <a:latin typeface="Arial" pitchFamily="34" charset="0"/>
              </a:defRPr>
            </a:lvl3pPr>
            <a:lvl4pPr marL="1600200" indent="-228600" eaLnBrk="0" hangingPunct="0">
              <a:defRPr sz="2400" b="1">
                <a:solidFill>
                  <a:schemeClr val="tx1"/>
                </a:solidFill>
                <a:latin typeface="Arial" pitchFamily="34" charset="0"/>
              </a:defRPr>
            </a:lvl4pPr>
            <a:lvl5pPr marL="2057400" indent="-228600" eaLnBrk="0" hangingPunct="0">
              <a:defRPr sz="2400" b="1">
                <a:solidFill>
                  <a:schemeClr val="tx1"/>
                </a:solidFill>
                <a:latin typeface="Arial" pitchFamily="34" charset="0"/>
              </a:defRPr>
            </a:lvl5pPr>
            <a:lvl6pPr marL="2514600" indent="-228600" eaLnBrk="0" fontAlgn="base" hangingPunct="0">
              <a:spcBef>
                <a:spcPct val="0"/>
              </a:spcBef>
              <a:spcAft>
                <a:spcPct val="0"/>
              </a:spcAft>
              <a:defRPr sz="2400" b="1">
                <a:solidFill>
                  <a:schemeClr val="tx1"/>
                </a:solidFill>
                <a:latin typeface="Arial" pitchFamily="34" charset="0"/>
              </a:defRPr>
            </a:lvl6pPr>
            <a:lvl7pPr marL="2971800" indent="-228600" eaLnBrk="0" fontAlgn="base" hangingPunct="0">
              <a:spcBef>
                <a:spcPct val="0"/>
              </a:spcBef>
              <a:spcAft>
                <a:spcPct val="0"/>
              </a:spcAft>
              <a:defRPr sz="2400" b="1">
                <a:solidFill>
                  <a:schemeClr val="tx1"/>
                </a:solidFill>
                <a:latin typeface="Arial" pitchFamily="34" charset="0"/>
              </a:defRPr>
            </a:lvl7pPr>
            <a:lvl8pPr marL="3429000" indent="-228600" eaLnBrk="0" fontAlgn="base" hangingPunct="0">
              <a:spcBef>
                <a:spcPct val="0"/>
              </a:spcBef>
              <a:spcAft>
                <a:spcPct val="0"/>
              </a:spcAft>
              <a:defRPr sz="2400" b="1">
                <a:solidFill>
                  <a:schemeClr val="tx1"/>
                </a:solidFill>
                <a:latin typeface="Arial" pitchFamily="34" charset="0"/>
              </a:defRPr>
            </a:lvl8pPr>
            <a:lvl9pPr marL="3886200" indent="-228600" eaLnBrk="0" fontAlgn="base" hangingPunct="0">
              <a:spcBef>
                <a:spcPct val="0"/>
              </a:spcBef>
              <a:spcAft>
                <a:spcPct val="0"/>
              </a:spcAft>
              <a:defRPr sz="2400" b="1">
                <a:solidFill>
                  <a:schemeClr val="tx1"/>
                </a:solidFill>
                <a:latin typeface="Arial" pitchFamily="34" charset="0"/>
              </a:defRPr>
            </a:lvl9pPr>
          </a:lstStyle>
          <a:p>
            <a:pPr eaLnBrk="1" fontAlgn="base" hangingPunct="1">
              <a:spcBef>
                <a:spcPct val="0"/>
              </a:spcBef>
              <a:spcAft>
                <a:spcPct val="0"/>
              </a:spcAft>
              <a:defRPr/>
            </a:pPr>
            <a:endParaRPr lang="en-US" sz="2400" b="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42017487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0" fontAlgn="base" hangingPunct="0">
        <a:spcBef>
          <a:spcPct val="0"/>
        </a:spcBef>
        <a:spcAft>
          <a:spcPct val="0"/>
        </a:spcAft>
        <a:defRPr sz="4400" b="1">
          <a:solidFill>
            <a:srgbClr val="FFFF00"/>
          </a:solidFill>
          <a:latin typeface="Calibri" pitchFamily="34" charset="0"/>
          <a:ea typeface="Calibri" pitchFamily="34" charset="0"/>
          <a:cs typeface="Calibri" pitchFamily="34" charset="0"/>
        </a:defRPr>
      </a:lvl1pPr>
      <a:lvl2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2pPr>
      <a:lvl3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3pPr>
      <a:lvl4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4pPr>
      <a:lvl5pPr algn="ctr" rtl="0" eaLnBrk="0" fontAlgn="base" hangingPunct="0">
        <a:spcBef>
          <a:spcPct val="0"/>
        </a:spcBef>
        <a:spcAft>
          <a:spcPct val="0"/>
        </a:spcAft>
        <a:defRPr sz="4400" b="1">
          <a:solidFill>
            <a:srgbClr val="FFFF00"/>
          </a:solidFill>
          <a:effectLst>
            <a:outerShdw blurRad="38100" dist="38100" dir="2700000" algn="tl">
              <a:srgbClr val="C0C0C0"/>
            </a:outerShdw>
          </a:effectLst>
          <a:latin typeface="Calibri" pitchFamily="34" charset="0"/>
          <a:ea typeface="Calibri" pitchFamily="34" charset="0"/>
          <a:cs typeface="Calibri" pitchFamily="34" charset="0"/>
        </a:defRPr>
      </a:lvl5pPr>
      <a:lvl6pPr marL="4572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6pPr>
      <a:lvl7pPr marL="9144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7pPr>
      <a:lvl8pPr marL="13716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8pPr>
      <a:lvl9pPr marL="1828800" algn="ctr" rtl="0" fontAlgn="base">
        <a:spcBef>
          <a:spcPct val="0"/>
        </a:spcBef>
        <a:spcAft>
          <a:spcPct val="0"/>
        </a:spcAft>
        <a:defRPr sz="3200" b="1">
          <a:solidFill>
            <a:srgbClr val="FFFF00"/>
          </a:solidFill>
          <a:effectLst>
            <a:outerShdw blurRad="38100" dist="38100" dir="2700000" algn="tl">
              <a:srgbClr val="C0C0C0"/>
            </a:outerShdw>
          </a:effectLst>
          <a:latin typeface="Arial" charset="0"/>
        </a:defRPr>
      </a:lvl9pPr>
    </p:titleStyle>
    <p:bodyStyle>
      <a:lvl1pPr marL="342900" indent="-342900" algn="l" rtl="0" eaLnBrk="0" fontAlgn="base" hangingPunct="0">
        <a:spcBef>
          <a:spcPts val="600"/>
        </a:spcBef>
        <a:spcAft>
          <a:spcPct val="0"/>
        </a:spcAft>
        <a:buChar char="•"/>
        <a:defRPr sz="36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ts val="600"/>
        </a:spcBef>
        <a:spcAft>
          <a:spcPct val="0"/>
        </a:spcAft>
        <a:buChar char="–"/>
        <a:defRPr sz="32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ts val="600"/>
        </a:spcBef>
        <a:spcAft>
          <a:spcPct val="0"/>
        </a:spcAft>
        <a:buChar char="•"/>
        <a:defRPr sz="28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ts val="600"/>
        </a:spcBef>
        <a:spcAft>
          <a:spcPct val="0"/>
        </a:spcAft>
        <a:buChar char="»"/>
        <a:defRPr sz="24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0" y="0"/>
            <a:ext cx="12192000" cy="6858000"/>
          </a:xfrm>
          <a:prstGeom prst="rect">
            <a:avLst/>
          </a:prstGeom>
          <a:solidFill>
            <a:schemeClr val="tx1"/>
          </a:solidFill>
          <a:ln w="9525">
            <a:solidFill>
              <a:schemeClr val="tx1"/>
            </a:solidFill>
            <a:miter lim="800000"/>
            <a:headEnd/>
            <a:tailEnd/>
          </a:ln>
          <a:effectLst/>
        </p:spPr>
        <p:txBody>
          <a:bodyPr wrap="none" anchor="ctr"/>
          <a:lstStyle/>
          <a:p>
            <a:pPr fontAlgn="base">
              <a:spcBef>
                <a:spcPct val="0"/>
              </a:spcBef>
              <a:spcAft>
                <a:spcPct val="0"/>
              </a:spcAft>
              <a:defRPr/>
            </a:pPr>
            <a:endParaRPr lang="en-US" sz="2400">
              <a:solidFill>
                <a:srgbClr val="000000"/>
              </a:solidFill>
            </a:endParaRPr>
          </a:p>
        </p:txBody>
      </p:sp>
      <p:sp>
        <p:nvSpPr>
          <p:cNvPr id="2051" name="Rectangle 2"/>
          <p:cNvSpPr>
            <a:spLocks noGrp="1" noChangeArrowheads="1"/>
          </p:cNvSpPr>
          <p:nvPr>
            <p:ph type="title"/>
          </p:nvPr>
        </p:nvSpPr>
        <p:spPr bwMode="auto">
          <a:xfrm>
            <a:off x="0" y="0"/>
            <a:ext cx="12192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2" name="Rectangle 3"/>
          <p:cNvSpPr>
            <a:spLocks noGrp="1" noChangeArrowheads="1"/>
          </p:cNvSpPr>
          <p:nvPr>
            <p:ph type="body" idx="1"/>
          </p:nvPr>
        </p:nvSpPr>
        <p:spPr bwMode="auto">
          <a:xfrm>
            <a:off x="406400" y="838200"/>
            <a:ext cx="114808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0" y="6629400"/>
            <a:ext cx="2540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bg1"/>
                </a:solidFill>
              </a:defRPr>
            </a:lvl1pPr>
          </a:lstStyle>
          <a:p>
            <a:pPr fontAlgn="base">
              <a:spcBef>
                <a:spcPct val="0"/>
              </a:spcBef>
              <a:spcAft>
                <a:spcPct val="0"/>
              </a:spcAft>
              <a:defRPr/>
            </a:pPr>
            <a:r>
              <a:rPr lang="en-US">
                <a:solidFill>
                  <a:srgbClr val="FFFFFF"/>
                </a:solidFill>
              </a:rPr>
              <a:t>Sept 2006</a:t>
            </a:r>
          </a:p>
        </p:txBody>
      </p:sp>
      <p:sp>
        <p:nvSpPr>
          <p:cNvPr id="1029" name="Rectangle 5"/>
          <p:cNvSpPr>
            <a:spLocks noGrp="1" noChangeArrowheads="1"/>
          </p:cNvSpPr>
          <p:nvPr>
            <p:ph type="ftr" sz="quarter" idx="3"/>
          </p:nvPr>
        </p:nvSpPr>
        <p:spPr bwMode="auto">
          <a:xfrm>
            <a:off x="4165600" y="6629400"/>
            <a:ext cx="3860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smtClean="0">
                <a:solidFill>
                  <a:schemeClr val="bg1"/>
                </a:solidFill>
              </a:defRPr>
            </a:lvl1pPr>
          </a:lstStyle>
          <a:p>
            <a:pPr fontAlgn="base">
              <a:spcBef>
                <a:spcPct val="0"/>
              </a:spcBef>
              <a:spcAft>
                <a:spcPct val="0"/>
              </a:spcAft>
              <a:defRPr/>
            </a:pPr>
            <a:r>
              <a:rPr lang="en-US">
                <a:solidFill>
                  <a:srgbClr val="FFFFFF"/>
                </a:solidFill>
              </a:rPr>
              <a:t>Bible Teaching on the Family</a:t>
            </a:r>
          </a:p>
        </p:txBody>
      </p:sp>
      <p:sp>
        <p:nvSpPr>
          <p:cNvPr id="1030" name="Rectangle 6"/>
          <p:cNvSpPr>
            <a:spLocks noGrp="1" noChangeArrowheads="1"/>
          </p:cNvSpPr>
          <p:nvPr>
            <p:ph type="sldNum" sz="quarter" idx="4"/>
          </p:nvPr>
        </p:nvSpPr>
        <p:spPr bwMode="auto">
          <a:xfrm>
            <a:off x="11582400" y="6629400"/>
            <a:ext cx="609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40" smtClean="0">
                <a:solidFill>
                  <a:schemeClr val="bg1"/>
                </a:solidFill>
              </a:defRPr>
            </a:lvl1pPr>
          </a:lstStyle>
          <a:p>
            <a:pPr fontAlgn="base">
              <a:spcBef>
                <a:spcPct val="0"/>
              </a:spcBef>
              <a:spcAft>
                <a:spcPct val="0"/>
              </a:spcAft>
              <a:defRPr/>
            </a:pPr>
            <a:fld id="{DA3370F8-0758-4F00-BDDB-BD97F00D9EB3}"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143018506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hf hdr="0"/>
  <p:txStyles>
    <p:titleStyle>
      <a:lvl1pPr algn="ctr" rtl="0" eaLnBrk="0" fontAlgn="base" hangingPunct="0">
        <a:spcBef>
          <a:spcPct val="0"/>
        </a:spcBef>
        <a:spcAft>
          <a:spcPct val="0"/>
        </a:spcAft>
        <a:defRPr sz="3840" b="1">
          <a:solidFill>
            <a:srgbClr val="FFFF00"/>
          </a:solidFill>
          <a:latin typeface="+mj-lt"/>
          <a:ea typeface="+mj-ea"/>
          <a:cs typeface="+mj-cs"/>
        </a:defRPr>
      </a:lvl1pPr>
      <a:lvl2pPr algn="ctr" rtl="0" eaLnBrk="0" fontAlgn="base" hangingPunct="0">
        <a:spcBef>
          <a:spcPct val="0"/>
        </a:spcBef>
        <a:spcAft>
          <a:spcPct val="0"/>
        </a:spcAft>
        <a:defRPr sz="3840" b="1">
          <a:solidFill>
            <a:srgbClr val="FFFF00"/>
          </a:solidFill>
          <a:latin typeface="Arial" charset="0"/>
        </a:defRPr>
      </a:lvl2pPr>
      <a:lvl3pPr algn="ctr" rtl="0" eaLnBrk="0" fontAlgn="base" hangingPunct="0">
        <a:spcBef>
          <a:spcPct val="0"/>
        </a:spcBef>
        <a:spcAft>
          <a:spcPct val="0"/>
        </a:spcAft>
        <a:defRPr sz="3840" b="1">
          <a:solidFill>
            <a:srgbClr val="FFFF00"/>
          </a:solidFill>
          <a:latin typeface="Arial" charset="0"/>
        </a:defRPr>
      </a:lvl3pPr>
      <a:lvl4pPr algn="ctr" rtl="0" eaLnBrk="0" fontAlgn="base" hangingPunct="0">
        <a:spcBef>
          <a:spcPct val="0"/>
        </a:spcBef>
        <a:spcAft>
          <a:spcPct val="0"/>
        </a:spcAft>
        <a:defRPr sz="3840" b="1">
          <a:solidFill>
            <a:srgbClr val="FFFF00"/>
          </a:solidFill>
          <a:latin typeface="Arial" charset="0"/>
        </a:defRPr>
      </a:lvl4pPr>
      <a:lvl5pPr algn="ctr" rtl="0" eaLnBrk="0" fontAlgn="base" hangingPunct="0">
        <a:spcBef>
          <a:spcPct val="0"/>
        </a:spcBef>
        <a:spcAft>
          <a:spcPct val="0"/>
        </a:spcAft>
        <a:defRPr sz="3840" b="1">
          <a:solidFill>
            <a:srgbClr val="FFFF00"/>
          </a:solidFill>
          <a:latin typeface="Arial" charset="0"/>
        </a:defRPr>
      </a:lvl5pPr>
      <a:lvl6pPr marL="548640" algn="ctr" rtl="0" fontAlgn="base">
        <a:spcBef>
          <a:spcPct val="0"/>
        </a:spcBef>
        <a:spcAft>
          <a:spcPct val="0"/>
        </a:spcAft>
        <a:defRPr sz="3840" b="1">
          <a:solidFill>
            <a:srgbClr val="FFFF00"/>
          </a:solidFill>
          <a:latin typeface="Arial" charset="0"/>
        </a:defRPr>
      </a:lvl6pPr>
      <a:lvl7pPr marL="1097280" algn="ctr" rtl="0" fontAlgn="base">
        <a:spcBef>
          <a:spcPct val="0"/>
        </a:spcBef>
        <a:spcAft>
          <a:spcPct val="0"/>
        </a:spcAft>
        <a:defRPr sz="3840" b="1">
          <a:solidFill>
            <a:srgbClr val="FFFF00"/>
          </a:solidFill>
          <a:latin typeface="Arial" charset="0"/>
        </a:defRPr>
      </a:lvl7pPr>
      <a:lvl8pPr marL="1645920" algn="ctr" rtl="0" fontAlgn="base">
        <a:spcBef>
          <a:spcPct val="0"/>
        </a:spcBef>
        <a:spcAft>
          <a:spcPct val="0"/>
        </a:spcAft>
        <a:defRPr sz="3840" b="1">
          <a:solidFill>
            <a:srgbClr val="FFFF00"/>
          </a:solidFill>
          <a:latin typeface="Arial" charset="0"/>
        </a:defRPr>
      </a:lvl8pPr>
      <a:lvl9pPr marL="2194560" algn="ctr" rtl="0" fontAlgn="base">
        <a:spcBef>
          <a:spcPct val="0"/>
        </a:spcBef>
        <a:spcAft>
          <a:spcPct val="0"/>
        </a:spcAft>
        <a:defRPr sz="3840" b="1">
          <a:solidFill>
            <a:srgbClr val="FFFF00"/>
          </a:solidFill>
          <a:latin typeface="Arial" charset="0"/>
        </a:defRPr>
      </a:lvl9pPr>
    </p:titleStyle>
    <p:bodyStyle>
      <a:lvl1pPr marL="411480" indent="-411480" algn="l" rtl="0" eaLnBrk="0" fontAlgn="base" hangingPunct="0">
        <a:spcBef>
          <a:spcPct val="20000"/>
        </a:spcBef>
        <a:spcAft>
          <a:spcPct val="0"/>
        </a:spcAft>
        <a:buChar char="•"/>
        <a:defRPr sz="3360" b="1">
          <a:solidFill>
            <a:schemeClr val="bg1"/>
          </a:solidFill>
          <a:latin typeface="+mn-lt"/>
          <a:ea typeface="+mn-ea"/>
          <a:cs typeface="+mn-cs"/>
        </a:defRPr>
      </a:lvl1pPr>
      <a:lvl2pPr marL="891540" indent="-342900" algn="l" rtl="0" eaLnBrk="0" fontAlgn="base" hangingPunct="0">
        <a:spcBef>
          <a:spcPct val="20000"/>
        </a:spcBef>
        <a:spcAft>
          <a:spcPct val="0"/>
        </a:spcAft>
        <a:buChar char="–"/>
        <a:defRPr sz="2880" b="1">
          <a:solidFill>
            <a:schemeClr val="bg1"/>
          </a:solidFill>
          <a:latin typeface="+mn-lt"/>
        </a:defRPr>
      </a:lvl2pPr>
      <a:lvl3pPr marL="1371600" indent="-274320" algn="l" rtl="0" eaLnBrk="0" fontAlgn="base" hangingPunct="0">
        <a:spcBef>
          <a:spcPct val="20000"/>
        </a:spcBef>
        <a:spcAft>
          <a:spcPct val="0"/>
        </a:spcAft>
        <a:buChar char="•"/>
        <a:defRPr sz="2400" b="1">
          <a:solidFill>
            <a:schemeClr val="bg1"/>
          </a:solidFill>
          <a:latin typeface="+mn-lt"/>
        </a:defRPr>
      </a:lvl3pPr>
      <a:lvl4pPr marL="1920240" indent="-274320" algn="l" rtl="0" eaLnBrk="0" fontAlgn="base" hangingPunct="0">
        <a:spcBef>
          <a:spcPct val="20000"/>
        </a:spcBef>
        <a:spcAft>
          <a:spcPct val="0"/>
        </a:spcAft>
        <a:buChar char="–"/>
        <a:defRPr b="1">
          <a:solidFill>
            <a:schemeClr val="bg1"/>
          </a:solidFill>
          <a:latin typeface="+mn-lt"/>
        </a:defRPr>
      </a:lvl4pPr>
      <a:lvl5pPr marL="2468880" indent="-274320" algn="l" rtl="0" eaLnBrk="0" fontAlgn="base" hangingPunct="0">
        <a:spcBef>
          <a:spcPct val="20000"/>
        </a:spcBef>
        <a:spcAft>
          <a:spcPct val="0"/>
        </a:spcAft>
        <a:buChar char="»"/>
        <a:defRPr b="1">
          <a:solidFill>
            <a:schemeClr val="bg1"/>
          </a:solidFill>
          <a:latin typeface="+mn-lt"/>
        </a:defRPr>
      </a:lvl5pPr>
      <a:lvl6pPr marL="3017520" indent="-274320" algn="l" rtl="0" fontAlgn="base">
        <a:spcBef>
          <a:spcPct val="20000"/>
        </a:spcBef>
        <a:spcAft>
          <a:spcPct val="0"/>
        </a:spcAft>
        <a:buChar char="»"/>
        <a:defRPr b="1">
          <a:solidFill>
            <a:schemeClr val="bg1"/>
          </a:solidFill>
          <a:latin typeface="+mn-lt"/>
        </a:defRPr>
      </a:lvl6pPr>
      <a:lvl7pPr marL="3566160" indent="-274320" algn="l" rtl="0" fontAlgn="base">
        <a:spcBef>
          <a:spcPct val="20000"/>
        </a:spcBef>
        <a:spcAft>
          <a:spcPct val="0"/>
        </a:spcAft>
        <a:buChar char="»"/>
        <a:defRPr b="1">
          <a:solidFill>
            <a:schemeClr val="bg1"/>
          </a:solidFill>
          <a:latin typeface="+mn-lt"/>
        </a:defRPr>
      </a:lvl7pPr>
      <a:lvl8pPr marL="4114800" indent="-274320" algn="l" rtl="0" fontAlgn="base">
        <a:spcBef>
          <a:spcPct val="20000"/>
        </a:spcBef>
        <a:spcAft>
          <a:spcPct val="0"/>
        </a:spcAft>
        <a:buChar char="»"/>
        <a:defRPr b="1">
          <a:solidFill>
            <a:schemeClr val="bg1"/>
          </a:solidFill>
          <a:latin typeface="+mn-lt"/>
        </a:defRPr>
      </a:lvl8pPr>
      <a:lvl9pPr marL="4663440" indent="-274320" algn="l" rtl="0" fontAlgn="base">
        <a:spcBef>
          <a:spcPct val="20000"/>
        </a:spcBef>
        <a:spcAft>
          <a:spcPct val="0"/>
        </a:spcAft>
        <a:buChar char="»"/>
        <a:defRPr b="1">
          <a:solidFill>
            <a:schemeClr val="bg1"/>
          </a:solidFill>
          <a:latin typeface="+mn-lt"/>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6"/>
            <a:ext cx="2844800" cy="365125"/>
          </a:xfrm>
          <a:prstGeom prst="rect">
            <a:avLst/>
          </a:prstGeom>
        </p:spPr>
        <p:txBody>
          <a:bodyPr vert="horz" lIns="91440" tIns="45720" rIns="91440" bIns="45720" rtlCol="0" anchor="ctr"/>
          <a:lstStyle>
            <a:lvl1pPr algn="l">
              <a:defRPr sz="1440">
                <a:solidFill>
                  <a:schemeClr val="tx1">
                    <a:tint val="75000"/>
                  </a:schemeClr>
                </a:solidFill>
              </a:defRPr>
            </a:lvl1pPr>
          </a:lstStyle>
          <a:p>
            <a:fld id="{80C47ED9-095D-4C62-A4F8-7CDABA85ADA5}" type="datetimeFigureOut">
              <a:rPr lang="en-US" smtClean="0"/>
              <a:pPr/>
              <a:t>11/9/2023</a:t>
            </a:fld>
            <a:endParaRPr lang="en-US"/>
          </a:p>
        </p:txBody>
      </p:sp>
      <p:sp>
        <p:nvSpPr>
          <p:cNvPr id="5" name="Footer Placeholder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6"/>
            <a:ext cx="2844800" cy="365125"/>
          </a:xfrm>
          <a:prstGeom prst="rect">
            <a:avLst/>
          </a:prstGeom>
        </p:spPr>
        <p:txBody>
          <a:bodyPr vert="horz" lIns="91440" tIns="45720" rIns="91440" bIns="45720" rtlCol="0" anchor="ctr"/>
          <a:lstStyle>
            <a:lvl1pPr algn="r">
              <a:defRPr sz="1440">
                <a:solidFill>
                  <a:schemeClr val="tx1">
                    <a:tint val="75000"/>
                  </a:schemeClr>
                </a:solidFill>
              </a:defRPr>
            </a:lvl1pPr>
          </a:lstStyle>
          <a:p>
            <a:fld id="{F6858F47-B86F-4ABF-8599-7AAE4C3D016C}" type="slidenum">
              <a:rPr lang="en-US" smtClean="0"/>
              <a:pPr/>
              <a:t>‹#›</a:t>
            </a:fld>
            <a:endParaRPr lang="en-US"/>
          </a:p>
        </p:txBody>
      </p:sp>
    </p:spTree>
    <p:extLst>
      <p:ext uri="{BB962C8B-B14F-4D97-AF65-F5344CB8AC3E}">
        <p14:creationId xmlns:p14="http://schemas.microsoft.com/office/powerpoint/2010/main" val="1010357641"/>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1097280" rtl="0" eaLnBrk="1" latinLnBrk="0" hangingPunct="1">
        <a:spcBef>
          <a:spcPct val="0"/>
        </a:spcBef>
        <a:buNone/>
        <a:defRPr sz="5280" kern="1200">
          <a:solidFill>
            <a:schemeClr val="tx1"/>
          </a:solidFill>
          <a:latin typeface="+mj-lt"/>
          <a:ea typeface="+mj-ea"/>
          <a:cs typeface="+mj-cs"/>
        </a:defRPr>
      </a:lvl1pPr>
    </p:titleStyle>
    <p:bodyStyle>
      <a:lvl1pPr marL="411480" indent="-411480" algn="l" defTabSz="1097280" rtl="0" eaLnBrk="1" latinLnBrk="0" hangingPunct="1">
        <a:spcBef>
          <a:spcPct val="20000"/>
        </a:spcBef>
        <a:buFont typeface="Arial" panose="020B0604020202020204" pitchFamily="34" charset="0"/>
        <a:buChar char="•"/>
        <a:defRPr sz="3840" kern="1200">
          <a:solidFill>
            <a:schemeClr val="tx1"/>
          </a:solidFill>
          <a:latin typeface="+mn-lt"/>
          <a:ea typeface="+mn-ea"/>
          <a:cs typeface="+mn-cs"/>
        </a:defRPr>
      </a:lvl1pPr>
      <a:lvl2pPr marL="891540" indent="-342900" algn="l" defTabSz="1097280" rtl="0" eaLnBrk="1" latinLnBrk="0" hangingPunct="1">
        <a:spcBef>
          <a:spcPct val="20000"/>
        </a:spcBef>
        <a:buFont typeface="Arial" panose="020B0604020202020204" pitchFamily="34" charset="0"/>
        <a:buChar char="–"/>
        <a:defRPr sz="3360" kern="1200">
          <a:solidFill>
            <a:schemeClr val="tx1"/>
          </a:solidFill>
          <a:latin typeface="+mn-lt"/>
          <a:ea typeface="+mn-ea"/>
          <a:cs typeface="+mn-cs"/>
        </a:defRPr>
      </a:lvl2pPr>
      <a:lvl3pPr marL="1371600" indent="-274320" algn="l" defTabSz="1097280" rtl="0" eaLnBrk="1" latinLnBrk="0" hangingPunct="1">
        <a:spcBef>
          <a:spcPct val="20000"/>
        </a:spcBef>
        <a:buFont typeface="Arial" panose="020B0604020202020204" pitchFamily="34" charset="0"/>
        <a:buChar char="•"/>
        <a:defRPr sz="2880" kern="1200">
          <a:solidFill>
            <a:schemeClr val="tx1"/>
          </a:solidFill>
          <a:latin typeface="+mn-lt"/>
          <a:ea typeface="+mn-ea"/>
          <a:cs typeface="+mn-cs"/>
        </a:defRPr>
      </a:lvl3pPr>
      <a:lvl4pPr marL="192024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46888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301752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6pPr>
      <a:lvl7pPr marL="356616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7pPr>
      <a:lvl8pPr marL="411480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8pPr>
      <a:lvl9pPr marL="4663440" indent="-274320" algn="l" defTabSz="109728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39.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1.xml"/><Relationship Id="rId1" Type="http://schemas.openxmlformats.org/officeDocument/2006/relationships/slideLayout" Target="../slideLayouts/slideLayout40.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xmlns="" id="{DBAFE477-C58A-488B-9FFC-495218D62C0D}"/>
              </a:ext>
            </a:extLst>
          </p:cNvPr>
          <p:cNvSpPr>
            <a:spLocks noGrp="1"/>
          </p:cNvSpPr>
          <p:nvPr>
            <p:ph type="sldNum" sz="quarter" idx="1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fld id="{1038D649-C885-4ACF-ABDD-82CF596A22D4}" type="slidenum">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1</a:t>
            </a:fld>
            <a:endPar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117762" name="Rectangle 2">
            <a:extLst>
              <a:ext uri="{FF2B5EF4-FFF2-40B4-BE49-F238E27FC236}">
                <a16:creationId xmlns:a16="http://schemas.microsoft.com/office/drawing/2014/main" xmlns="" id="{1C4549C6-1A9A-4DB5-85FA-99EA59208730}"/>
              </a:ext>
            </a:extLst>
          </p:cNvPr>
          <p:cNvSpPr>
            <a:spLocks noGrp="1" noChangeArrowheads="1"/>
          </p:cNvSpPr>
          <p:nvPr>
            <p:ph type="ctrTitle"/>
          </p:nvPr>
        </p:nvSpPr>
        <p:spPr>
          <a:xfrm>
            <a:off x="423530" y="1676400"/>
            <a:ext cx="11344940" cy="2195623"/>
          </a:xfrm>
        </p:spPr>
        <p:txBody>
          <a:bodyPr anchor="ctr"/>
          <a:lstStyle/>
          <a:p>
            <a:pPr rtl="0"/>
            <a:r>
              <a:rPr lang="en-US" altLang="en-US" sz="4400" i="1" dirty="0">
                <a:solidFill>
                  <a:srgbClr val="FFFF00"/>
                </a:solidFill>
                <a:effectLst/>
              </a:rPr>
              <a:t>Creando familias piadosas</a:t>
            </a:r>
            <a:br>
              <a:rPr lang="en-US" altLang="en-US" sz="4400" i="1" dirty="0">
                <a:solidFill>
                  <a:srgbClr val="FFFF00"/>
                </a:solidFill>
                <a:effectLst/>
              </a:rPr>
            </a:br>
            <a:r>
              <a:rPr lang="en-US" altLang="en-US" sz="4400" i="1" dirty="0">
                <a:solidFill>
                  <a:srgbClr val="FFFF00"/>
                </a:solidFill>
                <a:effectLst/>
              </a:rPr>
              <a:t/>
            </a:r>
            <a:br>
              <a:rPr lang="en-US" altLang="en-US" sz="4400" i="1" dirty="0">
                <a:solidFill>
                  <a:srgbClr val="FFFF00"/>
                </a:solidFill>
                <a:effectLst/>
              </a:rPr>
            </a:br>
            <a:r>
              <a:rPr lang="en-US" altLang="en-US" sz="4400" i="1" dirty="0">
                <a:solidFill>
                  <a:schemeClr val="bg1"/>
                </a:solidFill>
                <a:effectLst/>
              </a:rPr>
              <a:t>Lección 3 - Roles masculinos y femeninos</a:t>
            </a:r>
          </a:p>
        </p:txBody>
      </p:sp>
    </p:spTree>
    <p:extLst>
      <p:ext uri="{BB962C8B-B14F-4D97-AF65-F5344CB8AC3E}">
        <p14:creationId xmlns:p14="http://schemas.microsoft.com/office/powerpoint/2010/main" val="29020911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3" name="Rectangle: Rounded Corners 2">
            <a:extLst>
              <a:ext uri="{FF2B5EF4-FFF2-40B4-BE49-F238E27FC236}">
                <a16:creationId xmlns:a16="http://schemas.microsoft.com/office/drawing/2014/main" xmlns="" id="{3D499EE9-5ABF-BE35-AD14-F2D455833CF4}"/>
              </a:ext>
            </a:extLst>
          </p:cNvPr>
          <p:cNvSpPr/>
          <p:nvPr/>
        </p:nvSpPr>
        <p:spPr bwMode="auto">
          <a:xfrm>
            <a:off x="201992" y="6110786"/>
            <a:ext cx="7442200" cy="419040"/>
          </a:xfrm>
          <a:prstGeom prst="roundRect">
            <a:avLst/>
          </a:prstGeom>
          <a:solidFill>
            <a:schemeClr val="accent2"/>
          </a:solidFill>
          <a:ln w="9525"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1200" cap="none" spc="0" normalizeH="0" baseline="0" noProof="0">
              <a:ln>
                <a:noFill/>
              </a:ln>
              <a:solidFill>
                <a:srgbClr val="000000"/>
              </a:solidFill>
              <a:effectLst/>
              <a:uLnTx/>
              <a:uFillTx/>
              <a:latin typeface="Arial" charset="0"/>
              <a:ea typeface="+mn-ea"/>
              <a:cs typeface="+mn-cs"/>
            </a:endParaRPr>
          </a:p>
        </p:txBody>
      </p:sp>
      <p:sp>
        <p:nvSpPr>
          <p:cNvPr id="104450" name="Slide Number Placeholder 4"/>
          <p:cNvSpPr>
            <a:spLocks noGrp="1"/>
          </p:cNvSpPr>
          <p:nvPr>
            <p:ph type="sldNum" sz="quarter" idx="12"/>
          </p:nvPr>
        </p:nvSpPr>
        <p:spPr>
          <a:noFill/>
        </p:spPr>
        <p:txBody>
          <a:bodyPr/>
          <a:lstStyle>
            <a:lvl1pPr>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557213" indent="-214313">
              <a:spcBef>
                <a:spcPct val="20000"/>
              </a:spcBef>
              <a:buChar char="–"/>
              <a:defRPr sz="21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857250" indent="-171450">
              <a:spcBef>
                <a:spcPct val="20000"/>
              </a:spcBef>
              <a:buChar char="•"/>
              <a:defRPr sz="18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2001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1543050" indent="-171450">
              <a:spcBef>
                <a:spcPct val="20000"/>
              </a:spcBef>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18859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2288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25717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2914650" indent="-171450" eaLnBrk="0" fontAlgn="base" hangingPunct="0">
              <a:spcBef>
                <a:spcPct val="20000"/>
              </a:spcBef>
              <a:spcAft>
                <a:spcPct val="0"/>
              </a:spcAft>
              <a:buChar char="»"/>
              <a:defRPr sz="15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auto" latinLnBrk="0" hangingPunct="1">
              <a:lnSpc>
                <a:spcPct val="100000"/>
              </a:lnSpc>
              <a:spcBef>
                <a:spcPct val="0"/>
              </a:spcBef>
              <a:spcAft>
                <a:spcPts val="0"/>
              </a:spcAft>
              <a:buClrTx/>
              <a:buSzTx/>
              <a:buFontTx/>
              <a:buNone/>
              <a:tabLst/>
              <a:defRPr/>
            </a:pPr>
            <a:fld id="{17498D6D-4E98-421C-B12D-49007AD28B7C}" type="slidenum">
              <a:rPr kumimoji="0" lang="en-US" altLang="en-US" sz="1200" b="1"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pPr marL="0" marR="0" lvl="0" indent="0" algn="l" defTabSz="914400" rtl="0" eaLnBrk="1" fontAlgn="auto" latinLnBrk="0" hangingPunct="1">
                <a:lnSpc>
                  <a:spcPct val="100000"/>
                </a:lnSpc>
                <a:spcBef>
                  <a:spcPct val="0"/>
                </a:spcBef>
                <a:spcAft>
                  <a:spcPts val="0"/>
                </a:spcAft>
                <a:buClrTx/>
                <a:buSzTx/>
                <a:buFontTx/>
                <a:buNone/>
                <a:tabLst/>
                <a:defRPr/>
              </a:pPr>
              <a:t>10</a:t>
            </a:fld>
            <a:endParaRPr kumimoji="0" lang="en-US" altLang="en-US" sz="1200" b="1" i="0" u="none" strike="noStrike" kern="1200" cap="none" spc="0" normalizeH="0" baseline="0" noProof="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endParaRPr>
          </a:p>
        </p:txBody>
      </p:sp>
      <p:sp>
        <p:nvSpPr>
          <p:cNvPr id="104451" name="Rectangle 2"/>
          <p:cNvSpPr>
            <a:spLocks noGrp="1" noChangeArrowheads="1"/>
          </p:cNvSpPr>
          <p:nvPr>
            <p:ph type="title"/>
          </p:nvPr>
        </p:nvSpPr>
        <p:spPr>
          <a:xfrm>
            <a:off x="1524000" y="228600"/>
            <a:ext cx="9144000" cy="548640"/>
          </a:xfrm>
        </p:spPr>
        <p:txBody>
          <a:bodyPr/>
          <a:lstStyle/>
          <a:p>
            <a:pPr rtl="0" eaLnBrk="1" hangingPunct="1">
              <a:lnSpc>
                <a:spcPct val="80000"/>
              </a:lnSpc>
            </a:pPr>
            <a:r>
              <a:rPr lang="en-US" altLang="en-US" sz="3600" i="1" u="sng" dirty="0" err="1" smtClean="0"/>
              <a:t>Carácter</a:t>
            </a:r>
            <a:r>
              <a:rPr lang="en-US" altLang="en-US" sz="3600" i="1" u="sng" dirty="0" smtClean="0"/>
              <a:t> </a:t>
            </a:r>
            <a:r>
              <a:rPr lang="en-US" altLang="en-US" sz="3600" i="1" u="sng" dirty="0" err="1"/>
              <a:t>masculino</a:t>
            </a:r>
            <a:r>
              <a:rPr lang="en-US" altLang="en-US" sz="3600" i="1" u="sng" dirty="0"/>
              <a:t> </a:t>
            </a:r>
            <a:r>
              <a:rPr lang="en-US" altLang="en-US" sz="3600" i="1" u="sng" dirty="0" err="1" smtClean="0"/>
              <a:t>mandado</a:t>
            </a:r>
            <a:endParaRPr lang="en-US" altLang="en-US" sz="3600" i="1" u="sng" dirty="0"/>
          </a:p>
        </p:txBody>
      </p:sp>
      <p:sp>
        <p:nvSpPr>
          <p:cNvPr id="104452" name="Text Box 3"/>
          <p:cNvSpPr txBox="1">
            <a:spLocks noChangeArrowheads="1"/>
          </p:cNvSpPr>
          <p:nvPr/>
        </p:nvSpPr>
        <p:spPr bwMode="auto">
          <a:xfrm>
            <a:off x="160270" y="1044001"/>
            <a:ext cx="1132053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4950" indent="-234950">
              <a:spcBef>
                <a:spcPct val="20000"/>
              </a:spcBef>
              <a:buChar char="•"/>
              <a:defRPr sz="3200" b="1">
                <a:solidFill>
                  <a:schemeClr val="bg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800" b="1">
                <a:solidFill>
                  <a:schemeClr val="bg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sz="2400" b="1">
                <a:solidFill>
                  <a:schemeClr val="bg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2000" b="1">
                <a:solidFill>
                  <a:schemeClr val="bg1"/>
                </a:solidFill>
                <a:latin typeface="Calibri" panose="020F0502020204030204" pitchFamily="34" charset="0"/>
                <a:ea typeface="Calibri" panose="020F0502020204030204" pitchFamily="34" charset="0"/>
                <a:cs typeface="Calibri" panose="020F0502020204030204" pitchFamily="34" charset="0"/>
              </a:defRPr>
            </a:lvl9pPr>
          </a:lstStyle>
          <a:p>
            <a:pPr marL="234950" marR="0" lvl="0" indent="-234950" algn="l" defTabSz="914400" rtl="0" eaLnBrk="1" fontAlgn="auto" latinLnBrk="0" hangingPunct="1">
              <a:lnSpc>
                <a:spcPct val="100000"/>
              </a:lnSpc>
              <a:spcBef>
                <a:spcPct val="0"/>
              </a:spcBef>
              <a:spcAft>
                <a:spcPts val="0"/>
              </a:spcAft>
              <a:buClrTx/>
              <a:buSzTx/>
              <a:buFontTx/>
              <a:buNone/>
              <a:tabLst/>
              <a:defRPr/>
            </a:pPr>
            <a:r>
              <a:rPr kumimoji="0" lang="en-US" altLang="en-US" sz="2200" b="1" i="1" u="sng" strike="noStrike" kern="1200" cap="none" spc="0" normalizeH="0" baseline="0" noProof="0" dirty="0">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rPr>
              <a:t>Generalmente:</a:t>
            </a:r>
            <a:endParaRPr kumimoji="0" lang="en-US" altLang="en-US" sz="2200" b="1" i="1" u="none" strike="noStrike" kern="1200" cap="none" spc="0" normalizeH="0" baseline="0" noProof="0" dirty="0">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endParaRP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Manos </a:t>
            </a:r>
            <a:r>
              <a:rPr kumimoji="0" lang="en-US" altLang="en-US" sz="220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santas</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oración (I Tim 2:8)</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Sobrios</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disciplinados</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Tito 2:2,6)</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0" i="0" u="none" strike="noStrike" kern="1200" cap="none" spc="0" normalizeH="0" baseline="0" noProof="0" dirty="0" err="1">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Ejemplo</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de </a:t>
            </a:r>
            <a:r>
              <a:rPr kumimoji="0" lang="en-US" altLang="en-US" sz="220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i</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ntegridad</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(Tito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2:7)</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Sin ira </a:t>
            </a:r>
            <a:r>
              <a:rPr kumimoji="0" lang="en-US" altLang="en-US" sz="2200" b="1" i="0" u="none" strike="noStrike" kern="1200" cap="none" spc="0" normalizeH="0" baseline="0" noProof="0" dirty="0" err="1">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ni</a:t>
            </a:r>
            <a:r>
              <a:rPr kumimoji="0" lang="en-US" altLang="en-US" sz="22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discusiones</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I Tim 2:8)</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Ejemplos</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r</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espetables</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(Tito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2:7)</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Palabra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sana</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Tito 2:8)</a:t>
            </a:r>
          </a:p>
          <a:p>
            <a:pPr marL="234950" marR="0" lvl="0" indent="-234950" algn="l" defTabSz="914400" rtl="0" eaLnBrk="1" fontAlgn="auto" latinLnBrk="0" hangingPunct="1">
              <a:lnSpc>
                <a:spcPct val="100000"/>
              </a:lnSpc>
              <a:spcBef>
                <a:spcPct val="0"/>
              </a:spcBef>
              <a:spcAft>
                <a:spcPts val="0"/>
              </a:spcAft>
              <a:buClrTx/>
              <a:buSzTx/>
              <a:buFontTx/>
              <a:buChar char="•"/>
              <a:tabLst/>
              <a:defRPr/>
            </a:pPr>
            <a:endPar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endParaRPr>
          </a:p>
          <a:p>
            <a:pPr marL="234950" marR="0" lvl="0" indent="-234950" algn="l" defTabSz="914400" rtl="0" eaLnBrk="1" fontAlgn="auto" latinLnBrk="0" hangingPunct="1">
              <a:lnSpc>
                <a:spcPct val="100000"/>
              </a:lnSpc>
              <a:spcBef>
                <a:spcPct val="0"/>
              </a:spcBef>
              <a:spcAft>
                <a:spcPts val="0"/>
              </a:spcAft>
              <a:buClrTx/>
              <a:buSzTx/>
              <a:buFontTx/>
              <a:buNone/>
              <a:tabLst/>
              <a:defRPr/>
            </a:pPr>
            <a:r>
              <a:rPr kumimoji="0" lang="en-US" altLang="en-US" sz="2200" b="1" i="1" u="sng" strike="noStrike" kern="1200" cap="none" spc="0" normalizeH="0" baseline="0" noProof="0" dirty="0" err="1">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rPr>
              <a:t>En</a:t>
            </a:r>
            <a:r>
              <a:rPr kumimoji="0" lang="en-US" altLang="en-US" sz="2200" b="1" i="1" u="sng" strike="noStrike" kern="1200" cap="none" spc="0" normalizeH="0" baseline="0" noProof="0" dirty="0">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1" u="sng" strike="noStrike" kern="1200" cap="none" spc="0" normalizeH="0" baseline="0" noProof="0" dirty="0" smtClean="0">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rPr>
              <a:t>el </a:t>
            </a:r>
            <a:r>
              <a:rPr kumimoji="0" lang="en-US" altLang="en-US" sz="2200" b="1" i="1" u="sng" strike="noStrike" kern="1200" cap="none" spc="0" normalizeH="0" baseline="0" noProof="0" dirty="0" err="1" smtClean="0">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rPr>
              <a:t>hogar</a:t>
            </a:r>
            <a:r>
              <a:rPr kumimoji="0" lang="en-US" altLang="en-US" sz="2200" b="1" i="1" u="sng" strike="noStrike" kern="1200" cap="none" spc="0" normalizeH="0" baseline="0" noProof="0" dirty="0" smtClean="0">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rPr>
              <a:t>:</a:t>
            </a:r>
            <a:endParaRPr kumimoji="0" lang="en-US" altLang="en-US" sz="2200" b="1" i="1" u="sng" strike="noStrike" kern="1200" cap="none" spc="0" normalizeH="0" baseline="0" noProof="0" dirty="0">
              <a:ln>
                <a:noFill/>
              </a:ln>
              <a:solidFill>
                <a:srgbClr val="FFFF00"/>
              </a:solidFill>
              <a:effectLst/>
              <a:uLnTx/>
              <a:uFillTx/>
              <a:latin typeface="Arial" panose="020B0604020202020204" pitchFamily="34" charset="0"/>
              <a:ea typeface="Calibri" panose="020F0502020204030204" pitchFamily="34" charset="0"/>
              <a:cs typeface="Calibri" panose="020F0502020204030204" pitchFamily="34" charset="0"/>
            </a:endParaRP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Amor sacrificial </a:t>
            </a:r>
            <a:r>
              <a:rPr lang="en-US" altLang="en-US" sz="2200" b="0" dirty="0" smtClean="0">
                <a:solidFill>
                  <a:srgbClr val="FFFFFF"/>
                </a:solidFill>
                <a:latin typeface="Arial" panose="020B0604020202020204" pitchFamily="34" charset="0"/>
              </a:rPr>
              <a:t>para la</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err="1">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esposa</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purificando</a:t>
            </a:r>
            <a:r>
              <a:rPr kumimoji="0" lang="en-US" altLang="en-US" sz="22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honrando</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Ef</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5:25-33</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lang="en-US" altLang="en-US" sz="2200" b="0" dirty="0" smtClean="0">
                <a:solidFill>
                  <a:srgbClr val="FFFFFF"/>
                </a:solidFill>
                <a:latin typeface="Arial" panose="020B0604020202020204" pitchFamily="34" charset="0"/>
              </a:rPr>
              <a:t>Conv</a:t>
            </a:r>
            <a:r>
              <a:rPr kumimoji="0" lang="en-US" altLang="en-US" sz="2200" b="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ivir</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con </a:t>
            </a:r>
            <a:r>
              <a:rPr kumimoji="0" lang="en-US" altLang="en-US" sz="2200" b="0" i="0" u="none" strike="noStrike" kern="1200" cap="none" spc="0" normalizeH="0" baseline="0" noProof="0" dirty="0" err="1">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esposas</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de </a:t>
            </a:r>
            <a:r>
              <a:rPr kumimoji="0" lang="en-US" altLang="en-US" sz="2200" b="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manera</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comprensiva</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(I Ped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3:7)</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No amargo </a:t>
            </a:r>
            <a:r>
              <a:rPr kumimoji="0" lang="en-US" altLang="en-US" sz="2200" b="1" i="0" u="none" strike="noStrike" kern="1200" cap="none" spc="0" normalizeH="0" baseline="0" noProof="0" dirty="0" err="1">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ni</a:t>
            </a:r>
            <a:r>
              <a:rPr kumimoji="0" lang="en-US" altLang="en-US" sz="2200" b="1"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áspero</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con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la esposa: emociones controladas (Col 3:19)</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Dar honor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las </a:t>
            </a:r>
            <a:r>
              <a:rPr kumimoji="0" lang="en-US" altLang="en-US" sz="2200" b="0" i="0" u="none" strike="noStrike" kern="1200" cap="none" spc="0" normalizeH="0" baseline="0" noProof="0" dirty="0" err="1">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esposas</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como a vaso más frágil (I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Ped </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3:7)</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lang="en-US" altLang="en-US" sz="2200" b="0" dirty="0" err="1" smtClean="0">
                <a:solidFill>
                  <a:srgbClr val="FFFFFF"/>
                </a:solidFill>
                <a:latin typeface="Arial" panose="020B0604020202020204" pitchFamily="34" charset="0"/>
              </a:rPr>
              <a:t>Gobernar</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dministrar</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bien</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su</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casa, con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dignidad</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I Tim 3:4,5)</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lang="en-US" altLang="en-US" sz="2200" dirty="0">
                <a:solidFill>
                  <a:srgbClr val="FFFFFF"/>
                </a:solidFill>
                <a:latin typeface="Arial" panose="020B0604020202020204" pitchFamily="34" charset="0"/>
              </a:rPr>
              <a:t>N</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o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exasperar</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 </a:t>
            </a:r>
            <a:r>
              <a:rPr kumimoji="0" lang="en-US" altLang="en-US" sz="2200" b="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sus</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hijo</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ni</a:t>
            </a:r>
            <a:r>
              <a:rPr kumimoji="0" lang="en-US" altLang="en-US" sz="2200" b="1"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0" u="none"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desanimarlos</a:t>
            </a:r>
            <a:r>
              <a:rPr kumimoji="0" lang="en-US" altLang="en-US" sz="2200" b="1" i="0" u="none" strike="noStrike" kern="1200" cap="none" spc="0" normalizeH="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0" u="none"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r>
              <a:rPr kumimoji="0" lang="en-US" altLang="en-US" sz="2200" b="0" i="0" u="none"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Col 3:21)</a:t>
            </a:r>
          </a:p>
          <a:p>
            <a:pPr marL="234950" marR="0" lvl="0" indent="-234950" algn="l" defTabSz="914400" rtl="0" eaLnBrk="1" fontAlgn="auto" latinLnBrk="0" hangingPunct="1">
              <a:lnSpc>
                <a:spcPct val="100000"/>
              </a:lnSpc>
              <a:spcBef>
                <a:spcPct val="0"/>
              </a:spcBef>
              <a:spcAft>
                <a:spcPts val="0"/>
              </a:spcAft>
              <a:buClrTx/>
              <a:buSzTx/>
              <a:buFontTx/>
              <a:buChar char="•"/>
              <a:tabLst/>
              <a:defRPr/>
            </a:pPr>
            <a:r>
              <a:rPr kumimoji="0" lang="en-US" altLang="en-US" sz="2200" b="1" i="1" u="sng"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Criar</a:t>
            </a:r>
            <a:r>
              <a:rPr kumimoji="0" lang="en-US" altLang="en-US" sz="2200" b="1" i="1" u="sng"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1" u="sng"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disciplinar</a:t>
            </a:r>
            <a:r>
              <a:rPr kumimoji="0" lang="en-US" altLang="en-US" sz="2200" b="1" i="1" u="sng"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1" i="1" u="sng"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amonestar</a:t>
            </a:r>
            <a:r>
              <a:rPr kumimoji="0" lang="en-US" altLang="en-US" sz="2200" b="1" i="1" u="sng"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lang="en-US" altLang="en-US" sz="2200" b="0" i="1" u="sng" dirty="0" smtClean="0">
                <a:solidFill>
                  <a:srgbClr val="FFFFFF"/>
                </a:solidFill>
                <a:latin typeface="Arial" panose="020B0604020202020204" pitchFamily="34" charset="0"/>
              </a:rPr>
              <a:t>a </a:t>
            </a:r>
            <a:r>
              <a:rPr lang="en-US" altLang="en-US" sz="2200" b="0" i="1" u="sng" dirty="0" err="1" smtClean="0">
                <a:solidFill>
                  <a:srgbClr val="FFFFFF"/>
                </a:solidFill>
                <a:latin typeface="Arial" panose="020B0604020202020204" pitchFamily="34" charset="0"/>
              </a:rPr>
              <a:t>sus</a:t>
            </a:r>
            <a:r>
              <a:rPr lang="en-US" altLang="en-US" sz="2200" b="0" i="1" u="sng" dirty="0" smtClean="0">
                <a:solidFill>
                  <a:srgbClr val="FFFFFF"/>
                </a:solidFill>
                <a:latin typeface="Arial" panose="020B0604020202020204" pitchFamily="34" charset="0"/>
              </a:rPr>
              <a:t> </a:t>
            </a:r>
            <a:r>
              <a:rPr lang="en-US" altLang="en-US" sz="2200" b="0" i="1" u="sng" dirty="0" err="1" smtClean="0">
                <a:solidFill>
                  <a:srgbClr val="FFFFFF"/>
                </a:solidFill>
                <a:latin typeface="Arial" panose="020B0604020202020204" pitchFamily="34" charset="0"/>
              </a:rPr>
              <a:t>hijos</a:t>
            </a:r>
            <a:r>
              <a:rPr kumimoji="0" lang="en-US" altLang="en-US" sz="2200" b="0" i="1" u="sng"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1" u="sng"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r>
              <a:rPr kumimoji="0" lang="en-US" altLang="en-US" sz="2200" b="0" i="1" u="sng" strike="noStrike" kern="1200" cap="none" spc="0" normalizeH="0" baseline="0" noProof="0" dirty="0" err="1"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Ef</a:t>
            </a:r>
            <a:r>
              <a:rPr kumimoji="0" lang="en-US" altLang="en-US" sz="2200" b="0" i="1" u="sng" strike="noStrike" kern="1200" cap="none" spc="0" normalizeH="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 </a:t>
            </a:r>
            <a:r>
              <a:rPr kumimoji="0" lang="en-US" altLang="en-US" sz="2200" b="0" i="1" u="sng" strike="noStrike" kern="1200" cap="none" spc="0" normalizeH="0" baseline="0" noProof="0" dirty="0" smtClean="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6:4</a:t>
            </a:r>
            <a:r>
              <a:rPr kumimoji="0" lang="en-US" altLang="en-US" sz="2200" b="0" i="1" u="sng" strike="noStrike" kern="1200" cap="none" spc="0" normalizeH="0" baseline="0" noProof="0" dirty="0">
                <a:ln>
                  <a:noFill/>
                </a:ln>
                <a:solidFill>
                  <a:srgbClr val="FFFFFF"/>
                </a:solidFill>
                <a:effectLst/>
                <a:uLnTx/>
                <a:uFillTx/>
                <a:latin typeface="Arial" panose="020B0604020202020204" pitchFamily="34" charset="0"/>
                <a:ea typeface="Calibri" panose="020F0502020204030204" pitchFamily="34" charset="0"/>
                <a:cs typeface="Calibri" panose="020F0502020204030204" pitchFamily="34" charset="0"/>
              </a:rPr>
              <a:t>)</a:t>
            </a:r>
          </a:p>
        </p:txBody>
      </p:sp>
      <p:sp>
        <p:nvSpPr>
          <p:cNvPr id="6" name="Rounded Rectangular Callout 15">
            <a:extLst>
              <a:ext uri="{FF2B5EF4-FFF2-40B4-BE49-F238E27FC236}">
                <a16:creationId xmlns:a16="http://schemas.microsoft.com/office/drawing/2014/main" xmlns="" id="{19456D4D-FD0D-4215-AAF2-24A3A258B42C}"/>
              </a:ext>
            </a:extLst>
          </p:cNvPr>
          <p:cNvSpPr/>
          <p:nvPr/>
        </p:nvSpPr>
        <p:spPr>
          <a:xfrm>
            <a:off x="8566484" y="5232400"/>
            <a:ext cx="3625516" cy="1480760"/>
          </a:xfrm>
          <a:prstGeom prst="wedgeRoundRectCallout">
            <a:avLst>
              <a:gd name="adj1" fmla="val 23143"/>
              <a:gd name="adj2" fmla="val 50684"/>
              <a:gd name="adj3" fmla="val 16667"/>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400" b="1" i="0" u="none" strike="noStrike" kern="1200" cap="none" spc="0" normalizeH="0" baseline="0" noProof="0" dirty="0">
                <a:ln>
                  <a:noFill/>
                </a:ln>
                <a:solidFill>
                  <a:srgbClr val="FFFFFF"/>
                </a:solidFill>
                <a:effectLst/>
                <a:uLnTx/>
                <a:uFillTx/>
                <a:latin typeface="Arial"/>
                <a:ea typeface="+mn-ea"/>
                <a:cs typeface="+mn-cs"/>
              </a:rPr>
              <a:t>La enseñanza clave es el carácter requerido, no la </a:t>
            </a:r>
            <a:r>
              <a:rPr lang="en-US" altLang="en-US" sz="2400" b="1" dirty="0" err="1" smtClean="0">
                <a:solidFill>
                  <a:srgbClr val="FFFFFF"/>
                </a:solidFill>
                <a:latin typeface="Arial"/>
              </a:rPr>
              <a:t>imposición</a:t>
            </a:r>
            <a:r>
              <a:rPr kumimoji="0" lang="en-US" altLang="en-US" sz="2400" b="1" i="0" u="none" strike="noStrike" kern="1200" cap="none" spc="0" normalizeH="0" baseline="0" noProof="0" dirty="0" smtClean="0">
                <a:ln>
                  <a:noFill/>
                </a:ln>
                <a:solidFill>
                  <a:srgbClr val="FFFFFF"/>
                </a:solidFill>
                <a:effectLst/>
                <a:uLnTx/>
                <a:uFillTx/>
                <a:latin typeface="Arial"/>
                <a:ea typeface="+mn-ea"/>
                <a:cs typeface="+mn-cs"/>
              </a:rPr>
              <a:t> </a:t>
            </a:r>
            <a:r>
              <a:rPr kumimoji="0" lang="en-US" altLang="en-US" sz="2400" b="1" i="0" u="none" strike="noStrike" kern="1200" cap="none" spc="0" normalizeH="0" baseline="0" noProof="0" dirty="0">
                <a:ln>
                  <a:noFill/>
                </a:ln>
                <a:solidFill>
                  <a:srgbClr val="FFFFFF"/>
                </a:solidFill>
                <a:effectLst/>
                <a:uLnTx/>
                <a:uFillTx/>
                <a:latin typeface="Arial"/>
                <a:ea typeface="+mn-ea"/>
                <a:cs typeface="+mn-cs"/>
              </a:rPr>
              <a:t>(por edicto) </a:t>
            </a:r>
            <a:r>
              <a:rPr kumimoji="0" lang="en-US" altLang="en-US" sz="2400" b="1" i="0" u="none" strike="noStrike" kern="1200" cap="none" spc="0" normalizeH="0" baseline="0" noProof="0" dirty="0" smtClean="0">
                <a:ln>
                  <a:noFill/>
                </a:ln>
                <a:solidFill>
                  <a:srgbClr val="FFFFFF"/>
                </a:solidFill>
                <a:effectLst/>
                <a:uLnTx/>
                <a:uFillTx/>
                <a:latin typeface="Arial"/>
                <a:ea typeface="+mn-ea"/>
                <a:cs typeface="+mn-cs"/>
              </a:rPr>
              <a:t>de</a:t>
            </a:r>
            <a:r>
              <a:rPr kumimoji="0" lang="en-US" altLang="en-US" sz="2400" b="1" i="0" u="none" strike="noStrike" kern="1200" cap="none" spc="0" normalizeH="0" noProof="0" dirty="0" smtClean="0">
                <a:ln>
                  <a:noFill/>
                </a:ln>
                <a:solidFill>
                  <a:srgbClr val="FFFFFF"/>
                </a:solidFill>
                <a:effectLst/>
                <a:uLnTx/>
                <a:uFillTx/>
                <a:latin typeface="Arial"/>
                <a:ea typeface="+mn-ea"/>
                <a:cs typeface="+mn-cs"/>
              </a:rPr>
              <a:t> la </a:t>
            </a:r>
            <a:r>
              <a:rPr kumimoji="0" lang="en-US" altLang="en-US" sz="2400" b="1" i="0" u="none" strike="noStrike" kern="1200" cap="none" spc="0" normalizeH="0" noProof="0" dirty="0" err="1" smtClean="0">
                <a:ln>
                  <a:noFill/>
                </a:ln>
                <a:solidFill>
                  <a:srgbClr val="FFFFFF"/>
                </a:solidFill>
                <a:effectLst/>
                <a:uLnTx/>
                <a:uFillTx/>
                <a:latin typeface="Arial"/>
                <a:ea typeface="+mn-ea"/>
                <a:cs typeface="+mn-cs"/>
              </a:rPr>
              <a:t>posición</a:t>
            </a:r>
            <a:r>
              <a:rPr kumimoji="0" lang="en-US" altLang="en-US" sz="2400" b="1" i="0" u="none" strike="noStrike" kern="1200" cap="none" spc="0" normalizeH="0" baseline="0" noProof="0" dirty="0" smtClean="0">
                <a:ln>
                  <a:noFill/>
                </a:ln>
                <a:solidFill>
                  <a:srgbClr val="FFFFFF"/>
                </a:solidFill>
                <a:effectLst/>
                <a:uLnTx/>
                <a:uFillTx/>
                <a:latin typeface="Arial"/>
                <a:ea typeface="+mn-ea"/>
                <a:cs typeface="+mn-cs"/>
              </a:rPr>
              <a:t>.</a:t>
            </a:r>
            <a:endParaRPr kumimoji="0" lang="en-US" altLang="en-US" sz="2400" b="1" i="0" u="none" strike="noStrike" kern="1200" cap="none" spc="0" normalizeH="0" baseline="0" noProof="0" dirty="0">
              <a:ln>
                <a:noFill/>
              </a:ln>
              <a:solidFill>
                <a:srgbClr val="FFFFFF"/>
              </a:solidFill>
              <a:effectLst/>
              <a:uLnTx/>
              <a:uFillTx/>
              <a:latin typeface="Arial"/>
              <a:ea typeface="+mn-ea"/>
              <a:cs typeface="+mn-cs"/>
            </a:endParaRPr>
          </a:p>
        </p:txBody>
      </p:sp>
      <p:sp>
        <p:nvSpPr>
          <p:cNvPr id="4" name="TextBox 3"/>
          <p:cNvSpPr txBox="1"/>
          <p:nvPr/>
        </p:nvSpPr>
        <p:spPr>
          <a:xfrm>
            <a:off x="7834977" y="777240"/>
            <a:ext cx="4203522" cy="3046988"/>
          </a:xfrm>
          <a:prstGeom prst="rect">
            <a:avLst/>
          </a:prstGeom>
          <a:solidFill>
            <a:schemeClr val="accent6"/>
          </a:solidFill>
          <a:ln>
            <a:solidFill>
              <a:srgbClr val="FFFF00"/>
            </a:solidFill>
          </a:ln>
        </p:spPr>
        <p:txBody>
          <a:bodyPr wrap="square" rtlCol="0">
            <a:spAutoFit/>
          </a:bodyPr>
          <a:lstStyle/>
          <a:p>
            <a:pPr algn="ctr"/>
            <a:r>
              <a:rPr lang="es-ES" sz="2400" b="1" dirty="0" smtClean="0">
                <a:solidFill>
                  <a:schemeClr val="bg1"/>
                </a:solidFill>
                <a:latin typeface="Arial Narrow" panose="020B0606020202030204" pitchFamily="34" charset="0"/>
              </a:rPr>
              <a:t>Características masculinas útiles</a:t>
            </a:r>
          </a:p>
          <a:p>
            <a:pPr algn="ctr"/>
            <a:endParaRPr lang="es-ES" sz="2400" dirty="0" smtClean="0">
              <a:solidFill>
                <a:schemeClr val="bg1"/>
              </a:solidFill>
              <a:latin typeface="Arial Narrow" panose="020B0606020202030204" pitchFamily="34" charset="0"/>
            </a:endParaRPr>
          </a:p>
          <a:p>
            <a:pPr marL="342900" indent="-342900">
              <a:buFont typeface="Arial" panose="020B0604020202020204" pitchFamily="34" charset="0"/>
              <a:buChar char="•"/>
            </a:pPr>
            <a:r>
              <a:rPr lang="es-ES" sz="2400" dirty="0" smtClean="0">
                <a:solidFill>
                  <a:schemeClr val="bg1"/>
                </a:solidFill>
                <a:latin typeface="Arial Narrow" panose="020B0606020202030204" pitchFamily="34" charset="0"/>
              </a:rPr>
              <a:t>Fuerza</a:t>
            </a:r>
          </a:p>
          <a:p>
            <a:pPr marL="342900" indent="-342900">
              <a:buFont typeface="Arial" panose="020B0604020202020204" pitchFamily="34" charset="0"/>
              <a:buChar char="•"/>
            </a:pPr>
            <a:r>
              <a:rPr lang="es-ES" sz="2400" dirty="0" smtClean="0">
                <a:solidFill>
                  <a:schemeClr val="bg1"/>
                </a:solidFill>
                <a:latin typeface="Arial Narrow" panose="020B0606020202030204" pitchFamily="34" charset="0"/>
              </a:rPr>
              <a:t>Conocimiento y aptitudes</a:t>
            </a:r>
          </a:p>
          <a:p>
            <a:pPr marL="342900" indent="-342900">
              <a:buFont typeface="Arial" panose="020B0604020202020204" pitchFamily="34" charset="0"/>
              <a:buChar char="•"/>
            </a:pPr>
            <a:r>
              <a:rPr lang="es-ES" sz="2400" dirty="0" smtClean="0">
                <a:solidFill>
                  <a:schemeClr val="bg1"/>
                </a:solidFill>
                <a:latin typeface="Arial Narrow" panose="020B0606020202030204" pitchFamily="34" charset="0"/>
              </a:rPr>
              <a:t>Iniciativa, establecimiento de metas y planificación</a:t>
            </a:r>
          </a:p>
          <a:p>
            <a:pPr marL="342900" indent="-342900">
              <a:buFont typeface="Arial" panose="020B0604020202020204" pitchFamily="34" charset="0"/>
              <a:buChar char="•"/>
            </a:pPr>
            <a:r>
              <a:rPr lang="es-ES" sz="2400" dirty="0" smtClean="0">
                <a:solidFill>
                  <a:schemeClr val="bg1"/>
                </a:solidFill>
                <a:latin typeface="Arial Narrow" panose="020B0606020202030204" pitchFamily="34" charset="0"/>
              </a:rPr>
              <a:t>Valentía</a:t>
            </a:r>
          </a:p>
          <a:p>
            <a:pPr marL="342900" indent="-342900">
              <a:buFont typeface="Arial" panose="020B0604020202020204" pitchFamily="34" charset="0"/>
              <a:buChar char="•"/>
            </a:pPr>
            <a:r>
              <a:rPr lang="es-ES" sz="2400" dirty="0" smtClean="0">
                <a:solidFill>
                  <a:schemeClr val="bg1"/>
                </a:solidFill>
                <a:latin typeface="Arial Narrow" panose="020B0606020202030204" pitchFamily="34" charset="0"/>
              </a:rPr>
              <a:t>Dominio propio</a:t>
            </a:r>
            <a:endParaRPr lang="en-US" sz="24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3656871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eaLnBrk="0" fontAlgn="base" hangingPunct="0">
              <a:spcBef>
                <a:spcPct val="0"/>
              </a:spcBef>
              <a:spcAft>
                <a:spcPct val="0"/>
              </a:spcAft>
              <a:defRPr sz="2400">
                <a:solidFill>
                  <a:schemeClr val="tx1"/>
                </a:solidFill>
                <a:latin typeface="Arial" pitchFamily="34" charset="0"/>
              </a:defRPr>
            </a:lvl6pPr>
            <a:lvl7pPr marL="2971800" indent="-228600" eaLnBrk="0" fontAlgn="base" hangingPunct="0">
              <a:spcBef>
                <a:spcPct val="0"/>
              </a:spcBef>
              <a:spcAft>
                <a:spcPct val="0"/>
              </a:spcAft>
              <a:defRPr sz="2400">
                <a:solidFill>
                  <a:schemeClr val="tx1"/>
                </a:solidFill>
                <a:latin typeface="Arial" pitchFamily="34" charset="0"/>
              </a:defRPr>
            </a:lvl7pPr>
            <a:lvl8pPr marL="3429000" indent="-228600" eaLnBrk="0" fontAlgn="base" hangingPunct="0">
              <a:spcBef>
                <a:spcPct val="0"/>
              </a:spcBef>
              <a:spcAft>
                <a:spcPct val="0"/>
              </a:spcAft>
              <a:defRPr sz="2400">
                <a:solidFill>
                  <a:schemeClr val="tx1"/>
                </a:solidFill>
                <a:latin typeface="Arial" pitchFamily="34" charset="0"/>
              </a:defRPr>
            </a:lvl8pPr>
            <a:lvl9pPr marL="3886200" indent="-228600" eaLnBrk="0" fontAlgn="base" hangingPunct="0">
              <a:spcBef>
                <a:spcPct val="0"/>
              </a:spcBef>
              <a:spcAft>
                <a:spcPct val="0"/>
              </a:spcAft>
              <a:defRPr sz="2400">
                <a:solidFill>
                  <a:schemeClr val="tx1"/>
                </a:solidFill>
                <a:latin typeface="Arial"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71DD8F8D-B20C-4216-8F92-6678BEEAD3D3}" type="slidenum">
              <a:rPr kumimoji="0" lang="en-US" sz="1600" b="0" i="0" u="none" strike="noStrike" kern="1200" cap="none" spc="0" normalizeH="0" baseline="0" noProof="0">
                <a:ln>
                  <a:noFill/>
                </a:ln>
                <a:solidFill>
                  <a:srgbClr val="FFFFFF"/>
                </a:solidFill>
                <a:effectLst/>
                <a:uLnTx/>
                <a:uFillTx/>
                <a:latin typeface="Arial"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a:ln>
                <a:noFill/>
              </a:ln>
              <a:solidFill>
                <a:srgbClr val="FFFFFF"/>
              </a:solidFill>
              <a:effectLst/>
              <a:uLnTx/>
              <a:uFillTx/>
              <a:latin typeface="Arial" pitchFamily="34" charset="0"/>
              <a:ea typeface="+mn-ea"/>
              <a:cs typeface="+mn-cs"/>
            </a:endParaRPr>
          </a:p>
        </p:txBody>
      </p:sp>
      <p:sp>
        <p:nvSpPr>
          <p:cNvPr id="90115" name="Rectangle 3"/>
          <p:cNvSpPr>
            <a:spLocks noGrp="1" noChangeArrowheads="1"/>
          </p:cNvSpPr>
          <p:nvPr>
            <p:ph type="title"/>
          </p:nvPr>
        </p:nvSpPr>
        <p:spPr>
          <a:xfrm>
            <a:off x="1524000" y="76200"/>
            <a:ext cx="9144000" cy="609600"/>
          </a:xfrm>
        </p:spPr>
        <p:txBody>
          <a:bodyPr/>
          <a:lstStyle/>
          <a:p>
            <a:pPr rtl="0" eaLnBrk="1" hangingPunct="1"/>
            <a:r>
              <a:rPr lang="en-US" dirty="0" err="1" smtClean="0"/>
              <a:t>Ser</a:t>
            </a:r>
            <a:r>
              <a:rPr lang="en-US" dirty="0" smtClean="0"/>
              <a:t> </a:t>
            </a:r>
            <a:r>
              <a:rPr lang="en-US" dirty="0" err="1" smtClean="0"/>
              <a:t>cabeza</a:t>
            </a:r>
            <a:r>
              <a:rPr lang="en-US" dirty="0" smtClean="0"/>
              <a:t> </a:t>
            </a:r>
            <a:r>
              <a:rPr lang="en-US" dirty="0" err="1"/>
              <a:t>en</a:t>
            </a:r>
            <a:r>
              <a:rPr lang="en-US" dirty="0"/>
              <a:t> el </a:t>
            </a:r>
            <a:r>
              <a:rPr lang="en-US" dirty="0" err="1"/>
              <a:t>hogar</a:t>
            </a:r>
            <a:r>
              <a:rPr lang="en-US" dirty="0"/>
              <a:t>: </a:t>
            </a:r>
            <a:r>
              <a:rPr lang="en-US" dirty="0" err="1"/>
              <a:t>resumen</a:t>
            </a:r>
            <a:endParaRPr lang="en-US" dirty="0"/>
          </a:p>
        </p:txBody>
      </p:sp>
      <p:sp>
        <p:nvSpPr>
          <p:cNvPr id="90116" name="Rectangle 4"/>
          <p:cNvSpPr>
            <a:spLocks noGrp="1" noChangeArrowheads="1"/>
          </p:cNvSpPr>
          <p:nvPr>
            <p:ph type="body" idx="1"/>
          </p:nvPr>
        </p:nvSpPr>
        <p:spPr>
          <a:xfrm>
            <a:off x="437882" y="914400"/>
            <a:ext cx="11042918" cy="5791200"/>
          </a:xfrm>
        </p:spPr>
        <p:txBody>
          <a:bodyPr/>
          <a:lstStyle/>
          <a:p>
            <a:pPr marL="461963" indent="-461963" algn="l" rtl="0" eaLnBrk="1" hangingPunct="1">
              <a:lnSpc>
                <a:spcPct val="90000"/>
              </a:lnSpc>
              <a:buFontTx/>
              <a:buAutoNum type="arabicPeriod"/>
            </a:pPr>
            <a:r>
              <a:rPr lang="en-US" sz="3200" dirty="0" err="1"/>
              <a:t>S</a:t>
            </a:r>
            <a:r>
              <a:rPr lang="en-US" sz="3200" dirty="0" err="1" smtClean="0"/>
              <a:t>er</a:t>
            </a:r>
            <a:r>
              <a:rPr lang="en-US" sz="3200" dirty="0" smtClean="0"/>
              <a:t> </a:t>
            </a:r>
            <a:r>
              <a:rPr lang="en-US" sz="3200" dirty="0" err="1" smtClean="0"/>
              <a:t>cabeza</a:t>
            </a:r>
            <a:r>
              <a:rPr lang="en-US" sz="3200" dirty="0" smtClean="0"/>
              <a:t> </a:t>
            </a:r>
            <a:r>
              <a:rPr lang="en-US" sz="3200" dirty="0" err="1" smtClean="0"/>
              <a:t>es</a:t>
            </a:r>
            <a:r>
              <a:rPr lang="en-US" sz="3200" dirty="0" smtClean="0"/>
              <a:t> </a:t>
            </a:r>
            <a:r>
              <a:rPr lang="en-US" sz="3200" dirty="0" err="1" smtClean="0"/>
              <a:t>ilustrado</a:t>
            </a:r>
            <a:r>
              <a:rPr lang="en-US" sz="3200" dirty="0" smtClean="0"/>
              <a:t> </a:t>
            </a:r>
            <a:r>
              <a:rPr lang="en-US" sz="3200" dirty="0"/>
              <a:t>y </a:t>
            </a:r>
            <a:r>
              <a:rPr lang="en-US" sz="3200" dirty="0" err="1" smtClean="0"/>
              <a:t>definido</a:t>
            </a:r>
            <a:r>
              <a:rPr lang="en-US" sz="3200" dirty="0" smtClean="0"/>
              <a:t> </a:t>
            </a:r>
            <a:r>
              <a:rPr lang="en-US" sz="3200" dirty="0"/>
              <a:t>por Cristo: en relación con Dios el Padre y con la iglesia.</a:t>
            </a:r>
          </a:p>
          <a:p>
            <a:pPr marL="461963" indent="-461963" algn="l" rtl="0" eaLnBrk="1" hangingPunct="1">
              <a:lnSpc>
                <a:spcPct val="90000"/>
              </a:lnSpc>
              <a:buFontTx/>
              <a:buAutoNum type="arabicPeriod"/>
            </a:pPr>
            <a:r>
              <a:rPr lang="en-US" sz="3200" dirty="0"/>
              <a:t>El liderazgo (en el </a:t>
            </a:r>
            <a:r>
              <a:rPr lang="en-US" sz="3200" dirty="0" err="1" smtClean="0"/>
              <a:t>reino</a:t>
            </a:r>
            <a:r>
              <a:rPr lang="en-US" sz="3200" dirty="0"/>
              <a:t>) es un acto de servicio, no simplemente una posición de honor o privilegio.</a:t>
            </a:r>
          </a:p>
          <a:p>
            <a:pPr marL="461963" indent="-461963" algn="l" rtl="0" eaLnBrk="1" hangingPunct="1">
              <a:lnSpc>
                <a:spcPct val="90000"/>
              </a:lnSpc>
              <a:buFontTx/>
              <a:buAutoNum type="arabicPeriod"/>
            </a:pPr>
            <a:r>
              <a:rPr lang="en-US" sz="3200" dirty="0" err="1" smtClean="0"/>
              <a:t>Ser</a:t>
            </a:r>
            <a:r>
              <a:rPr lang="en-US" sz="3200" dirty="0" smtClean="0"/>
              <a:t> </a:t>
            </a:r>
            <a:r>
              <a:rPr lang="en-US" sz="3200" dirty="0" err="1" smtClean="0"/>
              <a:t>cabeza</a:t>
            </a:r>
            <a:r>
              <a:rPr lang="en-US" sz="3200" dirty="0" smtClean="0"/>
              <a:t> </a:t>
            </a:r>
            <a:r>
              <a:rPr lang="en-US" sz="3200" dirty="0"/>
              <a:t>en el </a:t>
            </a:r>
            <a:r>
              <a:rPr lang="en-US" sz="3200" dirty="0" err="1" smtClean="0"/>
              <a:t>hogar</a:t>
            </a:r>
            <a:r>
              <a:rPr lang="en-US" sz="3200" dirty="0" smtClean="0"/>
              <a:t> </a:t>
            </a:r>
            <a:r>
              <a:rPr lang="en-US" sz="3200" dirty="0"/>
              <a:t>requiere un carácter piadoso.</a:t>
            </a:r>
          </a:p>
          <a:p>
            <a:pPr marL="461963" indent="-461963" algn="l" rtl="0" eaLnBrk="1" hangingPunct="1">
              <a:lnSpc>
                <a:spcPct val="90000"/>
              </a:lnSpc>
              <a:buFontTx/>
              <a:buAutoNum type="arabicPeriod"/>
            </a:pPr>
            <a:r>
              <a:rPr lang="en-US" sz="3200" dirty="0"/>
              <a:t>La </a:t>
            </a:r>
            <a:r>
              <a:rPr lang="en-US" sz="3200" dirty="0" smtClean="0"/>
              <a:t>meta </a:t>
            </a:r>
            <a:r>
              <a:rPr lang="en-US" sz="3200" dirty="0"/>
              <a:t>del liderazgo de familia es la salvación de los miembros de la familia.</a:t>
            </a:r>
          </a:p>
          <a:p>
            <a:pPr marL="461963" indent="-461963" algn="l" rtl="0" eaLnBrk="1" hangingPunct="1">
              <a:lnSpc>
                <a:spcPct val="90000"/>
              </a:lnSpc>
              <a:buFontTx/>
              <a:buAutoNum type="arabicPeriod"/>
            </a:pPr>
            <a:r>
              <a:rPr lang="en-US" sz="3200" dirty="0"/>
              <a:t>El liderazgo requiere evaluación y planificación a largo </a:t>
            </a:r>
            <a:r>
              <a:rPr lang="en-US" sz="3200" dirty="0" err="1" smtClean="0"/>
              <a:t>plazo</a:t>
            </a:r>
            <a:r>
              <a:rPr lang="en-US" sz="3200" dirty="0" smtClean="0"/>
              <a:t> </a:t>
            </a:r>
            <a:r>
              <a:rPr lang="en-US" sz="3200" dirty="0"/>
              <a:t>que </a:t>
            </a:r>
            <a:r>
              <a:rPr lang="en-US" sz="3200" dirty="0" err="1" smtClean="0"/>
              <a:t>conducen</a:t>
            </a:r>
            <a:r>
              <a:rPr lang="en-US" sz="3200" dirty="0" smtClean="0"/>
              <a:t> </a:t>
            </a:r>
            <a:r>
              <a:rPr lang="en-US" sz="3200" dirty="0"/>
              <a:t>a decisiones/acciones tácticas.</a:t>
            </a:r>
          </a:p>
          <a:p>
            <a:pPr marL="461963" indent="-461963" algn="l" rtl="0" eaLnBrk="1" hangingPunct="1">
              <a:lnSpc>
                <a:spcPct val="90000"/>
              </a:lnSpc>
              <a:buFontTx/>
              <a:buAutoNum type="arabicPeriod"/>
            </a:pPr>
            <a:r>
              <a:rPr lang="en-US" sz="3200" dirty="0"/>
              <a:t>Se deben desarrollar la espiritualidad, el altruismo y las </a:t>
            </a:r>
            <a:r>
              <a:rPr lang="en-US" sz="3200" dirty="0" smtClean="0"/>
              <a:t>aptitudes </a:t>
            </a:r>
            <a:r>
              <a:rPr lang="en-US" sz="3200" dirty="0"/>
              <a:t>para poder dirigir una familia de manera eficaz.</a:t>
            </a:r>
          </a:p>
        </p:txBody>
      </p:sp>
    </p:spTree>
    <p:extLst>
      <p:ext uri="{BB962C8B-B14F-4D97-AF65-F5344CB8AC3E}">
        <p14:creationId xmlns:p14="http://schemas.microsoft.com/office/powerpoint/2010/main" val="73640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116">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0116">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116">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90116">
                                            <p:txEl>
                                              <p:pRg st="1" end="1"/>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116">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90116">
                                            <p:txEl>
                                              <p:pRg st="2" end="2"/>
                                            </p:txEl>
                                          </p:spTgt>
                                        </p:tgtEl>
                                        <p:attrNameLst>
                                          <p:attrName>ppt_c</p:attrName>
                                        </p:attrNameLst>
                                      </p:cBhvr>
                                      <p:to>
                                        <a:schemeClr val="bg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116">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90116">
                                            <p:txEl>
                                              <p:pRg st="3" end="3"/>
                                            </p:txEl>
                                          </p:spTgt>
                                        </p:tgtEl>
                                        <p:attrNameLst>
                                          <p:attrName>ppt_c</p:attrName>
                                        </p:attrNameLst>
                                      </p:cBhvr>
                                      <p:to>
                                        <a:schemeClr val="bg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116">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90116">
                                            <p:txEl>
                                              <p:pRg st="4" end="4"/>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0116">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90116">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rtl="0" eaLnBrk="1" hangingPunct="1"/>
            <a:r>
              <a:rPr lang="en-US" dirty="0" err="1" smtClean="0"/>
              <a:t>Cabeza</a:t>
            </a:r>
            <a:r>
              <a:rPr lang="en-US" dirty="0" smtClean="0"/>
              <a:t> </a:t>
            </a:r>
            <a:r>
              <a:rPr lang="en-US" dirty="0" err="1" smtClean="0"/>
              <a:t>como</a:t>
            </a:r>
            <a:r>
              <a:rPr lang="en-US" dirty="0" smtClean="0"/>
              <a:t> Cristo</a:t>
            </a:r>
            <a:endParaRPr lang="en-US" dirty="0"/>
          </a:p>
        </p:txBody>
      </p:sp>
      <p:sp>
        <p:nvSpPr>
          <p:cNvPr id="44038" name="Rectangle 3"/>
          <p:cNvSpPr>
            <a:spLocks noGrp="1" noChangeArrowheads="1"/>
          </p:cNvSpPr>
          <p:nvPr>
            <p:ph type="body" idx="1"/>
          </p:nvPr>
        </p:nvSpPr>
        <p:spPr>
          <a:xfrm>
            <a:off x="883920" y="685800"/>
            <a:ext cx="10698480" cy="5943600"/>
          </a:xfrm>
        </p:spPr>
        <p:txBody>
          <a:bodyPr/>
          <a:lstStyle/>
          <a:p>
            <a:pPr marL="270510" indent="-270510" algn="l" rtl="0" eaLnBrk="1" hangingPunct="1">
              <a:spcAft>
                <a:spcPts val="1800"/>
              </a:spcAft>
              <a:buNone/>
            </a:pPr>
            <a:r>
              <a:rPr lang="en-US" sz="2800" dirty="0" smtClean="0">
                <a:solidFill>
                  <a:srgbClr val="FFFF00"/>
                </a:solidFill>
              </a:rPr>
              <a:t>[</a:t>
            </a:r>
            <a:r>
              <a:rPr lang="en-US" sz="2800" dirty="0" err="1" smtClean="0">
                <a:solidFill>
                  <a:srgbClr val="FFFF00"/>
                </a:solidFill>
              </a:rPr>
              <a:t>Sólo</a:t>
            </a:r>
            <a:r>
              <a:rPr lang="en-US" sz="2800" dirty="0">
                <a:solidFill>
                  <a:srgbClr val="FFFF00"/>
                </a:solidFill>
              </a:rPr>
              <a:t>] mediante la </a:t>
            </a:r>
            <a:r>
              <a:rPr lang="en-US" sz="2800" dirty="0" err="1" smtClean="0">
                <a:solidFill>
                  <a:srgbClr val="FFFF00"/>
                </a:solidFill>
              </a:rPr>
              <a:t>sujeción</a:t>
            </a:r>
            <a:r>
              <a:rPr lang="en-US" sz="2800" dirty="0" smtClean="0">
                <a:solidFill>
                  <a:srgbClr val="FFFF00"/>
                </a:solidFill>
              </a:rPr>
              <a:t> </a:t>
            </a:r>
            <a:r>
              <a:rPr lang="en-US" sz="2800" dirty="0" err="1" smtClean="0">
                <a:solidFill>
                  <a:srgbClr val="FFFF00"/>
                </a:solidFill>
              </a:rPr>
              <a:t>es</a:t>
            </a:r>
            <a:r>
              <a:rPr lang="en-US" sz="2800" dirty="0" smtClean="0">
                <a:solidFill>
                  <a:srgbClr val="FFFF00"/>
                </a:solidFill>
              </a:rPr>
              <a:t> </a:t>
            </a:r>
            <a:r>
              <a:rPr lang="en-US" sz="2800" dirty="0" err="1" smtClean="0">
                <a:solidFill>
                  <a:srgbClr val="FFFF00"/>
                </a:solidFill>
              </a:rPr>
              <a:t>posible</a:t>
            </a:r>
            <a:r>
              <a:rPr lang="en-US" sz="2800" dirty="0" smtClean="0">
                <a:solidFill>
                  <a:srgbClr val="FFFF00"/>
                </a:solidFill>
              </a:rPr>
              <a:t> que </a:t>
            </a:r>
            <a:r>
              <a:rPr lang="en-US" sz="2800" dirty="0" err="1" smtClean="0">
                <a:solidFill>
                  <a:srgbClr val="FFFF00"/>
                </a:solidFill>
              </a:rPr>
              <a:t>haya</a:t>
            </a:r>
            <a:r>
              <a:rPr lang="en-US" sz="2800" dirty="0" smtClean="0">
                <a:solidFill>
                  <a:srgbClr val="FFFF00"/>
                </a:solidFill>
              </a:rPr>
              <a:t> </a:t>
            </a:r>
            <a:r>
              <a:rPr lang="en-US" sz="2800" dirty="0" err="1" smtClean="0">
                <a:solidFill>
                  <a:srgbClr val="FFFF00"/>
                </a:solidFill>
              </a:rPr>
              <a:t>cabeza</a:t>
            </a:r>
            <a:r>
              <a:rPr lang="en-US" sz="2800" dirty="0" smtClean="0">
                <a:solidFill>
                  <a:srgbClr val="FFFF00"/>
                </a:solidFill>
              </a:rPr>
              <a:t> </a:t>
            </a:r>
            <a:r>
              <a:rPr lang="en-US" sz="2800" dirty="0">
                <a:solidFill>
                  <a:srgbClr val="FFFF00"/>
                </a:solidFill>
              </a:rPr>
              <a:t>(</a:t>
            </a:r>
            <a:r>
              <a:rPr lang="en-US" sz="2800" dirty="0" err="1" smtClean="0">
                <a:solidFill>
                  <a:srgbClr val="FFFF00"/>
                </a:solidFill>
              </a:rPr>
              <a:t>Ef</a:t>
            </a:r>
            <a:r>
              <a:rPr lang="en-US" sz="2800" dirty="0" smtClean="0">
                <a:solidFill>
                  <a:srgbClr val="FFFF00"/>
                </a:solidFill>
              </a:rPr>
              <a:t> </a:t>
            </a:r>
            <a:r>
              <a:rPr lang="en-US" sz="2800" dirty="0">
                <a:solidFill>
                  <a:srgbClr val="FFFF00"/>
                </a:solidFill>
              </a:rPr>
              <a:t>5:22-33)</a:t>
            </a:r>
          </a:p>
          <a:p>
            <a:pPr marL="270510" indent="-270510" eaLnBrk="1" hangingPunct="1">
              <a:spcAft>
                <a:spcPts val="1800"/>
              </a:spcAft>
            </a:pPr>
            <a:r>
              <a:rPr lang="en-US" sz="2800" dirty="0" smtClean="0">
                <a:cs typeface="Times New Roman" pitchFamily="18" charset="0"/>
              </a:rPr>
              <a:t>“</a:t>
            </a:r>
            <a:r>
              <a:rPr lang="es-ES" sz="2800" dirty="0">
                <a:cs typeface="Times New Roman" pitchFamily="18" charset="0"/>
              </a:rPr>
              <a:t>Las mujeres estén sometidas a sus propios maridos como al Señor</a:t>
            </a:r>
            <a:r>
              <a:rPr lang="en-US" sz="2800" dirty="0" smtClean="0">
                <a:cs typeface="Times New Roman" pitchFamily="18" charset="0"/>
              </a:rPr>
              <a:t>” </a:t>
            </a:r>
            <a:r>
              <a:rPr lang="en-US" sz="2800" dirty="0">
                <a:cs typeface="Times New Roman" pitchFamily="18" charset="0"/>
              </a:rPr>
              <a:t>(v 22)</a:t>
            </a:r>
          </a:p>
          <a:p>
            <a:pPr marL="270510" indent="-270510" eaLnBrk="1" hangingPunct="1">
              <a:spcAft>
                <a:spcPts val="1800"/>
              </a:spcAft>
            </a:pPr>
            <a:r>
              <a:rPr lang="en-US" sz="2800" dirty="0" smtClean="0">
                <a:cs typeface="Times New Roman" pitchFamily="18" charset="0"/>
              </a:rPr>
              <a:t>“</a:t>
            </a:r>
            <a:r>
              <a:rPr lang="es-ES" sz="2800" dirty="0">
                <a:cs typeface="Times New Roman" pitchFamily="18" charset="0"/>
              </a:rPr>
              <a:t>Pero así como la iglesia está sujeta a Cristo, también las mujeres deben estarlo a sus maridos en </a:t>
            </a:r>
            <a:r>
              <a:rPr lang="es-ES" sz="2800" dirty="0" smtClean="0">
                <a:cs typeface="Times New Roman" pitchFamily="18" charset="0"/>
              </a:rPr>
              <a:t>todo</a:t>
            </a:r>
            <a:r>
              <a:rPr lang="en-US" sz="2800" dirty="0" smtClean="0">
                <a:cs typeface="Times New Roman" pitchFamily="18" charset="0"/>
              </a:rPr>
              <a:t>” </a:t>
            </a:r>
            <a:r>
              <a:rPr lang="en-US" sz="2800" dirty="0" smtClean="0"/>
              <a:t>(</a:t>
            </a:r>
            <a:r>
              <a:rPr lang="en-US" sz="2800" dirty="0"/>
              <a:t>v 24)</a:t>
            </a:r>
          </a:p>
          <a:p>
            <a:pPr marL="270510" indent="-270510" algn="l" rtl="0" eaLnBrk="1" hangingPunct="1">
              <a:spcAft>
                <a:spcPts val="1800"/>
              </a:spcAft>
            </a:pPr>
            <a:r>
              <a:rPr lang="en-US" sz="2800" dirty="0">
                <a:cs typeface="Times New Roman" pitchFamily="18" charset="0"/>
              </a:rPr>
              <a:t>“…y que la </a:t>
            </a:r>
            <a:r>
              <a:rPr lang="en-US" sz="2800" dirty="0" err="1">
                <a:cs typeface="Times New Roman" pitchFamily="18" charset="0"/>
              </a:rPr>
              <a:t>esposa</a:t>
            </a:r>
            <a:r>
              <a:rPr lang="en-US" sz="2800" dirty="0">
                <a:cs typeface="Times New Roman" pitchFamily="18" charset="0"/>
              </a:rPr>
              <a:t> </a:t>
            </a:r>
            <a:r>
              <a:rPr lang="en-US" sz="2800" dirty="0" err="1" smtClean="0">
                <a:cs typeface="Times New Roman" pitchFamily="18" charset="0"/>
              </a:rPr>
              <a:t>respete</a:t>
            </a:r>
            <a:r>
              <a:rPr lang="en-US" sz="2800" dirty="0" smtClean="0">
                <a:cs typeface="Times New Roman" pitchFamily="18" charset="0"/>
              </a:rPr>
              <a:t> </a:t>
            </a:r>
            <a:r>
              <a:rPr lang="en-US" sz="2800" dirty="0">
                <a:cs typeface="Times New Roman" pitchFamily="18" charset="0"/>
              </a:rPr>
              <a:t>a su </a:t>
            </a:r>
            <a:r>
              <a:rPr lang="en-US" sz="2800" dirty="0" err="1">
                <a:cs typeface="Times New Roman" pitchFamily="18" charset="0"/>
              </a:rPr>
              <a:t>marido</a:t>
            </a:r>
            <a:r>
              <a:rPr lang="en-US" sz="2800" dirty="0" smtClean="0">
                <a:cs typeface="Times New Roman" pitchFamily="18" charset="0"/>
              </a:rPr>
              <a:t>” </a:t>
            </a:r>
            <a:r>
              <a:rPr lang="en-US" sz="2800" dirty="0" smtClean="0"/>
              <a:t>(v 33</a:t>
            </a:r>
            <a:r>
              <a:rPr lang="en-US" sz="2800" dirty="0"/>
              <a:t>)</a:t>
            </a:r>
          </a:p>
          <a:p>
            <a:pPr marL="270510" indent="-270510" algn="l" rtl="0" eaLnBrk="1" hangingPunct="1">
              <a:spcAft>
                <a:spcPts val="1800"/>
              </a:spcAft>
            </a:pPr>
            <a:endParaRPr lang="en-US" sz="2800" dirty="0"/>
          </a:p>
        </p:txBody>
      </p:sp>
    </p:spTree>
    <p:extLst>
      <p:ext uri="{BB962C8B-B14F-4D97-AF65-F5344CB8AC3E}">
        <p14:creationId xmlns:p14="http://schemas.microsoft.com/office/powerpoint/2010/main" val="422576748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20019"/>
            <a:ext cx="9326880" cy="921381"/>
          </a:xfrm>
        </p:spPr>
        <p:txBody>
          <a:bodyPr>
            <a:normAutofit/>
          </a:bodyPr>
          <a:lstStyle/>
          <a:p>
            <a:pPr rtl="0"/>
            <a:r>
              <a:rPr lang="en-US" sz="4400" b="1" i="1" dirty="0" smtClean="0">
                <a:solidFill>
                  <a:srgbClr val="FFFF00"/>
                </a:solidFill>
              </a:rPr>
              <a:t>“El hombre </a:t>
            </a:r>
            <a:r>
              <a:rPr lang="en-US" sz="4400" b="1" i="1" dirty="0">
                <a:solidFill>
                  <a:srgbClr val="FFFF00"/>
                </a:solidFill>
              </a:rPr>
              <a:t>y </a:t>
            </a:r>
            <a:r>
              <a:rPr lang="en-US" sz="4400" b="1" i="1" dirty="0" smtClean="0">
                <a:solidFill>
                  <a:srgbClr val="FFFF00"/>
                </a:solidFill>
              </a:rPr>
              <a:t>la </a:t>
            </a:r>
            <a:r>
              <a:rPr lang="en-US" sz="4400" b="1" i="1" dirty="0" err="1" smtClean="0">
                <a:solidFill>
                  <a:srgbClr val="FFFF00"/>
                </a:solidFill>
              </a:rPr>
              <a:t>mujer</a:t>
            </a:r>
            <a:r>
              <a:rPr lang="en-US" sz="4400" b="1" i="1" dirty="0" smtClean="0">
                <a:solidFill>
                  <a:srgbClr val="FFFF00"/>
                </a:solidFill>
              </a:rPr>
              <a:t> </a:t>
            </a:r>
            <a:r>
              <a:rPr lang="en-US" sz="4400" b="1" i="1" dirty="0">
                <a:solidFill>
                  <a:srgbClr val="FFFF00"/>
                </a:solidFill>
              </a:rPr>
              <a:t>ideales” de Dios</a:t>
            </a:r>
          </a:p>
        </p:txBody>
      </p:sp>
      <p:sp>
        <p:nvSpPr>
          <p:cNvPr id="3" name="TextBox 2"/>
          <p:cNvSpPr txBox="1"/>
          <p:nvPr/>
        </p:nvSpPr>
        <p:spPr>
          <a:xfrm>
            <a:off x="774700" y="1892359"/>
            <a:ext cx="10642600" cy="4428905"/>
          </a:xfrm>
          <a:prstGeom prst="rect">
            <a:avLst/>
          </a:prstGeom>
          <a:noFill/>
        </p:spPr>
        <p:txBody>
          <a:bodyPr wrap="square" rtlCol="0">
            <a:spAutoFit/>
          </a:bodyPr>
          <a:lstStyle/>
          <a:p>
            <a:pPr marL="571500" marR="0" lvl="0" indent="-571500" algn="l" defTabSz="1097280" rtl="0" eaLnBrk="1" fontAlgn="auto" latinLnBrk="0" hangingPunct="1">
              <a:lnSpc>
                <a:spcPct val="100000"/>
              </a:lnSpc>
              <a:spcBef>
                <a:spcPts val="0"/>
              </a:spcBef>
              <a:spcAft>
                <a:spcPts val="1800"/>
              </a:spcAft>
              <a:buClrTx/>
              <a:buSzTx/>
              <a:buFont typeface="Wingdings" panose="05000000000000000000" pitchFamily="2" charset="2"/>
              <a:buChar char="§"/>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Jesús era el “Hombre ideal” de Dios en forma humana.</a:t>
            </a:r>
          </a:p>
          <a:p>
            <a:pPr marL="571500" marR="0" lvl="0" indent="-571500" algn="l" defTabSz="1097280" rtl="0" eaLnBrk="1" fontAlgn="auto" latinLnBrk="0" hangingPunct="1">
              <a:lnSpc>
                <a:spcPct val="100000"/>
              </a:lnSpc>
              <a:spcBef>
                <a:spcPts val="0"/>
              </a:spcBef>
              <a:spcAft>
                <a:spcPts val="1800"/>
              </a:spcAft>
              <a:buClrTx/>
              <a:buSzTx/>
              <a:buFont typeface="Wingdings" panose="05000000000000000000" pitchFamily="2" charset="2"/>
              <a:buChar char="§"/>
              <a:tabLst/>
              <a:defRPr/>
            </a:pPr>
            <a:r>
              <a:rPr kumimoji="0" lang="en-US" sz="3840" b="0" i="0" u="none" strike="noStrike" kern="1200" cap="none" spc="0" normalizeH="0" baseline="0" noProof="0" dirty="0">
                <a:ln>
                  <a:noFill/>
                </a:ln>
                <a:solidFill>
                  <a:prstClr val="white"/>
                </a:solidFill>
                <a:effectLst/>
                <a:uLnTx/>
                <a:uFillTx/>
                <a:latin typeface="Calibri"/>
                <a:ea typeface="+mn-ea"/>
                <a:cs typeface="+mn-cs"/>
              </a:rPr>
              <a:t>Su </a:t>
            </a:r>
            <a:r>
              <a:rPr lang="en-US" sz="3840" dirty="0" err="1" smtClean="0">
                <a:solidFill>
                  <a:prstClr val="white"/>
                </a:solidFill>
                <a:latin typeface="Calibri"/>
              </a:rPr>
              <a:t>carácter</a:t>
            </a:r>
            <a:r>
              <a:rPr kumimoji="0" lang="en-US" sz="384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840" b="0" i="0" u="none" strike="noStrike" kern="1200" cap="none" spc="0" normalizeH="0" baseline="0" noProof="0" dirty="0" err="1">
                <a:ln>
                  <a:noFill/>
                </a:ln>
                <a:solidFill>
                  <a:prstClr val="white"/>
                </a:solidFill>
                <a:effectLst/>
                <a:uLnTx/>
                <a:uFillTx/>
                <a:latin typeface="Calibri"/>
                <a:ea typeface="+mn-ea"/>
                <a:cs typeface="+mn-cs"/>
              </a:rPr>
              <a:t>es</a:t>
            </a:r>
            <a:r>
              <a:rPr kumimoji="0" lang="en-US" sz="3840" b="0" i="0" u="none" strike="noStrike" kern="1200" cap="none" spc="0" normalizeH="0" baseline="0" noProof="0" dirty="0">
                <a:ln>
                  <a:noFill/>
                </a:ln>
                <a:solidFill>
                  <a:prstClr val="white"/>
                </a:solidFill>
                <a:effectLst/>
                <a:uLnTx/>
                <a:uFillTx/>
                <a:latin typeface="Calibri"/>
                <a:ea typeface="+mn-ea"/>
                <a:cs typeface="+mn-cs"/>
              </a:rPr>
              <a:t> </a:t>
            </a:r>
            <a:r>
              <a:rPr kumimoji="0" lang="en-US" sz="3840" b="0" i="0" u="none" strike="noStrike" kern="1200" cap="none" spc="0" normalizeH="0" baseline="0" noProof="0" dirty="0" smtClean="0">
                <a:ln>
                  <a:noFill/>
                </a:ln>
                <a:solidFill>
                  <a:prstClr val="white"/>
                </a:solidFill>
                <a:effectLst/>
                <a:uLnTx/>
                <a:uFillTx/>
                <a:latin typeface="Calibri"/>
                <a:ea typeface="+mn-ea"/>
                <a:cs typeface="+mn-cs"/>
              </a:rPr>
              <a:t>el ideal </a:t>
            </a:r>
            <a:r>
              <a:rPr kumimoji="0" lang="en-US" sz="3840" b="0" i="0" u="none" strike="noStrike" kern="1200" cap="none" spc="0" normalizeH="0" baseline="0" noProof="0" dirty="0">
                <a:ln>
                  <a:noFill/>
                </a:ln>
                <a:solidFill>
                  <a:prstClr val="white"/>
                </a:solidFill>
                <a:effectLst/>
                <a:uLnTx/>
                <a:uFillTx/>
                <a:latin typeface="Calibri"/>
                <a:ea typeface="+mn-ea"/>
                <a:cs typeface="+mn-cs"/>
              </a:rPr>
              <a:t>también para las mujeres.</a:t>
            </a:r>
          </a:p>
          <a:p>
            <a:pPr marL="571500" marR="0" lvl="0" indent="-571500" algn="l" defTabSz="1097280" rtl="0" eaLnBrk="1" fontAlgn="auto" latinLnBrk="0" hangingPunct="1">
              <a:lnSpc>
                <a:spcPct val="100000"/>
              </a:lnSpc>
              <a:spcBef>
                <a:spcPts val="0"/>
              </a:spcBef>
              <a:spcAft>
                <a:spcPts val="1800"/>
              </a:spcAft>
              <a:buClrTx/>
              <a:buSzTx/>
              <a:buFont typeface="Wingdings" panose="05000000000000000000" pitchFamily="2" charset="2"/>
              <a:buChar char="§"/>
              <a:tabLst/>
              <a:defRPr/>
            </a:pPr>
            <a:r>
              <a:rPr kumimoji="0" lang="en-US" sz="4000" b="0" i="1" u="none" strike="noStrike" kern="1200" cap="none" spc="0" normalizeH="0" baseline="0" noProof="0" dirty="0">
                <a:ln>
                  <a:noFill/>
                </a:ln>
                <a:solidFill>
                  <a:prstClr val="white"/>
                </a:solidFill>
                <a:effectLst/>
                <a:uLnTx/>
                <a:uFillTx/>
                <a:latin typeface="Calibri"/>
                <a:ea typeface="+mn-ea"/>
                <a:cs typeface="+mn-cs"/>
              </a:rPr>
              <a:t>La idea del mundo es totalmente diferente a la de Dios.</a:t>
            </a:r>
          </a:p>
          <a:p>
            <a:pPr marL="0" marR="0" lvl="0" indent="0" algn="l" defTabSz="1097280" rtl="0" eaLnBrk="1" fontAlgn="auto" latinLnBrk="0" hangingPunct="1">
              <a:lnSpc>
                <a:spcPct val="100000"/>
              </a:lnSpc>
              <a:spcBef>
                <a:spcPts val="0"/>
              </a:spcBef>
              <a:spcAft>
                <a:spcPts val="1800"/>
              </a:spcAft>
              <a:buClrTx/>
              <a:buSzTx/>
              <a:buFontTx/>
              <a:buNone/>
              <a:tabLst/>
              <a:defRPr/>
            </a:pPr>
            <a:endParaRPr kumimoji="0" lang="en-US" sz="384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46351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498600" y="1198880"/>
            <a:ext cx="9436100" cy="2011680"/>
          </a:xfrm>
        </p:spPr>
        <p:txBody>
          <a:bodyPr>
            <a:normAutofit fontScale="85000" lnSpcReduction="20000"/>
          </a:bodyPr>
          <a:lstStyle/>
          <a:p>
            <a:r>
              <a:rPr lang="en-US" sz="4560" i="1" dirty="0" smtClean="0"/>
              <a:t>“</a:t>
            </a:r>
            <a:r>
              <a:rPr lang="es-ES" sz="4560" i="1" dirty="0"/>
              <a:t>No hay judío ni griego; no hay esclavo ni libre; no hay hombre ni mujer, porque todos son uno en Cristo </a:t>
            </a:r>
            <a:r>
              <a:rPr lang="es-ES" sz="4560" i="1" dirty="0" smtClean="0"/>
              <a:t>Jesús</a:t>
            </a:r>
            <a:r>
              <a:rPr lang="en-US" sz="4560" i="1" dirty="0" smtClean="0"/>
              <a:t>”. </a:t>
            </a:r>
            <a:br>
              <a:rPr lang="en-US" sz="4560" i="1" dirty="0" smtClean="0"/>
            </a:br>
            <a:r>
              <a:rPr lang="en-US" dirty="0" smtClean="0"/>
              <a:t>(</a:t>
            </a:r>
            <a:r>
              <a:rPr lang="en-US" dirty="0"/>
              <a:t>Gálatas 3:28)</a:t>
            </a:r>
            <a:endParaRPr lang="en-US" i="1" dirty="0"/>
          </a:p>
        </p:txBody>
      </p:sp>
      <p:sp>
        <p:nvSpPr>
          <p:cNvPr id="6" name="TextBox 5"/>
          <p:cNvSpPr txBox="1"/>
          <p:nvPr/>
        </p:nvSpPr>
        <p:spPr>
          <a:xfrm>
            <a:off x="1827530" y="4295145"/>
            <a:ext cx="8778240" cy="1126462"/>
          </a:xfrm>
          <a:prstGeom prst="rect">
            <a:avLst/>
          </a:prstGeom>
          <a:noFill/>
        </p:spPr>
        <p:txBody>
          <a:bodyPr wrap="square" rtlCol="0">
            <a:spAutoFit/>
          </a:bodyPr>
          <a:lstStyle/>
          <a:p>
            <a:pPr lvl="0" algn="ctr" defTabSz="1097280">
              <a:defRPr/>
            </a:pPr>
            <a:r>
              <a:rPr kumimoji="0" lang="en-US" sz="3360" b="0" i="0" u="none" strike="noStrike" kern="1200" cap="none" spc="0" normalizeH="0" baseline="0" noProof="0" dirty="0">
                <a:ln>
                  <a:noFill/>
                </a:ln>
                <a:solidFill>
                  <a:srgbClr val="FFFF00"/>
                </a:solidFill>
                <a:effectLst/>
                <a:uLnTx/>
                <a:uFillTx/>
                <a:latin typeface="Calibri"/>
                <a:ea typeface="+mn-ea"/>
                <a:cs typeface="+mn-cs"/>
              </a:rPr>
              <a:t>Esto habla de igualdad en la relación con </a:t>
            </a:r>
            <a:r>
              <a:rPr lang="en-US" sz="3360" dirty="0">
                <a:solidFill>
                  <a:srgbClr val="FFFF00"/>
                </a:solidFill>
              </a:rPr>
              <a:t>Dios—no </a:t>
            </a:r>
            <a:r>
              <a:rPr kumimoji="0" lang="en-US" sz="3360" b="0" i="0" u="none" strike="noStrike" kern="1200" cap="none" spc="0" normalizeH="0" baseline="0" noProof="0" dirty="0" smtClean="0">
                <a:ln>
                  <a:noFill/>
                </a:ln>
                <a:solidFill>
                  <a:srgbClr val="FFFF00"/>
                </a:solidFill>
                <a:effectLst/>
                <a:uLnTx/>
                <a:uFillTx/>
                <a:latin typeface="Calibri"/>
                <a:ea typeface="+mn-ea"/>
                <a:cs typeface="+mn-cs"/>
              </a:rPr>
              <a:t>de </a:t>
            </a:r>
            <a:r>
              <a:rPr kumimoji="0" lang="en-US" sz="3360" b="0" i="0" u="none" strike="noStrike" kern="1200" cap="none" spc="0" normalizeH="0" baseline="0" noProof="0" dirty="0">
                <a:ln>
                  <a:noFill/>
                </a:ln>
                <a:solidFill>
                  <a:srgbClr val="FFFF00"/>
                </a:solidFill>
                <a:effectLst/>
                <a:uLnTx/>
                <a:uFillTx/>
                <a:latin typeface="Calibri"/>
                <a:ea typeface="+mn-ea"/>
                <a:cs typeface="+mn-cs"/>
              </a:rPr>
              <a:t>roles.</a:t>
            </a:r>
          </a:p>
        </p:txBody>
      </p:sp>
    </p:spTree>
    <p:extLst>
      <p:ext uri="{BB962C8B-B14F-4D97-AF65-F5344CB8AC3E}">
        <p14:creationId xmlns:p14="http://schemas.microsoft.com/office/powerpoint/2010/main" val="890198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274638"/>
            <a:ext cx="10332720" cy="502608"/>
          </a:xfrm>
        </p:spPr>
        <p:txBody>
          <a:bodyPr>
            <a:normAutofit fontScale="90000"/>
          </a:bodyPr>
          <a:lstStyle/>
          <a:p>
            <a:pPr rtl="0"/>
            <a:r>
              <a:rPr lang="en-US" sz="3840" b="1" i="1" u="sng" dirty="0">
                <a:solidFill>
                  <a:srgbClr val="FFFF00"/>
                </a:solidFill>
              </a:rPr>
              <a:t>Una declaración general de relación</a:t>
            </a:r>
          </a:p>
        </p:txBody>
      </p:sp>
      <p:sp>
        <p:nvSpPr>
          <p:cNvPr id="3" name="Content Placeholder 2"/>
          <p:cNvSpPr>
            <a:spLocks noGrp="1"/>
          </p:cNvSpPr>
          <p:nvPr>
            <p:ph idx="1"/>
          </p:nvPr>
        </p:nvSpPr>
        <p:spPr>
          <a:xfrm>
            <a:off x="1158239" y="3429000"/>
            <a:ext cx="10215613" cy="3017520"/>
          </a:xfrm>
        </p:spPr>
        <p:txBody>
          <a:bodyPr>
            <a:normAutofit fontScale="85000" lnSpcReduction="10000"/>
          </a:bodyPr>
          <a:lstStyle/>
          <a:p>
            <a:pPr algn="l" rtl="0"/>
            <a:r>
              <a:rPr lang="en-US" dirty="0"/>
              <a:t>Al </a:t>
            </a:r>
            <a:r>
              <a:rPr lang="en-US" dirty="0" err="1"/>
              <a:t>aceptar</a:t>
            </a:r>
            <a:r>
              <a:rPr lang="en-US" dirty="0"/>
              <a:t> </a:t>
            </a:r>
            <a:r>
              <a:rPr lang="en-US" dirty="0" smtClean="0"/>
              <a:t>que el hombre </a:t>
            </a:r>
            <a:r>
              <a:rPr lang="en-US" dirty="0" err="1" smtClean="0"/>
              <a:t>es</a:t>
            </a:r>
            <a:r>
              <a:rPr lang="en-US" dirty="0" smtClean="0"/>
              <a:t> </a:t>
            </a:r>
            <a:r>
              <a:rPr lang="en-US" dirty="0" err="1" smtClean="0"/>
              <a:t>cabeza</a:t>
            </a:r>
            <a:r>
              <a:rPr lang="en-US" dirty="0" smtClean="0"/>
              <a:t>, </a:t>
            </a:r>
            <a:r>
              <a:rPr lang="en-US" dirty="0"/>
              <a:t>la mujer sigue el ejemplo de Jesús.</a:t>
            </a:r>
          </a:p>
          <a:p>
            <a:pPr algn="l" rtl="0"/>
            <a:r>
              <a:rPr lang="en-US" dirty="0" err="1"/>
              <a:t>Aceptó</a:t>
            </a:r>
            <a:r>
              <a:rPr lang="en-US" dirty="0"/>
              <a:t> </a:t>
            </a:r>
            <a:r>
              <a:rPr lang="en-US" dirty="0" smtClean="0"/>
              <a:t>que Dios </a:t>
            </a:r>
            <a:r>
              <a:rPr lang="en-US" dirty="0" err="1" smtClean="0"/>
              <a:t>es</a:t>
            </a:r>
            <a:r>
              <a:rPr lang="en-US" dirty="0" smtClean="0"/>
              <a:t> Su </a:t>
            </a:r>
            <a:r>
              <a:rPr lang="en-US" dirty="0" err="1" smtClean="0"/>
              <a:t>cabeza</a:t>
            </a:r>
            <a:r>
              <a:rPr lang="en-US" dirty="0" smtClean="0"/>
              <a:t>.</a:t>
            </a:r>
            <a:endParaRPr lang="en-US" dirty="0"/>
          </a:p>
          <a:p>
            <a:pPr algn="l" rtl="0"/>
            <a:r>
              <a:rPr lang="en-US" dirty="0"/>
              <a:t>Sin embargo, dijo que Él y el Padre eran “Uno”.</a:t>
            </a:r>
          </a:p>
          <a:p>
            <a:pPr algn="l" rtl="0"/>
            <a:r>
              <a:rPr lang="en-US" dirty="0"/>
              <a:t>No significa que uno sea </a:t>
            </a:r>
            <a:r>
              <a:rPr lang="en-US" dirty="0" smtClean="0"/>
              <a:t>inferior – </a:t>
            </a:r>
            <a:r>
              <a:rPr lang="en-US" dirty="0" err="1" smtClean="0"/>
              <a:t>sólo</a:t>
            </a:r>
            <a:r>
              <a:rPr lang="en-US" dirty="0" smtClean="0"/>
              <a:t> roles </a:t>
            </a:r>
            <a:r>
              <a:rPr lang="en-US" dirty="0"/>
              <a:t>diferentes.</a:t>
            </a:r>
          </a:p>
        </p:txBody>
      </p:sp>
      <p:sp>
        <p:nvSpPr>
          <p:cNvPr id="4" name="TextBox 3"/>
          <p:cNvSpPr txBox="1"/>
          <p:nvPr/>
        </p:nvSpPr>
        <p:spPr>
          <a:xfrm>
            <a:off x="737937" y="1048596"/>
            <a:ext cx="10988842" cy="2197525"/>
          </a:xfrm>
          <a:prstGeom prst="rect">
            <a:avLst/>
          </a:prstGeom>
          <a:noFill/>
        </p:spPr>
        <p:txBody>
          <a:bodyPr wrap="square" rtlCol="0">
            <a:spAutoFit/>
          </a:bodyPr>
          <a:lstStyle/>
          <a:p>
            <a:pPr lvl="0" algn="ctr" defTabSz="1097280">
              <a:defRPr/>
            </a:pPr>
            <a:r>
              <a:rPr kumimoji="0" lang="en-US" sz="3840" b="0" i="0" u="none" strike="noStrike" kern="1200" cap="none" spc="0" normalizeH="0" baseline="0" noProof="0" dirty="0">
                <a:ln>
                  <a:noFill/>
                </a:ln>
                <a:solidFill>
                  <a:prstClr val="white"/>
                </a:solidFill>
                <a:effectLst/>
                <a:uLnTx/>
                <a:uFillTx/>
                <a:latin typeface="Calibri"/>
                <a:ea typeface="+mn-ea"/>
                <a:cs typeface="+mn-cs"/>
              </a:rPr>
              <a:t>“</a:t>
            </a:r>
            <a:r>
              <a:rPr kumimoji="0" lang="en-US" sz="3840" b="0" i="0" u="none" strike="noStrike" kern="1200" cap="none" spc="0" normalizeH="0" baseline="30000" noProof="0" dirty="0" smtClean="0">
                <a:ln>
                  <a:noFill/>
                </a:ln>
                <a:solidFill>
                  <a:prstClr val="white"/>
                </a:solidFill>
                <a:effectLst/>
                <a:uLnTx/>
                <a:uFillTx/>
                <a:latin typeface="Calibri"/>
                <a:ea typeface="+mn-ea"/>
                <a:cs typeface="+mn-cs"/>
              </a:rPr>
              <a:t>3</a:t>
            </a:r>
            <a:r>
              <a:rPr lang="es-ES" sz="3840" i="1" dirty="0" smtClean="0">
                <a:solidFill>
                  <a:prstClr val="white"/>
                </a:solidFill>
              </a:rPr>
              <a:t>Pero </a:t>
            </a:r>
            <a:r>
              <a:rPr lang="es-ES" sz="3840" i="1" dirty="0">
                <a:solidFill>
                  <a:prstClr val="white"/>
                </a:solidFill>
              </a:rPr>
              <a:t>quiero que sepan que la cabeza de todo hombre es Cristo, y la cabeza de la mujer es el hombre, y la cabeza de Cristo es </a:t>
            </a:r>
            <a:r>
              <a:rPr lang="es-ES" sz="3840" i="1" dirty="0" smtClean="0">
                <a:solidFill>
                  <a:prstClr val="white"/>
                </a:solidFill>
              </a:rPr>
              <a:t>Dios</a:t>
            </a:r>
            <a:r>
              <a:rPr kumimoji="0" lang="en-US" sz="384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840" b="0" i="0" u="none" strike="noStrike" kern="1200" cap="none" spc="0" normalizeH="0" baseline="0" noProof="0" dirty="0">
                <a:ln>
                  <a:noFill/>
                </a:ln>
                <a:solidFill>
                  <a:prstClr val="white"/>
                </a:solidFill>
                <a:effectLst/>
                <a:uLnTx/>
                <a:uFillTx/>
                <a:latin typeface="Calibri"/>
                <a:ea typeface="+mn-ea"/>
                <a:cs typeface="+mn-cs"/>
              </a:rPr>
              <a:t>(1 Cor. 11:3)</a:t>
            </a:r>
          </a:p>
          <a:p>
            <a:pPr marL="0" marR="0" lvl="0" indent="0" algn="l" defTabSz="1097280" rtl="0" eaLnBrk="1" fontAlgn="auto" latinLnBrk="0" hangingPunct="1">
              <a:lnSpc>
                <a:spcPct val="100000"/>
              </a:lnSpc>
              <a:spcBef>
                <a:spcPts val="0"/>
              </a:spcBef>
              <a:spcAft>
                <a:spcPts val="0"/>
              </a:spcAft>
              <a:buClrTx/>
              <a:buSzTx/>
              <a:buFontTx/>
              <a:buNone/>
              <a:tabLst/>
              <a:defRPr/>
            </a:pPr>
            <a:endParaRPr kumimoji="0" lang="en-US" sz="2160" b="0" i="0" u="none" strike="noStrike" kern="1200" cap="none" spc="0" normalizeH="0" baseline="0" noProof="0" dirty="0">
              <a:ln>
                <a:noFill/>
              </a:ln>
              <a:solidFill>
                <a:prstClr val="white"/>
              </a:solidFill>
              <a:effectLst/>
              <a:uLnTx/>
              <a:uFillTx/>
              <a:latin typeface="Calibri"/>
              <a:ea typeface="+mn-ea"/>
              <a:cs typeface="+mn-cs"/>
            </a:endParaRPr>
          </a:p>
        </p:txBody>
      </p:sp>
      <p:cxnSp>
        <p:nvCxnSpPr>
          <p:cNvPr id="6" name="Straight Connector 5"/>
          <p:cNvCxnSpPr/>
          <p:nvPr/>
        </p:nvCxnSpPr>
        <p:spPr>
          <a:xfrm flipV="1">
            <a:off x="4743649" y="2229853"/>
            <a:ext cx="6630204" cy="2126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38329" y="2824942"/>
            <a:ext cx="475488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1940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wipe(left)">
                                      <p:cBhvr>
                                        <p:cTn id="14" dur="500"/>
                                        <p:tgtEl>
                                          <p:spTgt spid="6"/>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515155"/>
          </a:xfrm>
        </p:spPr>
        <p:txBody>
          <a:bodyPr/>
          <a:lstStyle/>
          <a:p>
            <a:pPr rtl="0"/>
            <a:r>
              <a:rPr lang="en-US" sz="2400" i="1" u="sng" dirty="0">
                <a:latin typeface="Cambria" panose="02040503050406030204" pitchFamily="18" charset="0"/>
              </a:rPr>
              <a:t>La sumisión es parte de la vida.</a:t>
            </a:r>
          </a:p>
        </p:txBody>
      </p:sp>
      <p:sp>
        <p:nvSpPr>
          <p:cNvPr id="3" name="Content Placeholder 2"/>
          <p:cNvSpPr>
            <a:spLocks noGrp="1"/>
          </p:cNvSpPr>
          <p:nvPr>
            <p:ph idx="1"/>
          </p:nvPr>
        </p:nvSpPr>
        <p:spPr>
          <a:xfrm>
            <a:off x="463638" y="437882"/>
            <a:ext cx="11462197" cy="6528515"/>
          </a:xfrm>
        </p:spPr>
        <p:txBody>
          <a:bodyPr/>
          <a:lstStyle/>
          <a:p>
            <a:pPr algn="l" rtl="0">
              <a:lnSpc>
                <a:spcPct val="150000"/>
              </a:lnSpc>
            </a:pPr>
            <a:r>
              <a:rPr lang="en-US" sz="2800" dirty="0">
                <a:latin typeface="Cambria" panose="02040503050406030204" pitchFamily="18" charset="0"/>
              </a:rPr>
              <a:t>Cuando vas </a:t>
            </a:r>
            <a:r>
              <a:rPr lang="en-US" sz="2800" dirty="0" smtClean="0">
                <a:latin typeface="Cambria" panose="02040503050406030204" pitchFamily="18" charset="0"/>
              </a:rPr>
              <a:t>al </a:t>
            </a:r>
            <a:r>
              <a:rPr lang="en-US" sz="2800" dirty="0" err="1" smtClean="0">
                <a:latin typeface="Cambria" panose="02040503050406030204" pitchFamily="18" charset="0"/>
              </a:rPr>
              <a:t>trabajo</a:t>
            </a:r>
            <a:r>
              <a:rPr lang="en-US" sz="2800" dirty="0" smtClean="0">
                <a:latin typeface="Cambria" panose="02040503050406030204" pitchFamily="18" charset="0"/>
              </a:rPr>
              <a:t> </a:t>
            </a:r>
            <a:r>
              <a:rPr lang="en-US" sz="2800" dirty="0">
                <a:latin typeface="Cambria" panose="02040503050406030204" pitchFamily="18" charset="0"/>
              </a:rPr>
              <a:t>tienes un jefe</a:t>
            </a:r>
          </a:p>
          <a:p>
            <a:pPr algn="l" rtl="0">
              <a:lnSpc>
                <a:spcPct val="150000"/>
              </a:lnSpc>
            </a:pPr>
            <a:r>
              <a:rPr lang="en-US" sz="2800" dirty="0">
                <a:latin typeface="Cambria" panose="02040503050406030204" pitchFamily="18" charset="0"/>
              </a:rPr>
              <a:t>Cuando estás en un equipo, tienes un entrenador</a:t>
            </a:r>
          </a:p>
          <a:p>
            <a:pPr algn="l" rtl="0">
              <a:lnSpc>
                <a:spcPct val="150000"/>
              </a:lnSpc>
            </a:pPr>
            <a:r>
              <a:rPr lang="en-US" sz="2800" dirty="0">
                <a:latin typeface="Cambria" panose="02040503050406030204" pitchFamily="18" charset="0"/>
              </a:rPr>
              <a:t>Cuando estás en un comité, tienes un presidente</a:t>
            </a:r>
          </a:p>
          <a:p>
            <a:pPr algn="l" rtl="0">
              <a:lnSpc>
                <a:spcPct val="150000"/>
              </a:lnSpc>
            </a:pPr>
            <a:r>
              <a:rPr lang="en-US" sz="2800" dirty="0">
                <a:latin typeface="Cambria" panose="02040503050406030204" pitchFamily="18" charset="0"/>
              </a:rPr>
              <a:t>Cuando estás en el ejército, tienes un comandante.</a:t>
            </a:r>
          </a:p>
          <a:p>
            <a:pPr algn="l" rtl="0">
              <a:lnSpc>
                <a:spcPct val="150000"/>
              </a:lnSpc>
            </a:pPr>
            <a:r>
              <a:rPr lang="en-US" sz="2800" dirty="0">
                <a:latin typeface="Cambria" panose="02040503050406030204" pitchFamily="18" charset="0"/>
              </a:rPr>
              <a:t>El objetivo no </a:t>
            </a:r>
            <a:r>
              <a:rPr lang="en-US" sz="2800" dirty="0" err="1">
                <a:latin typeface="Cambria" panose="02040503050406030204" pitchFamily="18" charset="0"/>
              </a:rPr>
              <a:t>es</a:t>
            </a:r>
            <a:r>
              <a:rPr lang="en-US" sz="2800" dirty="0">
                <a:latin typeface="Cambria" panose="02040503050406030204" pitchFamily="18" charset="0"/>
              </a:rPr>
              <a:t> </a:t>
            </a:r>
            <a:r>
              <a:rPr lang="en-US" sz="2800" dirty="0" err="1" smtClean="0">
                <a:latin typeface="Cambria" panose="02040503050406030204" pitchFamily="18" charset="0"/>
              </a:rPr>
              <a:t>insultar</a:t>
            </a:r>
            <a:r>
              <a:rPr lang="en-US" sz="2800" dirty="0" smtClean="0">
                <a:latin typeface="Cambria" panose="02040503050406030204" pitchFamily="18" charset="0"/>
              </a:rPr>
              <a:t> </a:t>
            </a:r>
            <a:r>
              <a:rPr lang="en-US" sz="2800" dirty="0">
                <a:latin typeface="Cambria" panose="02040503050406030204" pitchFamily="18" charset="0"/>
              </a:rPr>
              <a:t>a la gente.</a:t>
            </a:r>
          </a:p>
          <a:p>
            <a:pPr lvl="1" algn="l" rtl="0">
              <a:lnSpc>
                <a:spcPct val="150000"/>
              </a:lnSpc>
            </a:pPr>
            <a:r>
              <a:rPr lang="en-US" sz="2800" dirty="0">
                <a:latin typeface="Cambria" panose="02040503050406030204" pitchFamily="18" charset="0"/>
              </a:rPr>
              <a:t>El objetivo es la armonía, el equilibrio, la productividad.</a:t>
            </a:r>
          </a:p>
          <a:p>
            <a:pPr algn="l" rtl="0">
              <a:lnSpc>
                <a:spcPct val="150000"/>
              </a:lnSpc>
            </a:pPr>
            <a:r>
              <a:rPr lang="en-US" sz="2800" dirty="0">
                <a:latin typeface="Cambria" panose="02040503050406030204" pitchFamily="18" charset="0"/>
              </a:rPr>
              <a:t>La </a:t>
            </a:r>
            <a:r>
              <a:rPr lang="en-US" sz="2800" dirty="0" err="1" smtClean="0">
                <a:latin typeface="Cambria" panose="02040503050406030204" pitchFamily="18" charset="0"/>
              </a:rPr>
              <a:t>sumisión</a:t>
            </a:r>
            <a:r>
              <a:rPr lang="en-US" sz="2800" dirty="0" smtClean="0">
                <a:latin typeface="Cambria" panose="02040503050406030204" pitchFamily="18" charset="0"/>
              </a:rPr>
              <a:t> </a:t>
            </a:r>
            <a:r>
              <a:rPr lang="en-US" sz="2800" dirty="0">
                <a:latin typeface="Cambria" panose="02040503050406030204" pitchFamily="18" charset="0"/>
              </a:rPr>
              <a:t>se trata de estructura y función.</a:t>
            </a:r>
          </a:p>
          <a:p>
            <a:pPr algn="l" rtl="0">
              <a:lnSpc>
                <a:spcPct val="150000"/>
              </a:lnSpc>
            </a:pPr>
            <a:r>
              <a:rPr lang="en-US" sz="2800" dirty="0">
                <a:latin typeface="Cambria" panose="02040503050406030204" pitchFamily="18" charset="0"/>
              </a:rPr>
              <a:t>No se trata de igualdad, </a:t>
            </a:r>
            <a:r>
              <a:rPr lang="en-US" sz="2800" dirty="0" err="1">
                <a:latin typeface="Cambria" panose="02040503050406030204" pitchFamily="18" charset="0"/>
              </a:rPr>
              <a:t>inteligencia</a:t>
            </a:r>
            <a:r>
              <a:rPr lang="en-US" sz="2800" dirty="0">
                <a:latin typeface="Cambria" panose="02040503050406030204" pitchFamily="18" charset="0"/>
              </a:rPr>
              <a:t> </a:t>
            </a:r>
            <a:r>
              <a:rPr lang="en-US" sz="2800" dirty="0" err="1" smtClean="0">
                <a:latin typeface="Cambria" panose="02040503050406030204" pitchFamily="18" charset="0"/>
              </a:rPr>
              <a:t>ni</a:t>
            </a:r>
            <a:r>
              <a:rPr lang="en-US" sz="2800" dirty="0" smtClean="0">
                <a:latin typeface="Cambria" panose="02040503050406030204" pitchFamily="18" charset="0"/>
              </a:rPr>
              <a:t> </a:t>
            </a:r>
            <a:r>
              <a:rPr lang="en-US" sz="2800" dirty="0">
                <a:latin typeface="Cambria" panose="02040503050406030204" pitchFamily="18" charset="0"/>
              </a:rPr>
              <a:t>importancia.</a:t>
            </a:r>
          </a:p>
          <a:p>
            <a:pPr algn="l" rtl="0">
              <a:lnSpc>
                <a:spcPct val="150000"/>
              </a:lnSpc>
            </a:pPr>
            <a:r>
              <a:rPr lang="en-US" sz="2800" dirty="0" err="1" smtClean="0">
                <a:latin typeface="Cambria" panose="02040503050406030204" pitchFamily="18" charset="0"/>
              </a:rPr>
              <a:t>Ej</a:t>
            </a:r>
            <a:r>
              <a:rPr lang="en-US" sz="2800" dirty="0" smtClean="0">
                <a:latin typeface="Cambria" panose="02040503050406030204" pitchFamily="18" charset="0"/>
              </a:rPr>
              <a:t>. </a:t>
            </a:r>
            <a:r>
              <a:rPr lang="en-US" sz="2800" dirty="0">
                <a:latin typeface="Cambria" panose="02040503050406030204" pitchFamily="18" charset="0"/>
              </a:rPr>
              <a:t>Mateo 26:36-44</a:t>
            </a:r>
          </a:p>
          <a:p>
            <a:pPr algn="l" rtl="0"/>
            <a:endParaRPr lang="en-US" sz="3840" dirty="0"/>
          </a:p>
          <a:p>
            <a:pPr algn="l" rtl="0">
              <a:buNone/>
            </a:pPr>
            <a:endParaRPr lang="en-US" dirty="0"/>
          </a:p>
        </p:txBody>
      </p:sp>
    </p:spTree>
    <p:extLst>
      <p:ext uri="{BB962C8B-B14F-4D97-AF65-F5344CB8AC3E}">
        <p14:creationId xmlns:p14="http://schemas.microsoft.com/office/powerpoint/2010/main" val="353958216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89" y="0"/>
            <a:ext cx="13372753" cy="762000"/>
          </a:xfrm>
        </p:spPr>
        <p:txBody>
          <a:bodyPr/>
          <a:lstStyle/>
          <a:p>
            <a:pPr rtl="0">
              <a:lnSpc>
                <a:spcPct val="150000"/>
              </a:lnSpc>
            </a:pPr>
            <a:r>
              <a:rPr lang="en-US" sz="2800" i="1" u="sng" dirty="0">
                <a:latin typeface="Cambria" panose="02040503050406030204" pitchFamily="18" charset="0"/>
              </a:rPr>
              <a:t>Lo que no significa la sumisión</a:t>
            </a:r>
          </a:p>
        </p:txBody>
      </p:sp>
      <p:sp>
        <p:nvSpPr>
          <p:cNvPr id="3" name="Content Placeholder 2"/>
          <p:cNvSpPr>
            <a:spLocks noGrp="1"/>
          </p:cNvSpPr>
          <p:nvPr>
            <p:ph idx="1"/>
          </p:nvPr>
        </p:nvSpPr>
        <p:spPr>
          <a:xfrm>
            <a:off x="425003" y="838200"/>
            <a:ext cx="11333408" cy="5791200"/>
          </a:xfrm>
        </p:spPr>
        <p:txBody>
          <a:bodyPr/>
          <a:lstStyle/>
          <a:p>
            <a:pPr algn="l" rtl="0">
              <a:lnSpc>
                <a:spcPct val="150000"/>
              </a:lnSpc>
            </a:pPr>
            <a:r>
              <a:rPr lang="en-US" sz="2800" dirty="0">
                <a:latin typeface="Cambria" panose="02040503050406030204" pitchFamily="18" charset="0"/>
              </a:rPr>
              <a:t>La sumisión no significa que debas </a:t>
            </a:r>
            <a:r>
              <a:rPr lang="en-US" sz="2800" dirty="0" err="1">
                <a:latin typeface="Cambria" panose="02040503050406030204" pitchFamily="18" charset="0"/>
              </a:rPr>
              <a:t>ser</a:t>
            </a:r>
            <a:r>
              <a:rPr lang="en-US" sz="2800" dirty="0">
                <a:latin typeface="Cambria" panose="02040503050406030204" pitchFamily="18" charset="0"/>
              </a:rPr>
              <a:t> </a:t>
            </a:r>
            <a:r>
              <a:rPr lang="en-US" sz="2800" dirty="0" err="1" smtClean="0">
                <a:latin typeface="Cambria" panose="02040503050406030204" pitchFamily="18" charset="0"/>
              </a:rPr>
              <a:t>pasiva</a:t>
            </a:r>
            <a:r>
              <a:rPr lang="en-US" sz="2800" dirty="0" smtClean="0">
                <a:latin typeface="Cambria" panose="02040503050406030204" pitchFamily="18" charset="0"/>
              </a:rPr>
              <a:t> </a:t>
            </a:r>
            <a:r>
              <a:rPr lang="en-US" sz="2800" dirty="0">
                <a:latin typeface="Cambria" panose="02040503050406030204" pitchFamily="18" charset="0"/>
              </a:rPr>
              <a:t>o sentirte inferior.</a:t>
            </a:r>
          </a:p>
          <a:p>
            <a:pPr algn="l" rtl="0">
              <a:lnSpc>
                <a:spcPct val="150000"/>
              </a:lnSpc>
            </a:pPr>
            <a:r>
              <a:rPr lang="en-US" sz="2800" dirty="0">
                <a:latin typeface="Cambria" panose="02040503050406030204" pitchFamily="18" charset="0"/>
              </a:rPr>
              <a:t>No significa que te sometas sólo cuando crees que él tiene razón…. Eso no es sumisión; eso </a:t>
            </a:r>
            <a:r>
              <a:rPr lang="en-US" sz="2800" dirty="0" err="1">
                <a:latin typeface="Cambria" panose="02040503050406030204" pitchFamily="18" charset="0"/>
              </a:rPr>
              <a:t>es</a:t>
            </a:r>
            <a:r>
              <a:rPr lang="en-US" sz="2800" dirty="0">
                <a:latin typeface="Cambria" panose="02040503050406030204" pitchFamily="18" charset="0"/>
              </a:rPr>
              <a:t> </a:t>
            </a:r>
            <a:r>
              <a:rPr lang="en-US" sz="2800" dirty="0" err="1" smtClean="0">
                <a:latin typeface="Cambria" panose="02040503050406030204" pitchFamily="18" charset="0"/>
              </a:rPr>
              <a:t>estar</a:t>
            </a:r>
            <a:r>
              <a:rPr lang="en-US" sz="2800" dirty="0" smtClean="0">
                <a:latin typeface="Cambria" panose="02040503050406030204" pitchFamily="18" charset="0"/>
              </a:rPr>
              <a:t> de </a:t>
            </a:r>
            <a:r>
              <a:rPr lang="en-US" sz="2800" dirty="0" err="1" smtClean="0">
                <a:latin typeface="Cambria" panose="02040503050406030204" pitchFamily="18" charset="0"/>
              </a:rPr>
              <a:t>acuerdo</a:t>
            </a:r>
            <a:endParaRPr lang="en-US" sz="2800" dirty="0">
              <a:latin typeface="Cambria" panose="02040503050406030204" pitchFamily="18" charset="0"/>
            </a:endParaRPr>
          </a:p>
          <a:p>
            <a:pPr algn="l" rtl="0">
              <a:lnSpc>
                <a:spcPct val="150000"/>
              </a:lnSpc>
            </a:pPr>
            <a:r>
              <a:rPr lang="en-US" sz="2800" dirty="0">
                <a:latin typeface="Cambria" panose="02040503050406030204" pitchFamily="18" charset="0"/>
              </a:rPr>
              <a:t>No significa que </a:t>
            </a:r>
            <a:r>
              <a:rPr lang="en-US" sz="2800" dirty="0" smtClean="0">
                <a:latin typeface="Cambria" panose="02040503050406030204" pitchFamily="18" charset="0"/>
              </a:rPr>
              <a:t>se </a:t>
            </a:r>
            <a:r>
              <a:rPr lang="en-US" sz="2800" dirty="0" err="1" smtClean="0">
                <a:latin typeface="Cambria" panose="02040503050406030204" pitchFamily="18" charset="0"/>
              </a:rPr>
              <a:t>deje</a:t>
            </a:r>
            <a:r>
              <a:rPr lang="en-US" sz="2800" dirty="0" smtClean="0">
                <a:latin typeface="Cambria" panose="02040503050406030204" pitchFamily="18" charset="0"/>
              </a:rPr>
              <a:t> </a:t>
            </a:r>
            <a:r>
              <a:rPr lang="en-US" sz="2800" smtClean="0">
                <a:latin typeface="Cambria" panose="02040503050406030204" pitchFamily="18" charset="0"/>
              </a:rPr>
              <a:t>pisotear</a:t>
            </a:r>
            <a:endParaRPr lang="en-US" sz="2800" dirty="0">
              <a:latin typeface="Cambria" panose="02040503050406030204" pitchFamily="18" charset="0"/>
            </a:endParaRPr>
          </a:p>
          <a:p>
            <a:pPr algn="l" rtl="0">
              <a:lnSpc>
                <a:spcPct val="150000"/>
              </a:lnSpc>
            </a:pPr>
            <a:r>
              <a:rPr lang="en-US" sz="2800" dirty="0">
                <a:latin typeface="Cambria" panose="02040503050406030204" pitchFamily="18" charset="0"/>
              </a:rPr>
              <a:t>No significa que </a:t>
            </a:r>
            <a:r>
              <a:rPr lang="en-US" sz="2800" dirty="0" err="1" smtClean="0">
                <a:latin typeface="Cambria" panose="02040503050406030204" pitchFamily="18" charset="0"/>
              </a:rPr>
              <a:t>violes</a:t>
            </a:r>
            <a:r>
              <a:rPr lang="en-US" sz="2800" dirty="0" smtClean="0">
                <a:latin typeface="Cambria" panose="02040503050406030204" pitchFamily="18" charset="0"/>
              </a:rPr>
              <a:t> </a:t>
            </a:r>
            <a:r>
              <a:rPr lang="en-US" sz="2800" dirty="0">
                <a:latin typeface="Cambria" panose="02040503050406030204" pitchFamily="18" charset="0"/>
              </a:rPr>
              <a:t>la ley de Dios para </a:t>
            </a:r>
            <a:r>
              <a:rPr lang="en-US" sz="2800" dirty="0" err="1" smtClean="0">
                <a:latin typeface="Cambria" panose="02040503050406030204" pitchFamily="18" charset="0"/>
              </a:rPr>
              <a:t>apoyar</a:t>
            </a:r>
            <a:r>
              <a:rPr lang="en-US" sz="2800" dirty="0" smtClean="0">
                <a:latin typeface="Cambria" panose="02040503050406030204" pitchFamily="18" charset="0"/>
              </a:rPr>
              <a:t> </a:t>
            </a:r>
            <a:r>
              <a:rPr lang="en-US" sz="2800" dirty="0">
                <a:latin typeface="Cambria" panose="02040503050406030204" pitchFamily="18" charset="0"/>
              </a:rPr>
              <a:t>a tu marido.</a:t>
            </a:r>
          </a:p>
          <a:p>
            <a:pPr algn="l" rtl="0">
              <a:lnSpc>
                <a:spcPct val="150000"/>
              </a:lnSpc>
            </a:pPr>
            <a:r>
              <a:rPr lang="en-US" sz="2800" dirty="0">
                <a:latin typeface="Cambria" panose="02040503050406030204" pitchFamily="18" charset="0"/>
              </a:rPr>
              <a:t>No significa que utilices la sumisión como herramienta para salirte con la tuya. Eso es manipulación.</a:t>
            </a:r>
          </a:p>
          <a:p>
            <a:pPr algn="l" rtl="0">
              <a:lnSpc>
                <a:spcPct val="150000"/>
              </a:lnSpc>
            </a:pPr>
            <a:endParaRPr lang="en-US" sz="2800" dirty="0">
              <a:latin typeface="Cambria" panose="02040503050406030204" pitchFamily="18" charset="0"/>
            </a:endParaRPr>
          </a:p>
        </p:txBody>
      </p:sp>
    </p:spTree>
    <p:extLst>
      <p:ext uri="{BB962C8B-B14F-4D97-AF65-F5344CB8AC3E}">
        <p14:creationId xmlns:p14="http://schemas.microsoft.com/office/powerpoint/2010/main" val="361924936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137160"/>
            <a:ext cx="10149840" cy="640080"/>
          </a:xfrm>
        </p:spPr>
        <p:txBody>
          <a:bodyPr>
            <a:normAutofit/>
          </a:bodyPr>
          <a:lstStyle/>
          <a:p>
            <a:pPr rtl="0"/>
            <a:r>
              <a:rPr lang="en-US" sz="2880" b="1" i="1" u="sng" dirty="0">
                <a:solidFill>
                  <a:srgbClr val="FFFF00"/>
                </a:solidFill>
              </a:rPr>
              <a:t>La </a:t>
            </a:r>
            <a:r>
              <a:rPr lang="en-US" sz="2880" b="1" i="1" u="sng" dirty="0" err="1">
                <a:solidFill>
                  <a:srgbClr val="FFFF00"/>
                </a:solidFill>
              </a:rPr>
              <a:t>sumisión</a:t>
            </a:r>
            <a:r>
              <a:rPr lang="en-US" sz="2880" b="1" i="1" u="sng" dirty="0">
                <a:solidFill>
                  <a:srgbClr val="FFFF00"/>
                </a:solidFill>
              </a:rPr>
              <a:t> </a:t>
            </a:r>
            <a:r>
              <a:rPr lang="en-US" sz="2880" b="1" i="1" u="sng" dirty="0" smtClean="0">
                <a:solidFill>
                  <a:srgbClr val="FFFF00"/>
                </a:solidFill>
              </a:rPr>
              <a:t>se define </a:t>
            </a:r>
            <a:r>
              <a:rPr lang="en-US" sz="2880" b="1" i="1" u="sng" dirty="0" err="1" smtClean="0">
                <a:solidFill>
                  <a:srgbClr val="FFFF00"/>
                </a:solidFill>
              </a:rPr>
              <a:t>por</a:t>
            </a:r>
            <a:r>
              <a:rPr lang="en-US" sz="2880" b="1" i="1" u="sng" dirty="0" smtClean="0">
                <a:solidFill>
                  <a:srgbClr val="FFFF00"/>
                </a:solidFill>
              </a:rPr>
              <a:t> </a:t>
            </a:r>
            <a:r>
              <a:rPr lang="en-US" sz="2880" b="1" i="1" u="sng" dirty="0">
                <a:solidFill>
                  <a:srgbClr val="FFFF00"/>
                </a:solidFill>
              </a:rPr>
              <a:t>la </a:t>
            </a:r>
            <a:r>
              <a:rPr lang="en-US" sz="2880" b="1" i="1" u="sng" dirty="0" err="1" smtClean="0">
                <a:solidFill>
                  <a:srgbClr val="FFFF00"/>
                </a:solidFill>
              </a:rPr>
              <a:t>iglesia</a:t>
            </a:r>
            <a:r>
              <a:rPr lang="en-US" sz="2880" b="1" i="1" u="sng" dirty="0" smtClean="0">
                <a:solidFill>
                  <a:srgbClr val="FFFF00"/>
                </a:solidFill>
              </a:rPr>
              <a:t> </a:t>
            </a:r>
            <a:r>
              <a:rPr lang="en-US" sz="2880" b="1" i="1" u="sng" dirty="0">
                <a:solidFill>
                  <a:srgbClr val="FFFF00"/>
                </a:solidFill>
              </a:rPr>
              <a:t>(ideal) en sumisión a Cristo.</a:t>
            </a:r>
            <a:endParaRPr lang="en-US" sz="2880" u="sng" dirty="0">
              <a:solidFill>
                <a:srgbClr val="FFFF00"/>
              </a:solidFill>
            </a:endParaRPr>
          </a:p>
        </p:txBody>
      </p:sp>
      <p:sp>
        <p:nvSpPr>
          <p:cNvPr id="3" name="Content Placeholder 2"/>
          <p:cNvSpPr>
            <a:spLocks noGrp="1"/>
          </p:cNvSpPr>
          <p:nvPr>
            <p:ph idx="1"/>
          </p:nvPr>
        </p:nvSpPr>
        <p:spPr>
          <a:xfrm>
            <a:off x="1158240" y="868680"/>
            <a:ext cx="10149840" cy="4525963"/>
          </a:xfrm>
        </p:spPr>
        <p:txBody>
          <a:bodyPr>
            <a:noAutofit/>
          </a:bodyPr>
          <a:lstStyle/>
          <a:p>
            <a:r>
              <a:rPr lang="en-US" sz="2880" dirty="0"/>
              <a:t>Colosenses 3:18 </a:t>
            </a:r>
            <a:r>
              <a:rPr lang="en-US" sz="2880" dirty="0" smtClean="0"/>
              <a:t>– “</a:t>
            </a:r>
            <a:r>
              <a:rPr lang="es-ES" sz="2880" i="1" dirty="0" smtClean="0"/>
              <a:t>Mujeres</a:t>
            </a:r>
            <a:r>
              <a:rPr lang="es-ES" sz="2880" i="1" dirty="0"/>
              <a:t>, estén sujetas a sus maridos, como conviene en el </a:t>
            </a:r>
            <a:r>
              <a:rPr lang="es-ES" sz="2880" i="1" dirty="0" smtClean="0"/>
              <a:t>Señor</a:t>
            </a:r>
            <a:r>
              <a:rPr lang="en-US" sz="2880" dirty="0" smtClean="0"/>
              <a:t>”</a:t>
            </a:r>
            <a:endParaRPr lang="en-US" sz="2880" dirty="0"/>
          </a:p>
          <a:p>
            <a:pPr algn="l" rtl="0">
              <a:buNone/>
            </a:pPr>
            <a:r>
              <a:rPr lang="en-US" sz="2880" dirty="0"/>
              <a:t> </a:t>
            </a:r>
          </a:p>
          <a:p>
            <a:r>
              <a:rPr lang="en-US" sz="2880" dirty="0"/>
              <a:t>Efesios 5:23-24 -</a:t>
            </a:r>
            <a:r>
              <a:rPr lang="en-US" sz="2880" i="1" baseline="30000" dirty="0"/>
              <a:t> </a:t>
            </a:r>
            <a:r>
              <a:rPr lang="es-ES" sz="2880" i="1" dirty="0"/>
              <a:t>Porque el marido es cabeza de la mujer, así como Cristo es cabeza de la iglesia, siendo El mismo el Salvador del cuerpo. </a:t>
            </a:r>
            <a:r>
              <a:rPr lang="es-ES" sz="2880" i="1" dirty="0" smtClean="0"/>
              <a:t>24</a:t>
            </a:r>
            <a:r>
              <a:rPr lang="es-ES" sz="2880" i="1" dirty="0"/>
              <a:t>  Pero así como la iglesia está sujeta a Cristo, también las mujeres deben estarlo a sus maridos en todo. </a:t>
            </a:r>
            <a:endParaRPr lang="es-ES" sz="2880" i="1" dirty="0" smtClean="0"/>
          </a:p>
          <a:p>
            <a:r>
              <a:rPr lang="es-ES" sz="2880" dirty="0" smtClean="0"/>
              <a:t>32</a:t>
            </a:r>
            <a:r>
              <a:rPr lang="es-ES" sz="2880" dirty="0"/>
              <a:t>  Grande es este misterio, pero hablo con referencia a Cristo y a la iglesia. </a:t>
            </a:r>
            <a:r>
              <a:rPr lang="es-ES" sz="2880" dirty="0" smtClean="0"/>
              <a:t>33</a:t>
            </a:r>
            <a:r>
              <a:rPr lang="es-ES" sz="2880" dirty="0"/>
              <a:t>  En todo caso, cada uno de ustedes ame también a su mujer como a sí mismo, y que la mujer respete a su marido. </a:t>
            </a:r>
          </a:p>
          <a:p>
            <a:pPr algn="l" rtl="0">
              <a:buNone/>
            </a:pPr>
            <a:r>
              <a:rPr lang="en-US" sz="2880" dirty="0" smtClean="0"/>
              <a:t> </a:t>
            </a:r>
            <a:endParaRPr lang="en-US" sz="2880" dirty="0"/>
          </a:p>
        </p:txBody>
      </p:sp>
      <p:cxnSp>
        <p:nvCxnSpPr>
          <p:cNvPr id="7" name="Straight Connector 6"/>
          <p:cNvCxnSpPr/>
          <p:nvPr/>
        </p:nvCxnSpPr>
        <p:spPr>
          <a:xfrm>
            <a:off x="7172425" y="2837047"/>
            <a:ext cx="914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910363" y="3310288"/>
            <a:ext cx="320040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644640" y="4693118"/>
            <a:ext cx="4663440"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674796" y="5139088"/>
            <a:ext cx="1549667" cy="10427"/>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92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500"/>
                            </p:stCondLst>
                            <p:childTnLst>
                              <p:par>
                                <p:cTn id="29" presetID="22" presetClass="entr" presetSubtype="8" fill="hold" nodeType="after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wipe(left)">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left)">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wipe(left)">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883920" y="164437"/>
            <a:ext cx="10387263" cy="535531"/>
          </a:xfrm>
          <a:prstGeom prst="rect">
            <a:avLst/>
          </a:prstGeom>
          <a:noFill/>
        </p:spPr>
        <p:txBody>
          <a:bodyPr wrap="square" rtlCol="0">
            <a:spAutoFit/>
          </a:bodyPr>
          <a:lstStyle/>
          <a:p>
            <a:pPr marL="0" marR="0" lvl="0" indent="0" algn="ctr" defTabSz="1097280" rtl="0" eaLnBrk="1" fontAlgn="auto" latinLnBrk="0" hangingPunct="1">
              <a:lnSpc>
                <a:spcPct val="100000"/>
              </a:lnSpc>
              <a:spcBef>
                <a:spcPts val="0"/>
              </a:spcBef>
              <a:spcAft>
                <a:spcPts val="0"/>
              </a:spcAft>
              <a:buClrTx/>
              <a:buSzTx/>
              <a:buFontTx/>
              <a:buNone/>
              <a:tabLst/>
              <a:defRPr/>
            </a:pPr>
            <a:r>
              <a:rPr kumimoji="0" lang="en-US" sz="2880" b="1" i="1" u="sng" strike="noStrike" kern="1200" cap="none" spc="0" normalizeH="0" baseline="0" noProof="0" dirty="0">
                <a:ln>
                  <a:noFill/>
                </a:ln>
                <a:solidFill>
                  <a:srgbClr val="FFFF00"/>
                </a:solidFill>
                <a:effectLst/>
                <a:uLnTx/>
                <a:uFillTx/>
                <a:latin typeface="Calibri"/>
                <a:ea typeface="+mn-ea"/>
                <a:cs typeface="+mn-cs"/>
              </a:rPr>
              <a:t>¿Se requiere una confianza interior para esta sumisión voluntaria?</a:t>
            </a:r>
          </a:p>
        </p:txBody>
      </p:sp>
      <p:sp>
        <p:nvSpPr>
          <p:cNvPr id="4" name="Rectangle 3"/>
          <p:cNvSpPr/>
          <p:nvPr/>
        </p:nvSpPr>
        <p:spPr>
          <a:xfrm>
            <a:off x="648100" y="843018"/>
            <a:ext cx="10858901" cy="5853910"/>
          </a:xfrm>
          <a:prstGeom prst="rect">
            <a:avLst/>
          </a:prstGeom>
        </p:spPr>
        <p:txBody>
          <a:bodyPr wrap="square">
            <a:spAutoFit/>
          </a:bodyPr>
          <a:lstStyle/>
          <a:p>
            <a:pPr lvl="0" defTabSz="1097280">
              <a:defRPr/>
            </a:pPr>
            <a:r>
              <a:rPr kumimoji="0" lang="en-US" sz="2880" b="1" i="1" u="sng" strike="noStrike" kern="1200" cap="none" spc="0" normalizeH="0" baseline="0" noProof="0" dirty="0">
                <a:ln>
                  <a:noFill/>
                </a:ln>
                <a:solidFill>
                  <a:prstClr val="white"/>
                </a:solidFill>
                <a:effectLst/>
                <a:uLnTx/>
                <a:uFillTx/>
                <a:latin typeface="Calibri"/>
                <a:ea typeface="+mn-ea"/>
                <a:cs typeface="+mn-cs"/>
              </a:rPr>
              <a:t>1 Pedro </a:t>
            </a:r>
            <a:r>
              <a:rPr kumimoji="0" lang="en-US" sz="2880" b="1" i="1" u="sng" strike="noStrike" kern="1200" cap="none" spc="0" normalizeH="0" baseline="0" noProof="0" dirty="0" smtClean="0">
                <a:ln>
                  <a:noFill/>
                </a:ln>
                <a:solidFill>
                  <a:prstClr val="white"/>
                </a:solidFill>
                <a:effectLst/>
                <a:uLnTx/>
                <a:uFillTx/>
                <a:latin typeface="Calibri"/>
                <a:ea typeface="+mn-ea"/>
                <a:cs typeface="+mn-cs"/>
              </a:rPr>
              <a:t>3</a:t>
            </a:r>
            <a:r>
              <a:rPr kumimoji="0" lang="en-US" sz="2880" b="1" i="1" strike="noStrike" kern="1200" cap="none" spc="0" normalizeH="0" baseline="0" noProof="0" dirty="0" smtClean="0">
                <a:ln>
                  <a:noFill/>
                </a:ln>
                <a:solidFill>
                  <a:prstClr val="white"/>
                </a:solidFill>
                <a:effectLst/>
                <a:uLnTx/>
                <a:uFillTx/>
                <a:latin typeface="Calibri"/>
                <a:ea typeface="+mn-ea"/>
                <a:cs typeface="+mn-cs"/>
              </a:rPr>
              <a:t> </a:t>
            </a:r>
            <a:r>
              <a:rPr kumimoji="0" lang="en-US" sz="2880" b="1" i="0" u="none" strike="noStrike" kern="1200" cap="none" spc="0" normalizeH="0" baseline="0" noProof="0" dirty="0" smtClean="0">
                <a:ln>
                  <a:noFill/>
                </a:ln>
                <a:solidFill>
                  <a:prstClr val="white"/>
                </a:solidFill>
                <a:effectLst/>
                <a:uLnTx/>
                <a:uFillTx/>
                <a:latin typeface="Calibri"/>
                <a:ea typeface="+mn-ea"/>
                <a:cs typeface="+mn-cs"/>
              </a:rPr>
              <a:t>– 1 </a:t>
            </a:r>
            <a:r>
              <a:rPr lang="es-ES" sz="2880" dirty="0" smtClean="0">
                <a:solidFill>
                  <a:prstClr val="white"/>
                </a:solidFill>
              </a:rPr>
              <a:t>Asimismo </a:t>
            </a:r>
            <a:r>
              <a:rPr lang="es-ES" sz="2880" dirty="0">
                <a:solidFill>
                  <a:prstClr val="white"/>
                </a:solidFill>
              </a:rPr>
              <a:t>ustedes, mujeres, estén sujetas a sus maridos, de modo que si algunos de ellos son desobedientes a la palabra, puedan ser ganados sin palabra alguna por la conducta de sus </a:t>
            </a:r>
            <a:r>
              <a:rPr lang="es-ES" sz="2880" dirty="0" smtClean="0">
                <a:solidFill>
                  <a:prstClr val="white"/>
                </a:solidFill>
              </a:rPr>
              <a:t>mujeres… 5</a:t>
            </a:r>
            <a:r>
              <a:rPr lang="es-ES" sz="2880" dirty="0">
                <a:solidFill>
                  <a:prstClr val="white"/>
                </a:solidFill>
              </a:rPr>
              <a:t>  Porque así también se adornaban en otro tiempo las santas mujeres que esperaban en Dios, estando sujetas a sus maridos. </a:t>
            </a:r>
            <a:r>
              <a:rPr lang="es-ES" sz="2880" dirty="0" smtClean="0">
                <a:solidFill>
                  <a:prstClr val="white"/>
                </a:solidFill>
              </a:rPr>
              <a:t>6</a:t>
            </a:r>
            <a:r>
              <a:rPr lang="es-ES" sz="2880" dirty="0">
                <a:solidFill>
                  <a:prstClr val="white"/>
                </a:solidFill>
              </a:rPr>
              <a:t>  Así obedeció Sara a Abraham, llamándolo señor, y ustedes han llegado a ser hijas de ella, si hacen el bien y </a:t>
            </a:r>
            <a:r>
              <a:rPr lang="es-ES" sz="2880" u="sng" dirty="0">
                <a:solidFill>
                  <a:srgbClr val="FFFF00"/>
                </a:solidFill>
              </a:rPr>
              <a:t>no tienen miedo de nada que pueda aterrorizarlas</a:t>
            </a:r>
            <a:r>
              <a:rPr lang="es-ES" sz="2880" dirty="0">
                <a:solidFill>
                  <a:prstClr val="white"/>
                </a:solidFill>
              </a:rPr>
              <a:t>. </a:t>
            </a:r>
            <a:endParaRPr lang="es-ES" sz="2880" dirty="0" smtClean="0">
              <a:solidFill>
                <a:prstClr val="white"/>
              </a:solidFill>
            </a:endParaRPr>
          </a:p>
          <a:p>
            <a:pPr lvl="0" defTabSz="1097280">
              <a:defRPr/>
            </a:pPr>
            <a:r>
              <a:rPr lang="es-ES" sz="2880" dirty="0">
                <a:solidFill>
                  <a:prstClr val="white"/>
                </a:solidFill>
              </a:rPr>
              <a:t> </a:t>
            </a:r>
          </a:p>
          <a:p>
            <a:pPr lvl="0" defTabSz="1097280">
              <a:defRPr/>
            </a:pPr>
            <a:r>
              <a:rPr lang="es-ES" sz="2880" dirty="0" smtClean="0">
                <a:solidFill>
                  <a:prstClr val="white"/>
                </a:solidFill>
              </a:rPr>
              <a:t>13</a:t>
            </a:r>
            <a:r>
              <a:rPr lang="es-ES" sz="2880" dirty="0">
                <a:solidFill>
                  <a:prstClr val="white"/>
                </a:solidFill>
              </a:rPr>
              <a:t>  ¿Y quién les podrá hacer daño a ustedes si demuestran tener celo por lo bueno? </a:t>
            </a:r>
            <a:r>
              <a:rPr lang="es-ES" sz="2880" dirty="0" smtClean="0">
                <a:solidFill>
                  <a:prstClr val="white"/>
                </a:solidFill>
              </a:rPr>
              <a:t>14</a:t>
            </a:r>
            <a:r>
              <a:rPr lang="es-ES" sz="2880" dirty="0">
                <a:solidFill>
                  <a:prstClr val="white"/>
                </a:solidFill>
              </a:rPr>
              <a:t>  Pero aun si sufren por causa de la justicia, dichosos son. </a:t>
            </a:r>
            <a:r>
              <a:rPr lang="es-ES" sz="2880" u="sng" dirty="0">
                <a:solidFill>
                  <a:srgbClr val="FFFF00"/>
                </a:solidFill>
              </a:rPr>
              <a:t>Y NO TENGAN MIEDO POR TEMOR A ELLOS NI SE </a:t>
            </a:r>
            <a:r>
              <a:rPr lang="es-ES" sz="2880" u="sng" dirty="0" smtClean="0">
                <a:solidFill>
                  <a:srgbClr val="FFFF00"/>
                </a:solidFill>
              </a:rPr>
              <a:t>TURBEN</a:t>
            </a:r>
            <a:r>
              <a:rPr lang="es-ES" sz="2880" dirty="0" smtClean="0">
                <a:solidFill>
                  <a:prstClr val="white"/>
                </a:solidFill>
              </a:rPr>
              <a:t>, 15</a:t>
            </a:r>
            <a:r>
              <a:rPr lang="es-ES" sz="2880" dirty="0">
                <a:solidFill>
                  <a:prstClr val="white"/>
                </a:solidFill>
              </a:rPr>
              <a:t>  sino santifiquen a Cristo como Señor en sus corazones</a:t>
            </a:r>
            <a:endParaRPr kumimoji="0" lang="en-US" sz="2880" b="0" i="0" u="none" strike="noStrike" kern="1200" cap="none" spc="0" normalizeH="0" baseline="0" noProof="0" dirty="0">
              <a:ln>
                <a:noFill/>
              </a:ln>
              <a:solidFill>
                <a:prstClr val="white"/>
              </a:solidFill>
              <a:effectLst/>
              <a:uLnTx/>
              <a:uFillTx/>
              <a:latin typeface="Calibri"/>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36170" y="583413"/>
            <a:ext cx="8490284" cy="618423"/>
          </a:xfrm>
        </p:spPr>
        <p:txBody>
          <a:bodyPr/>
          <a:lstStyle/>
          <a:p>
            <a:pPr algn="l" rtl="0"/>
            <a:r>
              <a:rPr lang="en-US" dirty="0"/>
              <a:t>Tareas para el hombre (</a:t>
            </a:r>
            <a:r>
              <a:rPr lang="en-US" dirty="0" smtClean="0"/>
              <a:t>de </a:t>
            </a:r>
            <a:r>
              <a:rPr lang="en-US" dirty="0"/>
              <a:t>Génesis)</a:t>
            </a:r>
          </a:p>
        </p:txBody>
      </p:sp>
      <p:sp>
        <p:nvSpPr>
          <p:cNvPr id="3" name="Content Placeholder 2"/>
          <p:cNvSpPr>
            <a:spLocks noGrp="1"/>
          </p:cNvSpPr>
          <p:nvPr>
            <p:ph idx="1"/>
          </p:nvPr>
        </p:nvSpPr>
        <p:spPr>
          <a:xfrm>
            <a:off x="1081825" y="1201837"/>
            <a:ext cx="10398975" cy="5351363"/>
          </a:xfrm>
        </p:spPr>
        <p:txBody>
          <a:bodyPr>
            <a:normAutofit/>
          </a:bodyPr>
          <a:lstStyle/>
          <a:p>
            <a:pPr algn="l" rtl="0">
              <a:lnSpc>
                <a:spcPct val="150000"/>
              </a:lnSpc>
            </a:pPr>
            <a:r>
              <a:rPr lang="en-US" sz="2800" dirty="0" err="1" smtClean="0"/>
              <a:t>Ser</a:t>
            </a:r>
            <a:r>
              <a:rPr lang="en-US" sz="2800" dirty="0" smtClean="0"/>
              <a:t> </a:t>
            </a:r>
            <a:r>
              <a:rPr lang="en-US" sz="2800" dirty="0" err="1" smtClean="0"/>
              <a:t>fecundos</a:t>
            </a:r>
            <a:r>
              <a:rPr lang="en-US" sz="2800" dirty="0" smtClean="0"/>
              <a:t> </a:t>
            </a:r>
            <a:r>
              <a:rPr lang="en-US" sz="2800" dirty="0"/>
              <a:t>y </a:t>
            </a:r>
            <a:r>
              <a:rPr lang="en-US" sz="2800" dirty="0" err="1" smtClean="0"/>
              <a:t>multipl</a:t>
            </a:r>
            <a:r>
              <a:rPr lang="es-ES" sz="2800" dirty="0" err="1" smtClean="0"/>
              <a:t>icarse</a:t>
            </a:r>
            <a:r>
              <a:rPr lang="en-US" sz="2800" dirty="0" smtClean="0"/>
              <a:t> </a:t>
            </a:r>
            <a:r>
              <a:rPr lang="en-US" sz="2800" dirty="0"/>
              <a:t>(1:28) – como animales (1:22)</a:t>
            </a:r>
          </a:p>
          <a:p>
            <a:pPr algn="l" rtl="0">
              <a:lnSpc>
                <a:spcPct val="150000"/>
              </a:lnSpc>
            </a:pPr>
            <a:r>
              <a:rPr lang="en-US" sz="2800" dirty="0" err="1" smtClean="0"/>
              <a:t>Llenar</a:t>
            </a:r>
            <a:r>
              <a:rPr lang="en-US" sz="2800" dirty="0" smtClean="0"/>
              <a:t> </a:t>
            </a:r>
            <a:r>
              <a:rPr lang="en-US" sz="2800" dirty="0"/>
              <a:t>la tierra y </a:t>
            </a:r>
            <a:r>
              <a:rPr lang="en-US" sz="2800" dirty="0" err="1" smtClean="0"/>
              <a:t>someterla</a:t>
            </a:r>
            <a:r>
              <a:rPr lang="en-US" sz="2800" dirty="0" smtClean="0"/>
              <a:t> </a:t>
            </a:r>
            <a:r>
              <a:rPr lang="en-US" sz="2800" dirty="0"/>
              <a:t>(1:28)</a:t>
            </a:r>
          </a:p>
          <a:p>
            <a:pPr algn="l" rtl="0">
              <a:lnSpc>
                <a:spcPct val="150000"/>
              </a:lnSpc>
            </a:pPr>
            <a:r>
              <a:rPr lang="en-US" sz="2800" dirty="0" err="1" smtClean="0"/>
              <a:t>Ejercer</a:t>
            </a:r>
            <a:r>
              <a:rPr lang="en-US" sz="2800" dirty="0" smtClean="0"/>
              <a:t> </a:t>
            </a:r>
            <a:r>
              <a:rPr lang="en-US" sz="2800" dirty="0" err="1" smtClean="0"/>
              <a:t>dominio</a:t>
            </a:r>
            <a:r>
              <a:rPr lang="en-US" sz="2800" dirty="0" smtClean="0"/>
              <a:t> </a:t>
            </a:r>
            <a:r>
              <a:rPr lang="en-US" sz="2800" dirty="0"/>
              <a:t>sobre [</a:t>
            </a:r>
            <a:r>
              <a:rPr lang="en-US" sz="2800" dirty="0" err="1" smtClean="0"/>
              <a:t>gobernar</a:t>
            </a:r>
            <a:r>
              <a:rPr lang="en-US" sz="2800" dirty="0" smtClean="0"/>
              <a:t>]… </a:t>
            </a:r>
            <a:r>
              <a:rPr lang="en-US" sz="2800" dirty="0"/>
              <a:t>todo ser viviente (1:28)</a:t>
            </a:r>
          </a:p>
          <a:p>
            <a:pPr algn="l" rtl="0">
              <a:lnSpc>
                <a:spcPct val="150000"/>
              </a:lnSpc>
            </a:pPr>
            <a:r>
              <a:rPr lang="en-US" sz="2800" dirty="0" err="1" smtClean="0"/>
              <a:t>Labrar</a:t>
            </a:r>
            <a:r>
              <a:rPr lang="en-US" sz="2800" dirty="0" smtClean="0"/>
              <a:t> la </a:t>
            </a:r>
            <a:r>
              <a:rPr lang="en-US" sz="2800" dirty="0"/>
              <a:t>tierra (2:5)</a:t>
            </a:r>
          </a:p>
          <a:p>
            <a:pPr algn="l" rtl="0">
              <a:lnSpc>
                <a:spcPct val="150000"/>
              </a:lnSpc>
            </a:pPr>
            <a:r>
              <a:rPr lang="en-US" sz="2800" dirty="0" smtClean="0"/>
              <a:t>Cultivar y </a:t>
            </a:r>
            <a:r>
              <a:rPr lang="en-US" sz="2800" dirty="0" err="1" smtClean="0"/>
              <a:t>cuidar</a:t>
            </a:r>
            <a:r>
              <a:rPr lang="en-US" sz="2800" dirty="0" smtClean="0"/>
              <a:t> el </a:t>
            </a:r>
            <a:r>
              <a:rPr lang="en-US" sz="2800" dirty="0" err="1" smtClean="0"/>
              <a:t>huerto</a:t>
            </a:r>
            <a:r>
              <a:rPr lang="en-US" sz="2800" dirty="0" smtClean="0"/>
              <a:t> </a:t>
            </a:r>
            <a:r>
              <a:rPr lang="en-US" sz="2800" dirty="0"/>
              <a:t>(2:15)</a:t>
            </a:r>
          </a:p>
          <a:p>
            <a:pPr algn="l" rtl="0">
              <a:lnSpc>
                <a:spcPct val="150000"/>
              </a:lnSpc>
            </a:pPr>
            <a:r>
              <a:rPr lang="en-US" sz="2800" dirty="0"/>
              <a:t>Aceptar restricciones (2:16-17)</a:t>
            </a:r>
          </a:p>
          <a:p>
            <a:pPr algn="l" rtl="0">
              <a:lnSpc>
                <a:spcPct val="150000"/>
              </a:lnSpc>
            </a:pPr>
            <a:r>
              <a:rPr lang="en-US" sz="2800" dirty="0" err="1" smtClean="0"/>
              <a:t>Llegar</a:t>
            </a:r>
            <a:r>
              <a:rPr lang="en-US" sz="2800" dirty="0"/>
              <a:t> </a:t>
            </a:r>
            <a:r>
              <a:rPr lang="en-US" sz="2800" dirty="0" smtClean="0"/>
              <a:t>a </a:t>
            </a:r>
            <a:r>
              <a:rPr lang="en-US" sz="2800" dirty="0" err="1" smtClean="0"/>
              <a:t>ser</a:t>
            </a:r>
            <a:r>
              <a:rPr lang="en-US" sz="2800" dirty="0" smtClean="0"/>
              <a:t> </a:t>
            </a:r>
            <a:r>
              <a:rPr lang="en-US" sz="2800" dirty="0"/>
              <a:t>“una sola carne” con una mujer (2:23)</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A389DF-B1F5-4991-89B8-72C57CDB73FE}"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6194781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920" y="137160"/>
            <a:ext cx="10424160" cy="640080"/>
          </a:xfrm>
        </p:spPr>
        <p:txBody>
          <a:bodyPr>
            <a:normAutofit/>
          </a:bodyPr>
          <a:lstStyle/>
          <a:p>
            <a:pPr lvl="0" rtl="0"/>
            <a:r>
              <a:rPr lang="en-US" sz="2880" b="1" i="1" u="sng" dirty="0">
                <a:solidFill>
                  <a:srgbClr val="FFFF00"/>
                </a:solidFill>
              </a:rPr>
              <a:t>¿Qué actitudes/carácter se requieren para tal sumisión?</a:t>
            </a:r>
          </a:p>
        </p:txBody>
      </p:sp>
      <p:sp>
        <p:nvSpPr>
          <p:cNvPr id="7" name="Rectangle 6"/>
          <p:cNvSpPr/>
          <p:nvPr/>
        </p:nvSpPr>
        <p:spPr>
          <a:xfrm>
            <a:off x="1798320" y="1325885"/>
            <a:ext cx="8686800" cy="4672048"/>
          </a:xfrm>
          <a:prstGeom prst="rect">
            <a:avLst/>
          </a:prstGeom>
        </p:spPr>
        <p:txBody>
          <a:bodyPr wrap="square">
            <a:spAutoFit/>
          </a:bodyPr>
          <a:lstStyle/>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r>
              <a:rPr lang="es-ES" sz="3360" dirty="0" smtClean="0">
                <a:solidFill>
                  <a:prstClr val="white"/>
                </a:solidFill>
                <a:latin typeface="Calibri"/>
              </a:rPr>
              <a:t>Piedad.</a:t>
            </a:r>
            <a:endParaRPr kumimoji="0" lang="en-US" sz="3360" b="0" i="0" u="none" strike="noStrike" kern="1200" cap="none" spc="0" normalizeH="0" baseline="0" noProof="0" dirty="0">
              <a:ln>
                <a:noFill/>
              </a:ln>
              <a:solidFill>
                <a:prstClr val="white"/>
              </a:solidFill>
              <a:effectLst/>
              <a:uLnTx/>
              <a:uFillTx/>
              <a:latin typeface="Calibri"/>
              <a:ea typeface="+mn-ea"/>
              <a:cs typeface="+mn-cs"/>
            </a:endParaRPr>
          </a:p>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r>
              <a:rPr kumimoji="0" lang="en-US" sz="3360" b="0" i="0" u="none" strike="noStrike" kern="1200" cap="none" spc="0" normalizeH="0" baseline="0" noProof="0" dirty="0">
                <a:ln>
                  <a:noFill/>
                </a:ln>
                <a:solidFill>
                  <a:prstClr val="white"/>
                </a:solidFill>
                <a:effectLst/>
                <a:uLnTx/>
                <a:uFillTx/>
                <a:latin typeface="Calibri"/>
                <a:ea typeface="+mn-ea"/>
                <a:cs typeface="+mn-cs"/>
              </a:rPr>
              <a:t>Humildad y </a:t>
            </a: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altruismo</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a:t>
            </a:r>
            <a:endParaRPr kumimoji="0" lang="en-US" sz="3360" b="0" i="0" u="none" strike="noStrike" kern="1200" cap="none" spc="0" normalizeH="0" baseline="0" noProof="0" dirty="0">
              <a:ln>
                <a:noFill/>
              </a:ln>
              <a:solidFill>
                <a:prstClr val="white"/>
              </a:solidFill>
              <a:effectLst/>
              <a:uLnTx/>
              <a:uFillTx/>
              <a:latin typeface="Calibri"/>
              <a:ea typeface="+mn-ea"/>
              <a:cs typeface="+mn-cs"/>
            </a:endParaRPr>
          </a:p>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Tolerancia</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a:ln>
                  <a:noFill/>
                </a:ln>
                <a:solidFill>
                  <a:prstClr val="white"/>
                </a:solidFill>
                <a:effectLst/>
                <a:uLnTx/>
                <a:uFillTx/>
                <a:latin typeface="Calibri"/>
                <a:ea typeface="+mn-ea"/>
                <a:cs typeface="+mn-cs"/>
              </a:rPr>
              <a:t>y </a:t>
            </a: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perdón</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a:t>
            </a:r>
            <a:endParaRPr kumimoji="0" lang="en-US" sz="3360" b="0" i="0" u="none" strike="noStrike" kern="1200" cap="none" spc="0" normalizeH="0" baseline="0" noProof="0" dirty="0">
              <a:ln>
                <a:noFill/>
              </a:ln>
              <a:solidFill>
                <a:prstClr val="white"/>
              </a:solidFill>
              <a:effectLst/>
              <a:uLnTx/>
              <a:uFillTx/>
              <a:latin typeface="Calibri"/>
              <a:ea typeface="+mn-ea"/>
              <a:cs typeface="+mn-cs"/>
            </a:endParaRPr>
          </a:p>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Confiar</a:t>
            </a:r>
            <a:r>
              <a:rPr kumimoji="0" lang="en-US" sz="3360" b="0" i="0" u="none" strike="noStrike" kern="1200" cap="none" spc="0" normalizeH="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en</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a:ln>
                  <a:noFill/>
                </a:ln>
                <a:solidFill>
                  <a:prstClr val="white"/>
                </a:solidFill>
                <a:effectLst/>
                <a:uLnTx/>
                <a:uFillTx/>
                <a:latin typeface="Calibri"/>
                <a:ea typeface="+mn-ea"/>
                <a:cs typeface="+mn-cs"/>
              </a:rPr>
              <a:t>el plan de </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Dios.</a:t>
            </a:r>
            <a:endParaRPr kumimoji="0" lang="en-US" sz="3360" b="0" i="0" u="none" strike="noStrike" kern="1200" cap="none" spc="0" normalizeH="0" baseline="0" noProof="0" dirty="0">
              <a:ln>
                <a:noFill/>
              </a:ln>
              <a:solidFill>
                <a:prstClr val="white"/>
              </a:solidFill>
              <a:effectLst/>
              <a:uLnTx/>
              <a:uFillTx/>
              <a:latin typeface="Calibri"/>
              <a:ea typeface="+mn-ea"/>
              <a:cs typeface="+mn-cs"/>
            </a:endParaRPr>
          </a:p>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Asumir</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a:ln>
                  <a:noFill/>
                </a:ln>
                <a:solidFill>
                  <a:prstClr val="white"/>
                </a:solidFill>
                <a:effectLst/>
                <a:uLnTx/>
                <a:uFillTx/>
                <a:latin typeface="Calibri"/>
                <a:ea typeface="+mn-ea"/>
                <a:cs typeface="+mn-cs"/>
              </a:rPr>
              <a:t>la responsabilidad de </a:t>
            </a: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ti</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misma</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a:ln>
                  <a:noFill/>
                </a:ln>
                <a:solidFill>
                  <a:prstClr val="white"/>
                </a:solidFill>
                <a:effectLst/>
                <a:uLnTx/>
                <a:uFillTx/>
                <a:latin typeface="Calibri"/>
                <a:ea typeface="+mn-ea"/>
                <a:cs typeface="+mn-cs"/>
              </a:rPr>
              <a:t>para hacer lo correcto.</a:t>
            </a:r>
          </a:p>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Mantener</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a:ln>
                  <a:noFill/>
                </a:ln>
                <a:solidFill>
                  <a:prstClr val="white"/>
                </a:solidFill>
                <a:effectLst/>
                <a:uLnTx/>
                <a:uFillTx/>
                <a:latin typeface="Calibri"/>
                <a:ea typeface="+mn-ea"/>
                <a:cs typeface="+mn-cs"/>
              </a:rPr>
              <a:t>la salvación como meta.</a:t>
            </a:r>
          </a:p>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r>
              <a:rPr lang="en-US" sz="3360" dirty="0" smtClean="0">
                <a:solidFill>
                  <a:prstClr val="white"/>
                </a:solidFill>
                <a:latin typeface="Calibri"/>
              </a:rPr>
              <a:t>La f</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e </a:t>
            </a:r>
            <a:r>
              <a:rPr kumimoji="0" lang="en-US" sz="3360" b="0" i="0" u="none" strike="noStrike" kern="1200" cap="none" spc="0" normalizeH="0" baseline="0" noProof="0" dirty="0" err="1">
                <a:ln>
                  <a:noFill/>
                </a:ln>
                <a:solidFill>
                  <a:prstClr val="white"/>
                </a:solidFill>
                <a:effectLst/>
                <a:uLnTx/>
                <a:uFillTx/>
                <a:latin typeface="Calibri"/>
                <a:ea typeface="+mn-ea"/>
                <a:cs typeface="+mn-cs"/>
              </a:rPr>
              <a:t>en</a:t>
            </a:r>
            <a:r>
              <a:rPr kumimoji="0" lang="en-US" sz="3360" b="0" i="0" u="none" strike="noStrike" kern="1200" cap="none" spc="0" normalizeH="0" baseline="0" noProof="0" dirty="0">
                <a:ln>
                  <a:noFill/>
                </a:ln>
                <a:solidFill>
                  <a:prstClr val="white"/>
                </a:solidFill>
                <a:effectLst/>
                <a:uLnTx/>
                <a:uFillTx/>
                <a:latin typeface="Calibri"/>
                <a:ea typeface="+mn-ea"/>
                <a:cs typeface="+mn-cs"/>
              </a:rPr>
              <a:t> </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Dios </a:t>
            </a:r>
            <a:r>
              <a:rPr kumimoji="0" lang="en-US" sz="3360" b="0" i="0" u="none" strike="noStrike" kern="1200" cap="none" spc="0" normalizeH="0" baseline="0" noProof="0" dirty="0" err="1" smtClean="0">
                <a:ln>
                  <a:noFill/>
                </a:ln>
                <a:solidFill>
                  <a:prstClr val="white"/>
                </a:solidFill>
                <a:effectLst/>
                <a:uLnTx/>
                <a:uFillTx/>
                <a:latin typeface="Calibri"/>
                <a:ea typeface="+mn-ea"/>
                <a:cs typeface="+mn-cs"/>
              </a:rPr>
              <a:t>es</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a:ln>
                  <a:noFill/>
                </a:ln>
                <a:solidFill>
                  <a:prstClr val="white"/>
                </a:solidFill>
                <a:effectLst/>
                <a:uLnTx/>
                <a:uFillTx/>
                <a:latin typeface="Calibri"/>
                <a:ea typeface="+mn-ea"/>
                <a:cs typeface="+mn-cs"/>
              </a:rPr>
              <a:t>tu fortaleza.</a:t>
            </a:r>
          </a:p>
          <a:p>
            <a:pPr marL="548640" marR="0" lvl="0" indent="-548640" algn="l" defTabSz="1097280" rtl="0" eaLnBrk="1" fontAlgn="auto" latinLnBrk="0" hangingPunct="1">
              <a:lnSpc>
                <a:spcPct val="100000"/>
              </a:lnSpc>
              <a:spcBef>
                <a:spcPts val="0"/>
              </a:spcBef>
              <a:spcAft>
                <a:spcPts val="0"/>
              </a:spcAft>
              <a:buClrTx/>
              <a:buSzTx/>
              <a:buFont typeface="Arial" charset="0"/>
              <a:buAutoNum type="arabicPeriod"/>
              <a:tabLst/>
              <a:defRPr/>
            </a:pPr>
            <a:endParaRPr kumimoji="0" lang="en-US" sz="288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067344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274642"/>
            <a:ext cx="9875520" cy="685482"/>
          </a:xfrm>
        </p:spPr>
        <p:txBody>
          <a:bodyPr>
            <a:normAutofit fontScale="90000"/>
          </a:bodyPr>
          <a:lstStyle/>
          <a:p>
            <a:pPr lvl="0" rtl="0"/>
            <a:r>
              <a:rPr lang="en-US" sz="3720" b="1" i="1" u="sng" dirty="0">
                <a:solidFill>
                  <a:srgbClr val="FFFF00"/>
                </a:solidFill>
              </a:rPr>
              <a:t>La atención de la esposa ideal </a:t>
            </a:r>
            <a:r>
              <a:rPr lang="en-US" sz="3720" b="1" i="1" u="sng" dirty="0" smtClean="0">
                <a:solidFill>
                  <a:srgbClr val="FFFF00"/>
                </a:solidFill>
              </a:rPr>
              <a:t>(</a:t>
            </a:r>
            <a:r>
              <a:rPr lang="en-US" sz="3720" b="1" i="1" u="sng" dirty="0" err="1" smtClean="0">
                <a:solidFill>
                  <a:srgbClr val="FFFF00"/>
                </a:solidFill>
              </a:rPr>
              <a:t>rol</a:t>
            </a:r>
            <a:r>
              <a:rPr lang="en-US" sz="3720" b="1" i="1" u="sng" dirty="0" smtClean="0">
                <a:solidFill>
                  <a:srgbClr val="FFFF00"/>
                </a:solidFill>
              </a:rPr>
              <a:t> </a:t>
            </a:r>
            <a:r>
              <a:rPr lang="en-US" sz="3720" b="1" i="1" u="sng" dirty="0">
                <a:solidFill>
                  <a:srgbClr val="FFFF00"/>
                </a:solidFill>
              </a:rPr>
              <a:t>principal) </a:t>
            </a:r>
            <a:r>
              <a:rPr lang="en-US" sz="3720" b="1" i="1" u="sng" dirty="0" smtClean="0">
                <a:solidFill>
                  <a:srgbClr val="FFFF00"/>
                </a:solidFill>
              </a:rPr>
              <a:t/>
            </a:r>
            <a:br>
              <a:rPr lang="en-US" sz="3720" b="1" i="1" u="sng" dirty="0" smtClean="0">
                <a:solidFill>
                  <a:srgbClr val="FFFF00"/>
                </a:solidFill>
              </a:rPr>
            </a:br>
            <a:r>
              <a:rPr lang="en-US" sz="3720" b="1" i="1" u="sng" dirty="0" err="1" smtClean="0">
                <a:solidFill>
                  <a:srgbClr val="FFFF00"/>
                </a:solidFill>
              </a:rPr>
              <a:t>está</a:t>
            </a:r>
            <a:r>
              <a:rPr lang="en-US" sz="3720" b="1" i="1" u="sng" dirty="0" smtClean="0">
                <a:solidFill>
                  <a:srgbClr val="FFFF00"/>
                </a:solidFill>
              </a:rPr>
              <a:t> </a:t>
            </a:r>
            <a:r>
              <a:rPr lang="en-US" sz="3720" b="1" i="1" u="sng" dirty="0">
                <a:solidFill>
                  <a:srgbClr val="FFFF00"/>
                </a:solidFill>
              </a:rPr>
              <a:t>en su hogar y su familia.</a:t>
            </a:r>
            <a:endParaRPr lang="en-US" u="sng" dirty="0">
              <a:solidFill>
                <a:srgbClr val="FFFF00"/>
              </a:solidFill>
            </a:endParaRPr>
          </a:p>
        </p:txBody>
      </p:sp>
      <p:sp>
        <p:nvSpPr>
          <p:cNvPr id="3" name="Content Placeholder 2"/>
          <p:cNvSpPr>
            <a:spLocks noGrp="1"/>
          </p:cNvSpPr>
          <p:nvPr>
            <p:ph idx="1"/>
          </p:nvPr>
        </p:nvSpPr>
        <p:spPr>
          <a:xfrm>
            <a:off x="883920" y="1570522"/>
            <a:ext cx="10424160" cy="5303520"/>
          </a:xfrm>
        </p:spPr>
        <p:txBody>
          <a:bodyPr>
            <a:noAutofit/>
          </a:bodyPr>
          <a:lstStyle/>
          <a:p>
            <a:pPr marL="0" indent="0">
              <a:buNone/>
            </a:pPr>
            <a:r>
              <a:rPr lang="en-US" sz="2760" i="1" baseline="30000" dirty="0" smtClean="0"/>
              <a:t>“</a:t>
            </a:r>
            <a:r>
              <a:rPr lang="es-ES" sz="3360" i="1" dirty="0" smtClean="0"/>
              <a:t>…testimonio </a:t>
            </a:r>
            <a:r>
              <a:rPr lang="es-ES" sz="3360" i="1" dirty="0"/>
              <a:t>de buenas obras; si </a:t>
            </a:r>
            <a:r>
              <a:rPr lang="es-ES" sz="3360" i="1" u="sng" dirty="0">
                <a:solidFill>
                  <a:srgbClr val="FFFF00"/>
                </a:solidFill>
              </a:rPr>
              <a:t>ha criado hijos, si ha mostrado hospitalidad a extraños</a:t>
            </a:r>
            <a:r>
              <a:rPr lang="es-ES" sz="3360" i="1" dirty="0"/>
              <a:t>, si ha lavado los pies de los santos, si ha ayudado a los afligidos y si se ha consagrado a toda buena </a:t>
            </a:r>
            <a:r>
              <a:rPr lang="es-ES" sz="3360" i="1" dirty="0" smtClean="0"/>
              <a:t>obra</a:t>
            </a:r>
            <a:r>
              <a:rPr lang="en-US" sz="3360" i="1" dirty="0" smtClean="0"/>
              <a:t>”. </a:t>
            </a:r>
            <a:r>
              <a:rPr lang="en-US" sz="3360" dirty="0" smtClean="0">
                <a:solidFill>
                  <a:srgbClr val="FFFF00"/>
                </a:solidFill>
              </a:rPr>
              <a:t>(1 </a:t>
            </a:r>
            <a:r>
              <a:rPr lang="en-US" sz="3360" dirty="0">
                <a:solidFill>
                  <a:srgbClr val="FFFF00"/>
                </a:solidFill>
              </a:rPr>
              <a:t>Timoteo 5:10)</a:t>
            </a:r>
          </a:p>
          <a:p>
            <a:pPr marL="0" indent="0" algn="l" rtl="0">
              <a:buNone/>
            </a:pPr>
            <a:endParaRPr lang="en-US" sz="3360" dirty="0">
              <a:solidFill>
                <a:srgbClr val="FFFF00"/>
              </a:solidFill>
            </a:endParaRPr>
          </a:p>
          <a:p>
            <a:pPr marL="0" indent="0">
              <a:buNone/>
            </a:pPr>
            <a:r>
              <a:rPr lang="en-US" sz="3360" i="1" dirty="0" smtClean="0"/>
              <a:t>“</a:t>
            </a:r>
            <a:r>
              <a:rPr lang="es-ES" sz="3360" i="1" dirty="0"/>
              <a:t>Por tanto, quiero que las viudas más jóvenes se casen, que tengan hijos, que </a:t>
            </a:r>
            <a:r>
              <a:rPr lang="es-ES" sz="3360" i="1" u="sng" dirty="0">
                <a:solidFill>
                  <a:srgbClr val="FFFF00"/>
                </a:solidFill>
              </a:rPr>
              <a:t>cuiden su casa</a:t>
            </a:r>
            <a:r>
              <a:rPr lang="es-ES" sz="3360" i="1" dirty="0"/>
              <a:t> y no den al adversario ocasión de </a:t>
            </a:r>
            <a:r>
              <a:rPr lang="es-ES" sz="3360" i="1" dirty="0" smtClean="0"/>
              <a:t>reproche</a:t>
            </a:r>
            <a:r>
              <a:rPr lang="en-US" sz="3360" i="1" dirty="0" smtClean="0"/>
              <a:t>”.</a:t>
            </a:r>
            <a:r>
              <a:rPr lang="en-US" sz="3360" dirty="0" smtClean="0"/>
              <a:t> </a:t>
            </a:r>
            <a:r>
              <a:rPr lang="en-US" sz="3360" dirty="0">
                <a:solidFill>
                  <a:srgbClr val="FFFF00"/>
                </a:solidFill>
              </a:rPr>
              <a:t>(1 Timoteo 5:14)</a:t>
            </a:r>
          </a:p>
          <a:p>
            <a:pPr marL="0" indent="0" algn="l" rtl="0">
              <a:buNone/>
            </a:pPr>
            <a:endParaRPr lang="en-US" sz="144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4"/>
            <a:ext cx="9875520" cy="594042"/>
          </a:xfrm>
        </p:spPr>
        <p:txBody>
          <a:bodyPr>
            <a:normAutofit fontScale="90000"/>
          </a:bodyPr>
          <a:lstStyle/>
          <a:p>
            <a:pPr rtl="0"/>
            <a:r>
              <a:rPr lang="en-US" sz="3360" b="1" i="1" u="sng" dirty="0">
                <a:solidFill>
                  <a:srgbClr val="FFFF00"/>
                </a:solidFill>
              </a:rPr>
              <a:t>Roles de las mujeres mayores y jóvenes</a:t>
            </a:r>
          </a:p>
        </p:txBody>
      </p:sp>
      <p:sp>
        <p:nvSpPr>
          <p:cNvPr id="5" name="TextBox 4"/>
          <p:cNvSpPr txBox="1"/>
          <p:nvPr/>
        </p:nvSpPr>
        <p:spPr>
          <a:xfrm>
            <a:off x="583932" y="997381"/>
            <a:ext cx="10841255" cy="3711785"/>
          </a:xfrm>
          <a:prstGeom prst="rect">
            <a:avLst/>
          </a:prstGeom>
          <a:noFill/>
        </p:spPr>
        <p:txBody>
          <a:bodyPr wrap="square" rtlCol="0">
            <a:spAutoFit/>
          </a:bodyPr>
          <a:lstStyle/>
          <a:p>
            <a:pPr lvl="0" defTabSz="1097280">
              <a:defRPr/>
            </a:pPr>
            <a:r>
              <a:rPr kumimoji="0" lang="en-US" sz="3360" b="0" i="1" u="none" strike="noStrike" kern="1200" cap="none" spc="0" normalizeH="0" baseline="0" noProof="0" dirty="0" smtClean="0">
                <a:ln>
                  <a:noFill/>
                </a:ln>
                <a:solidFill>
                  <a:prstClr val="white"/>
                </a:solidFill>
                <a:effectLst/>
                <a:uLnTx/>
                <a:uFillTx/>
                <a:latin typeface="Calibri"/>
                <a:ea typeface="+mn-ea"/>
                <a:cs typeface="+mn-cs"/>
              </a:rPr>
              <a:t>“</a:t>
            </a:r>
            <a:r>
              <a:rPr lang="es-ES" sz="3360" i="1" dirty="0">
                <a:solidFill>
                  <a:prstClr val="white"/>
                </a:solidFill>
              </a:rPr>
              <a:t>Asimismo, las ancianas deben ser reverentes en su conducta, no calumniadoras ni esclavas de mucho vino. Que enseñen lo bueno, </a:t>
            </a:r>
            <a:r>
              <a:rPr lang="es-ES" sz="3360" i="1" dirty="0" smtClean="0">
                <a:solidFill>
                  <a:prstClr val="white"/>
                </a:solidFill>
              </a:rPr>
              <a:t>4</a:t>
            </a:r>
            <a:r>
              <a:rPr lang="es-ES" sz="3360" i="1" dirty="0">
                <a:solidFill>
                  <a:prstClr val="white"/>
                </a:solidFill>
              </a:rPr>
              <a:t>  para que puedan instruir a </a:t>
            </a:r>
            <a:r>
              <a:rPr lang="es-ES" sz="3360" i="1" dirty="0" smtClean="0">
                <a:solidFill>
                  <a:prstClr val="white"/>
                </a:solidFill>
              </a:rPr>
              <a:t>las </a:t>
            </a:r>
            <a:r>
              <a:rPr lang="es-ES" sz="3360" i="1" dirty="0">
                <a:solidFill>
                  <a:prstClr val="white"/>
                </a:solidFill>
              </a:rPr>
              <a:t>jóvenes a que amen a sus maridos, a que amen a sus hijos, </a:t>
            </a:r>
            <a:r>
              <a:rPr lang="es-ES" sz="3360" i="1" dirty="0" smtClean="0">
                <a:solidFill>
                  <a:prstClr val="white"/>
                </a:solidFill>
              </a:rPr>
              <a:t>5</a:t>
            </a:r>
            <a:r>
              <a:rPr lang="es-ES" sz="3360" i="1" dirty="0">
                <a:solidFill>
                  <a:prstClr val="white"/>
                </a:solidFill>
              </a:rPr>
              <a:t>  a que sean prudentes, puras, </a:t>
            </a:r>
            <a:r>
              <a:rPr lang="es-ES" sz="3360" i="1" dirty="0">
                <a:solidFill>
                  <a:srgbClr val="FFFF00"/>
                </a:solidFill>
              </a:rPr>
              <a:t>hacendosas en el hogar</a:t>
            </a:r>
            <a:r>
              <a:rPr lang="es-ES" sz="3360" i="1" dirty="0">
                <a:solidFill>
                  <a:prstClr val="white"/>
                </a:solidFill>
              </a:rPr>
              <a:t>, amables, </a:t>
            </a:r>
            <a:r>
              <a:rPr lang="es-ES" sz="3360" i="1" u="sng" dirty="0">
                <a:solidFill>
                  <a:srgbClr val="FFFF00"/>
                </a:solidFill>
              </a:rPr>
              <a:t>sujetas a sus maridos</a:t>
            </a:r>
            <a:r>
              <a:rPr lang="es-ES" sz="3360" i="1" dirty="0">
                <a:solidFill>
                  <a:prstClr val="white"/>
                </a:solidFill>
              </a:rPr>
              <a:t>, para que la palabra de Dios no sea </a:t>
            </a:r>
            <a:r>
              <a:rPr lang="es-ES" sz="3360" i="1" dirty="0" smtClean="0">
                <a:solidFill>
                  <a:prstClr val="white"/>
                </a:solidFill>
              </a:rPr>
              <a:t>blasfemada</a:t>
            </a:r>
            <a:r>
              <a:rPr kumimoji="0" lang="en-US" sz="3360" b="0" i="1" u="none" strike="noStrike" kern="1200" cap="none" spc="0" normalizeH="0" baseline="0" noProof="0" dirty="0" smtClean="0">
                <a:ln>
                  <a:noFill/>
                </a:ln>
                <a:solidFill>
                  <a:prstClr val="white"/>
                </a:solidFill>
                <a:effectLst/>
                <a:uLnTx/>
                <a:uFillTx/>
                <a:latin typeface="Calibri"/>
                <a:ea typeface="+mn-ea"/>
                <a:cs typeface="+mn-cs"/>
              </a:rPr>
              <a:t>”. </a:t>
            </a:r>
            <a:r>
              <a:rPr kumimoji="0" lang="en-US" sz="3360" b="0" i="0" u="none" strike="noStrike" kern="1200" cap="none" spc="0" normalizeH="0" baseline="0" noProof="0" dirty="0" smtClean="0">
                <a:ln>
                  <a:noFill/>
                </a:ln>
                <a:solidFill>
                  <a:prstClr val="white"/>
                </a:solidFill>
                <a:effectLst/>
                <a:uLnTx/>
                <a:uFillTx/>
                <a:latin typeface="Calibri"/>
                <a:ea typeface="+mn-ea"/>
                <a:cs typeface="+mn-cs"/>
              </a:rPr>
              <a:t>(</a:t>
            </a:r>
            <a:r>
              <a:rPr kumimoji="0" lang="en-US" sz="3360" b="0" i="0" u="none" strike="noStrike" kern="1200" cap="none" spc="0" normalizeH="0" baseline="0" noProof="0" dirty="0">
                <a:ln>
                  <a:noFill/>
                </a:ln>
                <a:solidFill>
                  <a:prstClr val="white"/>
                </a:solidFill>
                <a:effectLst/>
                <a:uLnTx/>
                <a:uFillTx/>
                <a:latin typeface="Calibri"/>
                <a:ea typeface="+mn-ea"/>
                <a:cs typeface="+mn-cs"/>
              </a:rPr>
              <a:t>Tito 2:3-5)</a:t>
            </a:r>
            <a:endParaRPr kumimoji="0" lang="en-US" sz="3360" b="0" i="1" u="none" strike="noStrike" kern="1200" cap="none" spc="0" normalizeH="0" baseline="0" noProof="0" dirty="0">
              <a:ln>
                <a:noFill/>
              </a:ln>
              <a:solidFill>
                <a:prstClr val="white"/>
              </a:solidFill>
              <a:effectLst/>
              <a:uLnTx/>
              <a:uFillTx/>
              <a:latin typeface="Calibri"/>
              <a:ea typeface="+mn-ea"/>
              <a:cs typeface="+mn-cs"/>
            </a:endParaRPr>
          </a:p>
        </p:txBody>
      </p:sp>
      <p:cxnSp>
        <p:nvCxnSpPr>
          <p:cNvPr id="7" name="Straight Connector 6"/>
          <p:cNvCxnSpPr/>
          <p:nvPr/>
        </p:nvCxnSpPr>
        <p:spPr>
          <a:xfrm>
            <a:off x="2661384" y="1625867"/>
            <a:ext cx="2286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6942221" y="2550695"/>
            <a:ext cx="1942699" cy="401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04384" y="3621506"/>
            <a:ext cx="3895827" cy="441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14" name="Diagram 13"/>
          <p:cNvGraphicFramePr/>
          <p:nvPr>
            <p:extLst>
              <p:ext uri="{D42A27DB-BD31-4B8C-83A1-F6EECF244321}">
                <p14:modId xmlns:p14="http://schemas.microsoft.com/office/powerpoint/2010/main" val="3007430276"/>
              </p:ext>
            </p:extLst>
          </p:nvPr>
        </p:nvGraphicFramePr>
        <p:xfrm>
          <a:off x="1615440" y="4709166"/>
          <a:ext cx="8595360" cy="7755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7" name="Diagram 16"/>
          <p:cNvGraphicFramePr/>
          <p:nvPr>
            <p:extLst>
              <p:ext uri="{D42A27DB-BD31-4B8C-83A1-F6EECF244321}">
                <p14:modId xmlns:p14="http://schemas.microsoft.com/office/powerpoint/2010/main" val="2354028461"/>
              </p:ext>
            </p:extLst>
          </p:nvPr>
        </p:nvGraphicFramePr>
        <p:xfrm>
          <a:off x="1706880" y="5897881"/>
          <a:ext cx="8595360" cy="6400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797816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17"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37503" y="137164"/>
            <a:ext cx="11608434" cy="553998"/>
          </a:xfrm>
          <a:prstGeom prst="rect">
            <a:avLst/>
          </a:prstGeom>
          <a:noFill/>
          <a:ln w="9525">
            <a:noFill/>
            <a:miter lim="800000"/>
            <a:headEnd/>
            <a:tailEnd/>
          </a:ln>
          <a:effectLst/>
        </p:spPr>
        <p:txBody>
          <a:bodyPr vert="horz" wrap="none" lIns="109728" tIns="54864" rIns="109728" bIns="54864" numCol="1" anchor="ctr" anchorCtr="0" compatLnSpc="1">
            <a:prstTxWarp prst="textNoShape">
              <a:avLst/>
            </a:prstTxWarp>
            <a:spAutoFit/>
          </a:bodyPr>
          <a:lstStyle/>
          <a:p>
            <a:pPr marL="0" marR="0" lvl="0" indent="0" algn="ctr" defTabSz="1097280" rtl="0" eaLnBrk="1" fontAlgn="base" latinLnBrk="0" hangingPunct="1">
              <a:lnSpc>
                <a:spcPct val="100000"/>
              </a:lnSpc>
              <a:spcBef>
                <a:spcPct val="0"/>
              </a:spcBef>
              <a:spcAft>
                <a:spcPct val="0"/>
              </a:spcAft>
              <a:buClrTx/>
              <a:buSzTx/>
              <a:buFontTx/>
              <a:buNone/>
              <a:tabLst/>
              <a:defRPr/>
            </a:pPr>
            <a:r>
              <a:rPr kumimoji="0" lang="en-US" sz="2880" b="1" i="1" u="none" strike="noStrike" kern="1200" cap="none" spc="0" normalizeH="0" baseline="0" noProof="0" dirty="0">
                <a:ln>
                  <a:noFill/>
                </a:ln>
                <a:solidFill>
                  <a:srgbClr val="FFFF00"/>
                </a:solidFill>
                <a:effectLst/>
                <a:uLnTx/>
                <a:uFillTx/>
                <a:latin typeface="Calibri" pitchFamily="34" charset="0"/>
                <a:ea typeface="Calibri" pitchFamily="34" charset="0"/>
                <a:cs typeface="Times New Roman" pitchFamily="18" charset="0"/>
              </a:rPr>
              <a:t>Ayudar/amar/honrar (Tito 2) satisface </a:t>
            </a:r>
            <a:r>
              <a:rPr kumimoji="0" lang="en-US" sz="2880" b="1" i="1" u="none" strike="noStrike" kern="1200" cap="none" spc="0" normalizeH="0" baseline="0" noProof="0" dirty="0" err="1">
                <a:ln>
                  <a:noFill/>
                </a:ln>
                <a:solidFill>
                  <a:srgbClr val="FFFF00"/>
                </a:solidFill>
                <a:effectLst/>
                <a:uLnTx/>
                <a:uFillTx/>
                <a:latin typeface="Calibri" pitchFamily="34" charset="0"/>
                <a:ea typeface="Calibri" pitchFamily="34" charset="0"/>
                <a:cs typeface="Times New Roman" pitchFamily="18" charset="0"/>
              </a:rPr>
              <a:t>necesidades</a:t>
            </a:r>
            <a:r>
              <a:rPr kumimoji="0" lang="en-US" sz="2880" b="1" i="1" u="none" strike="noStrike" kern="1200" cap="none" spc="0" normalizeH="0" baseline="0" noProof="0" dirty="0">
                <a:ln>
                  <a:noFill/>
                </a:ln>
                <a:solidFill>
                  <a:srgbClr val="FFFF00"/>
                </a:solidFill>
                <a:effectLst/>
                <a:uLnTx/>
                <a:uFillTx/>
                <a:latin typeface="Calibri" pitchFamily="34" charset="0"/>
                <a:ea typeface="Calibri" pitchFamily="34" charset="0"/>
                <a:cs typeface="Times New Roman" pitchFamily="18" charset="0"/>
              </a:rPr>
              <a:t> </a:t>
            </a:r>
            <a:r>
              <a:rPr kumimoji="0" lang="en-US" sz="2880" b="1" i="1" u="none" strike="noStrike" kern="1200" cap="none" spc="0" normalizeH="0" baseline="0" noProof="0" dirty="0" err="1" smtClean="0">
                <a:ln>
                  <a:noFill/>
                </a:ln>
                <a:solidFill>
                  <a:srgbClr val="FFFF00"/>
                </a:solidFill>
                <a:effectLst/>
                <a:uLnTx/>
                <a:uFillTx/>
                <a:latin typeface="Calibri" pitchFamily="34" charset="0"/>
                <a:ea typeface="Calibri" pitchFamily="34" charset="0"/>
                <a:cs typeface="Times New Roman" pitchFamily="18" charset="0"/>
              </a:rPr>
              <a:t>únicas</a:t>
            </a:r>
            <a:r>
              <a:rPr kumimoji="0" lang="en-US" sz="2880" b="1" i="1" u="none" strike="noStrike" kern="1200" cap="none" spc="0" normalizeH="0" baseline="0" noProof="0" dirty="0" smtClean="0">
                <a:ln>
                  <a:noFill/>
                </a:ln>
                <a:solidFill>
                  <a:srgbClr val="FFFF00"/>
                </a:solidFill>
                <a:effectLst/>
                <a:uLnTx/>
                <a:uFillTx/>
                <a:latin typeface="Calibri" pitchFamily="34" charset="0"/>
                <a:ea typeface="Calibri" pitchFamily="34" charset="0"/>
                <a:cs typeface="Times New Roman" pitchFamily="18" charset="0"/>
              </a:rPr>
              <a:t> </a:t>
            </a:r>
            <a:r>
              <a:rPr kumimoji="0" lang="en-US" sz="2880" b="1" i="1" u="none" strike="noStrike" kern="1200" cap="none" spc="0" normalizeH="0" baseline="0" noProof="0" dirty="0">
                <a:ln>
                  <a:noFill/>
                </a:ln>
                <a:solidFill>
                  <a:srgbClr val="FFFF00"/>
                </a:solidFill>
                <a:effectLst/>
                <a:uLnTx/>
                <a:uFillTx/>
                <a:latin typeface="Calibri" pitchFamily="34" charset="0"/>
                <a:ea typeface="Calibri" pitchFamily="34" charset="0"/>
                <a:cs typeface="Times New Roman" pitchFamily="18" charset="0"/>
              </a:rPr>
              <a:t>de los hombres.</a:t>
            </a:r>
            <a:endParaRPr kumimoji="0" lang="en-US" sz="2880" b="0" i="0" u="none" strike="noStrike" kern="1200" cap="none" spc="0" normalizeH="0" baseline="0" noProof="0" dirty="0">
              <a:ln>
                <a:noFill/>
              </a:ln>
              <a:solidFill>
                <a:srgbClr val="FFFF00"/>
              </a:solidFill>
              <a:effectLst/>
              <a:uLnTx/>
              <a:uFillTx/>
              <a:latin typeface="Arial" pitchFamily="34" charset="0"/>
              <a:ea typeface="+mn-ea"/>
              <a:cs typeface="Arial" pitchFamily="34" charset="0"/>
            </a:endParaRPr>
          </a:p>
        </p:txBody>
      </p:sp>
      <p:sp>
        <p:nvSpPr>
          <p:cNvPr id="3" name="Rectangle 2"/>
          <p:cNvSpPr/>
          <p:nvPr/>
        </p:nvSpPr>
        <p:spPr>
          <a:xfrm>
            <a:off x="1066800" y="868681"/>
            <a:ext cx="10149840" cy="2751522"/>
          </a:xfrm>
          <a:prstGeom prst="rect">
            <a:avLst/>
          </a:prstGeom>
        </p:spPr>
        <p:txBody>
          <a:bodyPr wrap="square">
            <a:spAutoFit/>
          </a:bodyPr>
          <a:lstStyle/>
          <a:p>
            <a:pPr marL="342900" marR="0" lvl="0" indent="-342900" algn="l" defTabSz="1097280" rtl="0" eaLnBrk="1" fontAlgn="auto" latinLnBrk="0" hangingPunct="1">
              <a:lnSpc>
                <a:spcPct val="100000"/>
              </a:lnSpc>
              <a:spcBef>
                <a:spcPts val="0"/>
              </a:spcBef>
              <a:spcAft>
                <a:spcPts val="0"/>
              </a:spcAft>
              <a:buClrTx/>
              <a:buSzTx/>
              <a:buFont typeface="Wingdings" pitchFamily="2" charset="2"/>
              <a:buChar char="Ø"/>
              <a:tabLst/>
              <a:defRPr/>
            </a:pPr>
            <a:r>
              <a:rPr kumimoji="0" lang="en-US" sz="2880" b="0" i="0" u="none" strike="noStrike" kern="1200" cap="none" spc="0" normalizeH="0" baseline="0" noProof="0" dirty="0">
                <a:ln>
                  <a:noFill/>
                </a:ln>
                <a:solidFill>
                  <a:prstClr val="white"/>
                </a:solidFill>
                <a:effectLst/>
                <a:uLnTx/>
                <a:uFillTx/>
                <a:latin typeface="Calibri"/>
                <a:ea typeface="+mn-ea"/>
                <a:cs typeface="+mn-cs"/>
              </a:rPr>
              <a:t>Brindar honor para compensar (o eclipsar) el trato en el mundo.</a:t>
            </a:r>
          </a:p>
          <a:p>
            <a:pPr marL="891540" lvl="1" indent="-342900" defTabSz="1097280">
              <a:buFont typeface="Wingdings" pitchFamily="2" charset="2"/>
              <a:buChar char="§"/>
              <a:defRPr/>
            </a:pPr>
            <a:r>
              <a:rPr kumimoji="0" lang="en-US" sz="2880" b="0" i="1" u="none" strike="noStrike" kern="1200" cap="none" spc="0" normalizeH="0" baseline="0" noProof="0" dirty="0">
                <a:ln>
                  <a:noFill/>
                </a:ln>
                <a:solidFill>
                  <a:prstClr val="white"/>
                </a:solidFill>
                <a:effectLst/>
                <a:uLnTx/>
                <a:uFillTx/>
                <a:latin typeface="Calibri"/>
                <a:ea typeface="+mn-ea"/>
                <a:cs typeface="+mn-cs"/>
              </a:rPr>
              <a:t>Tito 2:4 -</a:t>
            </a:r>
            <a:r>
              <a:rPr kumimoji="0" lang="en-US" sz="2880" b="0" i="1" u="none" strike="noStrike" kern="1200" cap="none" spc="0" normalizeH="0" baseline="30000" noProof="0" dirty="0">
                <a:ln>
                  <a:noFill/>
                </a:ln>
                <a:solidFill>
                  <a:prstClr val="white"/>
                </a:solidFill>
                <a:effectLst/>
                <a:uLnTx/>
                <a:uFillTx/>
                <a:latin typeface="Calibri"/>
                <a:ea typeface="+mn-ea"/>
                <a:cs typeface="+mn-cs"/>
              </a:rPr>
              <a:t> </a:t>
            </a:r>
            <a:r>
              <a:rPr lang="es-ES" sz="2880" i="1" dirty="0" smtClean="0">
                <a:solidFill>
                  <a:prstClr val="white"/>
                </a:solidFill>
              </a:rPr>
              <a:t>Que </a:t>
            </a:r>
            <a:r>
              <a:rPr lang="es-ES" sz="2880" i="1" dirty="0">
                <a:solidFill>
                  <a:prstClr val="white"/>
                </a:solidFill>
              </a:rPr>
              <a:t>puedan instruir a las jóvenes a que </a:t>
            </a:r>
            <a:r>
              <a:rPr lang="es-ES" sz="2880" i="1" u="sng" dirty="0">
                <a:solidFill>
                  <a:srgbClr val="FFFF00"/>
                </a:solidFill>
              </a:rPr>
              <a:t>amen a sus maridos</a:t>
            </a:r>
            <a:r>
              <a:rPr lang="es-ES" sz="2880" i="1" dirty="0">
                <a:solidFill>
                  <a:prstClr val="white"/>
                </a:solidFill>
              </a:rPr>
              <a:t>, a que amen a sus </a:t>
            </a:r>
            <a:r>
              <a:rPr lang="es-ES" sz="2880" i="1" dirty="0" smtClean="0">
                <a:solidFill>
                  <a:prstClr val="white"/>
                </a:solidFill>
              </a:rPr>
              <a:t>hijos…</a:t>
            </a:r>
          </a:p>
          <a:p>
            <a:pPr marL="891540" lvl="1" indent="-342900" defTabSz="1097280">
              <a:buFont typeface="Wingdings" pitchFamily="2" charset="2"/>
              <a:buChar char="§"/>
              <a:defRPr/>
            </a:pPr>
            <a:endParaRPr kumimoji="0" lang="en-US" sz="2880" b="0" i="0" u="none" strike="noStrike" kern="1200" cap="none" spc="0" normalizeH="0" baseline="0" noProof="0" dirty="0">
              <a:ln>
                <a:noFill/>
              </a:ln>
              <a:solidFill>
                <a:prstClr val="white"/>
              </a:solidFill>
              <a:effectLst/>
              <a:uLnTx/>
              <a:uFillTx/>
              <a:latin typeface="Calibri"/>
              <a:ea typeface="+mn-ea"/>
              <a:cs typeface="+mn-cs"/>
            </a:endParaRPr>
          </a:p>
          <a:p>
            <a:pPr marL="342900" marR="0" lvl="0" indent="-342900" algn="l" defTabSz="1097280" rtl="0" eaLnBrk="1" fontAlgn="auto" latinLnBrk="0" hangingPunct="1">
              <a:lnSpc>
                <a:spcPct val="100000"/>
              </a:lnSpc>
              <a:spcBef>
                <a:spcPts val="0"/>
              </a:spcBef>
              <a:spcAft>
                <a:spcPts val="0"/>
              </a:spcAft>
              <a:buClrTx/>
              <a:buSzTx/>
              <a:buFont typeface="Wingdings" pitchFamily="2" charset="2"/>
              <a:buChar char="Ø"/>
              <a:tabLst/>
              <a:defRPr/>
            </a:pPr>
            <a:r>
              <a:rPr kumimoji="0" lang="en-US" sz="2880" b="0" i="0" u="none" strike="noStrike" kern="1200" cap="none" spc="0" normalizeH="0" baseline="0" noProof="0" dirty="0" err="1" smtClean="0">
                <a:ln>
                  <a:noFill/>
                </a:ln>
                <a:solidFill>
                  <a:prstClr val="white"/>
                </a:solidFill>
                <a:effectLst/>
                <a:uLnTx/>
                <a:uFillTx/>
                <a:latin typeface="Calibri"/>
                <a:ea typeface="+mn-ea"/>
                <a:cs typeface="+mn-cs"/>
              </a:rPr>
              <a:t>Compárense</a:t>
            </a:r>
            <a:r>
              <a:rPr kumimoji="0" lang="en-US" sz="2880" b="0" i="0" u="none" strike="noStrike" kern="1200" cap="none" spc="0" normalizeH="0" baseline="0" noProof="0" dirty="0" smtClean="0">
                <a:ln>
                  <a:noFill/>
                </a:ln>
                <a:solidFill>
                  <a:prstClr val="white"/>
                </a:solidFill>
                <a:effectLst/>
                <a:uLnTx/>
                <a:uFillTx/>
                <a:latin typeface="Calibri"/>
                <a:ea typeface="+mn-ea"/>
                <a:cs typeface="+mn-cs"/>
              </a:rPr>
              <a:t> </a:t>
            </a:r>
            <a:r>
              <a:rPr kumimoji="0" lang="en-US" sz="2880" b="0" i="0" u="none" strike="noStrike" kern="1200" cap="none" spc="0" normalizeH="0" baseline="0" noProof="0" dirty="0">
                <a:ln>
                  <a:noFill/>
                </a:ln>
                <a:solidFill>
                  <a:prstClr val="white"/>
                </a:solidFill>
                <a:effectLst/>
                <a:uLnTx/>
                <a:uFillTx/>
                <a:latin typeface="Calibri"/>
                <a:ea typeface="+mn-ea"/>
                <a:cs typeface="+mn-cs"/>
              </a:rPr>
              <a:t>las técnicas de Abigail (I Sam 25:23ss) con las de Mical (II Sam 6:20ss)</a:t>
            </a:r>
          </a:p>
        </p:txBody>
      </p:sp>
      <p:graphicFrame>
        <p:nvGraphicFramePr>
          <p:cNvPr id="7" name="Diagram 6"/>
          <p:cNvGraphicFramePr/>
          <p:nvPr>
            <p:extLst>
              <p:ext uri="{D42A27DB-BD31-4B8C-83A1-F6EECF244321}">
                <p14:modId xmlns:p14="http://schemas.microsoft.com/office/powerpoint/2010/main" val="1106920264"/>
              </p:ext>
            </p:extLst>
          </p:nvPr>
        </p:nvGraphicFramePr>
        <p:xfrm>
          <a:off x="8553651" y="1878682"/>
          <a:ext cx="2834640" cy="731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23103" y="192020"/>
            <a:ext cx="12235992" cy="1421627"/>
          </a:xfrm>
        </p:spPr>
        <p:txBody>
          <a:bodyPr>
            <a:noAutofit/>
          </a:bodyPr>
          <a:lstStyle/>
          <a:p>
            <a:pPr rtl="0"/>
            <a:r>
              <a:rPr lang="en-US" sz="3600" b="1" i="1" dirty="0">
                <a:solidFill>
                  <a:srgbClr val="FFFF00"/>
                </a:solidFill>
              </a:rPr>
              <a:t>¿Estás </a:t>
            </a:r>
            <a:r>
              <a:rPr lang="en-US" sz="3600" b="1" i="1" dirty="0" err="1">
                <a:solidFill>
                  <a:srgbClr val="FFFF00"/>
                </a:solidFill>
              </a:rPr>
              <a:t>siguiendo</a:t>
            </a:r>
            <a:r>
              <a:rPr lang="en-US" sz="3600" b="1" i="1" dirty="0">
                <a:solidFill>
                  <a:srgbClr val="FFFF00"/>
                </a:solidFill>
              </a:rPr>
              <a:t> </a:t>
            </a:r>
            <a:r>
              <a:rPr lang="en-US" sz="3600" b="1" i="1" dirty="0" smtClean="0">
                <a:solidFill>
                  <a:srgbClr val="FFFF00"/>
                </a:solidFill>
              </a:rPr>
              <a:t>el </a:t>
            </a:r>
            <a:r>
              <a:rPr lang="en-US" sz="3600" b="1" i="1" dirty="0" err="1" smtClean="0">
                <a:solidFill>
                  <a:srgbClr val="FFFF00"/>
                </a:solidFill>
              </a:rPr>
              <a:t>modelo</a:t>
            </a:r>
            <a:r>
              <a:rPr lang="en-US" sz="3600" b="1" i="1" dirty="0" smtClean="0">
                <a:solidFill>
                  <a:srgbClr val="FFFF00"/>
                </a:solidFill>
              </a:rPr>
              <a:t> </a:t>
            </a:r>
            <a:r>
              <a:rPr lang="en-US" sz="3600" b="1" i="1" dirty="0">
                <a:solidFill>
                  <a:srgbClr val="FFFF00"/>
                </a:solidFill>
              </a:rPr>
              <a:t>del mundo o de Dios?</a:t>
            </a:r>
          </a:p>
          <a:p>
            <a:pPr rtl="0"/>
            <a:r>
              <a:rPr lang="en-US" sz="3600" b="1" dirty="0">
                <a:solidFill>
                  <a:srgbClr val="FFFF00"/>
                </a:solidFill>
                <a:effectLst>
                  <a:outerShdw blurRad="38100" dist="38100" dir="2700000" algn="tl">
                    <a:srgbClr val="000000">
                      <a:alpha val="43137"/>
                    </a:srgbClr>
                  </a:outerShdw>
                </a:effectLst>
              </a:rPr>
              <a:t>¿Cómo reaccionarás ante este mensaje?</a:t>
            </a:r>
            <a:endParaRPr lang="en-US" sz="3600" b="1" i="1" dirty="0">
              <a:solidFill>
                <a:srgbClr val="FFFF00"/>
              </a:solidFill>
            </a:endParaRPr>
          </a:p>
          <a:p>
            <a:pPr algn="l" rtl="0"/>
            <a:endParaRPr lang="en-US" sz="3600" b="1" i="1" dirty="0">
              <a:solidFill>
                <a:srgbClr val="FFFF00"/>
              </a:solidFill>
            </a:endParaRPr>
          </a:p>
        </p:txBody>
      </p:sp>
      <p:sp>
        <p:nvSpPr>
          <p:cNvPr id="5" name="Text Placeholder 2">
            <a:extLst>
              <a:ext uri="{FF2B5EF4-FFF2-40B4-BE49-F238E27FC236}">
                <a16:creationId xmlns:a16="http://schemas.microsoft.com/office/drawing/2014/main" xmlns="" id="{0774739A-8CF0-F9BE-938B-BB8F87C4B0D2}"/>
              </a:ext>
            </a:extLst>
          </p:cNvPr>
          <p:cNvSpPr txBox="1">
            <a:spLocks/>
          </p:cNvSpPr>
          <p:nvPr/>
        </p:nvSpPr>
        <p:spPr>
          <a:xfrm>
            <a:off x="1276574" y="2784956"/>
            <a:ext cx="9875520" cy="2103120"/>
          </a:xfrm>
          <a:prstGeom prst="rect">
            <a:avLst/>
          </a:prstGeom>
        </p:spPr>
        <p:txBody>
          <a:bodyPr vert="horz" lIns="91440" tIns="45720" rIns="91440" bIns="45720" rtlCol="0" anchor="ctr">
            <a:noAutofit/>
          </a:bodyPr>
          <a:lstStyle>
            <a:lvl1pPr marL="0" indent="0" algn="ctr" defTabSz="1097280" rtl="0" eaLnBrk="1" latinLnBrk="0" hangingPunct="1">
              <a:spcBef>
                <a:spcPct val="20000"/>
              </a:spcBef>
              <a:buFont typeface="Arial" panose="020B0604020202020204" pitchFamily="34" charset="0"/>
              <a:buNone/>
              <a:defRPr sz="3840" kern="1200">
                <a:solidFill>
                  <a:schemeClr val="tx1">
                    <a:tint val="75000"/>
                  </a:schemeClr>
                </a:solidFill>
                <a:latin typeface="+mn-lt"/>
                <a:ea typeface="+mn-ea"/>
                <a:cs typeface="+mn-cs"/>
              </a:defRPr>
            </a:lvl1pPr>
            <a:lvl2pPr marL="548640" indent="0" algn="ctr" defTabSz="1097280" rtl="0" eaLnBrk="1" latinLnBrk="0" hangingPunct="1">
              <a:spcBef>
                <a:spcPct val="20000"/>
              </a:spcBef>
              <a:buFont typeface="Arial" panose="020B0604020202020204" pitchFamily="34" charset="0"/>
              <a:buNone/>
              <a:defRPr sz="3360" kern="1200">
                <a:solidFill>
                  <a:schemeClr val="tx1">
                    <a:tint val="75000"/>
                  </a:schemeClr>
                </a:solidFill>
                <a:latin typeface="+mn-lt"/>
                <a:ea typeface="+mn-ea"/>
                <a:cs typeface="+mn-cs"/>
              </a:defRPr>
            </a:lvl2pPr>
            <a:lvl3pPr marL="1097280" indent="0" algn="ctr" defTabSz="1097280" rtl="0" eaLnBrk="1" latinLnBrk="0" hangingPunct="1">
              <a:spcBef>
                <a:spcPct val="20000"/>
              </a:spcBef>
              <a:buFont typeface="Arial" panose="020B0604020202020204" pitchFamily="34" charset="0"/>
              <a:buNone/>
              <a:defRPr sz="2880" kern="1200">
                <a:solidFill>
                  <a:schemeClr val="tx1">
                    <a:tint val="75000"/>
                  </a:schemeClr>
                </a:solidFill>
                <a:latin typeface="+mn-lt"/>
                <a:ea typeface="+mn-ea"/>
                <a:cs typeface="+mn-cs"/>
              </a:defRPr>
            </a:lvl3pPr>
            <a:lvl4pPr marL="1645920" indent="0" algn="ctr" defTabSz="109728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4pPr>
            <a:lvl5pPr marL="2194560" indent="0" algn="ctr" defTabSz="109728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5pPr>
            <a:lvl6pPr marL="2743200" indent="0" algn="ctr" defTabSz="109728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6pPr>
            <a:lvl7pPr marL="3291840" indent="0" algn="ctr" defTabSz="109728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7pPr>
            <a:lvl8pPr marL="3840480" indent="0" algn="ctr" defTabSz="109728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8pPr>
            <a:lvl9pPr marL="4389120" indent="0" algn="ctr" defTabSz="109728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9pPr>
          </a:lstStyle>
          <a:p>
            <a:pPr marL="548640" indent="-548640" algn="l" rtl="0">
              <a:buFont typeface="Arial" panose="020B0604020202020204" pitchFamily="34" charset="0"/>
              <a:buAutoNum type="arabicPeriod"/>
            </a:pPr>
            <a:r>
              <a:rPr lang="en-US" sz="3360" dirty="0" smtClean="0">
                <a:solidFill>
                  <a:schemeClr val="tx1"/>
                </a:solidFill>
              </a:rPr>
              <a:t>“No </a:t>
            </a:r>
            <a:r>
              <a:rPr lang="en-US" sz="3360" dirty="0">
                <a:solidFill>
                  <a:schemeClr val="tx1"/>
                </a:solidFill>
              </a:rPr>
              <a:t>estoy de acuerdo con </a:t>
            </a:r>
            <a:r>
              <a:rPr lang="en-US" sz="3360" dirty="0" err="1">
                <a:solidFill>
                  <a:schemeClr val="tx1"/>
                </a:solidFill>
              </a:rPr>
              <a:t>tus</a:t>
            </a:r>
            <a:r>
              <a:rPr lang="en-US" sz="3360" dirty="0">
                <a:solidFill>
                  <a:schemeClr val="tx1"/>
                </a:solidFill>
              </a:rPr>
              <a:t> </a:t>
            </a:r>
            <a:r>
              <a:rPr lang="en-US" sz="3360" dirty="0" err="1" smtClean="0">
                <a:solidFill>
                  <a:schemeClr val="tx1"/>
                </a:solidFill>
              </a:rPr>
              <a:t>interpretaciones</a:t>
            </a:r>
            <a:r>
              <a:rPr lang="en-US" sz="3360" dirty="0" smtClean="0">
                <a:solidFill>
                  <a:schemeClr val="tx1"/>
                </a:solidFill>
              </a:rPr>
              <a:t>”.</a:t>
            </a:r>
            <a:endParaRPr lang="en-US" sz="3360" dirty="0">
              <a:solidFill>
                <a:schemeClr val="tx1"/>
              </a:solidFill>
            </a:endParaRPr>
          </a:p>
          <a:p>
            <a:pPr marL="548640" indent="-548640" algn="l" rtl="0">
              <a:buFont typeface="Arial" panose="020B0604020202020204" pitchFamily="34" charset="0"/>
              <a:buAutoNum type="arabicPeriod"/>
            </a:pPr>
            <a:r>
              <a:rPr lang="en-US" sz="3360" dirty="0" smtClean="0">
                <a:solidFill>
                  <a:schemeClr val="tx1"/>
                </a:solidFill>
              </a:rPr>
              <a:t>“</a:t>
            </a:r>
            <a:r>
              <a:rPr lang="en-US" sz="3360" dirty="0" err="1" smtClean="0">
                <a:solidFill>
                  <a:schemeClr val="tx1"/>
                </a:solidFill>
              </a:rPr>
              <a:t>Esto</a:t>
            </a:r>
            <a:r>
              <a:rPr lang="en-US" sz="3360" dirty="0" smtClean="0">
                <a:solidFill>
                  <a:schemeClr val="tx1"/>
                </a:solidFill>
              </a:rPr>
              <a:t> </a:t>
            </a:r>
            <a:r>
              <a:rPr lang="en-US" sz="3360" dirty="0">
                <a:solidFill>
                  <a:schemeClr val="tx1"/>
                </a:solidFill>
              </a:rPr>
              <a:t>no se adapta a </a:t>
            </a:r>
            <a:r>
              <a:rPr lang="en-US" sz="3360" dirty="0" err="1">
                <a:solidFill>
                  <a:schemeClr val="tx1"/>
                </a:solidFill>
              </a:rPr>
              <a:t>nuestros</a:t>
            </a:r>
            <a:r>
              <a:rPr lang="en-US" sz="3360" dirty="0">
                <a:solidFill>
                  <a:schemeClr val="tx1"/>
                </a:solidFill>
              </a:rPr>
              <a:t> </a:t>
            </a:r>
            <a:r>
              <a:rPr lang="en-US" sz="3360" dirty="0" err="1" smtClean="0">
                <a:solidFill>
                  <a:schemeClr val="tx1"/>
                </a:solidFill>
              </a:rPr>
              <a:t>tiempos</a:t>
            </a:r>
            <a:r>
              <a:rPr lang="en-US" sz="3360" dirty="0" smtClean="0">
                <a:solidFill>
                  <a:schemeClr val="tx1"/>
                </a:solidFill>
              </a:rPr>
              <a:t>”.</a:t>
            </a:r>
            <a:endParaRPr lang="en-US" sz="3360" dirty="0">
              <a:solidFill>
                <a:schemeClr val="tx1"/>
              </a:solidFill>
            </a:endParaRPr>
          </a:p>
          <a:p>
            <a:pPr marL="548640" indent="-548640" algn="l" rtl="0">
              <a:buFont typeface="Arial" panose="020B0604020202020204" pitchFamily="34" charset="0"/>
              <a:buAutoNum type="arabicPeriod"/>
            </a:pPr>
            <a:r>
              <a:rPr lang="en-US" sz="3360" dirty="0">
                <a:solidFill>
                  <a:schemeClr val="tx1"/>
                </a:solidFill>
              </a:rPr>
              <a:t>“Es imposible </a:t>
            </a:r>
            <a:r>
              <a:rPr lang="en-US" sz="3360" dirty="0" err="1">
                <a:solidFill>
                  <a:schemeClr val="tx1"/>
                </a:solidFill>
              </a:rPr>
              <a:t>ser</a:t>
            </a:r>
            <a:r>
              <a:rPr lang="en-US" sz="3360" dirty="0">
                <a:solidFill>
                  <a:schemeClr val="tx1"/>
                </a:solidFill>
              </a:rPr>
              <a:t> </a:t>
            </a:r>
            <a:r>
              <a:rPr lang="en-US" sz="3360" dirty="0" err="1" smtClean="0">
                <a:solidFill>
                  <a:schemeClr val="tx1"/>
                </a:solidFill>
              </a:rPr>
              <a:t>este</a:t>
            </a:r>
            <a:r>
              <a:rPr lang="en-US" sz="3360" dirty="0" smtClean="0">
                <a:solidFill>
                  <a:schemeClr val="tx1"/>
                </a:solidFill>
              </a:rPr>
              <a:t> </a:t>
            </a:r>
            <a:r>
              <a:rPr lang="en-US" sz="3360" dirty="0" err="1" smtClean="0">
                <a:solidFill>
                  <a:schemeClr val="tx1"/>
                </a:solidFill>
              </a:rPr>
              <a:t>tipo</a:t>
            </a:r>
            <a:r>
              <a:rPr lang="en-US" sz="3360" dirty="0" smtClean="0">
                <a:solidFill>
                  <a:schemeClr val="tx1"/>
                </a:solidFill>
              </a:rPr>
              <a:t> de </a:t>
            </a:r>
            <a:r>
              <a:rPr lang="en-US" sz="3360" dirty="0" err="1" smtClean="0">
                <a:solidFill>
                  <a:schemeClr val="tx1"/>
                </a:solidFill>
              </a:rPr>
              <a:t>mujer</a:t>
            </a:r>
            <a:r>
              <a:rPr lang="en-US" sz="3360" dirty="0" smtClean="0">
                <a:solidFill>
                  <a:schemeClr val="tx1"/>
                </a:solidFill>
              </a:rPr>
              <a:t>/</a:t>
            </a:r>
            <a:r>
              <a:rPr lang="en-US" sz="3360" dirty="0" err="1" smtClean="0">
                <a:solidFill>
                  <a:schemeClr val="tx1"/>
                </a:solidFill>
              </a:rPr>
              <a:t>esposa</a:t>
            </a:r>
            <a:r>
              <a:rPr lang="en-US" sz="3360" dirty="0" smtClean="0">
                <a:solidFill>
                  <a:schemeClr val="tx1"/>
                </a:solidFill>
              </a:rPr>
              <a:t>”</a:t>
            </a:r>
            <a:endParaRPr lang="en-US" sz="3360" dirty="0">
              <a:solidFill>
                <a:schemeClr val="tx1"/>
              </a:solidFill>
            </a:endParaRPr>
          </a:p>
        </p:txBody>
      </p:sp>
      <p:sp>
        <p:nvSpPr>
          <p:cNvPr id="7" name="TextBox 6">
            <a:extLst>
              <a:ext uri="{FF2B5EF4-FFF2-40B4-BE49-F238E27FC236}">
                <a16:creationId xmlns:a16="http://schemas.microsoft.com/office/drawing/2014/main" xmlns="" id="{9A8F5673-2004-3C95-7DD4-720FDA8D545B}"/>
              </a:ext>
            </a:extLst>
          </p:cNvPr>
          <p:cNvSpPr txBox="1"/>
          <p:nvPr/>
        </p:nvSpPr>
        <p:spPr>
          <a:xfrm>
            <a:off x="3709844" y="2175558"/>
            <a:ext cx="4570097" cy="609398"/>
          </a:xfrm>
          <a:prstGeom prst="rect">
            <a:avLst/>
          </a:prstGeom>
          <a:noFill/>
        </p:spPr>
        <p:txBody>
          <a:bodyPr wrap="none" rtlCol="0">
            <a:spAutoFit/>
          </a:bodyPr>
          <a:lstStyle/>
          <a:p>
            <a:pPr marL="0" marR="0" lvl="0" indent="0" algn="l" defTabSz="1097280" rtl="0" eaLnBrk="1" fontAlgn="auto" latinLnBrk="0" hangingPunct="1">
              <a:lnSpc>
                <a:spcPct val="100000"/>
              </a:lnSpc>
              <a:spcBef>
                <a:spcPts val="0"/>
              </a:spcBef>
              <a:spcAft>
                <a:spcPts val="0"/>
              </a:spcAft>
              <a:buClrTx/>
              <a:buSzTx/>
              <a:buFontTx/>
              <a:buNone/>
              <a:tabLst/>
              <a:defRPr/>
            </a:pPr>
            <a:r>
              <a:rPr kumimoji="0" lang="en-US" sz="3360" b="1" i="1" u="sng" strike="noStrike" kern="1200" cap="none" spc="0" normalizeH="0" baseline="0" noProof="0" dirty="0">
                <a:ln>
                  <a:noFill/>
                </a:ln>
                <a:solidFill>
                  <a:srgbClr val="FFFF00"/>
                </a:solidFill>
                <a:effectLst/>
                <a:uLnTx/>
                <a:uFillTx/>
                <a:latin typeface="Calibri"/>
                <a:ea typeface="+mn-ea"/>
                <a:cs typeface="+mn-cs"/>
              </a:rPr>
              <a:t>Tres posibles reacciones</a:t>
            </a:r>
          </a:p>
        </p:txBody>
      </p:sp>
      <p:sp>
        <p:nvSpPr>
          <p:cNvPr id="8" name="TextBox 7">
            <a:extLst>
              <a:ext uri="{FF2B5EF4-FFF2-40B4-BE49-F238E27FC236}">
                <a16:creationId xmlns:a16="http://schemas.microsoft.com/office/drawing/2014/main" xmlns="" id="{15E658D8-0748-5016-1E84-5E2506E0C377}"/>
              </a:ext>
            </a:extLst>
          </p:cNvPr>
          <p:cNvSpPr txBox="1"/>
          <p:nvPr/>
        </p:nvSpPr>
        <p:spPr>
          <a:xfrm>
            <a:off x="1459454" y="5211008"/>
            <a:ext cx="9509760" cy="1274195"/>
          </a:xfrm>
          <a:prstGeom prst="rect">
            <a:avLst/>
          </a:prstGeom>
          <a:solidFill>
            <a:srgbClr val="0070C0"/>
          </a:solidFill>
          <a:ln w="28575">
            <a:solidFill>
              <a:srgbClr val="FFFF00"/>
            </a:solidFill>
          </a:ln>
        </p:spPr>
        <p:txBody>
          <a:bodyPr wrap="square" rtlCol="0">
            <a:spAutoFit/>
          </a:bodyPr>
          <a:lstStyle/>
          <a:p>
            <a:pPr marL="0" marR="0" lvl="0" indent="0" algn="ctr" defTabSz="1097280" rtl="0" eaLnBrk="1" fontAlgn="auto" latinLnBrk="0" hangingPunct="1">
              <a:lnSpc>
                <a:spcPct val="100000"/>
              </a:lnSpc>
              <a:spcBef>
                <a:spcPts val="0"/>
              </a:spcBef>
              <a:spcAft>
                <a:spcPts val="0"/>
              </a:spcAft>
              <a:buClrTx/>
              <a:buSzTx/>
              <a:buFontTx/>
              <a:buNone/>
              <a:tabLst/>
              <a:defRPr/>
            </a:pPr>
            <a:r>
              <a:rPr kumimoji="0" lang="en-US" sz="3840" b="0" i="1" u="none" strike="noStrike" kern="1200" cap="none" spc="0" normalizeH="0" baseline="0" noProof="0" dirty="0" err="1" smtClean="0">
                <a:ln>
                  <a:noFill/>
                </a:ln>
                <a:solidFill>
                  <a:srgbClr val="FFFF00"/>
                </a:solidFill>
                <a:effectLst/>
                <a:uLnTx/>
                <a:uFillTx/>
                <a:latin typeface="Calibri"/>
                <a:ea typeface="+mn-ea"/>
                <a:cs typeface="+mn-cs"/>
              </a:rPr>
              <a:t>Algunas</a:t>
            </a:r>
            <a:r>
              <a:rPr kumimoji="0" lang="en-US" sz="3840" b="0" i="1" u="none" strike="noStrike" kern="1200" cap="none" spc="0" normalizeH="0" baseline="0" noProof="0" dirty="0" smtClean="0">
                <a:ln>
                  <a:noFill/>
                </a:ln>
                <a:solidFill>
                  <a:srgbClr val="FFFF00"/>
                </a:solidFill>
                <a:effectLst/>
                <a:uLnTx/>
                <a:uFillTx/>
                <a:latin typeface="Calibri"/>
                <a:ea typeface="+mn-ea"/>
                <a:cs typeface="+mn-cs"/>
              </a:rPr>
              <a:t> se </a:t>
            </a:r>
            <a:r>
              <a:rPr kumimoji="0" lang="en-US" sz="3840" b="0" i="1" u="none" strike="noStrike" kern="1200" cap="none" spc="0" normalizeH="0" baseline="0" noProof="0" dirty="0" err="1" smtClean="0">
                <a:ln>
                  <a:noFill/>
                </a:ln>
                <a:solidFill>
                  <a:srgbClr val="FFFF00"/>
                </a:solidFill>
                <a:effectLst/>
                <a:uLnTx/>
                <a:uFillTx/>
                <a:latin typeface="Calibri"/>
                <a:ea typeface="+mn-ea"/>
                <a:cs typeface="+mn-cs"/>
              </a:rPr>
              <a:t>aproximan</a:t>
            </a:r>
            <a:r>
              <a:rPr kumimoji="0" lang="en-US" sz="3840" b="0" i="1" u="none" strike="noStrike" kern="1200" cap="none" spc="0" normalizeH="0" baseline="0" noProof="0" dirty="0" smtClean="0">
                <a:ln>
                  <a:noFill/>
                </a:ln>
                <a:solidFill>
                  <a:srgbClr val="FFFF00"/>
                </a:solidFill>
                <a:effectLst/>
                <a:uLnTx/>
                <a:uFillTx/>
                <a:latin typeface="Calibri"/>
                <a:ea typeface="+mn-ea"/>
                <a:cs typeface="+mn-cs"/>
              </a:rPr>
              <a:t> </a:t>
            </a:r>
            <a:r>
              <a:rPr kumimoji="0" lang="en-US" sz="3840" b="0" i="1" u="none" strike="noStrike" kern="1200" cap="none" spc="0" normalizeH="0" baseline="0" noProof="0" dirty="0">
                <a:ln>
                  <a:noFill/>
                </a:ln>
                <a:solidFill>
                  <a:srgbClr val="FFFF00"/>
                </a:solidFill>
                <a:effectLst/>
                <a:uLnTx/>
                <a:uFillTx/>
                <a:latin typeface="Calibri"/>
                <a:ea typeface="+mn-ea"/>
                <a:cs typeface="+mn-cs"/>
              </a:rPr>
              <a:t>porque es su objetivo.</a:t>
            </a:r>
          </a:p>
          <a:p>
            <a:pPr marL="0" marR="0" lvl="0" indent="0" algn="ctr" defTabSz="1097280" rtl="0" eaLnBrk="1" fontAlgn="auto" latinLnBrk="0" hangingPunct="1">
              <a:lnSpc>
                <a:spcPct val="100000"/>
              </a:lnSpc>
              <a:spcBef>
                <a:spcPts val="0"/>
              </a:spcBef>
              <a:spcAft>
                <a:spcPts val="0"/>
              </a:spcAft>
              <a:buClrTx/>
              <a:buSzTx/>
              <a:buFontTx/>
              <a:buNone/>
              <a:tabLst/>
              <a:defRPr/>
            </a:pPr>
            <a:r>
              <a:rPr kumimoji="0" lang="en-US" sz="3840" b="0" i="1" u="none" strike="noStrike" kern="1200" cap="none" spc="0" normalizeH="0" baseline="0" noProof="0" dirty="0">
                <a:ln>
                  <a:noFill/>
                </a:ln>
                <a:solidFill>
                  <a:srgbClr val="FFFF00"/>
                </a:solidFill>
                <a:effectLst/>
                <a:uLnTx/>
                <a:uFillTx/>
                <a:latin typeface="Calibri"/>
                <a:ea typeface="+mn-ea"/>
                <a:cs typeface="+mn-cs"/>
              </a:rPr>
              <a:t>¿Cuál es tu objetivo?</a:t>
            </a:r>
          </a:p>
        </p:txBody>
      </p:sp>
    </p:spTree>
    <p:extLst>
      <p:ext uri="{BB962C8B-B14F-4D97-AF65-F5344CB8AC3E}">
        <p14:creationId xmlns:p14="http://schemas.microsoft.com/office/powerpoint/2010/main" val="345853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12192000" cy="685800"/>
          </a:xfrm>
        </p:spPr>
        <p:txBody>
          <a:bodyPr/>
          <a:lstStyle/>
          <a:p>
            <a:pPr rtl="0"/>
            <a:r>
              <a:rPr lang="en-US" dirty="0"/>
              <a:t>¿Características masculinas útiles?</a:t>
            </a:r>
          </a:p>
        </p:txBody>
      </p:sp>
      <p:sp>
        <p:nvSpPr>
          <p:cNvPr id="3" name="Content Placeholder 2"/>
          <p:cNvSpPr>
            <a:spLocks noGrp="1"/>
          </p:cNvSpPr>
          <p:nvPr>
            <p:ph idx="1"/>
          </p:nvPr>
        </p:nvSpPr>
        <p:spPr>
          <a:xfrm>
            <a:off x="1635617" y="1325880"/>
            <a:ext cx="8546608" cy="5273040"/>
          </a:xfrm>
        </p:spPr>
        <p:txBody>
          <a:bodyPr>
            <a:normAutofit lnSpcReduction="10000"/>
          </a:bodyPr>
          <a:lstStyle/>
          <a:p>
            <a:pPr algn="l" rtl="0">
              <a:lnSpc>
                <a:spcPct val="150000"/>
              </a:lnSpc>
            </a:pPr>
            <a:r>
              <a:rPr lang="en-US" dirty="0" err="1" smtClean="0"/>
              <a:t>Fuerza</a:t>
            </a:r>
            <a:endParaRPr lang="en-US" dirty="0"/>
          </a:p>
          <a:p>
            <a:pPr algn="l" rtl="0">
              <a:lnSpc>
                <a:spcPct val="150000"/>
              </a:lnSpc>
            </a:pPr>
            <a:r>
              <a:rPr lang="en-US" dirty="0" smtClean="0"/>
              <a:t>Aptitudes y </a:t>
            </a:r>
            <a:r>
              <a:rPr lang="en-US" dirty="0"/>
              <a:t>conocimiento</a:t>
            </a:r>
          </a:p>
          <a:p>
            <a:pPr algn="l" rtl="0">
              <a:lnSpc>
                <a:spcPct val="150000"/>
              </a:lnSpc>
            </a:pPr>
            <a:r>
              <a:rPr lang="en-US" dirty="0"/>
              <a:t>Iniciativa, establecimiento de objetivos y planificación</a:t>
            </a:r>
          </a:p>
          <a:p>
            <a:pPr algn="l" rtl="0">
              <a:lnSpc>
                <a:spcPct val="150000"/>
              </a:lnSpc>
            </a:pPr>
            <a:r>
              <a:rPr lang="es-ES" dirty="0" smtClean="0"/>
              <a:t>Valentía</a:t>
            </a:r>
            <a:endParaRPr lang="en-US" dirty="0"/>
          </a:p>
          <a:p>
            <a:pPr algn="l" rtl="0">
              <a:lnSpc>
                <a:spcPct val="150000"/>
              </a:lnSpc>
            </a:pPr>
            <a:r>
              <a:rPr lang="en-US" dirty="0" err="1" smtClean="0"/>
              <a:t>Dominio</a:t>
            </a:r>
            <a:r>
              <a:rPr lang="en-US" dirty="0" smtClean="0"/>
              <a:t> </a:t>
            </a:r>
            <a:r>
              <a:rPr lang="en-US" dirty="0" err="1" smtClean="0"/>
              <a:t>propio</a:t>
            </a: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A389DF-B1F5-4991-89B8-72C57CDB73FE}"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942597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7772400" cy="609600"/>
          </a:xfrm>
        </p:spPr>
        <p:txBody>
          <a:bodyPr/>
          <a:lstStyle/>
          <a:p>
            <a:pPr algn="l" rtl="0"/>
            <a:r>
              <a:rPr lang="en-US" dirty="0"/>
              <a:t>¿Diferencias de roles implícitas?</a:t>
            </a:r>
          </a:p>
        </p:txBody>
      </p:sp>
      <p:sp>
        <p:nvSpPr>
          <p:cNvPr id="3" name="Content Placeholder 2"/>
          <p:cNvSpPr>
            <a:spLocks noGrp="1"/>
          </p:cNvSpPr>
          <p:nvPr>
            <p:ph idx="1"/>
          </p:nvPr>
        </p:nvSpPr>
        <p:spPr>
          <a:xfrm>
            <a:off x="1828800" y="1325881"/>
            <a:ext cx="8582526" cy="5227320"/>
          </a:xfrm>
        </p:spPr>
        <p:txBody>
          <a:bodyPr>
            <a:normAutofit fontScale="92500" lnSpcReduction="20000"/>
          </a:bodyPr>
          <a:lstStyle/>
          <a:p>
            <a:pPr algn="l" rtl="0">
              <a:lnSpc>
                <a:spcPct val="150000"/>
              </a:lnSpc>
            </a:pPr>
            <a:r>
              <a:rPr lang="en-US" dirty="0" err="1"/>
              <a:t>Adán</a:t>
            </a:r>
            <a:r>
              <a:rPr lang="en-US" dirty="0"/>
              <a:t> </a:t>
            </a:r>
            <a:r>
              <a:rPr lang="en-US" dirty="0" err="1" smtClean="0"/>
              <a:t>creado</a:t>
            </a:r>
            <a:r>
              <a:rPr lang="en-US" dirty="0" smtClean="0"/>
              <a:t> </a:t>
            </a:r>
            <a:r>
              <a:rPr lang="en-US" dirty="0"/>
              <a:t>primero (2:7, y ver 1 Tim 2:13)</a:t>
            </a:r>
          </a:p>
          <a:p>
            <a:pPr algn="l" rtl="0">
              <a:lnSpc>
                <a:spcPct val="150000"/>
              </a:lnSpc>
            </a:pPr>
            <a:r>
              <a:rPr lang="en-US" dirty="0"/>
              <a:t>Pautas morales dadas a Adán (2:16); más </a:t>
            </a:r>
            <a:r>
              <a:rPr lang="en-US" dirty="0" err="1"/>
              <a:t>tarde</a:t>
            </a:r>
            <a:r>
              <a:rPr lang="en-US" dirty="0"/>
              <a:t> </a:t>
            </a:r>
            <a:r>
              <a:rPr lang="en-US" dirty="0" err="1" smtClean="0"/>
              <a:t>transmitidas</a:t>
            </a:r>
            <a:r>
              <a:rPr lang="en-US" dirty="0" smtClean="0"/>
              <a:t> </a:t>
            </a:r>
            <a:r>
              <a:rPr lang="en-US" dirty="0"/>
              <a:t>a Eva (3:2).</a:t>
            </a:r>
          </a:p>
          <a:p>
            <a:pPr algn="l" rtl="0">
              <a:lnSpc>
                <a:spcPct val="150000"/>
              </a:lnSpc>
            </a:pPr>
            <a:r>
              <a:rPr lang="en-US" dirty="0" smtClean="0"/>
              <a:t>Eva </a:t>
            </a:r>
            <a:r>
              <a:rPr lang="en-US" dirty="0" err="1" smtClean="0"/>
              <a:t>presentada</a:t>
            </a:r>
            <a:r>
              <a:rPr lang="en-US" dirty="0" smtClean="0"/>
              <a:t> </a:t>
            </a:r>
            <a:r>
              <a:rPr lang="en-US" dirty="0" err="1" smtClean="0"/>
              <a:t>como</a:t>
            </a:r>
            <a:r>
              <a:rPr lang="en-US" dirty="0" smtClean="0"/>
              <a:t> </a:t>
            </a:r>
            <a:r>
              <a:rPr lang="en-US" dirty="0" err="1"/>
              <a:t>una</a:t>
            </a:r>
            <a:r>
              <a:rPr lang="en-US" dirty="0"/>
              <a:t> </a:t>
            </a:r>
            <a:r>
              <a:rPr lang="en-US" i="1" dirty="0" err="1" smtClean="0"/>
              <a:t>ayuda</a:t>
            </a:r>
            <a:r>
              <a:rPr lang="en-US" dirty="0" smtClean="0"/>
              <a:t> </a:t>
            </a:r>
            <a:r>
              <a:rPr lang="en-US" dirty="0" err="1" smtClean="0"/>
              <a:t>adecuada</a:t>
            </a:r>
            <a:r>
              <a:rPr lang="en-US" dirty="0" smtClean="0"/>
              <a:t> (</a:t>
            </a:r>
            <a:r>
              <a:rPr lang="en-US" dirty="0" err="1" smtClean="0"/>
              <a:t>Gén</a:t>
            </a:r>
            <a:r>
              <a:rPr lang="en-US" dirty="0" smtClean="0"/>
              <a:t> </a:t>
            </a:r>
            <a:r>
              <a:rPr lang="en-US" dirty="0"/>
              <a:t>2:20)</a:t>
            </a:r>
          </a:p>
          <a:p>
            <a:pPr algn="l" rtl="0">
              <a:lnSpc>
                <a:spcPct val="150000"/>
              </a:lnSpc>
            </a:pPr>
            <a:r>
              <a:rPr lang="en-US" dirty="0" err="1"/>
              <a:t>Adán</a:t>
            </a:r>
            <a:r>
              <a:rPr lang="en-US" dirty="0"/>
              <a:t> </a:t>
            </a:r>
            <a:r>
              <a:rPr lang="en-US" dirty="0" err="1" smtClean="0"/>
              <a:t>llamado</a:t>
            </a:r>
            <a:r>
              <a:rPr lang="en-US" dirty="0" smtClean="0"/>
              <a:t> </a:t>
            </a:r>
            <a:r>
              <a:rPr lang="en-US" dirty="0"/>
              <a:t>primero (3:9</a:t>
            </a:r>
            <a:r>
              <a:rPr lang="en-US" dirty="0" smtClean="0"/>
              <a:t>) e </a:t>
            </a:r>
            <a:r>
              <a:rPr lang="en-US" dirty="0" err="1" smtClean="0"/>
              <a:t>interrogado</a:t>
            </a:r>
            <a:r>
              <a:rPr lang="en-US" dirty="0" smtClean="0"/>
              <a:t> </a:t>
            </a:r>
            <a:r>
              <a:rPr lang="en-US" dirty="0"/>
              <a:t>(3:11)</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A389DF-B1F5-4991-89B8-72C57CDB73FE}"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316590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Corrupción después de la caída</a:t>
            </a:r>
          </a:p>
        </p:txBody>
      </p:sp>
      <p:sp>
        <p:nvSpPr>
          <p:cNvPr id="3" name="Content Placeholder 2"/>
          <p:cNvSpPr>
            <a:spLocks noGrp="1"/>
          </p:cNvSpPr>
          <p:nvPr>
            <p:ph idx="1"/>
          </p:nvPr>
        </p:nvSpPr>
        <p:spPr>
          <a:xfrm>
            <a:off x="1" y="944880"/>
            <a:ext cx="12192000" cy="5775960"/>
          </a:xfrm>
        </p:spPr>
        <p:txBody>
          <a:bodyPr>
            <a:normAutofit fontScale="85000" lnSpcReduction="20000"/>
          </a:bodyPr>
          <a:lstStyle/>
          <a:p>
            <a:pPr algn="l" rtl="0"/>
            <a:r>
              <a:rPr lang="en-US" dirty="0"/>
              <a:t>Caín (</a:t>
            </a:r>
            <a:r>
              <a:rPr lang="en-US" dirty="0" err="1" smtClean="0"/>
              <a:t>Gén</a:t>
            </a:r>
            <a:r>
              <a:rPr lang="en-US" dirty="0" smtClean="0"/>
              <a:t> </a:t>
            </a:r>
            <a:r>
              <a:rPr lang="en-US" dirty="0"/>
              <a:t>4:1-15)</a:t>
            </a:r>
          </a:p>
          <a:p>
            <a:pPr lvl="1" algn="l" rtl="0"/>
            <a:r>
              <a:rPr lang="en-US" dirty="0"/>
              <a:t>Celos, </a:t>
            </a:r>
            <a:r>
              <a:rPr lang="en-US" dirty="0" err="1" smtClean="0"/>
              <a:t>ira</a:t>
            </a:r>
            <a:r>
              <a:rPr lang="en-US" dirty="0"/>
              <a:t>, </a:t>
            </a:r>
            <a:r>
              <a:rPr lang="en-US" dirty="0" smtClean="0"/>
              <a:t>mal </a:t>
            </a:r>
            <a:r>
              <a:rPr lang="en-US" dirty="0" err="1" smtClean="0"/>
              <a:t>genio</a:t>
            </a:r>
            <a:r>
              <a:rPr lang="en-US" dirty="0" smtClean="0"/>
              <a:t>, </a:t>
            </a:r>
            <a:r>
              <a:rPr lang="en-US" dirty="0" err="1" smtClean="0"/>
              <a:t>violencia</a:t>
            </a:r>
            <a:r>
              <a:rPr lang="en-US" dirty="0"/>
              <a:t>, </a:t>
            </a:r>
            <a:r>
              <a:rPr lang="en-US" dirty="0" err="1" smtClean="0"/>
              <a:t>engaño</a:t>
            </a:r>
            <a:endParaRPr lang="en-US" dirty="0"/>
          </a:p>
          <a:p>
            <a:pPr algn="l" rtl="0"/>
            <a:r>
              <a:rPr lang="en-US" dirty="0"/>
              <a:t>Caín (</a:t>
            </a:r>
            <a:r>
              <a:rPr lang="en-US" dirty="0" err="1" smtClean="0"/>
              <a:t>Gén</a:t>
            </a:r>
            <a:r>
              <a:rPr lang="en-US" dirty="0" smtClean="0"/>
              <a:t> </a:t>
            </a:r>
            <a:r>
              <a:rPr lang="en-US" dirty="0"/>
              <a:t>4:16)</a:t>
            </a:r>
          </a:p>
          <a:p>
            <a:pPr lvl="1" algn="l" rtl="0"/>
            <a:r>
              <a:rPr lang="en-US" dirty="0"/>
              <a:t>Construyó una ciudad </a:t>
            </a:r>
            <a:r>
              <a:rPr lang="en-US" dirty="0" smtClean="0"/>
              <a:t>– le </a:t>
            </a:r>
            <a:r>
              <a:rPr lang="en-US" dirty="0"/>
              <a:t>puso el nombre de su hijo.</a:t>
            </a:r>
          </a:p>
          <a:p>
            <a:pPr algn="l" rtl="0"/>
            <a:r>
              <a:rPr lang="en-US" dirty="0" err="1" smtClean="0"/>
              <a:t>Lamec</a:t>
            </a:r>
            <a:r>
              <a:rPr lang="en-US" dirty="0" smtClean="0"/>
              <a:t> (</a:t>
            </a:r>
            <a:r>
              <a:rPr lang="en-US" dirty="0" err="1" smtClean="0"/>
              <a:t>Gén</a:t>
            </a:r>
            <a:r>
              <a:rPr lang="en-US" dirty="0" smtClean="0"/>
              <a:t> </a:t>
            </a:r>
            <a:r>
              <a:rPr lang="en-US" dirty="0"/>
              <a:t>4:19; 23-24)</a:t>
            </a:r>
          </a:p>
          <a:p>
            <a:pPr lvl="1" algn="l" rtl="0"/>
            <a:r>
              <a:rPr lang="en-US" dirty="0" err="1" smtClean="0"/>
              <a:t>Múltiples</a:t>
            </a:r>
            <a:r>
              <a:rPr lang="en-US" dirty="0" smtClean="0"/>
              <a:t> </a:t>
            </a:r>
            <a:r>
              <a:rPr lang="en-US" dirty="0" err="1" smtClean="0"/>
              <a:t>esposas</a:t>
            </a:r>
            <a:endParaRPr lang="en-US" dirty="0"/>
          </a:p>
          <a:p>
            <a:pPr lvl="1" algn="l" rtl="0"/>
            <a:r>
              <a:rPr lang="en-US" dirty="0"/>
              <a:t>Asesinato por venganza (¿Protección? ¿Precedente? ¿</a:t>
            </a:r>
            <a:r>
              <a:rPr lang="en-US" dirty="0" err="1"/>
              <a:t>Advertencia</a:t>
            </a:r>
            <a:r>
              <a:rPr lang="en-US" dirty="0" smtClean="0"/>
              <a:t>?) </a:t>
            </a:r>
            <a:r>
              <a:rPr lang="en-US" dirty="0" smtClean="0">
                <a:sym typeface="Wingdings" panose="05000000000000000000" pitchFamily="2" charset="2"/>
              </a:rPr>
              <a:t> </a:t>
            </a:r>
            <a:r>
              <a:rPr lang="en-US" dirty="0">
                <a:sym typeface="Wingdings" panose="05000000000000000000" pitchFamily="2" charset="2"/>
              </a:rPr>
              <a:t>Guerra</a:t>
            </a:r>
            <a:endParaRPr lang="en-US" dirty="0"/>
          </a:p>
          <a:p>
            <a:pPr algn="l" rtl="0"/>
            <a:r>
              <a:rPr lang="en-US" dirty="0"/>
              <a:t>El mundo del diluvio</a:t>
            </a:r>
          </a:p>
          <a:p>
            <a:pPr lvl="1" algn="l" rtl="0"/>
            <a:r>
              <a:rPr lang="en-US" dirty="0"/>
              <a:t>Maldad continua en acción y pensamiento (</a:t>
            </a:r>
            <a:r>
              <a:rPr lang="en-US" dirty="0" err="1" smtClean="0"/>
              <a:t>Gén</a:t>
            </a:r>
            <a:r>
              <a:rPr lang="en-US" dirty="0" smtClean="0"/>
              <a:t> </a:t>
            </a:r>
            <a:r>
              <a:rPr lang="en-US" dirty="0"/>
              <a:t>6:1-2; 5)</a:t>
            </a:r>
          </a:p>
          <a:p>
            <a:pPr algn="l" rtl="0"/>
            <a:r>
              <a:rPr lang="en-US" dirty="0"/>
              <a:t>Babel (</a:t>
            </a:r>
            <a:r>
              <a:rPr lang="en-US" dirty="0" err="1" smtClean="0"/>
              <a:t>Gén</a:t>
            </a:r>
            <a:r>
              <a:rPr lang="en-US" dirty="0" smtClean="0"/>
              <a:t> </a:t>
            </a:r>
            <a:r>
              <a:rPr lang="en-US" dirty="0"/>
              <a:t>11:4)</a:t>
            </a:r>
          </a:p>
          <a:p>
            <a:pPr lvl="1" algn="l" rtl="0"/>
            <a:r>
              <a:rPr lang="en-US" dirty="0"/>
              <a:t>Ambición y orgullo</a:t>
            </a:r>
          </a:p>
          <a:p>
            <a:pPr algn="l" rtl="0"/>
            <a:r>
              <a:rPr lang="en-US" dirty="0"/>
              <a:t>Otros varones del </a:t>
            </a:r>
            <a:r>
              <a:rPr lang="en-US" dirty="0" smtClean="0"/>
              <a:t>AT </a:t>
            </a:r>
            <a:r>
              <a:rPr lang="en-US" dirty="0"/>
              <a:t>siguieron este patrón: h</a:t>
            </a:r>
            <a:r>
              <a:rPr lang="en-US" dirty="0" smtClean="0"/>
              <a:t>ombres </a:t>
            </a:r>
            <a:r>
              <a:rPr lang="en-US" dirty="0"/>
              <a:t>de Sodoma, Jacob y Esaú, Simeón y Leví, los hermanos de José, Sansón, Saúl, Acab…</a:t>
            </a:r>
          </a:p>
          <a:p>
            <a:pPr lvl="1" algn="l" rtl="0"/>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A389DF-B1F5-4991-89B8-72C57CDB73FE}"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
        <p:nvSpPr>
          <p:cNvPr id="5" name="Rounded Rectangular Callout 15">
            <a:extLst>
              <a:ext uri="{FF2B5EF4-FFF2-40B4-BE49-F238E27FC236}">
                <a16:creationId xmlns:a16="http://schemas.microsoft.com/office/drawing/2014/main" xmlns="" id="{720EA5D4-56D6-4C46-A1A6-2E1A7ACEF42D}"/>
              </a:ext>
            </a:extLst>
          </p:cNvPr>
          <p:cNvSpPr/>
          <p:nvPr/>
        </p:nvSpPr>
        <p:spPr>
          <a:xfrm>
            <a:off x="3513221" y="685800"/>
            <a:ext cx="8678779" cy="661737"/>
          </a:xfrm>
          <a:prstGeom prst="wedgeRoundRectCallout">
            <a:avLst>
              <a:gd name="adj1" fmla="val 22433"/>
              <a:gd name="adj2" fmla="val 49338"/>
              <a:gd name="adj3" fmla="val 16667"/>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err="1" smtClean="0">
                <a:solidFill>
                  <a:srgbClr val="FFFF00"/>
                </a:solidFill>
                <a:latin typeface="Arial"/>
              </a:rPr>
              <a:t>Por</a:t>
            </a:r>
            <a:r>
              <a:rPr lang="en-US" sz="2400" b="1" dirty="0" smtClean="0">
                <a:solidFill>
                  <a:srgbClr val="FFFF00"/>
                </a:solidFill>
                <a:latin typeface="Arial"/>
              </a:rPr>
              <a:t> </a:t>
            </a:r>
            <a:r>
              <a:rPr lang="en-US" sz="2400" b="1" dirty="0" err="1" smtClean="0">
                <a:solidFill>
                  <a:srgbClr val="FFFF00"/>
                </a:solidFill>
                <a:latin typeface="Arial"/>
              </a:rPr>
              <a:t>desgracia</a:t>
            </a:r>
            <a:r>
              <a:rPr kumimoji="0" lang="en-US" sz="2400" b="1" i="0" u="none" strike="noStrike" kern="1200" cap="none" spc="0" normalizeH="0" baseline="0" noProof="0" dirty="0" smtClean="0">
                <a:ln>
                  <a:noFill/>
                </a:ln>
                <a:solidFill>
                  <a:srgbClr val="FFFF00"/>
                </a:solidFill>
                <a:effectLst/>
                <a:uLnTx/>
                <a:uFillTx/>
                <a:latin typeface="Arial"/>
              </a:rPr>
              <a:t>, </a:t>
            </a:r>
            <a:r>
              <a:rPr kumimoji="0" lang="en-US" sz="2400" b="1" i="0" u="none" strike="noStrike" kern="1200" cap="none" spc="0" normalizeH="0" baseline="0" noProof="0" dirty="0" err="1" smtClean="0">
                <a:ln>
                  <a:noFill/>
                </a:ln>
                <a:solidFill>
                  <a:srgbClr val="FFFF00"/>
                </a:solidFill>
                <a:effectLst/>
                <a:uLnTx/>
                <a:uFillTx/>
                <a:latin typeface="Arial"/>
              </a:rPr>
              <a:t>esto</a:t>
            </a:r>
            <a:r>
              <a:rPr kumimoji="0" lang="en-US" sz="2400" b="1" i="0" u="none" strike="noStrike" kern="1200" cap="none" spc="0" normalizeH="0" noProof="0" dirty="0" smtClean="0">
                <a:ln>
                  <a:noFill/>
                </a:ln>
                <a:solidFill>
                  <a:srgbClr val="FFFF00"/>
                </a:solidFill>
                <a:effectLst/>
                <a:uLnTx/>
                <a:uFillTx/>
                <a:latin typeface="Arial"/>
              </a:rPr>
              <a:t> </a:t>
            </a:r>
            <a:r>
              <a:rPr lang="en-US" sz="2400" b="1" dirty="0" err="1" smtClean="0">
                <a:solidFill>
                  <a:srgbClr val="FFFF00"/>
                </a:solidFill>
                <a:latin typeface="Arial"/>
              </a:rPr>
              <a:t>caracteriza</a:t>
            </a:r>
            <a:r>
              <a:rPr lang="en-US" sz="2400" b="1" dirty="0" smtClean="0">
                <a:solidFill>
                  <a:srgbClr val="FFFF00"/>
                </a:solidFill>
                <a:latin typeface="Arial"/>
              </a:rPr>
              <a:t> a</a:t>
            </a:r>
            <a:r>
              <a:rPr kumimoji="0" lang="en-US" sz="2400" b="1" i="0" u="none" strike="noStrike" kern="1200" cap="none" spc="0" normalizeH="0" baseline="0" noProof="0" dirty="0" smtClean="0">
                <a:ln>
                  <a:noFill/>
                </a:ln>
                <a:solidFill>
                  <a:srgbClr val="FFFF00"/>
                </a:solidFill>
                <a:effectLst/>
                <a:uLnTx/>
                <a:uFillTx/>
                <a:latin typeface="Arial"/>
              </a:rPr>
              <a:t> </a:t>
            </a:r>
            <a:r>
              <a:rPr kumimoji="0" lang="en-US" sz="2400" b="1" i="0" u="none" strike="noStrike" kern="1200" cap="none" spc="0" normalizeH="0" baseline="0" noProof="0" dirty="0">
                <a:ln>
                  <a:noFill/>
                </a:ln>
                <a:solidFill>
                  <a:srgbClr val="FFFF00"/>
                </a:solidFill>
                <a:effectLst/>
                <a:uLnTx/>
                <a:uFillTx/>
                <a:latin typeface="Arial"/>
              </a:rPr>
              <a:t>los hombres mundanos.</a:t>
            </a:r>
          </a:p>
        </p:txBody>
      </p:sp>
    </p:spTree>
    <p:extLst>
      <p:ext uri="{BB962C8B-B14F-4D97-AF65-F5344CB8AC3E}">
        <p14:creationId xmlns:p14="http://schemas.microsoft.com/office/powerpoint/2010/main" val="1432798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Roles </a:t>
            </a:r>
            <a:r>
              <a:rPr lang="en-US" dirty="0" err="1" smtClean="0"/>
              <a:t>masculinos</a:t>
            </a:r>
            <a:r>
              <a:rPr lang="en-US" dirty="0" smtClean="0"/>
              <a:t> (</a:t>
            </a:r>
            <a:r>
              <a:rPr lang="en-US" dirty="0" err="1" smtClean="0"/>
              <a:t>piadosos</a:t>
            </a:r>
            <a:r>
              <a:rPr lang="en-US" dirty="0"/>
              <a:t>)</a:t>
            </a:r>
            <a:r>
              <a:rPr lang="en-US" dirty="0" smtClean="0"/>
              <a:t> </a:t>
            </a:r>
            <a:r>
              <a:rPr lang="en-US" dirty="0" err="1" smtClean="0"/>
              <a:t>implícitos</a:t>
            </a:r>
            <a:endParaRPr lang="en-US" dirty="0"/>
          </a:p>
        </p:txBody>
      </p:sp>
      <p:sp>
        <p:nvSpPr>
          <p:cNvPr id="3" name="Content Placeholder 2"/>
          <p:cNvSpPr>
            <a:spLocks noGrp="1"/>
          </p:cNvSpPr>
          <p:nvPr>
            <p:ph idx="1"/>
          </p:nvPr>
        </p:nvSpPr>
        <p:spPr>
          <a:xfrm>
            <a:off x="631065" y="1041723"/>
            <a:ext cx="11272177" cy="5511479"/>
          </a:xfrm>
        </p:spPr>
        <p:txBody>
          <a:bodyPr>
            <a:normAutofit fontScale="92500" lnSpcReduction="10000"/>
          </a:bodyPr>
          <a:lstStyle/>
          <a:p>
            <a:pPr algn="l" rtl="0"/>
            <a:r>
              <a:rPr lang="en-US" dirty="0" err="1" smtClean="0"/>
              <a:t>Cabezas</a:t>
            </a:r>
            <a:r>
              <a:rPr lang="en-US" dirty="0" smtClean="0"/>
              <a:t> </a:t>
            </a:r>
            <a:r>
              <a:rPr lang="en-US" dirty="0"/>
              <a:t>de </a:t>
            </a:r>
            <a:r>
              <a:rPr lang="en-US" dirty="0" err="1" smtClean="0"/>
              <a:t>hogar</a:t>
            </a:r>
            <a:r>
              <a:rPr lang="en-US" dirty="0" smtClean="0"/>
              <a:t> </a:t>
            </a:r>
            <a:r>
              <a:rPr lang="en-US" b="0" dirty="0" smtClean="0"/>
              <a:t>(</a:t>
            </a:r>
            <a:r>
              <a:rPr lang="en-US" b="0" dirty="0"/>
              <a:t>Patriarcas)</a:t>
            </a:r>
          </a:p>
          <a:p>
            <a:pPr lvl="1"/>
            <a:r>
              <a:rPr lang="en-US" i="1" u="sng" dirty="0"/>
              <a:t>Maestros de la </a:t>
            </a:r>
            <a:r>
              <a:rPr lang="en-US" i="1" u="sng" dirty="0" err="1" smtClean="0"/>
              <a:t>verdad</a:t>
            </a:r>
            <a:r>
              <a:rPr lang="en-US" i="1" u="sng" dirty="0" smtClean="0"/>
              <a:t> </a:t>
            </a:r>
            <a:r>
              <a:rPr lang="en-US" b="0" dirty="0" smtClean="0"/>
              <a:t>– “</a:t>
            </a:r>
            <a:r>
              <a:rPr lang="es-ES" b="0" dirty="0"/>
              <a:t>Y Yo lo he escogido para </a:t>
            </a:r>
            <a:r>
              <a:rPr lang="es-ES" dirty="0">
                <a:solidFill>
                  <a:srgbClr val="FFFF00"/>
                </a:solidFill>
              </a:rPr>
              <a:t>que mande a sus hijos y a su casa después de él que guarden el camino del SEÑOR</a:t>
            </a:r>
            <a:r>
              <a:rPr lang="es-ES" b="0" dirty="0"/>
              <a:t>, haciendo justicia y juicio, para que el SEÑOR cumpla en Abraham todo lo que Él ha dicho acerca de </a:t>
            </a:r>
            <a:r>
              <a:rPr lang="es-ES" b="0" dirty="0" smtClean="0"/>
              <a:t>él</a:t>
            </a:r>
            <a:r>
              <a:rPr lang="en-US" b="0" dirty="0" smtClean="0"/>
              <a:t>”. </a:t>
            </a:r>
            <a:r>
              <a:rPr lang="en-US" b="0" dirty="0"/>
              <a:t>(</a:t>
            </a:r>
            <a:r>
              <a:rPr lang="en-US" b="0" dirty="0" err="1" smtClean="0"/>
              <a:t>Gén</a:t>
            </a:r>
            <a:r>
              <a:rPr lang="en-US" b="0" dirty="0" smtClean="0"/>
              <a:t> </a:t>
            </a:r>
            <a:r>
              <a:rPr lang="en-US" b="0" dirty="0"/>
              <a:t>18:19)</a:t>
            </a:r>
          </a:p>
          <a:p>
            <a:pPr lvl="1"/>
            <a:r>
              <a:rPr lang="en-US" i="1" u="sng" dirty="0" err="1"/>
              <a:t>Líderes</a:t>
            </a:r>
            <a:r>
              <a:rPr lang="en-US" i="1" u="sng" dirty="0"/>
              <a:t> </a:t>
            </a:r>
            <a:r>
              <a:rPr lang="en-US" i="1" u="sng" dirty="0" err="1" smtClean="0"/>
              <a:t>morales</a:t>
            </a:r>
            <a:r>
              <a:rPr lang="en-US" i="1" u="sng" dirty="0" smtClean="0"/>
              <a:t> </a:t>
            </a:r>
            <a:r>
              <a:rPr lang="en-US" b="0" dirty="0" smtClean="0"/>
              <a:t>– </a:t>
            </a:r>
            <a:r>
              <a:rPr lang="en-US" b="0" dirty="0"/>
              <a:t>“</a:t>
            </a:r>
            <a:r>
              <a:rPr lang="en-US" b="0" dirty="0" err="1"/>
              <a:t>Porque</a:t>
            </a:r>
            <a:r>
              <a:rPr lang="en-US" b="0" dirty="0"/>
              <a:t> </a:t>
            </a:r>
            <a:r>
              <a:rPr lang="es-ES" b="0" dirty="0" smtClean="0"/>
              <a:t>Yo</a:t>
            </a:r>
            <a:r>
              <a:rPr lang="es-ES" b="0" dirty="0"/>
              <a:t>, el SEÑOR tu Dios, soy Dios celoso, que </a:t>
            </a:r>
            <a:r>
              <a:rPr lang="es-ES" dirty="0">
                <a:solidFill>
                  <a:srgbClr val="FFFF00"/>
                </a:solidFill>
              </a:rPr>
              <a:t>castigo la iniquidad de los padres </a:t>
            </a:r>
            <a:r>
              <a:rPr lang="es-ES" b="0" dirty="0"/>
              <a:t>sobre los hijos, y sobre la tercera y la cuarta generación de los que me aborrecen</a:t>
            </a:r>
            <a:r>
              <a:rPr lang="en-US" b="0" dirty="0" smtClean="0"/>
              <a:t>…” </a:t>
            </a:r>
            <a:r>
              <a:rPr lang="en-US" b="0" dirty="0"/>
              <a:t>(</a:t>
            </a:r>
            <a:r>
              <a:rPr lang="en-US" b="0" dirty="0" err="1" smtClean="0"/>
              <a:t>Deut</a:t>
            </a:r>
            <a:r>
              <a:rPr lang="en-US" b="0" dirty="0" smtClean="0"/>
              <a:t> 5:9</a:t>
            </a:r>
            <a:r>
              <a:rPr lang="en-US" b="0" dirty="0"/>
              <a:t>)</a:t>
            </a:r>
          </a:p>
          <a:p>
            <a:pPr algn="l" rtl="0"/>
            <a:r>
              <a:rPr lang="en-US" dirty="0"/>
              <a:t>Líderes civiles y </a:t>
            </a:r>
            <a:r>
              <a:rPr lang="en-US" dirty="0" err="1" smtClean="0"/>
              <a:t>religiosos</a:t>
            </a:r>
            <a:r>
              <a:rPr lang="en-US" dirty="0" smtClean="0"/>
              <a:t> </a:t>
            </a:r>
            <a:r>
              <a:rPr lang="en-US" b="0" dirty="0" smtClean="0"/>
              <a:t>(</a:t>
            </a:r>
            <a:r>
              <a:rPr lang="en-US" b="0" dirty="0" err="1"/>
              <a:t>por</a:t>
            </a:r>
            <a:r>
              <a:rPr lang="en-US" b="0" dirty="0"/>
              <a:t> </a:t>
            </a:r>
            <a:r>
              <a:rPr lang="en-US" b="0" dirty="0" err="1" smtClean="0"/>
              <a:t>ej</a:t>
            </a:r>
            <a:r>
              <a:rPr lang="en-US" b="0" dirty="0" smtClean="0"/>
              <a:t>., </a:t>
            </a:r>
            <a:r>
              <a:rPr lang="en-US" b="0" dirty="0"/>
              <a:t>la ley de Moisés, Reyes)</a:t>
            </a:r>
            <a:endParaRPr lang="en-US" sz="1400" b="0" dirty="0"/>
          </a:p>
          <a:p>
            <a:pPr algn="l" rtl="0"/>
            <a:r>
              <a:rPr lang="en-US" dirty="0"/>
              <a:t>Guerreros y </a:t>
            </a:r>
            <a:r>
              <a:rPr lang="en-US" dirty="0" err="1"/>
              <a:t>líderes</a:t>
            </a:r>
            <a:r>
              <a:rPr lang="en-US" dirty="0"/>
              <a:t> </a:t>
            </a:r>
            <a:r>
              <a:rPr lang="en-US" dirty="0" err="1" smtClean="0"/>
              <a:t>militares</a:t>
            </a:r>
            <a:r>
              <a:rPr lang="en-US" dirty="0" smtClean="0"/>
              <a:t> </a:t>
            </a:r>
            <a:r>
              <a:rPr lang="en-US" b="0" dirty="0" smtClean="0"/>
              <a:t>(</a:t>
            </a:r>
            <a:r>
              <a:rPr lang="en-US" b="0" dirty="0"/>
              <a:t>Jueces y Reyes</a:t>
            </a:r>
            <a:r>
              <a:rPr lang="en-US" b="0" dirty="0" smtClean="0"/>
              <a:t>, </a:t>
            </a:r>
            <a:r>
              <a:rPr lang="en-US" b="0" dirty="0" err="1" smtClean="0"/>
              <a:t>Heb</a:t>
            </a:r>
            <a:r>
              <a:rPr lang="en-US" b="0" dirty="0" smtClean="0"/>
              <a:t> 11</a:t>
            </a:r>
            <a:r>
              <a:rPr lang="en-US" b="0" dirty="0"/>
              <a:t>)</a:t>
            </a: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6A389DF-B1F5-4991-89B8-72C57CDB73FE}"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FFFFFF"/>
              </a:solidFill>
              <a:effectLst/>
              <a:uLnTx/>
              <a:uFillTx/>
              <a:latin typeface="Times New Roman" pitchFamily="18" charset="0"/>
              <a:ea typeface="+mn-ea"/>
              <a:cs typeface="+mn-cs"/>
            </a:endParaRPr>
          </a:p>
        </p:txBody>
      </p:sp>
      <p:sp>
        <p:nvSpPr>
          <p:cNvPr id="5" name="Rounded Rectangular Callout 15">
            <a:extLst>
              <a:ext uri="{FF2B5EF4-FFF2-40B4-BE49-F238E27FC236}">
                <a16:creationId xmlns:a16="http://schemas.microsoft.com/office/drawing/2014/main" xmlns="" id="{C46E7047-6B5B-476F-93FB-07262C9A81D6}"/>
              </a:ext>
            </a:extLst>
          </p:cNvPr>
          <p:cNvSpPr/>
          <p:nvPr/>
        </p:nvSpPr>
        <p:spPr>
          <a:xfrm>
            <a:off x="631065" y="665326"/>
            <a:ext cx="10985679" cy="376397"/>
          </a:xfrm>
          <a:prstGeom prst="wedgeRoundRectCallout">
            <a:avLst>
              <a:gd name="adj1" fmla="val 22188"/>
              <a:gd name="adj2" fmla="val 51961"/>
              <a:gd name="adj3" fmla="val 16667"/>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00"/>
                </a:solidFill>
                <a:effectLst/>
                <a:uLnTx/>
                <a:uFillTx/>
                <a:latin typeface="Arial"/>
                <a:ea typeface="+mn-ea"/>
                <a:cs typeface="+mn-cs"/>
              </a:rPr>
              <a:t>Dios </a:t>
            </a:r>
            <a:r>
              <a:rPr kumimoji="0" lang="en-US" sz="2400" b="1" i="0" u="none" strike="noStrike" kern="1200" cap="none" spc="0" normalizeH="0" baseline="0" noProof="0" dirty="0" err="1" smtClean="0">
                <a:ln>
                  <a:noFill/>
                </a:ln>
                <a:solidFill>
                  <a:srgbClr val="FFFF00"/>
                </a:solidFill>
                <a:effectLst/>
                <a:uLnTx/>
                <a:uFillTx/>
                <a:latin typeface="Arial"/>
                <a:ea typeface="+mn-ea"/>
                <a:cs typeface="+mn-cs"/>
              </a:rPr>
              <a:t>presentaba</a:t>
            </a:r>
            <a:r>
              <a:rPr kumimoji="0" lang="en-US" sz="2400" b="1" i="0" u="none" strike="noStrike" kern="1200" cap="none" spc="0" normalizeH="0" baseline="0" noProof="0" dirty="0" smtClean="0">
                <a:ln>
                  <a:noFill/>
                </a:ln>
                <a:solidFill>
                  <a:srgbClr val="FFFF00"/>
                </a:solidFill>
                <a:effectLst/>
                <a:uLnTx/>
                <a:uFillTx/>
                <a:latin typeface="Arial"/>
                <a:ea typeface="+mn-ea"/>
                <a:cs typeface="+mn-cs"/>
              </a:rPr>
              <a:t> </a:t>
            </a:r>
            <a:r>
              <a:rPr kumimoji="0" lang="en-US" sz="2400" b="1" i="0" u="none" strike="noStrike" kern="1200" cap="none" spc="0" normalizeH="0" baseline="0" noProof="0" dirty="0">
                <a:ln>
                  <a:noFill/>
                </a:ln>
                <a:solidFill>
                  <a:srgbClr val="FFFF00"/>
                </a:solidFill>
                <a:effectLst/>
                <a:uLnTx/>
                <a:uFillTx/>
                <a:latin typeface="Arial"/>
                <a:ea typeface="+mn-ea"/>
                <a:cs typeface="+mn-cs"/>
              </a:rPr>
              <a:t>un cuadro de los roles </a:t>
            </a:r>
            <a:r>
              <a:rPr kumimoji="0" lang="en-US" sz="2400" b="1" i="0" u="none" strike="noStrike" kern="1200" cap="none" spc="0" normalizeH="0" baseline="0" noProof="0" dirty="0" err="1">
                <a:ln>
                  <a:noFill/>
                </a:ln>
                <a:solidFill>
                  <a:srgbClr val="FFFF00"/>
                </a:solidFill>
                <a:effectLst/>
                <a:uLnTx/>
                <a:uFillTx/>
                <a:latin typeface="Arial"/>
                <a:ea typeface="+mn-ea"/>
                <a:cs typeface="+mn-cs"/>
              </a:rPr>
              <a:t>masculinos</a:t>
            </a:r>
            <a:r>
              <a:rPr kumimoji="0" lang="en-US" sz="2400" b="1" i="0" u="none" strike="noStrike" kern="1200" cap="none" spc="0" normalizeH="0" baseline="0" noProof="0" dirty="0">
                <a:ln>
                  <a:noFill/>
                </a:ln>
                <a:solidFill>
                  <a:srgbClr val="FFFF00"/>
                </a:solidFill>
                <a:effectLst/>
                <a:uLnTx/>
                <a:uFillTx/>
                <a:latin typeface="Arial"/>
                <a:ea typeface="+mn-ea"/>
                <a:cs typeface="+mn-cs"/>
              </a:rPr>
              <a:t> </a:t>
            </a:r>
            <a:r>
              <a:rPr lang="en-US" sz="2400" b="1" dirty="0" err="1" smtClean="0">
                <a:solidFill>
                  <a:srgbClr val="FFFF00"/>
                </a:solidFill>
                <a:latin typeface="Arial"/>
              </a:rPr>
              <a:t>en</a:t>
            </a:r>
            <a:r>
              <a:rPr kumimoji="0" lang="en-US" sz="2400" b="1" i="0" u="none" strike="noStrike" kern="1200" cap="none" spc="0" normalizeH="0" baseline="0" noProof="0" dirty="0" smtClean="0">
                <a:ln>
                  <a:noFill/>
                </a:ln>
                <a:solidFill>
                  <a:srgbClr val="FFFF00"/>
                </a:solidFill>
                <a:effectLst/>
                <a:uLnTx/>
                <a:uFillTx/>
                <a:latin typeface="Arial"/>
                <a:ea typeface="+mn-ea"/>
                <a:cs typeface="+mn-cs"/>
              </a:rPr>
              <a:t> </a:t>
            </a:r>
            <a:r>
              <a:rPr kumimoji="0" lang="en-US" sz="2400" b="1" i="0" u="none" strike="noStrike" kern="1200" cap="none" spc="0" normalizeH="0" baseline="0" noProof="0" dirty="0">
                <a:ln>
                  <a:noFill/>
                </a:ln>
                <a:solidFill>
                  <a:srgbClr val="FFFF00"/>
                </a:solidFill>
                <a:effectLst/>
                <a:uLnTx/>
                <a:uFillTx/>
                <a:latin typeface="Arial"/>
                <a:ea typeface="+mn-ea"/>
                <a:cs typeface="+mn-cs"/>
              </a:rPr>
              <a:t>la historia del </a:t>
            </a:r>
            <a:r>
              <a:rPr kumimoji="0" lang="en-US" sz="2400" b="1" i="0" u="none" strike="noStrike" kern="1200" cap="none" spc="0" normalizeH="0" baseline="0" noProof="0" dirty="0" smtClean="0">
                <a:ln>
                  <a:noFill/>
                </a:ln>
                <a:solidFill>
                  <a:srgbClr val="FFFF00"/>
                </a:solidFill>
                <a:effectLst/>
                <a:uLnTx/>
                <a:uFillTx/>
                <a:latin typeface="Arial"/>
                <a:ea typeface="+mn-ea"/>
                <a:cs typeface="+mn-cs"/>
              </a:rPr>
              <a:t>AT.</a:t>
            </a:r>
            <a:endParaRPr kumimoji="0" lang="en-US" sz="2400" b="1" i="0" u="none" strike="noStrike" kern="1200" cap="none" spc="0" normalizeH="0" baseline="0" noProof="0" dirty="0">
              <a:ln>
                <a:noFill/>
              </a:ln>
              <a:solidFill>
                <a:srgbClr val="FFFF00"/>
              </a:solidFill>
              <a:effectLst/>
              <a:uLnTx/>
              <a:uFillTx/>
              <a:latin typeface="Arial"/>
              <a:ea typeface="+mn-ea"/>
              <a:cs typeface="+mn-cs"/>
            </a:endParaRPr>
          </a:p>
        </p:txBody>
      </p:sp>
      <p:sp>
        <p:nvSpPr>
          <p:cNvPr id="6" name="Rounded Rectangular Callout 15">
            <a:extLst>
              <a:ext uri="{FF2B5EF4-FFF2-40B4-BE49-F238E27FC236}">
                <a16:creationId xmlns:a16="http://schemas.microsoft.com/office/drawing/2014/main" xmlns="" id="{73492CBE-B18A-4621-9576-AF150FE7A5C2}"/>
              </a:ext>
            </a:extLst>
          </p:cNvPr>
          <p:cNvSpPr/>
          <p:nvPr/>
        </p:nvSpPr>
        <p:spPr>
          <a:xfrm>
            <a:off x="2326106" y="6064828"/>
            <a:ext cx="7539790" cy="488373"/>
          </a:xfrm>
          <a:prstGeom prst="wedgeRoundRectCallout">
            <a:avLst>
              <a:gd name="adj1" fmla="val 22188"/>
              <a:gd name="adj2" fmla="val 51961"/>
              <a:gd name="adj3" fmla="val 16667"/>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Arial"/>
                <a:ea typeface="+mn-ea"/>
                <a:cs typeface="+mn-cs"/>
              </a:rPr>
              <a:t>¿Qué vemos en la cultura masculina de </a:t>
            </a:r>
            <a:r>
              <a:rPr kumimoji="0" lang="en-US" sz="2400" b="0" i="0" u="none" strike="noStrike" kern="1200" cap="none" spc="0" normalizeH="0" baseline="0" noProof="0" dirty="0" smtClean="0">
                <a:ln>
                  <a:noFill/>
                </a:ln>
                <a:solidFill>
                  <a:srgbClr val="FFFFFF"/>
                </a:solidFill>
                <a:effectLst/>
                <a:uLnTx/>
                <a:uFillTx/>
                <a:latin typeface="Arial"/>
                <a:ea typeface="+mn-ea"/>
                <a:cs typeface="+mn-cs"/>
              </a:rPr>
              <a:t>hoy </a:t>
            </a:r>
            <a:r>
              <a:rPr kumimoji="0" lang="en-US" sz="2400" b="0" i="0" u="none" strike="noStrike" kern="1200" cap="none" spc="0" normalizeH="0" baseline="0" noProof="0" dirty="0" err="1" smtClean="0">
                <a:ln>
                  <a:noFill/>
                </a:ln>
                <a:solidFill>
                  <a:srgbClr val="FFFFFF"/>
                </a:solidFill>
                <a:effectLst/>
                <a:uLnTx/>
                <a:uFillTx/>
                <a:latin typeface="Arial"/>
                <a:ea typeface="+mn-ea"/>
                <a:cs typeface="+mn-cs"/>
              </a:rPr>
              <a:t>en</a:t>
            </a:r>
            <a:r>
              <a:rPr kumimoji="0" lang="en-US" sz="2400" b="0" i="0" u="none" strike="noStrike" kern="1200" cap="none" spc="0" normalizeH="0" baseline="0" noProof="0" dirty="0" smtClean="0">
                <a:ln>
                  <a:noFill/>
                </a:ln>
                <a:solidFill>
                  <a:srgbClr val="FFFFFF"/>
                </a:solidFill>
                <a:effectLst/>
                <a:uLnTx/>
                <a:uFillTx/>
                <a:latin typeface="Arial"/>
                <a:ea typeface="+mn-ea"/>
                <a:cs typeface="+mn-cs"/>
              </a:rPr>
              <a:t> </a:t>
            </a:r>
            <a:r>
              <a:rPr kumimoji="0" lang="en-US" sz="2400" b="0" i="0" u="none" strike="noStrike" kern="1200" cap="none" spc="0" normalizeH="0" baseline="0" noProof="0" dirty="0" err="1" smtClean="0">
                <a:ln>
                  <a:noFill/>
                </a:ln>
                <a:solidFill>
                  <a:srgbClr val="FFFFFF"/>
                </a:solidFill>
                <a:effectLst/>
                <a:uLnTx/>
                <a:uFillTx/>
                <a:latin typeface="Arial"/>
                <a:ea typeface="+mn-ea"/>
                <a:cs typeface="+mn-cs"/>
              </a:rPr>
              <a:t>día</a:t>
            </a:r>
            <a:r>
              <a:rPr kumimoji="0" lang="en-US" sz="2400" b="0" i="0" u="none" strike="noStrike" kern="1200" cap="none" spc="0" normalizeH="0" baseline="0" noProof="0" dirty="0" smtClean="0">
                <a:ln>
                  <a:noFill/>
                </a:ln>
                <a:solidFill>
                  <a:srgbClr val="FFFFFF"/>
                </a:solidFill>
                <a:effectLst/>
                <a:uLnTx/>
                <a:uFillTx/>
                <a:latin typeface="Arial"/>
                <a:ea typeface="+mn-ea"/>
                <a:cs typeface="+mn-cs"/>
              </a:rPr>
              <a:t>?</a:t>
            </a:r>
            <a:endParaRPr kumimoji="0" lang="en-US" sz="24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179169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smtClean="0"/>
              <a:t>Carácter</a:t>
            </a:r>
            <a:r>
              <a:rPr lang="en-US" dirty="0" smtClean="0"/>
              <a:t> </a:t>
            </a:r>
            <a:r>
              <a:rPr lang="en-US" dirty="0"/>
              <a:t>masculino mundano</a:t>
            </a:r>
          </a:p>
        </p:txBody>
      </p:sp>
      <p:sp>
        <p:nvSpPr>
          <p:cNvPr id="3" name="Content Placeholder 2"/>
          <p:cNvSpPr>
            <a:spLocks noGrp="1"/>
          </p:cNvSpPr>
          <p:nvPr>
            <p:ph idx="1"/>
          </p:nvPr>
        </p:nvSpPr>
        <p:spPr>
          <a:xfrm>
            <a:off x="450761" y="1051560"/>
            <a:ext cx="11165983" cy="5669280"/>
          </a:xfrm>
        </p:spPr>
        <p:txBody>
          <a:bodyPr>
            <a:normAutofit fontScale="92500" lnSpcReduction="10000"/>
          </a:bodyPr>
          <a:lstStyle/>
          <a:p>
            <a:pPr algn="l" rtl="0"/>
            <a:r>
              <a:rPr lang="en-US" dirty="0"/>
              <a:t>El 'Hombre Natural' </a:t>
            </a:r>
            <a:r>
              <a:rPr lang="en-US" dirty="0" smtClean="0"/>
              <a:t>(I </a:t>
            </a:r>
            <a:r>
              <a:rPr lang="en-US" dirty="0" err="1" smtClean="0"/>
              <a:t>Cor</a:t>
            </a:r>
            <a:r>
              <a:rPr lang="en-US" dirty="0" smtClean="0"/>
              <a:t> 2:14</a:t>
            </a:r>
            <a:r>
              <a:rPr lang="en-US" dirty="0"/>
              <a:t>; Santiago 3:14-16)</a:t>
            </a:r>
          </a:p>
          <a:p>
            <a:pPr lvl="1" algn="l" rtl="0"/>
            <a:r>
              <a:rPr lang="en-US" dirty="0"/>
              <a:t>Modelo de </a:t>
            </a:r>
            <a:r>
              <a:rPr lang="en-US" dirty="0" smtClean="0"/>
              <a:t>la </a:t>
            </a:r>
            <a:r>
              <a:rPr lang="en-US" dirty="0" err="1" smtClean="0"/>
              <a:t>evolución</a:t>
            </a:r>
            <a:r>
              <a:rPr lang="en-US" dirty="0"/>
              <a:t>: los más fuertes viven más tiempo</a:t>
            </a:r>
          </a:p>
          <a:p>
            <a:pPr lvl="1" algn="l" rtl="0"/>
            <a:r>
              <a:rPr lang="en-US" dirty="0"/>
              <a:t>Vivir para uno mismo: supervivencia y </a:t>
            </a:r>
            <a:r>
              <a:rPr lang="en-US" dirty="0" err="1"/>
              <a:t>deseos</a:t>
            </a:r>
            <a:r>
              <a:rPr lang="en-US" dirty="0"/>
              <a:t> </a:t>
            </a:r>
            <a:r>
              <a:rPr lang="en-US" dirty="0" err="1" smtClean="0"/>
              <a:t>realizados</a:t>
            </a:r>
            <a:endParaRPr lang="en-US" dirty="0"/>
          </a:p>
          <a:p>
            <a:pPr lvl="1" algn="l" rtl="0"/>
            <a:r>
              <a:rPr lang="en-US" dirty="0" err="1" smtClean="0"/>
              <a:t>Seguir</a:t>
            </a:r>
            <a:r>
              <a:rPr lang="en-US" dirty="0" smtClean="0"/>
              <a:t> </a:t>
            </a:r>
            <a:r>
              <a:rPr lang="en-US" dirty="0"/>
              <a:t>las inclinaciones naturales</a:t>
            </a:r>
          </a:p>
          <a:p>
            <a:pPr algn="l" rtl="0"/>
            <a:r>
              <a:rPr lang="en-US" dirty="0"/>
              <a:t>Propagado por la sociedad</a:t>
            </a:r>
          </a:p>
          <a:p>
            <a:pPr lvl="1" algn="l" rtl="0"/>
            <a:r>
              <a:rPr lang="en-US" dirty="0"/>
              <a:t>Una cultura “orientada a los derechos”</a:t>
            </a:r>
          </a:p>
          <a:p>
            <a:pPr lvl="1" algn="l" rtl="0"/>
            <a:r>
              <a:rPr lang="en-US" dirty="0"/>
              <a:t>Motivaciones egocéntricas</a:t>
            </a:r>
          </a:p>
          <a:p>
            <a:pPr lvl="1" algn="l" rtl="0"/>
            <a:r>
              <a:rPr lang="en-US" dirty="0"/>
              <a:t>Igualdad impuesta/negación de las diferencias</a:t>
            </a:r>
          </a:p>
          <a:p>
            <a:pPr algn="l" rtl="0"/>
            <a:r>
              <a:rPr lang="en-US" dirty="0" err="1"/>
              <a:t>Reacción</a:t>
            </a:r>
            <a:r>
              <a:rPr lang="en-US" dirty="0"/>
              <a:t> </a:t>
            </a:r>
            <a:r>
              <a:rPr lang="en-US" dirty="0" smtClean="0"/>
              <a:t>entre las </a:t>
            </a:r>
            <a:r>
              <a:rPr lang="en-US" dirty="0"/>
              <a:t>mujeres:</a:t>
            </a:r>
          </a:p>
          <a:p>
            <a:pPr lvl="1" algn="l" rtl="0"/>
            <a:r>
              <a:rPr lang="en-US" dirty="0" err="1" smtClean="0"/>
              <a:t>Manipuladora</a:t>
            </a:r>
            <a:r>
              <a:rPr lang="en-US" dirty="0" smtClean="0"/>
              <a:t> </a:t>
            </a:r>
            <a:r>
              <a:rPr lang="en-US" dirty="0" err="1" smtClean="0"/>
              <a:t>sexualmente</a:t>
            </a:r>
            <a:r>
              <a:rPr lang="en-US" dirty="0" smtClean="0"/>
              <a:t> </a:t>
            </a:r>
            <a:r>
              <a:rPr lang="en-US" dirty="0"/>
              <a:t>(hombre impulsado por la </a:t>
            </a:r>
            <a:r>
              <a:rPr lang="en-US" dirty="0" err="1" smtClean="0"/>
              <a:t>codicia</a:t>
            </a:r>
            <a:r>
              <a:rPr lang="en-US" dirty="0" smtClean="0"/>
              <a:t>)</a:t>
            </a:r>
            <a:endParaRPr lang="en-US" dirty="0"/>
          </a:p>
          <a:p>
            <a:pPr lvl="1" algn="l" rtl="0"/>
            <a:r>
              <a:rPr lang="en-US" dirty="0" err="1" smtClean="0"/>
              <a:t>Competitiva</a:t>
            </a:r>
            <a:r>
              <a:rPr lang="en-US" dirty="0" smtClean="0"/>
              <a:t>, </a:t>
            </a:r>
            <a:r>
              <a:rPr lang="en-US" dirty="0" err="1" smtClean="0"/>
              <a:t>agresiva</a:t>
            </a:r>
            <a:r>
              <a:rPr lang="en-US" dirty="0" smtClean="0"/>
              <a:t> </a:t>
            </a:r>
            <a:r>
              <a:rPr lang="en-US" dirty="0"/>
              <a:t>(hombre </a:t>
            </a:r>
            <a:r>
              <a:rPr lang="en-US" dirty="0" err="1" smtClean="0"/>
              <a:t>retraído</a:t>
            </a:r>
            <a:r>
              <a:rPr lang="en-US" dirty="0"/>
              <a:t> </a:t>
            </a:r>
            <a:r>
              <a:rPr lang="en-US" dirty="0" smtClean="0"/>
              <a:t>(</a:t>
            </a:r>
            <a:r>
              <a:rPr lang="en-US" dirty="0" err="1" smtClean="0"/>
              <a:t>tímido</a:t>
            </a:r>
            <a:r>
              <a:rPr lang="en-US" dirty="0" smtClean="0"/>
              <a:t> </a:t>
            </a:r>
            <a:r>
              <a:rPr lang="en-US" dirty="0"/>
              <a:t>y poco asertivo))</a:t>
            </a:r>
          </a:p>
        </p:txBody>
      </p:sp>
    </p:spTree>
    <p:extLst>
      <p:ext uri="{BB962C8B-B14F-4D97-AF65-F5344CB8AC3E}">
        <p14:creationId xmlns:p14="http://schemas.microsoft.com/office/powerpoint/2010/main" val="205181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par>
                                <p:cTn id="7" presetID="1" presetClass="entr" presetSubtype="0" fill="hold" grpId="0"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5" end="5"/>
                                            </p:txEl>
                                          </p:spTgt>
                                        </p:tgtEl>
                                        <p:attrNameLst>
                                          <p:attrName>ppt_c</p:attrName>
                                        </p:attrNameLst>
                                      </p:cBhvr>
                                      <p:to>
                                        <a:srgbClr val="969696"/>
                                      </p:to>
                                    </p:animClr>
                                  </p:subTnLst>
                                </p:cTn>
                              </p:par>
                              <p:par>
                                <p:cTn id="9" presetID="1" presetClass="entr" presetSubtype="0" fill="hold" grpId="0"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969696"/>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7" end="7"/>
                                            </p:txEl>
                                          </p:spTgt>
                                        </p:tgtEl>
                                        <p:attrNameLst>
                                          <p:attrName>ppt_c</p:attrName>
                                        </p:attrNameLst>
                                      </p:cBhvr>
                                      <p:to>
                                        <a:srgbClr val="969696"/>
                                      </p:to>
                                    </p:animClr>
                                  </p:sub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8" end="8"/>
                                            </p:txEl>
                                          </p:spTgt>
                                        </p:tgtEl>
                                        <p:attrNameLst>
                                          <p:attrName>ppt_c</p:attrName>
                                        </p:attrNameLst>
                                      </p:cBhvr>
                                      <p:to>
                                        <a:srgbClr val="969696"/>
                                      </p:to>
                                    </p:animClr>
                                  </p:subTnLst>
                                </p:cTn>
                              </p:par>
                              <p:par>
                                <p:cTn id="17" presetID="1" presetClass="entr" presetSubtype="0" fill="hold" grpId="0"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9" end="9"/>
                                            </p:txEl>
                                          </p:spTgt>
                                        </p:tgtEl>
                                        <p:attrNameLst>
                                          <p:attrName>ppt_c</p:attrName>
                                        </p:attrNameLst>
                                      </p:cBhvr>
                                      <p:to>
                                        <a:srgbClr val="969696"/>
                                      </p:to>
                                    </p:animClr>
                                  </p:subTnLst>
                                </p:cTn>
                              </p:par>
                              <p:par>
                                <p:cTn id="19" presetID="1" presetClass="entr" presetSubtype="0" fill="hold" grpId="0"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0" end="10"/>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811953" y="113914"/>
            <a:ext cx="8423564" cy="685800"/>
          </a:xfrm>
        </p:spPr>
        <p:txBody>
          <a:bodyPr/>
          <a:lstStyle/>
          <a:p>
            <a:pPr rtl="0"/>
            <a:r>
              <a:rPr lang="en-US" i="1" u="sng" dirty="0"/>
              <a:t>El “gran misterio”</a:t>
            </a:r>
          </a:p>
        </p:txBody>
      </p:sp>
      <p:sp>
        <p:nvSpPr>
          <p:cNvPr id="3" name="Content Placeholder 2"/>
          <p:cNvSpPr>
            <a:spLocks noGrp="1"/>
          </p:cNvSpPr>
          <p:nvPr>
            <p:ph idx="1"/>
          </p:nvPr>
        </p:nvSpPr>
        <p:spPr>
          <a:xfrm>
            <a:off x="566670" y="988672"/>
            <a:ext cx="11114468" cy="2463575"/>
          </a:xfrm>
        </p:spPr>
        <p:txBody>
          <a:bodyPr>
            <a:normAutofit/>
          </a:bodyPr>
          <a:lstStyle/>
          <a:p>
            <a:pPr marL="0" indent="0">
              <a:buNone/>
            </a:pPr>
            <a:r>
              <a:rPr lang="en-US" b="0" dirty="0" smtClean="0"/>
              <a:t>“</a:t>
            </a:r>
            <a:r>
              <a:rPr lang="es-ES" b="0" dirty="0"/>
              <a:t>POR ESTO EL HOMBRE DEJARÁ A SU PADRE Y A SU MADRE, Y SE UNIRÁ A SU MUJER, Y LOS DOS SERÁN UNA SOLA CARNE. </a:t>
            </a:r>
            <a:r>
              <a:rPr lang="es-ES" b="0" dirty="0" smtClean="0"/>
              <a:t>32</a:t>
            </a:r>
            <a:r>
              <a:rPr lang="es-ES" b="0" dirty="0"/>
              <a:t>  </a:t>
            </a:r>
            <a:r>
              <a:rPr lang="es-ES" dirty="0">
                <a:solidFill>
                  <a:srgbClr val="FFFF00"/>
                </a:solidFill>
              </a:rPr>
              <a:t>Grande es este misterio</a:t>
            </a:r>
            <a:r>
              <a:rPr lang="es-ES" b="0" dirty="0"/>
              <a:t>, pero hablo con referencia a Cristo y a la </a:t>
            </a:r>
            <a:r>
              <a:rPr lang="es-ES" b="0" dirty="0" smtClean="0"/>
              <a:t>iglesia</a:t>
            </a:r>
            <a:r>
              <a:rPr lang="en-US" b="0" dirty="0" smtClean="0"/>
              <a:t>. </a:t>
            </a:r>
            <a:r>
              <a:rPr lang="en-US" b="0" dirty="0"/>
              <a:t>(</a:t>
            </a:r>
            <a:r>
              <a:rPr lang="en-US" b="0" dirty="0" err="1" smtClean="0"/>
              <a:t>Ef</a:t>
            </a:r>
            <a:r>
              <a:rPr lang="en-US" b="0" dirty="0" smtClean="0"/>
              <a:t> 5:31-32</a:t>
            </a:r>
            <a:r>
              <a:rPr lang="en-US" b="0" dirty="0"/>
              <a:t>)</a:t>
            </a:r>
          </a:p>
        </p:txBody>
      </p:sp>
      <p:sp>
        <p:nvSpPr>
          <p:cNvPr id="5" name="Content Placeholder 2"/>
          <p:cNvSpPr txBox="1">
            <a:spLocks/>
          </p:cNvSpPr>
          <p:nvPr/>
        </p:nvSpPr>
        <p:spPr bwMode="auto">
          <a:xfrm>
            <a:off x="566670" y="3641205"/>
            <a:ext cx="10914130" cy="2901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3200" b="1">
                <a:solidFill>
                  <a:schemeClr val="bg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har char="–"/>
              <a:defRPr sz="2800" b="1">
                <a:solidFill>
                  <a:schemeClr val="bg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har char="•"/>
              <a:defRPr sz="2400" b="1">
                <a:solidFill>
                  <a:schemeClr val="bg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Char char="»"/>
              <a:defRPr sz="2000" b="1">
                <a:solidFill>
                  <a:schemeClr val="bg1"/>
                </a:solidFill>
                <a:latin typeface="Calibri" pitchFamily="34" charset="0"/>
                <a:ea typeface="Calibri" pitchFamily="34" charset="0"/>
                <a:cs typeface="Calibri" pitchFamily="34" charset="0"/>
              </a:defRPr>
            </a:lvl5pPr>
            <a:lvl6pPr marL="2514600" indent="-228600" algn="l" rtl="0" fontAlgn="base">
              <a:spcBef>
                <a:spcPct val="20000"/>
              </a:spcBef>
              <a:spcAft>
                <a:spcPct val="0"/>
              </a:spcAft>
              <a:buChar char="»"/>
              <a:defRPr b="1">
                <a:solidFill>
                  <a:schemeClr val="bg1"/>
                </a:solidFill>
                <a:latin typeface="+mn-lt"/>
              </a:defRPr>
            </a:lvl6pPr>
            <a:lvl7pPr marL="2971800" indent="-228600" algn="l" rtl="0" fontAlgn="base">
              <a:spcBef>
                <a:spcPct val="20000"/>
              </a:spcBef>
              <a:spcAft>
                <a:spcPct val="0"/>
              </a:spcAft>
              <a:buChar char="»"/>
              <a:defRPr b="1">
                <a:solidFill>
                  <a:schemeClr val="bg1"/>
                </a:solidFill>
                <a:latin typeface="+mn-lt"/>
              </a:defRPr>
            </a:lvl7pPr>
            <a:lvl8pPr marL="3429000" indent="-228600" algn="l" rtl="0" fontAlgn="base">
              <a:spcBef>
                <a:spcPct val="20000"/>
              </a:spcBef>
              <a:spcAft>
                <a:spcPct val="0"/>
              </a:spcAft>
              <a:buChar char="»"/>
              <a:defRPr b="1">
                <a:solidFill>
                  <a:schemeClr val="bg1"/>
                </a:solidFill>
                <a:latin typeface="+mn-lt"/>
              </a:defRPr>
            </a:lvl8pPr>
            <a:lvl9pPr marL="3886200" indent="-228600" algn="l" rtl="0" fontAlgn="base">
              <a:spcBef>
                <a:spcPct val="20000"/>
              </a:spcBef>
              <a:spcAft>
                <a:spcPct val="0"/>
              </a:spcAft>
              <a:buChar char="»"/>
              <a:defRPr b="1">
                <a:solidFill>
                  <a:schemeClr val="bg1"/>
                </a:solidFill>
                <a:latin typeface="+mn-lt"/>
              </a:defRPr>
            </a:lvl9pPr>
          </a:lstStyle>
          <a:p>
            <a:pPr marL="0" lvl="0" indent="0">
              <a:buNone/>
              <a:defRPr/>
            </a:pPr>
            <a:r>
              <a:rPr kumimoji="0" lang="en-US" sz="3200" b="0" i="0" u="none" strike="noStrike" kern="1200" cap="none" spc="0" normalizeH="0" baseline="0" noProof="0" dirty="0" smtClean="0">
                <a:ln>
                  <a:noFill/>
                </a:ln>
                <a:solidFill>
                  <a:srgbClr val="FFFFFF"/>
                </a:solidFill>
                <a:effectLst/>
                <a:uLnTx/>
                <a:uFillTx/>
                <a:latin typeface="Calibri" pitchFamily="34" charset="0"/>
                <a:ea typeface="Calibri" pitchFamily="34" charset="0"/>
                <a:cs typeface="Calibri" pitchFamily="34" charset="0"/>
              </a:rPr>
              <a:t>…</a:t>
            </a:r>
            <a:r>
              <a:rPr lang="es-ES" b="0" dirty="0">
                <a:solidFill>
                  <a:srgbClr val="FFFFFF"/>
                </a:solidFill>
              </a:rPr>
              <a:t>que por revelación me fue dado a conocer el </a:t>
            </a:r>
            <a:r>
              <a:rPr lang="es-ES" dirty="0">
                <a:solidFill>
                  <a:srgbClr val="FFFF00"/>
                </a:solidFill>
              </a:rPr>
              <a:t>misterio</a:t>
            </a:r>
            <a:r>
              <a:rPr lang="es-ES" b="0" dirty="0">
                <a:solidFill>
                  <a:srgbClr val="FFFFFF"/>
                </a:solidFill>
              </a:rPr>
              <a:t>, tal como antes les escribí brevemente. </a:t>
            </a:r>
            <a:r>
              <a:rPr lang="es-ES" b="0" dirty="0" smtClean="0">
                <a:solidFill>
                  <a:srgbClr val="FFFFFF"/>
                </a:solidFill>
              </a:rPr>
              <a:t>4</a:t>
            </a:r>
            <a:r>
              <a:rPr lang="es-ES" b="0" dirty="0">
                <a:solidFill>
                  <a:srgbClr val="FFFFFF"/>
                </a:solidFill>
              </a:rPr>
              <a:t>  En vista de lo cual, leyendo, podrán entender mi comprensión del misterio de Cristo, </a:t>
            </a:r>
            <a:r>
              <a:rPr lang="es-ES" b="0" dirty="0" smtClean="0">
                <a:solidFill>
                  <a:srgbClr val="FFFFFF"/>
                </a:solidFill>
              </a:rPr>
              <a:t>5</a:t>
            </a:r>
            <a:r>
              <a:rPr lang="es-ES" b="0" dirty="0">
                <a:solidFill>
                  <a:srgbClr val="FFFFFF"/>
                </a:solidFill>
              </a:rPr>
              <a:t>  que </a:t>
            </a:r>
            <a:r>
              <a:rPr lang="es-ES" dirty="0">
                <a:solidFill>
                  <a:srgbClr val="FFFF00"/>
                </a:solidFill>
              </a:rPr>
              <a:t>en otras generaciones no se dio a conocer a los hijos de los hombres, como ahora ha sido revelado</a:t>
            </a:r>
            <a:r>
              <a:rPr lang="es-ES" b="0" dirty="0">
                <a:solidFill>
                  <a:srgbClr val="FFFFFF"/>
                </a:solidFill>
              </a:rPr>
              <a:t> a Sus santos apóstoles y profetas por el </a:t>
            </a:r>
            <a:r>
              <a:rPr lang="es-ES" b="0" dirty="0" smtClean="0">
                <a:solidFill>
                  <a:srgbClr val="FFFFFF"/>
                </a:solidFill>
              </a:rPr>
              <a:t>Espíritu. </a:t>
            </a:r>
            <a:r>
              <a:rPr kumimoji="0" lang="en-US" sz="3200" b="0" i="0" u="none" strike="noStrike" kern="1200" cap="none" spc="0" normalizeH="0" baseline="0" noProof="0" dirty="0" smtClean="0">
                <a:ln>
                  <a:noFill/>
                </a:ln>
                <a:solidFill>
                  <a:srgbClr val="FFFFFF"/>
                </a:solidFill>
                <a:effectLst/>
                <a:uLnTx/>
                <a:uFillTx/>
                <a:latin typeface="Calibri" pitchFamily="34" charset="0"/>
                <a:ea typeface="Calibri" pitchFamily="34" charset="0"/>
                <a:cs typeface="Calibri" pitchFamily="34" charset="0"/>
              </a:rPr>
              <a:t>(</a:t>
            </a:r>
            <a:r>
              <a:rPr kumimoji="0" lang="en-US" sz="3200" b="0" i="0" u="none" strike="noStrike" kern="1200" cap="none" spc="0" normalizeH="0" baseline="0" noProof="0" dirty="0" err="1" smtClean="0">
                <a:ln>
                  <a:noFill/>
                </a:ln>
                <a:solidFill>
                  <a:srgbClr val="FFFFFF"/>
                </a:solidFill>
                <a:effectLst/>
                <a:uLnTx/>
                <a:uFillTx/>
                <a:latin typeface="Calibri" pitchFamily="34" charset="0"/>
                <a:ea typeface="Calibri" pitchFamily="34" charset="0"/>
                <a:cs typeface="Calibri" pitchFamily="34" charset="0"/>
              </a:rPr>
              <a:t>Ef</a:t>
            </a:r>
            <a:r>
              <a:rPr kumimoji="0" lang="en-US" sz="3200" b="0" i="0" u="none" strike="noStrike" kern="1200" cap="none" spc="0" normalizeH="0" noProof="0" dirty="0" smtClean="0">
                <a:ln>
                  <a:noFill/>
                </a:ln>
                <a:solidFill>
                  <a:srgbClr val="FFFFFF"/>
                </a:solidFill>
                <a:effectLst/>
                <a:uLnTx/>
                <a:uFillTx/>
                <a:latin typeface="Calibri" pitchFamily="34" charset="0"/>
                <a:ea typeface="Calibri" pitchFamily="34" charset="0"/>
                <a:cs typeface="Calibri" pitchFamily="34" charset="0"/>
              </a:rPr>
              <a:t> </a:t>
            </a:r>
            <a:r>
              <a:rPr kumimoji="0" lang="en-US" sz="3200" b="0" i="0" u="none" strike="noStrike" kern="1200" cap="none" spc="0" normalizeH="0" baseline="0" noProof="0" dirty="0" smtClean="0">
                <a:ln>
                  <a:noFill/>
                </a:ln>
                <a:solidFill>
                  <a:srgbClr val="FFFFFF"/>
                </a:solidFill>
                <a:effectLst/>
                <a:uLnTx/>
                <a:uFillTx/>
                <a:latin typeface="Calibri" pitchFamily="34" charset="0"/>
                <a:ea typeface="Calibri" pitchFamily="34" charset="0"/>
                <a:cs typeface="Calibri" pitchFamily="34" charset="0"/>
              </a:rPr>
              <a:t>3:3-5</a:t>
            </a:r>
            <a:r>
              <a:rPr kumimoji="0" lang="en-US" sz="3200" b="0" i="0" u="none" strike="noStrike" kern="1200" cap="none" spc="0" normalizeH="0" baseline="0" noProof="0" dirty="0">
                <a:ln>
                  <a:noFill/>
                </a:ln>
                <a:solidFill>
                  <a:srgbClr val="FFFFFF"/>
                </a:solidFill>
                <a:effectLst/>
                <a:uLnTx/>
                <a:uFillTx/>
                <a:latin typeface="Calibri" pitchFamily="34" charset="0"/>
                <a:ea typeface="Calibri" pitchFamily="34" charset="0"/>
                <a:cs typeface="Calibri" pitchFamily="34" charset="0"/>
              </a:rPr>
              <a:t>)</a:t>
            </a:r>
            <a:endParaRPr kumimoji="0" lang="en-US" sz="3200" b="0" i="0" u="none" strike="noStrike" kern="0" cap="none" spc="0" normalizeH="0" baseline="0" noProof="0" dirty="0">
              <a:ln>
                <a:noFill/>
              </a:ln>
              <a:solidFill>
                <a:srgbClr val="FFFFFF"/>
              </a:solidFill>
              <a:effectLst/>
              <a:uLnTx/>
              <a:uFillTx/>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378039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88066" name="Title 1"/>
          <p:cNvSpPr>
            <a:spLocks noGrp="1"/>
          </p:cNvSpPr>
          <p:nvPr>
            <p:ph type="title"/>
          </p:nvPr>
        </p:nvSpPr>
        <p:spPr>
          <a:xfrm>
            <a:off x="1524000" y="0"/>
            <a:ext cx="9144000" cy="762000"/>
          </a:xfrm>
        </p:spPr>
        <p:txBody>
          <a:bodyPr/>
          <a:lstStyle/>
          <a:p>
            <a:pPr rtl="0"/>
            <a:r>
              <a:rPr lang="en-US" sz="2800" i="1" u="sng" dirty="0" err="1" smtClean="0"/>
              <a:t>Ser</a:t>
            </a:r>
            <a:r>
              <a:rPr lang="en-US" sz="2800" i="1" u="sng" dirty="0" smtClean="0"/>
              <a:t> </a:t>
            </a:r>
            <a:r>
              <a:rPr lang="en-US" sz="2800" i="1" u="sng" dirty="0" err="1" smtClean="0"/>
              <a:t>cabeza</a:t>
            </a:r>
            <a:r>
              <a:rPr lang="en-US" sz="2800" i="1" u="sng" dirty="0" smtClean="0"/>
              <a:t> </a:t>
            </a:r>
            <a:r>
              <a:rPr lang="en-US" sz="2800" i="1" u="sng" dirty="0" err="1" smtClean="0"/>
              <a:t>requiere</a:t>
            </a:r>
            <a:r>
              <a:rPr lang="en-US" sz="2800" i="1" u="sng" dirty="0" smtClean="0"/>
              <a:t> </a:t>
            </a:r>
            <a:r>
              <a:rPr lang="en-US" sz="2800" i="1" u="sng" dirty="0"/>
              <a:t>disciplina y </a:t>
            </a:r>
            <a:r>
              <a:rPr lang="en-US" sz="2800" i="1" u="sng" dirty="0" err="1" smtClean="0"/>
              <a:t>valentía</a:t>
            </a:r>
            <a:r>
              <a:rPr lang="en-US" sz="2800" i="1" u="sng" dirty="0" smtClean="0"/>
              <a:t>: </a:t>
            </a:r>
            <a:r>
              <a:rPr lang="en-US" sz="2800" i="1" u="sng" dirty="0"/>
              <a:t>es un trabajo duro</a:t>
            </a:r>
          </a:p>
        </p:txBody>
      </p:sp>
      <p:sp>
        <p:nvSpPr>
          <p:cNvPr id="3" name="Content Placeholder 2"/>
          <p:cNvSpPr>
            <a:spLocks noGrp="1"/>
          </p:cNvSpPr>
          <p:nvPr>
            <p:ph idx="1"/>
          </p:nvPr>
        </p:nvSpPr>
        <p:spPr>
          <a:xfrm>
            <a:off x="406400" y="902594"/>
            <a:ext cx="11645900" cy="5953819"/>
          </a:xfrm>
        </p:spPr>
        <p:txBody>
          <a:bodyPr>
            <a:normAutofit fontScale="70000" lnSpcReduction="20000"/>
          </a:bodyPr>
          <a:lstStyle/>
          <a:p>
            <a:pPr algn="l" rtl="0">
              <a:spcBef>
                <a:spcPts val="0"/>
              </a:spcBef>
              <a:spcAft>
                <a:spcPts val="1800"/>
              </a:spcAft>
              <a:defRPr/>
            </a:pPr>
            <a:r>
              <a:rPr lang="en-US" dirty="0" smtClean="0">
                <a:solidFill>
                  <a:srgbClr val="FFFF00"/>
                </a:solidFill>
                <a:ea typeface="+mn-ea"/>
              </a:rPr>
              <a:t>Protector/</a:t>
            </a:r>
            <a:r>
              <a:rPr lang="en-US" dirty="0" err="1" smtClean="0">
                <a:solidFill>
                  <a:srgbClr val="FFFF00"/>
                </a:solidFill>
                <a:ea typeface="+mn-ea"/>
              </a:rPr>
              <a:t>proveedor</a:t>
            </a:r>
            <a:r>
              <a:rPr lang="en-US" b="0" dirty="0" smtClean="0">
                <a:ea typeface="+mn-ea"/>
              </a:rPr>
              <a:t>—</a:t>
            </a:r>
            <a:r>
              <a:rPr lang="en-US" b="0" dirty="0" err="1" smtClean="0">
                <a:ea typeface="+mn-ea"/>
              </a:rPr>
              <a:t>valentía</a:t>
            </a:r>
            <a:r>
              <a:rPr lang="en-US" b="0" dirty="0" smtClean="0">
                <a:ea typeface="+mn-ea"/>
              </a:rPr>
              <a:t>, </a:t>
            </a:r>
            <a:r>
              <a:rPr lang="en-US" b="0" dirty="0">
                <a:ea typeface="+mn-ea"/>
              </a:rPr>
              <a:t>habilidad, fuerza, previsión, perseverancia, sacrificio</a:t>
            </a:r>
          </a:p>
          <a:p>
            <a:pPr algn="l" rtl="0">
              <a:spcBef>
                <a:spcPts val="0"/>
              </a:spcBef>
              <a:spcAft>
                <a:spcPts val="1800"/>
              </a:spcAft>
              <a:defRPr/>
            </a:pPr>
            <a:r>
              <a:rPr lang="en-US" dirty="0">
                <a:solidFill>
                  <a:srgbClr val="FFFF00"/>
                </a:solidFill>
                <a:ea typeface="+mn-ea"/>
              </a:rPr>
              <a:t>Visionario</a:t>
            </a:r>
            <a:r>
              <a:rPr lang="en-US" b="0" dirty="0">
                <a:ea typeface="+mn-ea"/>
              </a:rPr>
              <a:t>—visión espiritual: conocimiento, fe y esperanza en la prueba, “discernir el bien y el mal”</a:t>
            </a:r>
          </a:p>
          <a:p>
            <a:pPr algn="l" rtl="0">
              <a:spcBef>
                <a:spcPts val="0"/>
              </a:spcBef>
              <a:spcAft>
                <a:spcPts val="1800"/>
              </a:spcAft>
              <a:defRPr/>
            </a:pPr>
            <a:r>
              <a:rPr lang="en-US" dirty="0">
                <a:solidFill>
                  <a:srgbClr val="FFFF00"/>
                </a:solidFill>
                <a:ea typeface="+mn-ea"/>
              </a:rPr>
              <a:t>Solucionador de problemas</a:t>
            </a:r>
            <a:r>
              <a:rPr lang="en-US" b="0" dirty="0">
                <a:ea typeface="+mn-ea"/>
              </a:rPr>
              <a:t>—tomar la iniciativa, primero en la confesión y el perdón, </a:t>
            </a:r>
            <a:r>
              <a:rPr lang="en-US" b="0" dirty="0" err="1" smtClean="0">
                <a:ea typeface="+mn-ea"/>
              </a:rPr>
              <a:t>hacer</a:t>
            </a:r>
            <a:r>
              <a:rPr lang="en-US" b="0" dirty="0" smtClean="0">
                <a:ea typeface="+mn-ea"/>
              </a:rPr>
              <a:t> </a:t>
            </a:r>
            <a:r>
              <a:rPr lang="en-US" b="0" dirty="0" err="1" smtClean="0">
                <a:ea typeface="+mn-ea"/>
              </a:rPr>
              <a:t>sacrificios</a:t>
            </a:r>
            <a:endParaRPr lang="en-US" b="0" dirty="0">
              <a:ea typeface="+mn-ea"/>
            </a:endParaRPr>
          </a:p>
          <a:p>
            <a:pPr algn="l" rtl="0">
              <a:spcBef>
                <a:spcPts val="0"/>
              </a:spcBef>
              <a:spcAft>
                <a:spcPts val="1800"/>
              </a:spcAft>
              <a:defRPr/>
            </a:pPr>
            <a:r>
              <a:rPr lang="en-US" dirty="0">
                <a:solidFill>
                  <a:srgbClr val="FFFF00"/>
                </a:solidFill>
                <a:ea typeface="+mn-ea"/>
              </a:rPr>
              <a:t>Tomador de decisiones</a:t>
            </a:r>
            <a:r>
              <a:rPr lang="en-US" b="0" dirty="0">
                <a:ea typeface="+mn-ea"/>
              </a:rPr>
              <a:t>— tomar decisiones difíciles, </a:t>
            </a:r>
            <a:r>
              <a:rPr lang="en-US" b="0" dirty="0" err="1" smtClean="0">
                <a:ea typeface="+mn-ea"/>
              </a:rPr>
              <a:t>llevarlas</a:t>
            </a:r>
            <a:r>
              <a:rPr lang="en-US" b="0" dirty="0" smtClean="0">
                <a:ea typeface="+mn-ea"/>
              </a:rPr>
              <a:t> a </a:t>
            </a:r>
            <a:r>
              <a:rPr lang="en-US" b="0" dirty="0" err="1" smtClean="0">
                <a:ea typeface="+mn-ea"/>
              </a:rPr>
              <a:t>cabo</a:t>
            </a:r>
            <a:r>
              <a:rPr lang="en-US" b="0" dirty="0" smtClean="0">
                <a:ea typeface="+mn-ea"/>
              </a:rPr>
              <a:t> </a:t>
            </a:r>
            <a:r>
              <a:rPr lang="en-US" b="0" dirty="0">
                <a:ea typeface="+mn-ea"/>
              </a:rPr>
              <a:t>y asumir la culpa de ellas basándose en la confianza en valores inmutables (pero sin conocer el </a:t>
            </a:r>
            <a:r>
              <a:rPr lang="en-US" b="0" dirty="0" err="1">
                <a:ea typeface="+mn-ea"/>
              </a:rPr>
              <a:t>futuro</a:t>
            </a:r>
            <a:r>
              <a:rPr lang="en-US" b="0" dirty="0" smtClean="0">
                <a:ea typeface="+mn-ea"/>
              </a:rPr>
              <a:t>)</a:t>
            </a:r>
            <a:endParaRPr lang="en-US" b="0" dirty="0">
              <a:ea typeface="+mn-ea"/>
            </a:endParaRPr>
          </a:p>
          <a:p>
            <a:pPr algn="l" rtl="0">
              <a:spcBef>
                <a:spcPts val="0"/>
              </a:spcBef>
              <a:spcAft>
                <a:spcPts val="1800"/>
              </a:spcAft>
              <a:defRPr/>
            </a:pPr>
            <a:r>
              <a:rPr lang="en-US" dirty="0">
                <a:solidFill>
                  <a:srgbClr val="FFFF00"/>
                </a:solidFill>
                <a:ea typeface="+mn-ea"/>
              </a:rPr>
              <a:t>Ejemplo de disciplina personal</a:t>
            </a:r>
            <a:r>
              <a:rPr lang="en-US" b="0" dirty="0">
                <a:ea typeface="+mn-ea"/>
              </a:rPr>
              <a:t>— autodisciplina personal, financiera y espiritual</a:t>
            </a:r>
          </a:p>
          <a:p>
            <a:pPr algn="l" rtl="0">
              <a:spcBef>
                <a:spcPts val="0"/>
              </a:spcBef>
              <a:spcAft>
                <a:spcPts val="1800"/>
              </a:spcAft>
              <a:defRPr/>
            </a:pPr>
            <a:r>
              <a:rPr lang="en-US" altLang="en-US" sz="3600" dirty="0" err="1" smtClean="0">
                <a:solidFill>
                  <a:srgbClr val="FFFF00"/>
                </a:solidFill>
              </a:rPr>
              <a:t>Motivador</a:t>
            </a:r>
            <a:r>
              <a:rPr lang="en-US" altLang="en-US" sz="3600" b="0" dirty="0" smtClean="0"/>
              <a:t>—</a:t>
            </a:r>
            <a:r>
              <a:rPr lang="en-US" altLang="en-US" sz="3600" b="0" dirty="0" err="1" smtClean="0"/>
              <a:t>animar</a:t>
            </a:r>
            <a:r>
              <a:rPr lang="en-US" altLang="en-US" sz="3600" b="0" dirty="0" smtClean="0"/>
              <a:t> </a:t>
            </a:r>
            <a:r>
              <a:rPr lang="en-US" altLang="en-US" sz="3600" b="0" dirty="0"/>
              <a:t>a otros a actuar, sin desanimarse ni disuadirse por la oposición o la dificultad</a:t>
            </a:r>
          </a:p>
          <a:p>
            <a:pPr algn="l" rtl="0">
              <a:spcBef>
                <a:spcPts val="0"/>
              </a:spcBef>
              <a:spcAft>
                <a:spcPts val="1800"/>
              </a:spcAft>
              <a:defRPr/>
            </a:pPr>
            <a:r>
              <a:rPr lang="en-US" dirty="0" err="1" smtClean="0">
                <a:solidFill>
                  <a:srgbClr val="FFFF00"/>
                </a:solidFill>
                <a:ea typeface="+mn-ea"/>
              </a:rPr>
              <a:t>Sustentador</a:t>
            </a:r>
            <a:r>
              <a:rPr lang="en-US" b="0" dirty="0" smtClean="0">
                <a:ea typeface="+mn-ea"/>
              </a:rPr>
              <a:t>—</a:t>
            </a:r>
            <a:r>
              <a:rPr lang="en-US" b="0" dirty="0" err="1" smtClean="0">
                <a:ea typeface="+mn-ea"/>
              </a:rPr>
              <a:t>producir</a:t>
            </a:r>
            <a:r>
              <a:rPr lang="en-US" b="0" dirty="0" smtClean="0">
                <a:ea typeface="+mn-ea"/>
              </a:rPr>
              <a:t> </a:t>
            </a:r>
            <a:r>
              <a:rPr lang="en-US" b="0" dirty="0">
                <a:ea typeface="+mn-ea"/>
              </a:rPr>
              <a:t>crecimiento y motivar la mejora (</a:t>
            </a:r>
            <a:r>
              <a:rPr lang="en-US" b="0" dirty="0" err="1" smtClean="0">
                <a:ea typeface="+mn-ea"/>
              </a:rPr>
              <a:t>Ef</a:t>
            </a:r>
            <a:r>
              <a:rPr lang="en-US" b="0" dirty="0" smtClean="0">
                <a:ea typeface="+mn-ea"/>
              </a:rPr>
              <a:t> </a:t>
            </a:r>
            <a:r>
              <a:rPr lang="en-US" b="0" dirty="0">
                <a:ea typeface="+mn-ea"/>
              </a:rPr>
              <a:t>6:4)</a:t>
            </a:r>
          </a:p>
          <a:p>
            <a:pPr algn="l" rtl="0">
              <a:spcBef>
                <a:spcPts val="0"/>
              </a:spcBef>
              <a:spcAft>
                <a:spcPts val="1800"/>
              </a:spcAft>
              <a:defRPr/>
            </a:pPr>
            <a:r>
              <a:rPr lang="en-US" altLang="en-US" dirty="0" err="1">
                <a:solidFill>
                  <a:srgbClr val="FFFF00"/>
                </a:solidFill>
              </a:rPr>
              <a:t>Sacrificador</a:t>
            </a:r>
            <a:r>
              <a:rPr lang="en-US" altLang="en-US" b="0" dirty="0"/>
              <a:t>—todas las </a:t>
            </a:r>
            <a:r>
              <a:rPr lang="en-US" altLang="en-US" b="0" dirty="0" err="1"/>
              <a:t>acciones</a:t>
            </a:r>
            <a:r>
              <a:rPr lang="en-US" altLang="en-US" b="0" dirty="0"/>
              <a:t>/</a:t>
            </a:r>
            <a:r>
              <a:rPr lang="en-US" altLang="en-US" b="0" dirty="0" err="1"/>
              <a:t>decisiones</a:t>
            </a:r>
            <a:r>
              <a:rPr lang="en-US" altLang="en-US" b="0" dirty="0"/>
              <a:t> </a:t>
            </a:r>
            <a:r>
              <a:rPr lang="en-US" altLang="en-US" b="0" dirty="0" smtClean="0"/>
              <a:t>no son </a:t>
            </a:r>
            <a:r>
              <a:rPr lang="en-US" altLang="en-US" b="0" dirty="0"/>
              <a:t>en beneficio propio</a:t>
            </a:r>
            <a:endParaRPr lang="en-US" b="0" dirty="0">
              <a:ea typeface="+mn-ea"/>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5B22CAEB-78B6-4679-BA9F-DAAC359F120F}" type="slidenum">
              <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a:ln>
                <a:noFill/>
              </a:ln>
              <a:solidFill>
                <a:srgbClr val="FFFFFF"/>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2991642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Marriage &amp; Family Charts - Sept 2006">
  <a:themeElements>
    <a:clrScheme name="Marriage &amp; Family Charts - Sept 200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arriage &amp; Family Charts - Sept 2006">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rriage &amp; Family Charts - Sept 2006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rriage &amp; Family Charts - Sept 2006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rriage &amp; Family Charts - Sept 2006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rriage &amp; Family Charts - Sept 2006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rriage &amp; Family Charts - Sept 2006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rriage &amp; Family Charts - Sept 2006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rriage &amp; Family Charts - Sept 2006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TotalTime>
  <Words>4165</Words>
  <Application>Microsoft Office PowerPoint</Application>
  <PresentationFormat>Widescreen</PresentationFormat>
  <Paragraphs>316</Paragraphs>
  <Slides>24</Slides>
  <Notes>21</Notes>
  <HiddenSlides>1</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24</vt:i4>
      </vt:variant>
    </vt:vector>
  </HeadingPairs>
  <TitlesOfParts>
    <vt:vector size="34" baseType="lpstr">
      <vt:lpstr>Arial</vt:lpstr>
      <vt:lpstr>Arial Narrow</vt:lpstr>
      <vt:lpstr>Calibri</vt:lpstr>
      <vt:lpstr>Cambria</vt:lpstr>
      <vt:lpstr>Times New Roman</vt:lpstr>
      <vt:lpstr>Wingdings</vt:lpstr>
      <vt:lpstr>Blank Presentation</vt:lpstr>
      <vt:lpstr>2_Default Design</vt:lpstr>
      <vt:lpstr>2_Marriage &amp; Family Charts - Sept 2006</vt:lpstr>
      <vt:lpstr>1_Office Theme</vt:lpstr>
      <vt:lpstr>Creando familias piadosas  Lección 3 - Roles masculinos y femeninos</vt:lpstr>
      <vt:lpstr>Tareas para el hombre (de Génesis)</vt:lpstr>
      <vt:lpstr>¿Características masculinas útiles?</vt:lpstr>
      <vt:lpstr>¿Diferencias de roles implícitas?</vt:lpstr>
      <vt:lpstr>Corrupción después de la caída</vt:lpstr>
      <vt:lpstr>Roles masculinos (piadosos) implícitos</vt:lpstr>
      <vt:lpstr>Carácter masculino mundano</vt:lpstr>
      <vt:lpstr>El “gran misterio”</vt:lpstr>
      <vt:lpstr>Ser cabeza requiere disciplina y valentía: es un trabajo duro</vt:lpstr>
      <vt:lpstr>Carácter masculino mandado</vt:lpstr>
      <vt:lpstr>Ser cabeza en el hogar: resumen</vt:lpstr>
      <vt:lpstr>Cabeza como Cristo</vt:lpstr>
      <vt:lpstr>“El hombre y la mujer ideales” de Dios</vt:lpstr>
      <vt:lpstr>PowerPoint Presentation</vt:lpstr>
      <vt:lpstr>Una declaración general de relación</vt:lpstr>
      <vt:lpstr>La sumisión es parte de la vida.</vt:lpstr>
      <vt:lpstr>Lo que no significa la sumisión</vt:lpstr>
      <vt:lpstr>La sumisión se define por la iglesia (ideal) en sumisión a Cristo.</vt:lpstr>
      <vt:lpstr>PowerPoint Presentation</vt:lpstr>
      <vt:lpstr>¿Qué actitudes/carácter se requieren para tal sumisión?</vt:lpstr>
      <vt:lpstr>La atención de la esposa ideal (rol principal)  está en su hogar y su familia.</vt:lpstr>
      <vt:lpstr>Roles de las mujeres mayores y jóvenes</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Godly Families  Lesson 3 - Male &amp; Female Roles</dc:title>
  <dc:creator>Barry Caudill</dc:creator>
  <cp:lastModifiedBy>Esther Eubanks</cp:lastModifiedBy>
  <cp:revision>60</cp:revision>
  <dcterms:created xsi:type="dcterms:W3CDTF">2023-11-06T03:31:52Z</dcterms:created>
  <dcterms:modified xsi:type="dcterms:W3CDTF">2023-11-09T13:54:24Z</dcterms:modified>
</cp:coreProperties>
</file>