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18" r:id="rId2"/>
    <p:sldId id="283" r:id="rId3"/>
    <p:sldId id="319" r:id="rId4"/>
    <p:sldId id="303" r:id="rId5"/>
    <p:sldId id="309" r:id="rId6"/>
    <p:sldId id="320" r:id="rId7"/>
    <p:sldId id="306" r:id="rId8"/>
    <p:sldId id="307" r:id="rId9"/>
    <p:sldId id="308" r:id="rId10"/>
    <p:sldId id="311" r:id="rId11"/>
    <p:sldId id="312" r:id="rId12"/>
    <p:sldId id="313" r:id="rId13"/>
    <p:sldId id="315" r:id="rId14"/>
    <p:sldId id="316" r:id="rId15"/>
    <p:sldId id="314" r:id="rId16"/>
    <p:sldId id="317" r:id="rId17"/>
    <p:sldId id="300" r:id="rId18"/>
    <p:sldId id="321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F6C"/>
    <a:srgbClr val="DB8E67"/>
    <a:srgbClr val="E4BA5B"/>
    <a:srgbClr val="1B4D60"/>
    <a:srgbClr val="C55E30"/>
    <a:srgbClr val="C08A5B"/>
    <a:srgbClr val="402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2"/>
    <p:restoredTop sz="75039"/>
  </p:normalViewPr>
  <p:slideViewPr>
    <p:cSldViewPr snapToGrid="0">
      <p:cViewPr varScale="1">
        <p:scale>
          <a:sx n="77" d="100"/>
          <a:sy n="77" d="100"/>
        </p:scale>
        <p:origin x="60" y="5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068A-DF5B-1A48-AAB8-9B71A95168F9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9524B-4A38-1248-AEA4-B0B78C94B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7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9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9524B-4A38-1248-AEA4-B0B78C94B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70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0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2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4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6F12-65FB-4147-B5C2-25842B05EB63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ructure with columns&#10;&#10;Description automatically generated with medium confidence">
            <a:extLst>
              <a:ext uri="{FF2B5EF4-FFF2-40B4-BE49-F238E27FC236}">
                <a16:creationId xmlns:a16="http://schemas.microsoft.com/office/drawing/2014/main" xmlns="" id="{045E1916-9B27-EFCE-A0F3-38A291B0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250F65FC-3911-CBC6-ECD8-1563A95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5"/>
          <a:stretch/>
        </p:blipFill>
        <p:spPr>
          <a:xfrm>
            <a:off x="0" y="1026695"/>
            <a:ext cx="9143998" cy="4688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9764"/>
            <a:ext cx="471079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PUESTOS LOS OJOS 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335" y="4308021"/>
            <a:ext cx="312692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HEBREOS 12:1-2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A cross against a cloudy sky&#10;&#10;Description automatically generated">
            <a:extLst>
              <a:ext uri="{FF2B5EF4-FFF2-40B4-BE49-F238E27FC236}">
                <a16:creationId xmlns:a16="http://schemas.microsoft.com/office/drawing/2014/main" xmlns="" id="{5DB8C157-42B9-CE29-95B6-8B919FC3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23"/>
          <a:stretch/>
        </p:blipFill>
        <p:spPr>
          <a:xfrm>
            <a:off x="0" y="0"/>
            <a:ext cx="3420533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40B7F-934D-2F25-D4FD-A3EAD5469A94}"/>
              </a:ext>
            </a:extLst>
          </p:cNvPr>
          <p:cNvSpPr txBox="1"/>
          <p:nvPr/>
        </p:nvSpPr>
        <p:spPr>
          <a:xfrm>
            <a:off x="3837041" y="218316"/>
            <a:ext cx="489045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 </a:t>
            </a:r>
            <a:r>
              <a:rPr lang="en-US" sz="2000" dirty="0" err="1" smtClean="0">
                <a:solidFill>
                  <a:schemeClr val="bg1"/>
                </a:solidFill>
              </a:rPr>
              <a:t>escupieron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i="1" dirty="0" smtClean="0">
                <a:solidFill>
                  <a:srgbClr val="E09F6C"/>
                </a:solidFill>
              </a:rPr>
              <a:t>“Y </a:t>
            </a:r>
            <a:r>
              <a:rPr lang="en-US" i="1" dirty="0" err="1" smtClean="0">
                <a:solidFill>
                  <a:srgbClr val="E09F6C"/>
                </a:solidFill>
              </a:rPr>
              <a:t>algunos</a:t>
            </a:r>
            <a:r>
              <a:rPr lang="en-US" i="1" dirty="0" smtClean="0">
                <a:solidFill>
                  <a:srgbClr val="E09F6C"/>
                </a:solidFill>
              </a:rPr>
              <a:t> </a:t>
            </a:r>
            <a:r>
              <a:rPr lang="en-US" i="1" dirty="0" err="1" smtClean="0">
                <a:solidFill>
                  <a:srgbClr val="E09F6C"/>
                </a:solidFill>
              </a:rPr>
              <a:t>comenzaron</a:t>
            </a:r>
            <a:r>
              <a:rPr lang="en-US" i="1" dirty="0" smtClean="0">
                <a:solidFill>
                  <a:srgbClr val="E09F6C"/>
                </a:solidFill>
              </a:rPr>
              <a:t> a </a:t>
            </a:r>
            <a:r>
              <a:rPr lang="en-US" i="1" dirty="0" err="1" smtClean="0">
                <a:solidFill>
                  <a:srgbClr val="E09F6C"/>
                </a:solidFill>
              </a:rPr>
              <a:t>escupir</a:t>
            </a:r>
            <a:r>
              <a:rPr lang="en-US" i="1" dirty="0" smtClean="0">
                <a:solidFill>
                  <a:srgbClr val="E09F6C"/>
                </a:solidFill>
              </a:rPr>
              <a:t> a </a:t>
            </a:r>
            <a:r>
              <a:rPr lang="en-US" i="1" dirty="0" err="1" smtClean="0">
                <a:solidFill>
                  <a:srgbClr val="E09F6C"/>
                </a:solidFill>
              </a:rPr>
              <a:t>Jesús</a:t>
            </a:r>
            <a:r>
              <a:rPr lang="en-US" i="1" dirty="0" smtClean="0">
                <a:solidFill>
                  <a:srgbClr val="E09F6C"/>
                </a:solidFill>
              </a:rPr>
              <a:t>…” </a:t>
            </a:r>
            <a:r>
              <a:rPr lang="en-US" dirty="0" smtClean="0">
                <a:solidFill>
                  <a:srgbClr val="E09F6C"/>
                </a:solidFill>
              </a:rPr>
              <a:t>(Mc. </a:t>
            </a:r>
            <a:r>
              <a:rPr lang="en-US" dirty="0">
                <a:solidFill>
                  <a:srgbClr val="E09F6C"/>
                </a:solidFill>
              </a:rPr>
              <a:t>14:65) </a:t>
            </a:r>
            <a:r>
              <a:rPr lang="en-US" i="1" dirty="0" smtClean="0">
                <a:solidFill>
                  <a:srgbClr val="E09F6C"/>
                </a:solidFill>
              </a:rPr>
              <a:t>“Le </a:t>
            </a:r>
            <a:r>
              <a:rPr lang="en-US" i="1" dirty="0" err="1" smtClean="0">
                <a:solidFill>
                  <a:srgbClr val="E09F6C"/>
                </a:solidFill>
              </a:rPr>
              <a:t>golpeaban</a:t>
            </a:r>
            <a:r>
              <a:rPr lang="en-US" i="1" dirty="0" smtClean="0">
                <a:solidFill>
                  <a:srgbClr val="E09F6C"/>
                </a:solidFill>
              </a:rPr>
              <a:t> la </a:t>
            </a:r>
            <a:r>
              <a:rPr lang="en-US" i="1" dirty="0" err="1" smtClean="0">
                <a:solidFill>
                  <a:srgbClr val="E09F6C"/>
                </a:solidFill>
              </a:rPr>
              <a:t>cabeza</a:t>
            </a:r>
            <a:r>
              <a:rPr lang="en-US" i="1" dirty="0" smtClean="0">
                <a:solidFill>
                  <a:srgbClr val="E09F6C"/>
                </a:solidFill>
              </a:rPr>
              <a:t> con </a:t>
            </a:r>
            <a:r>
              <a:rPr lang="en-US" i="1" dirty="0" err="1" smtClean="0">
                <a:solidFill>
                  <a:srgbClr val="E09F6C"/>
                </a:solidFill>
              </a:rPr>
              <a:t>una</a:t>
            </a:r>
            <a:r>
              <a:rPr lang="en-US" i="1" dirty="0" smtClean="0">
                <a:solidFill>
                  <a:srgbClr val="E09F6C"/>
                </a:solidFill>
              </a:rPr>
              <a:t> </a:t>
            </a:r>
            <a:r>
              <a:rPr lang="en-US" i="1" dirty="0" err="1" smtClean="0">
                <a:solidFill>
                  <a:srgbClr val="E09F6C"/>
                </a:solidFill>
              </a:rPr>
              <a:t>caña</a:t>
            </a:r>
            <a:r>
              <a:rPr lang="en-US" i="1" dirty="0" smtClean="0">
                <a:solidFill>
                  <a:srgbClr val="E09F6C"/>
                </a:solidFill>
              </a:rPr>
              <a:t> y le </a:t>
            </a:r>
            <a:r>
              <a:rPr lang="en-US" i="1" dirty="0" err="1" smtClean="0">
                <a:solidFill>
                  <a:srgbClr val="E09F6C"/>
                </a:solidFill>
              </a:rPr>
              <a:t>escupían</a:t>
            </a:r>
            <a:r>
              <a:rPr lang="en-US" i="1" dirty="0" smtClean="0">
                <a:solidFill>
                  <a:srgbClr val="E09F6C"/>
                </a:solidFill>
              </a:rPr>
              <a:t>…” </a:t>
            </a:r>
            <a:r>
              <a:rPr lang="en-US" dirty="0" smtClean="0">
                <a:solidFill>
                  <a:srgbClr val="E09F6C"/>
                </a:solidFill>
              </a:rPr>
              <a:t>(Mc. </a:t>
            </a:r>
            <a:r>
              <a:rPr lang="en-US" dirty="0">
                <a:solidFill>
                  <a:srgbClr val="E09F6C"/>
                </a:solidFill>
              </a:rPr>
              <a:t>15:19) </a:t>
            </a:r>
            <a:r>
              <a:rPr lang="en-US" i="1" dirty="0" smtClean="0">
                <a:solidFill>
                  <a:srgbClr val="E09F6C"/>
                </a:solidFill>
              </a:rPr>
              <a:t>“Se </a:t>
            </a:r>
            <a:r>
              <a:rPr lang="en-US" i="1" dirty="0" err="1" smtClean="0">
                <a:solidFill>
                  <a:srgbClr val="E09F6C"/>
                </a:solidFill>
              </a:rPr>
              <a:t>burlarán</a:t>
            </a:r>
            <a:r>
              <a:rPr lang="en-US" i="1" dirty="0" smtClean="0">
                <a:solidFill>
                  <a:srgbClr val="E09F6C"/>
                </a:solidFill>
              </a:rPr>
              <a:t> de </a:t>
            </a:r>
            <a:r>
              <a:rPr lang="en-US" i="1" dirty="0" err="1" smtClean="0">
                <a:solidFill>
                  <a:srgbClr val="E09F6C"/>
                </a:solidFill>
              </a:rPr>
              <a:t>Él</a:t>
            </a:r>
            <a:r>
              <a:rPr lang="en-US" i="1" dirty="0" smtClean="0">
                <a:solidFill>
                  <a:srgbClr val="E09F6C"/>
                </a:solidFill>
              </a:rPr>
              <a:t> y le </a:t>
            </a:r>
            <a:r>
              <a:rPr lang="en-US" i="1" dirty="0" err="1" smtClean="0">
                <a:solidFill>
                  <a:srgbClr val="E09F6C"/>
                </a:solidFill>
              </a:rPr>
              <a:t>escupirán</a:t>
            </a:r>
            <a:r>
              <a:rPr lang="en-US" i="1" dirty="0" smtClean="0">
                <a:solidFill>
                  <a:srgbClr val="E09F6C"/>
                </a:solidFill>
              </a:rPr>
              <a:t>, lo </a:t>
            </a:r>
            <a:r>
              <a:rPr lang="en-US" i="1" dirty="0" err="1" smtClean="0">
                <a:solidFill>
                  <a:srgbClr val="E09F6C"/>
                </a:solidFill>
              </a:rPr>
              <a:t>azotarán</a:t>
            </a:r>
            <a:r>
              <a:rPr lang="en-US" i="1" dirty="0" smtClean="0">
                <a:solidFill>
                  <a:srgbClr val="E09F6C"/>
                </a:solidFill>
              </a:rPr>
              <a:t> y lo </a:t>
            </a:r>
            <a:r>
              <a:rPr lang="en-US" i="1" dirty="0" err="1" smtClean="0">
                <a:solidFill>
                  <a:srgbClr val="E09F6C"/>
                </a:solidFill>
              </a:rPr>
              <a:t>matarán</a:t>
            </a:r>
            <a:r>
              <a:rPr lang="en-US" i="1" dirty="0" smtClean="0">
                <a:solidFill>
                  <a:srgbClr val="E09F6C"/>
                </a:solidFill>
              </a:rPr>
              <a:t>”.</a:t>
            </a:r>
            <a:r>
              <a:rPr lang="en-US" dirty="0" smtClean="0">
                <a:solidFill>
                  <a:srgbClr val="E09F6C"/>
                </a:solidFill>
              </a:rPr>
              <a:t> (Mc. </a:t>
            </a:r>
            <a:r>
              <a:rPr lang="en-US" dirty="0">
                <a:solidFill>
                  <a:srgbClr val="E09F6C"/>
                </a:solidFill>
              </a:rPr>
              <a:t>10:34)</a:t>
            </a:r>
            <a:endParaRPr lang="en-US" sz="2000" dirty="0"/>
          </a:p>
          <a:p>
            <a:pPr algn="ctr">
              <a:spcBef>
                <a:spcPts val="135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Se </a:t>
            </a:r>
            <a:r>
              <a:rPr lang="en-US" sz="2000" dirty="0" err="1" smtClean="0">
                <a:solidFill>
                  <a:schemeClr val="bg1"/>
                </a:solidFill>
              </a:rPr>
              <a:t>burlaron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Él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i="1" dirty="0" smtClean="0">
                <a:solidFill>
                  <a:srgbClr val="E09F6C"/>
                </a:solidFill>
              </a:rPr>
              <a:t>“</a:t>
            </a:r>
            <a:r>
              <a:rPr lang="es-ES" i="1" dirty="0">
                <a:solidFill>
                  <a:srgbClr val="E09F6C"/>
                </a:solidFill>
              </a:rPr>
              <a:t>Después de haberse burlado de Él, le quitaron el </a:t>
            </a:r>
            <a:r>
              <a:rPr lang="es-ES" i="1" dirty="0" smtClean="0">
                <a:solidFill>
                  <a:srgbClr val="E09F6C"/>
                </a:solidFill>
              </a:rPr>
              <a:t>manto </a:t>
            </a:r>
            <a:r>
              <a:rPr lang="en-US" dirty="0" smtClean="0">
                <a:solidFill>
                  <a:srgbClr val="E09F6C"/>
                </a:solidFill>
              </a:rPr>
              <a:t>[</a:t>
            </a:r>
            <a:r>
              <a:rPr lang="en-US" dirty="0" err="1" smtClean="0">
                <a:solidFill>
                  <a:srgbClr val="E09F6C"/>
                </a:solidFill>
              </a:rPr>
              <a:t>escarlata</a:t>
            </a:r>
            <a:r>
              <a:rPr lang="en-US" dirty="0" smtClean="0">
                <a:solidFill>
                  <a:srgbClr val="E09F6C"/>
                </a:solidFill>
              </a:rPr>
              <a:t>]</a:t>
            </a:r>
            <a:r>
              <a:rPr lang="es-ES" i="1" dirty="0" smtClean="0">
                <a:solidFill>
                  <a:srgbClr val="E09F6C"/>
                </a:solidFill>
              </a:rPr>
              <a:t>, </a:t>
            </a:r>
            <a:r>
              <a:rPr lang="es-ES" i="1" dirty="0">
                <a:solidFill>
                  <a:srgbClr val="E09F6C"/>
                </a:solidFill>
              </a:rPr>
              <a:t>le pusieron Sus ropas y lo llevaron para ser </a:t>
            </a:r>
            <a:r>
              <a:rPr lang="es-ES" i="1" dirty="0" smtClean="0">
                <a:solidFill>
                  <a:srgbClr val="E09F6C"/>
                </a:solidFill>
              </a:rPr>
              <a:t>crucificado</a:t>
            </a:r>
            <a:r>
              <a:rPr lang="en-US" i="1" dirty="0" smtClean="0">
                <a:solidFill>
                  <a:srgbClr val="E09F6C"/>
                </a:solidFill>
              </a:rPr>
              <a:t>…” </a:t>
            </a:r>
            <a:r>
              <a:rPr lang="en-US" dirty="0">
                <a:solidFill>
                  <a:srgbClr val="E09F6C"/>
                </a:solidFill>
              </a:rPr>
              <a:t>(Mt. 27:31) </a:t>
            </a:r>
            <a:r>
              <a:rPr lang="en-US" i="1" dirty="0" smtClean="0">
                <a:solidFill>
                  <a:srgbClr val="E09F6C"/>
                </a:solidFill>
              </a:rPr>
              <a:t>“</a:t>
            </a:r>
            <a:r>
              <a:rPr lang="es-ES" i="1" dirty="0">
                <a:solidFill>
                  <a:srgbClr val="E09F6C"/>
                </a:solidFill>
              </a:rPr>
              <a:t>Entonces Herodes, con sus soldados, después de tratar a Jesús con desprecio y burlarse de Él, lo vistieron con un espléndido manto. Después Herodes lo envió de nuevo a </a:t>
            </a:r>
            <a:r>
              <a:rPr lang="es-ES" i="1" dirty="0" smtClean="0">
                <a:solidFill>
                  <a:srgbClr val="E09F6C"/>
                </a:solidFill>
              </a:rPr>
              <a:t>Pilato</a:t>
            </a:r>
            <a:r>
              <a:rPr lang="en-US" i="1" dirty="0" smtClean="0">
                <a:solidFill>
                  <a:srgbClr val="E09F6C"/>
                </a:solidFill>
              </a:rPr>
              <a:t>”.</a:t>
            </a:r>
            <a:r>
              <a:rPr lang="en-US" dirty="0" smtClean="0">
                <a:solidFill>
                  <a:srgbClr val="E09F6C"/>
                </a:solidFill>
              </a:rPr>
              <a:t> </a:t>
            </a:r>
            <a:r>
              <a:rPr lang="en-US" dirty="0">
                <a:solidFill>
                  <a:srgbClr val="E09F6C"/>
                </a:solidFill>
              </a:rPr>
              <a:t>(</a:t>
            </a:r>
            <a:r>
              <a:rPr lang="en-US" dirty="0" err="1" smtClean="0">
                <a:solidFill>
                  <a:srgbClr val="E09F6C"/>
                </a:solidFill>
              </a:rPr>
              <a:t>Lc</a:t>
            </a:r>
            <a:r>
              <a:rPr lang="en-US" dirty="0" smtClean="0">
                <a:solidFill>
                  <a:srgbClr val="E09F6C"/>
                </a:solidFill>
              </a:rPr>
              <a:t>. </a:t>
            </a:r>
            <a:r>
              <a:rPr lang="en-US" dirty="0">
                <a:solidFill>
                  <a:srgbClr val="E09F6C"/>
                </a:solidFill>
              </a:rPr>
              <a:t>23:11)</a:t>
            </a:r>
            <a:endParaRPr lang="en-US" sz="2000" dirty="0"/>
          </a:p>
          <a:p>
            <a:pPr algn="ctr">
              <a:spcBef>
                <a:spcPts val="135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Lo </a:t>
            </a:r>
            <a:r>
              <a:rPr lang="en-US" sz="2000" smtClean="0">
                <a:solidFill>
                  <a:schemeClr val="bg1"/>
                </a:solidFill>
              </a:rPr>
              <a:t>insultaron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spcBef>
                <a:spcPts val="150"/>
              </a:spcBef>
            </a:pPr>
            <a:r>
              <a:rPr lang="en-US" i="1" dirty="0" smtClean="0">
                <a:solidFill>
                  <a:srgbClr val="E09F6C"/>
                </a:solidFill>
              </a:rPr>
              <a:t>“</a:t>
            </a:r>
            <a:r>
              <a:rPr lang="es-ES" i="1" dirty="0">
                <a:solidFill>
                  <a:srgbClr val="E09F6C"/>
                </a:solidFill>
              </a:rPr>
              <a:t>Los que pasaban lo </a:t>
            </a:r>
            <a:r>
              <a:rPr lang="es-ES" i="1" dirty="0" smtClean="0">
                <a:solidFill>
                  <a:srgbClr val="E09F6C"/>
                </a:solidFill>
              </a:rPr>
              <a:t>injuriaban … </a:t>
            </a:r>
            <a:r>
              <a:rPr lang="es-ES" i="1" dirty="0">
                <a:solidFill>
                  <a:srgbClr val="E09F6C"/>
                </a:solidFill>
              </a:rPr>
              <a:t>Y los que estaban crucificados con Él también lo </a:t>
            </a:r>
            <a:r>
              <a:rPr lang="es-ES" i="1" dirty="0" smtClean="0">
                <a:solidFill>
                  <a:srgbClr val="E09F6C"/>
                </a:solidFill>
              </a:rPr>
              <a:t>insultaban”.</a:t>
            </a:r>
            <a:r>
              <a:rPr lang="es-ES" i="1" dirty="0">
                <a:solidFill>
                  <a:srgbClr val="E09F6C"/>
                </a:solidFill>
              </a:rPr>
              <a:t> </a:t>
            </a:r>
            <a:r>
              <a:rPr lang="en-US" dirty="0" smtClean="0">
                <a:solidFill>
                  <a:srgbClr val="E09F6C"/>
                </a:solidFill>
              </a:rPr>
              <a:t>(Mc. </a:t>
            </a:r>
            <a:r>
              <a:rPr lang="en-US" dirty="0">
                <a:solidFill>
                  <a:srgbClr val="E09F6C"/>
                </a:solidFill>
              </a:rPr>
              <a:t>15:29-32)</a:t>
            </a:r>
          </a:p>
        </p:txBody>
      </p:sp>
    </p:spTree>
    <p:extLst>
      <p:ext uri="{BB962C8B-B14F-4D97-AF65-F5344CB8AC3E}">
        <p14:creationId xmlns:p14="http://schemas.microsoft.com/office/powerpoint/2010/main" val="34435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F1F5F2-05F5-4BA7-0666-AEFE164F93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5559679" y="0"/>
            <a:ext cx="3584321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81F60A-2321-DAB1-DD5D-47BF75949F9B}"/>
              </a:ext>
            </a:extLst>
          </p:cNvPr>
          <p:cNvSpPr txBox="1"/>
          <p:nvPr/>
        </p:nvSpPr>
        <p:spPr>
          <a:xfrm>
            <a:off x="338618" y="2640206"/>
            <a:ext cx="4882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+mj-lt"/>
              </a:rPr>
              <a:t>¿Y nosotros?</a:t>
            </a:r>
            <a:endParaRPr lang="en-US" sz="2200" b="1" dirty="0">
              <a:solidFill>
                <a:srgbClr val="E09F6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B79103-F50D-5DD6-FC4A-C6937793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0913"/>
            <a:ext cx="7886700" cy="486981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0" dirty="0" smtClean="0">
                <a:effectLst/>
                <a:latin typeface="+mj-lt"/>
              </a:rPr>
              <a:t>“</a:t>
            </a:r>
            <a:r>
              <a:rPr lang="es-ES" dirty="0">
                <a:latin typeface="+mj-lt"/>
              </a:rPr>
              <a:t>Pero recuerden los días pasados, cuando después de haber sido iluminados, ustedes soportaron una gran lucha de padecimientos. Por una parte, siendo hechos un espectáculo público en </a:t>
            </a:r>
            <a:r>
              <a:rPr lang="es-ES" b="1" i="1" u="sng" dirty="0">
                <a:solidFill>
                  <a:srgbClr val="FFFF00"/>
                </a:solidFill>
                <a:latin typeface="+mj-lt"/>
              </a:rPr>
              <a:t>oprobios</a:t>
            </a:r>
            <a:r>
              <a:rPr lang="es-ES" dirty="0">
                <a:latin typeface="+mj-lt"/>
              </a:rPr>
              <a:t> y aflicciones, y por otra, siendo compañeros de los que eran tratados </a:t>
            </a:r>
            <a:r>
              <a:rPr lang="es-ES" dirty="0" smtClean="0">
                <a:latin typeface="+mj-lt"/>
              </a:rPr>
              <a:t>así”. </a:t>
            </a:r>
            <a:r>
              <a:rPr lang="en-US" b="0" dirty="0" smtClean="0">
                <a:effectLst/>
                <a:latin typeface="+mj-lt"/>
              </a:rPr>
              <a:t>(10:32-33</a:t>
            </a:r>
            <a:r>
              <a:rPr lang="en-US" b="0" dirty="0">
                <a:effectLst/>
                <a:latin typeface="+mj-lt"/>
              </a:rPr>
              <a:t>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>
                <a:latin typeface="+mj-lt"/>
              </a:rPr>
              <a:t>“</a:t>
            </a:r>
            <a:r>
              <a:rPr lang="es-ES" dirty="0">
                <a:latin typeface="+mj-lt"/>
              </a:rPr>
              <a:t>Consideró como mayores riquezas el </a:t>
            </a:r>
            <a:r>
              <a:rPr lang="es-ES" b="1" i="1" u="sng" dirty="0">
                <a:solidFill>
                  <a:srgbClr val="FFFF00"/>
                </a:solidFill>
                <a:latin typeface="+mj-lt"/>
              </a:rPr>
              <a:t>oprobio</a:t>
            </a:r>
            <a:r>
              <a:rPr lang="es-ES" dirty="0">
                <a:latin typeface="+mj-lt"/>
              </a:rPr>
              <a:t> de Cristo que los tesoros de Egipto, porque tenía la mirada puesta en la </a:t>
            </a:r>
            <a:r>
              <a:rPr lang="es-ES" dirty="0" smtClean="0">
                <a:latin typeface="+mj-lt"/>
              </a:rPr>
              <a:t>recompensa”.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(11:26)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>
                <a:latin typeface="+mj-lt"/>
              </a:rPr>
              <a:t>“</a:t>
            </a:r>
            <a:r>
              <a:rPr lang="es-ES" dirty="0">
                <a:latin typeface="+mj-lt"/>
              </a:rPr>
              <a:t>Así pues, salgamos a Su encuentro fuera del campamento, llevando Su </a:t>
            </a:r>
            <a:r>
              <a:rPr lang="es-ES" b="1" i="1" u="sng" dirty="0" smtClean="0">
                <a:solidFill>
                  <a:srgbClr val="FFFF00"/>
                </a:solidFill>
                <a:latin typeface="+mj-lt"/>
              </a:rPr>
              <a:t>oprobio</a:t>
            </a:r>
            <a:r>
              <a:rPr lang="en-US" dirty="0" smtClean="0">
                <a:latin typeface="+mj-lt"/>
              </a:rPr>
              <a:t>”. </a:t>
            </a:r>
            <a:r>
              <a:rPr lang="en-US" dirty="0">
                <a:latin typeface="+mj-lt"/>
              </a:rPr>
              <a:t>(13:13)</a:t>
            </a:r>
          </a:p>
        </p:txBody>
      </p:sp>
    </p:spTree>
    <p:extLst>
      <p:ext uri="{BB962C8B-B14F-4D97-AF65-F5344CB8AC3E}">
        <p14:creationId xmlns:p14="http://schemas.microsoft.com/office/powerpoint/2010/main" val="28507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A cross against a cloudy sky&#10;&#10;Description automatically generated">
            <a:extLst>
              <a:ext uri="{FF2B5EF4-FFF2-40B4-BE49-F238E27FC236}">
                <a16:creationId xmlns:a16="http://schemas.microsoft.com/office/drawing/2014/main" xmlns="" id="{5DB8C157-42B9-CE29-95B6-8B919FC3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23"/>
          <a:stretch/>
        </p:blipFill>
        <p:spPr>
          <a:xfrm>
            <a:off x="0" y="0"/>
            <a:ext cx="3420533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40B7F-934D-2F25-D4FD-A3EAD5469A94}"/>
              </a:ext>
            </a:extLst>
          </p:cNvPr>
          <p:cNvSpPr txBox="1"/>
          <p:nvPr/>
        </p:nvSpPr>
        <p:spPr>
          <a:xfrm>
            <a:off x="3794702" y="65565"/>
            <a:ext cx="4807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chemeClr val="bg1"/>
                </a:solidFill>
              </a:rPr>
              <a:t>4 </a:t>
            </a:r>
            <a:r>
              <a:rPr lang="es-ES" sz="2000" dirty="0" smtClean="0">
                <a:solidFill>
                  <a:schemeClr val="bg1"/>
                </a:solidFill>
              </a:rPr>
              <a:t>El </a:t>
            </a:r>
            <a:r>
              <a:rPr lang="es-ES" sz="2000" dirty="0">
                <a:solidFill>
                  <a:schemeClr val="bg1"/>
                </a:solidFill>
              </a:rPr>
              <a:t>Señor DIOS me ha dado lengua de discípulo,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Para </a:t>
            </a:r>
            <a:r>
              <a:rPr lang="es-ES" sz="2000" dirty="0">
                <a:solidFill>
                  <a:schemeClr val="bg1"/>
                </a:solidFill>
              </a:rPr>
              <a:t>que Yo sepa sostener con una palabra al fatigado.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Mañana </a:t>
            </a:r>
            <a:r>
              <a:rPr lang="es-ES" sz="2000" dirty="0">
                <a:solidFill>
                  <a:schemeClr val="bg1"/>
                </a:solidFill>
              </a:rPr>
              <a:t>tras mañana me despierta,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Despierta </a:t>
            </a:r>
            <a:r>
              <a:rPr lang="es-ES" sz="2000" dirty="0">
                <a:solidFill>
                  <a:schemeClr val="bg1"/>
                </a:solidFill>
              </a:rPr>
              <a:t>Mi oído para escuchar como los discípulos.  </a:t>
            </a:r>
            <a:endParaRPr lang="es-E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5"/>
            </a:pPr>
            <a:r>
              <a:rPr lang="es-ES" sz="2000" dirty="0" smtClean="0">
                <a:solidFill>
                  <a:schemeClr val="bg1"/>
                </a:solidFill>
              </a:rPr>
              <a:t>El </a:t>
            </a:r>
            <a:r>
              <a:rPr lang="es-ES" sz="2000" dirty="0">
                <a:solidFill>
                  <a:schemeClr val="bg1"/>
                </a:solidFill>
              </a:rPr>
              <a:t>Señor DIOS me ha abierto el oído;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Y </a:t>
            </a:r>
            <a:r>
              <a:rPr lang="es-ES" sz="2000" dirty="0">
                <a:solidFill>
                  <a:schemeClr val="bg1"/>
                </a:solidFill>
              </a:rPr>
              <a:t>no fui desobediente,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Ni </a:t>
            </a:r>
            <a:r>
              <a:rPr lang="es-ES" sz="2000" dirty="0">
                <a:solidFill>
                  <a:schemeClr val="bg1"/>
                </a:solidFill>
              </a:rPr>
              <a:t>me volví atrás. 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6  Ofrecí </a:t>
            </a:r>
            <a:r>
              <a:rPr lang="es-ES" sz="2000" dirty="0">
                <a:solidFill>
                  <a:schemeClr val="bg1"/>
                </a:solidFill>
              </a:rPr>
              <a:t>Mi espalda a los que me herían,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Y </a:t>
            </a:r>
            <a:r>
              <a:rPr lang="es-ES" sz="2000" dirty="0">
                <a:solidFill>
                  <a:schemeClr val="bg1"/>
                </a:solidFill>
              </a:rPr>
              <a:t>Mis mejillas a los que me arrancaban la barba;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No </a:t>
            </a:r>
            <a:r>
              <a:rPr lang="es-ES" sz="2000" dirty="0">
                <a:solidFill>
                  <a:schemeClr val="bg1"/>
                </a:solidFill>
              </a:rPr>
              <a:t>escondí Mi rostro de injurias y salivazos. 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7  El </a:t>
            </a:r>
            <a:r>
              <a:rPr lang="es-ES" sz="2000" dirty="0">
                <a:solidFill>
                  <a:schemeClr val="bg1"/>
                </a:solidFill>
              </a:rPr>
              <a:t>Señor DIOS me ayuda,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Por </a:t>
            </a:r>
            <a:r>
              <a:rPr lang="es-ES" sz="2000" dirty="0">
                <a:solidFill>
                  <a:schemeClr val="bg1"/>
                </a:solidFill>
              </a:rPr>
              <a:t>eso no soy humillado,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Por </a:t>
            </a:r>
            <a:r>
              <a:rPr lang="es-ES" sz="2000" dirty="0">
                <a:solidFill>
                  <a:schemeClr val="bg1"/>
                </a:solidFill>
              </a:rPr>
              <a:t>eso he puesto Mi rostro como pedernal,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Y </a:t>
            </a:r>
            <a:r>
              <a:rPr lang="es-ES" sz="2000" dirty="0">
                <a:solidFill>
                  <a:schemeClr val="bg1"/>
                </a:solidFill>
              </a:rPr>
              <a:t>sé que no seré avergonzado.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CAE556-949F-FAAF-8256-FCC70F4D8FED}"/>
              </a:ext>
            </a:extLst>
          </p:cNvPr>
          <p:cNvSpPr txBox="1"/>
          <p:nvPr/>
        </p:nvSpPr>
        <p:spPr>
          <a:xfrm>
            <a:off x="7946265" y="115910"/>
            <a:ext cx="101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Isaías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6342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A cross against a cloudy sky&#10;&#10;Description automatically generated">
            <a:extLst>
              <a:ext uri="{FF2B5EF4-FFF2-40B4-BE49-F238E27FC236}">
                <a16:creationId xmlns:a16="http://schemas.microsoft.com/office/drawing/2014/main" xmlns="" id="{5DB8C157-42B9-CE29-95B6-8B919FC3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23"/>
          <a:stretch/>
        </p:blipFill>
        <p:spPr>
          <a:xfrm>
            <a:off x="0" y="0"/>
            <a:ext cx="3420533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40B7F-934D-2F25-D4FD-A3EAD5469A94}"/>
              </a:ext>
            </a:extLst>
          </p:cNvPr>
          <p:cNvSpPr txBox="1"/>
          <p:nvPr/>
        </p:nvSpPr>
        <p:spPr>
          <a:xfrm>
            <a:off x="3970916" y="515155"/>
            <a:ext cx="46227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>
                <a:solidFill>
                  <a:schemeClr val="bg1"/>
                </a:solidFill>
              </a:rPr>
              <a:t>8 </a:t>
            </a:r>
            <a:r>
              <a:rPr lang="es-ES" sz="2000" dirty="0" smtClean="0">
                <a:solidFill>
                  <a:schemeClr val="bg1"/>
                </a:solidFill>
              </a:rPr>
              <a:t>Cercano </a:t>
            </a:r>
            <a:r>
              <a:rPr lang="es-ES" sz="2000" dirty="0">
                <a:solidFill>
                  <a:schemeClr val="bg1"/>
                </a:solidFill>
              </a:rPr>
              <a:t>está el que me justifica;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¿</a:t>
            </a:r>
            <a:r>
              <a:rPr lang="es-ES" sz="2000" dirty="0">
                <a:solidFill>
                  <a:schemeClr val="bg1"/>
                </a:solidFill>
              </a:rPr>
              <a:t>Quién discutirá conmigo?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Comparezcamos </a:t>
            </a:r>
            <a:r>
              <a:rPr lang="es-ES" sz="2000" dirty="0">
                <a:solidFill>
                  <a:schemeClr val="bg1"/>
                </a:solidFill>
              </a:rPr>
              <a:t>juntos;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¿</a:t>
            </a:r>
            <a:r>
              <a:rPr lang="es-ES" sz="2000" dirty="0">
                <a:solidFill>
                  <a:schemeClr val="bg1"/>
                </a:solidFill>
              </a:rPr>
              <a:t>Quién es el enemigo de Mi causa?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Que </a:t>
            </a:r>
            <a:r>
              <a:rPr lang="es-ES" sz="2000" dirty="0">
                <a:solidFill>
                  <a:schemeClr val="bg1"/>
                </a:solidFill>
              </a:rPr>
              <a:t>se acerque a Mí. 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9</a:t>
            </a:r>
            <a:r>
              <a:rPr lang="es-ES" sz="2000" dirty="0">
                <a:solidFill>
                  <a:schemeClr val="bg1"/>
                </a:solidFill>
              </a:rPr>
              <a:t>  Si el Señor DIOS me ayuda;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¿</a:t>
            </a:r>
            <a:r>
              <a:rPr lang="es-ES" sz="2000" dirty="0">
                <a:solidFill>
                  <a:schemeClr val="bg1"/>
                </a:solidFill>
              </a:rPr>
              <a:t>Quién es el que me condena?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Todos </a:t>
            </a:r>
            <a:r>
              <a:rPr lang="es-ES" sz="2000" dirty="0">
                <a:solidFill>
                  <a:schemeClr val="bg1"/>
                </a:solidFill>
              </a:rPr>
              <a:t>ellos como un vestido se gastarán,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La </a:t>
            </a:r>
            <a:r>
              <a:rPr lang="es-ES" sz="2000" dirty="0">
                <a:solidFill>
                  <a:schemeClr val="bg1"/>
                </a:solidFill>
              </a:rPr>
              <a:t>polilla se los comerá. 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10</a:t>
            </a:r>
            <a:r>
              <a:rPr lang="es-ES" sz="2000" dirty="0">
                <a:solidFill>
                  <a:schemeClr val="bg1"/>
                </a:solidFill>
              </a:rPr>
              <a:t>  ¿Quién hay entre ustedes que tema al SEÑOR,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Que </a:t>
            </a:r>
            <a:r>
              <a:rPr lang="es-ES" sz="2000" dirty="0">
                <a:solidFill>
                  <a:schemeClr val="bg1"/>
                </a:solidFill>
              </a:rPr>
              <a:t>oiga la voz de Su siervo,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Que </a:t>
            </a:r>
            <a:r>
              <a:rPr lang="es-ES" sz="2000" dirty="0">
                <a:solidFill>
                  <a:schemeClr val="bg1"/>
                </a:solidFill>
              </a:rPr>
              <a:t>ande en tinieblas y no tenga luz?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Confíe </a:t>
            </a:r>
            <a:r>
              <a:rPr lang="es-ES" sz="2000" dirty="0">
                <a:solidFill>
                  <a:schemeClr val="bg1"/>
                </a:solidFill>
              </a:rPr>
              <a:t>en el nombre del SEÑOR y apóyese en su Dios. 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E91DC3-C5A4-F4B3-888F-0F00F2907D66}"/>
              </a:ext>
            </a:extLst>
          </p:cNvPr>
          <p:cNvSpPr txBox="1"/>
          <p:nvPr/>
        </p:nvSpPr>
        <p:spPr>
          <a:xfrm>
            <a:off x="7946265" y="115910"/>
            <a:ext cx="101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Isaías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025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A cross against a cloudy sky&#10;&#10;Description automatically generated">
            <a:extLst>
              <a:ext uri="{FF2B5EF4-FFF2-40B4-BE49-F238E27FC236}">
                <a16:creationId xmlns:a16="http://schemas.microsoft.com/office/drawing/2014/main" xmlns="" id="{5DB8C157-42B9-CE29-95B6-8B919FC3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23"/>
          <a:stretch/>
        </p:blipFill>
        <p:spPr>
          <a:xfrm>
            <a:off x="0" y="0"/>
            <a:ext cx="3420533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40B7F-934D-2F25-D4FD-A3EAD5469A94}"/>
              </a:ext>
            </a:extLst>
          </p:cNvPr>
          <p:cNvSpPr txBox="1"/>
          <p:nvPr/>
        </p:nvSpPr>
        <p:spPr>
          <a:xfrm>
            <a:off x="3970916" y="1712889"/>
            <a:ext cx="4622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>
                <a:solidFill>
                  <a:schemeClr val="bg1"/>
                </a:solidFill>
              </a:rPr>
              <a:t>11</a:t>
            </a:r>
            <a:r>
              <a:rPr lang="en-US" sz="2000" b="1" baseline="30000" dirty="0">
                <a:solidFill>
                  <a:schemeClr val="bg1"/>
                </a:solidFill>
              </a:rPr>
              <a:t> </a:t>
            </a:r>
            <a:r>
              <a:rPr lang="es-ES" sz="2000" dirty="0">
                <a:solidFill>
                  <a:schemeClr val="bg1"/>
                </a:solidFill>
              </a:rPr>
              <a:t>Todos ustedes que encienden fuego,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Que </a:t>
            </a:r>
            <a:r>
              <a:rPr lang="es-ES" sz="2000" dirty="0">
                <a:solidFill>
                  <a:schemeClr val="bg1"/>
                </a:solidFill>
              </a:rPr>
              <a:t>se rodean de teas,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Anden </a:t>
            </a:r>
            <a:r>
              <a:rPr lang="es-ES" sz="2000" dirty="0">
                <a:solidFill>
                  <a:schemeClr val="bg1"/>
                </a:solidFill>
              </a:rPr>
              <a:t>a la lumbre de su fuego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Y </a:t>
            </a:r>
            <a:r>
              <a:rPr lang="es-ES" sz="2000" dirty="0">
                <a:solidFill>
                  <a:schemeClr val="bg1"/>
                </a:solidFill>
              </a:rPr>
              <a:t>entre las teas que han encendido.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Esto </a:t>
            </a:r>
            <a:r>
              <a:rPr lang="es-ES" sz="2000" dirty="0">
                <a:solidFill>
                  <a:schemeClr val="bg1"/>
                </a:solidFill>
              </a:rPr>
              <a:t>les vendrá de Mi mano: </a:t>
            </a: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En </a:t>
            </a:r>
            <a:r>
              <a:rPr lang="es-ES" sz="2000" dirty="0">
                <a:solidFill>
                  <a:schemeClr val="bg1"/>
                </a:solidFill>
              </a:rPr>
              <a:t>tormento yacerán. 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0DE6FA-0643-F58C-FC19-28D4080E47FB}"/>
              </a:ext>
            </a:extLst>
          </p:cNvPr>
          <p:cNvSpPr txBox="1"/>
          <p:nvPr/>
        </p:nvSpPr>
        <p:spPr>
          <a:xfrm>
            <a:off x="7946265" y="115910"/>
            <a:ext cx="101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Isaías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9098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F1F5F2-05F5-4BA7-0666-AEFE164F93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5559679" y="0"/>
            <a:ext cx="3584321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81F60A-2321-DAB1-DD5D-47BF75949F9B}"/>
              </a:ext>
            </a:extLst>
          </p:cNvPr>
          <p:cNvSpPr txBox="1"/>
          <p:nvPr/>
        </p:nvSpPr>
        <p:spPr>
          <a:xfrm>
            <a:off x="338618" y="2421265"/>
            <a:ext cx="4882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E09F6C"/>
                </a:solidFill>
                <a:latin typeface="Calibri Light" panose="020F0302020204030204"/>
              </a:rPr>
              <a:t>Dios define el </a:t>
            </a:r>
            <a:r>
              <a:rPr lang="en-US" sz="2200" b="1" dirty="0" err="1" smtClean="0">
                <a:solidFill>
                  <a:srgbClr val="E09F6C"/>
                </a:solidFill>
                <a:latin typeface="Calibri Light" panose="020F0302020204030204"/>
              </a:rPr>
              <a:t>verdadero</a:t>
            </a:r>
            <a:r>
              <a:rPr lang="en-US" sz="2200" b="1" dirty="0" smtClean="0">
                <a:solidFill>
                  <a:srgbClr val="E09F6C"/>
                </a:solidFill>
                <a:latin typeface="Calibri Light" panose="020F0302020204030204"/>
              </a:rPr>
              <a:t> honor y la </a:t>
            </a:r>
            <a:r>
              <a:rPr lang="en-US" sz="2200" b="1" dirty="0" err="1" smtClean="0">
                <a:solidFill>
                  <a:srgbClr val="E09F6C"/>
                </a:solidFill>
                <a:latin typeface="Calibri Light" panose="020F0302020204030204"/>
              </a:rPr>
              <a:t>verdadera</a:t>
            </a:r>
            <a:r>
              <a:rPr lang="en-US" sz="2200" b="1" dirty="0">
                <a:solidFill>
                  <a:srgbClr val="E09F6C"/>
                </a:solidFill>
                <a:latin typeface="Calibri Light" panose="020F0302020204030204"/>
              </a:rPr>
              <a:t> </a:t>
            </a:r>
            <a:r>
              <a:rPr lang="en-US" sz="2200" b="1" dirty="0" err="1" smtClean="0">
                <a:solidFill>
                  <a:srgbClr val="E09F6C"/>
                </a:solidFill>
                <a:latin typeface="Calibri Light" panose="020F0302020204030204"/>
              </a:rPr>
              <a:t>vergüenza</a:t>
            </a:r>
            <a:r>
              <a:rPr lang="en-US" sz="2200" b="1" noProof="0" dirty="0" smtClean="0">
                <a:solidFill>
                  <a:srgbClr val="E09F6C"/>
                </a:solidFill>
                <a:latin typeface="Calibri Light" panose="020F0302020204030204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09F6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b="1" dirty="0" err="1" smtClean="0">
                <a:solidFill>
                  <a:srgbClr val="E09F6C"/>
                </a:solidFill>
                <a:latin typeface="Calibri Light" panose="020F0302020204030204"/>
              </a:rPr>
              <a:t>Pon</a:t>
            </a:r>
            <a:r>
              <a:rPr lang="en-US" sz="2200" b="1" dirty="0" smtClean="0">
                <a:solidFill>
                  <a:srgbClr val="E09F6C"/>
                </a:solidFill>
                <a:latin typeface="Calibri Light" panose="020F0302020204030204"/>
              </a:rPr>
              <a:t> </a:t>
            </a:r>
            <a:r>
              <a:rPr lang="en-US" sz="2200" b="1" dirty="0" err="1" smtClean="0">
                <a:solidFill>
                  <a:srgbClr val="E09F6C"/>
                </a:solidFill>
                <a:latin typeface="Calibri Light" panose="020F0302020204030204"/>
              </a:rPr>
              <a:t>tu</a:t>
            </a:r>
            <a:r>
              <a:rPr lang="en-US" sz="2200" b="1" dirty="0" smtClean="0">
                <a:solidFill>
                  <a:srgbClr val="E09F6C"/>
                </a:solidFill>
                <a:latin typeface="Calibri Light" panose="020F0302020204030204"/>
              </a:rPr>
              <a:t> rostro </a:t>
            </a:r>
            <a:r>
              <a:rPr lang="en-US" sz="2200" b="1" dirty="0" err="1" smtClean="0">
                <a:solidFill>
                  <a:srgbClr val="E09F6C"/>
                </a:solidFill>
                <a:latin typeface="Calibri Light" panose="020F0302020204030204"/>
              </a:rPr>
              <a:t>como</a:t>
            </a:r>
            <a:r>
              <a:rPr lang="en-US" sz="2200" b="1" dirty="0" smtClean="0">
                <a:solidFill>
                  <a:srgbClr val="E09F6C"/>
                </a:solidFill>
                <a:latin typeface="Calibri Light" panose="020F0302020204030204"/>
              </a:rPr>
              <a:t> </a:t>
            </a:r>
            <a:r>
              <a:rPr lang="en-US" sz="2200" b="1" dirty="0" err="1" smtClean="0">
                <a:solidFill>
                  <a:srgbClr val="E09F6C"/>
                </a:solidFill>
                <a:latin typeface="Calibri Light" panose="020F0302020204030204"/>
              </a:rPr>
              <a:t>pedernal</a:t>
            </a:r>
            <a:r>
              <a:rPr lang="en-US" sz="2200" b="1" dirty="0" smtClean="0">
                <a:solidFill>
                  <a:srgbClr val="E09F6C"/>
                </a:solidFill>
                <a:latin typeface="Calibri Light" panose="020F0302020204030204"/>
              </a:rPr>
              <a:t>.</a:t>
            </a:r>
            <a:endParaRPr lang="en-US" sz="2200" b="1" dirty="0">
              <a:solidFill>
                <a:srgbClr val="E09F6C"/>
              </a:solidFill>
              <a:latin typeface="Calibri Light" panose="020F0302020204030204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09F6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Adelante.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09F6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ompass&#10;&#10;Description automatically generated">
            <a:extLst>
              <a:ext uri="{FF2B5EF4-FFF2-40B4-BE49-F238E27FC236}">
                <a16:creationId xmlns:a16="http://schemas.microsoft.com/office/drawing/2014/main" xmlns="" id="{6B688E7E-560A-B39F-ECB1-D484CC8C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1BF3F5-592F-7454-B872-DC19DA03E9B6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B4D60">
              <a:alpha val="885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2516D9E-FD19-5791-691F-AE0062BF313A}"/>
              </a:ext>
            </a:extLst>
          </p:cNvPr>
          <p:cNvGrpSpPr/>
          <p:nvPr/>
        </p:nvGrpSpPr>
        <p:grpSpPr>
          <a:xfrm>
            <a:off x="596097" y="426814"/>
            <a:ext cx="7951806" cy="4861367"/>
            <a:chOff x="775504" y="625031"/>
            <a:chExt cx="7951806" cy="48613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234C6A0-8B44-C3F2-D1EF-F714373E80FE}"/>
                </a:ext>
              </a:extLst>
            </p:cNvPr>
            <p:cNvSpPr txBox="1"/>
            <p:nvPr/>
          </p:nvSpPr>
          <p:spPr>
            <a:xfrm>
              <a:off x="866800" y="793556"/>
              <a:ext cx="776921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“5 </a:t>
              </a:r>
              <a:r>
                <a:rPr lang="es-ES" sz="2400" dirty="0" smtClean="0">
                  <a:solidFill>
                    <a:schemeClr val="bg1"/>
                  </a:solidFill>
                </a:rPr>
                <a:t>Haya</a:t>
              </a:r>
              <a:r>
                <a:rPr lang="es-ES" sz="2400" dirty="0">
                  <a:solidFill>
                    <a:schemeClr val="bg1"/>
                  </a:solidFill>
                </a:rPr>
                <a:t>, pues, en ustedes esta actitud que hubo también en Cristo Jesús,  6  el cual, aunque existía en forma de Dios, no consideró el ser igual a Dios como algo a qué aferrarse,  7  sino que se despojó a Sí mismo tomando forma de siervo, haciéndose semejante a los hombres.  8  Y hallándose en forma de hombre, se humilló Él mismo, haciéndose obediente hasta la muerte, y muerte de cruz.  9  Por lo cual Dios también lo exaltó hasta lo sumo, y le confirió el nombre que es sobre todo nombre,  10  para que al nombre de Jesús SE DOBLE TODA RODILLA de los que están en el cielo, y en la tierra, y debajo de la tierra,  11  y toda lengua confiese que Jesucristo es Señor, para gloria de Dios </a:t>
              </a:r>
              <a:r>
                <a:rPr lang="es-ES" sz="2400" dirty="0" smtClean="0">
                  <a:solidFill>
                    <a:schemeClr val="bg1"/>
                  </a:solidFill>
                </a:rPr>
                <a:t>Padre”. </a:t>
              </a:r>
              <a:r>
                <a:rPr lang="en-US" dirty="0" smtClean="0">
                  <a:solidFill>
                    <a:schemeClr val="bg1"/>
                  </a:solidFill>
                </a:rPr>
                <a:t>(</a:t>
              </a:r>
              <a:r>
                <a:rPr lang="en-US" dirty="0" err="1" smtClean="0">
                  <a:solidFill>
                    <a:schemeClr val="bg1"/>
                  </a:solidFill>
                </a:rPr>
                <a:t>Filipenses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2:5-11)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280FE6E-006C-BFBD-935A-C0CA904D7A55}"/>
                </a:ext>
              </a:extLst>
            </p:cNvPr>
            <p:cNvSpPr/>
            <p:nvPr/>
          </p:nvSpPr>
          <p:spPr>
            <a:xfrm>
              <a:off x="775504" y="625031"/>
              <a:ext cx="7951806" cy="4861367"/>
            </a:xfrm>
            <a:prstGeom prst="rect">
              <a:avLst/>
            </a:prstGeom>
            <a:noFill/>
            <a:ln w="28575">
              <a:solidFill>
                <a:srgbClr val="DB8E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40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ructure with columns&#10;&#10;Description automatically generated with medium confidence">
            <a:extLst>
              <a:ext uri="{FF2B5EF4-FFF2-40B4-BE49-F238E27FC236}">
                <a16:creationId xmlns:a16="http://schemas.microsoft.com/office/drawing/2014/main" xmlns="" id="{045E1916-9B27-EFCE-A0F3-38A291B0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250F65FC-3911-CBC6-ECD8-1563A95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5"/>
          <a:stretch/>
        </p:blipFill>
        <p:spPr>
          <a:xfrm>
            <a:off x="0" y="1026695"/>
            <a:ext cx="9143998" cy="4688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9764"/>
            <a:ext cx="471079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PUESTOS LOS OJOS 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335" y="4308021"/>
            <a:ext cx="312692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HEBREOS 12:1-2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EFF0A-35E2-C75A-B75D-DBB9EB97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lucha</a:t>
            </a:r>
            <a:r>
              <a:rPr lang="en-US" dirty="0" smtClean="0"/>
              <a:t> no era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B79103-F50D-5DD6-FC4A-C6937793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0" dirty="0" smtClean="0">
                <a:effectLst/>
                <a:latin typeface="+mj-lt"/>
              </a:rPr>
              <a:t>“</a:t>
            </a:r>
            <a:r>
              <a:rPr lang="es-ES" sz="3200" dirty="0">
                <a:latin typeface="+mj-lt"/>
              </a:rPr>
              <a:t>Pero recuerden los días pasados, cuando después de haber sido iluminados, ustedes soportaron una gran lucha de padecimientos. </a:t>
            </a:r>
            <a:r>
              <a:rPr lang="es-ES" sz="3200" dirty="0" smtClean="0">
                <a:latin typeface="+mj-lt"/>
              </a:rPr>
              <a:t>Por </a:t>
            </a:r>
            <a:r>
              <a:rPr lang="es-ES" sz="3200" dirty="0">
                <a:latin typeface="+mj-lt"/>
              </a:rPr>
              <a:t>una parte, siendo hechos un espectáculo público en oprobios y aflicciones, y por otra, siendo compañeros de los que eran tratados así</a:t>
            </a:r>
            <a:r>
              <a:rPr lang="es-ES" sz="3200" dirty="0" smtClean="0">
                <a:latin typeface="+mj-lt"/>
              </a:rPr>
              <a:t>. </a:t>
            </a:r>
            <a:r>
              <a:rPr lang="es-ES" sz="3200" dirty="0">
                <a:latin typeface="+mj-lt"/>
              </a:rPr>
              <a:t>Porque tuvieron compasión de los prisioneros y aceptaron con gozo el despojo de sus bienes, sabiendo que tienen para ustedes mismos una mejor y más duradera </a:t>
            </a:r>
            <a:r>
              <a:rPr lang="es-ES" sz="3200" dirty="0" smtClean="0">
                <a:latin typeface="+mj-lt"/>
              </a:rPr>
              <a:t>posesión</a:t>
            </a:r>
            <a:r>
              <a:rPr lang="en-US" sz="3200" b="0" dirty="0" smtClean="0">
                <a:effectLst/>
                <a:latin typeface="+mj-lt"/>
              </a:rPr>
              <a:t>”. </a:t>
            </a:r>
            <a:r>
              <a:rPr lang="en-US" sz="3200" b="0" i="0" dirty="0">
                <a:effectLst/>
                <a:latin typeface="+mj-lt"/>
              </a:rPr>
              <a:t>(10:32-34)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54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B5C24667-4E49-F767-8F8E-45B79588C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152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F39E7ECD-C849-9384-A916-9751531109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0">
                  <a:extLst>
                    <a:ext uri="{9D8B030D-6E8A-4147-A177-3AD203B41FA5}">
                      <a16:colId xmlns="" xmlns:a16="http://schemas.microsoft.com/office/drawing/2014/main" val="2459451642"/>
                    </a:ext>
                  </a:extLst>
                </a:gridCol>
                <a:gridCol w="2857500">
                  <a:extLst>
                    <a:ext uri="{9D8B030D-6E8A-4147-A177-3AD203B41FA5}">
                      <a16:colId xmlns="" xmlns:a16="http://schemas.microsoft.com/office/drawing/2014/main" val="20705688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s-ES" sz="1600" dirty="0" err="1" smtClean="0"/>
                        <a:t>ítulo</a:t>
                      </a:r>
                      <a:r>
                        <a:rPr lang="es-ES" sz="1600" dirty="0" smtClean="0"/>
                        <a:t> de las</a:t>
                      </a:r>
                      <a:r>
                        <a:rPr lang="es-ES" sz="1600" baseline="0" dirty="0" smtClean="0"/>
                        <a:t> lecciones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Domingos</a:t>
                      </a:r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a las 6pm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02101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Intro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Puestos los ojos en Jesús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septiembre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7295688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Poniendo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nuestros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ojos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en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Jesús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:</a:t>
                      </a:r>
                      <a:endParaRPr lang="en-US" sz="1600" b="1" u="sng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0096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autor y consumador de la fe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15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octubre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74384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gozo puesto delante de Él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19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noviembre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58692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Soportando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cruz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despreciando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vergüenza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diciembre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975973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Sentándose a diestra del trono de Dios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enero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28907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mismo ayer y hoy y por los siglos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18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febrero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8654677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Viviendo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como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Jesús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:</a:t>
                      </a:r>
                      <a:endParaRPr lang="en-US" sz="1600" b="1" u="sng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37537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Despojándonos de todo peso y pecado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</a:rPr>
                        <a:t>marzo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62133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Participando de Su santidad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abril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82693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Buscando la ciudad que está por venir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19 de mayo,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01733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Amor sacrificial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16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junio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29412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Rechazando doctrinas extrañas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julio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77506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chemeClr val="bg1"/>
                          </a:solidFill>
                        </a:rPr>
                        <a:t>Conclusión</a:t>
                      </a:r>
                      <a:r>
                        <a:rPr lang="en-US" sz="1600" b="1" u="sng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Jesús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obrando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s-ES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18 de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</a:rPr>
                        <a:t>agosto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40313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45A063-A199-7060-5E00-5355ED41D9DE}"/>
              </a:ext>
            </a:extLst>
          </p:cNvPr>
          <p:cNvSpPr/>
          <p:nvPr/>
        </p:nvSpPr>
        <p:spPr>
          <a:xfrm>
            <a:off x="277793" y="1911523"/>
            <a:ext cx="8588414" cy="35661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F1F5F2-05F5-4BA7-0666-AEFE164F93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5559679" y="0"/>
            <a:ext cx="3584321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81F60A-2321-DAB1-DD5D-47BF75949F9B}"/>
              </a:ext>
            </a:extLst>
          </p:cNvPr>
          <p:cNvSpPr txBox="1"/>
          <p:nvPr/>
        </p:nvSpPr>
        <p:spPr>
          <a:xfrm>
            <a:off x="338618" y="2014881"/>
            <a:ext cx="48824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200" b="1" i="0" baseline="30000" dirty="0"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puestos los ojos en Jesús, el autor y consumador de la fe, quien por el gozo puesto delante de Él </a:t>
            </a:r>
            <a:r>
              <a:rPr lang="es-ES" sz="2200" b="1" i="1" u="sng" dirty="0">
                <a:solidFill>
                  <a:srgbClr val="FFFF00"/>
                </a:solidFill>
                <a:latin typeface="+mj-lt"/>
              </a:rPr>
              <a:t>soportó la cruz, despreciando la vergüenza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, y se ha sentado a la diestra del trono de </a:t>
            </a:r>
            <a:r>
              <a:rPr lang="es-ES" sz="2200" dirty="0" smtClean="0">
                <a:solidFill>
                  <a:schemeClr val="bg1"/>
                </a:solidFill>
                <a:latin typeface="+mj-lt"/>
              </a:rPr>
              <a:t>Dios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”.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endParaRPr lang="en-US" sz="2200" dirty="0">
              <a:solidFill>
                <a:schemeClr val="bg1"/>
              </a:solidFill>
              <a:latin typeface="+mj-lt"/>
            </a:endParaRPr>
          </a:p>
          <a:p>
            <a:endParaRPr lang="en-US" sz="2200" b="1" dirty="0">
              <a:solidFill>
                <a:srgbClr val="E09F6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6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A cross against a cloudy sky&#10;&#10;Description automatically generated">
            <a:extLst>
              <a:ext uri="{FF2B5EF4-FFF2-40B4-BE49-F238E27FC236}">
                <a16:creationId xmlns:a16="http://schemas.microsoft.com/office/drawing/2014/main" xmlns="" id="{5DB8C157-42B9-CE29-95B6-8B919FC3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23"/>
          <a:stretch/>
        </p:blipFill>
        <p:spPr>
          <a:xfrm>
            <a:off x="0" y="0"/>
            <a:ext cx="3420533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40B7F-934D-2F25-D4FD-A3EAD5469A94}"/>
              </a:ext>
            </a:extLst>
          </p:cNvPr>
          <p:cNvSpPr txBox="1"/>
          <p:nvPr/>
        </p:nvSpPr>
        <p:spPr>
          <a:xfrm>
            <a:off x="3970916" y="541481"/>
            <a:ext cx="462270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Golpeado</a:t>
            </a:r>
            <a:r>
              <a:rPr lang="en-US" sz="2000" dirty="0" smtClean="0">
                <a:solidFill>
                  <a:schemeClr val="bg1"/>
                </a:solidFill>
              </a:rPr>
              <a:t> y </a:t>
            </a:r>
            <a:r>
              <a:rPr lang="en-US" sz="2000" dirty="0" err="1" smtClean="0">
                <a:solidFill>
                  <a:schemeClr val="bg1"/>
                </a:solidFill>
              </a:rPr>
              <a:t>abofetado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i="1" dirty="0" smtClean="0">
                <a:solidFill>
                  <a:srgbClr val="E09F6C"/>
                </a:solidFill>
              </a:rPr>
              <a:t>“</a:t>
            </a:r>
            <a:r>
              <a:rPr lang="es-ES" i="1" dirty="0">
                <a:solidFill>
                  <a:srgbClr val="E09F6C"/>
                </a:solidFill>
              </a:rPr>
              <a:t>Y algunos comenzaron </a:t>
            </a:r>
            <a:r>
              <a:rPr lang="es-ES" i="1" dirty="0" smtClean="0">
                <a:solidFill>
                  <a:srgbClr val="E09F6C"/>
                </a:solidFill>
              </a:rPr>
              <a:t>… </a:t>
            </a:r>
            <a:r>
              <a:rPr lang="es-ES" i="1" dirty="0">
                <a:solidFill>
                  <a:srgbClr val="E09F6C"/>
                </a:solidFill>
              </a:rPr>
              <a:t>le cubrían el rostro y le daban </a:t>
            </a:r>
            <a:r>
              <a:rPr lang="es-ES" i="1" dirty="0" smtClean="0">
                <a:solidFill>
                  <a:srgbClr val="E09F6C"/>
                </a:solidFill>
              </a:rPr>
              <a:t>puñetazos … También </a:t>
            </a:r>
            <a:r>
              <a:rPr lang="es-ES" i="1" dirty="0">
                <a:solidFill>
                  <a:srgbClr val="E09F6C"/>
                </a:solidFill>
              </a:rPr>
              <a:t>los guardias lo recibieron a </a:t>
            </a:r>
            <a:r>
              <a:rPr lang="es-ES" i="1" dirty="0" smtClean="0">
                <a:solidFill>
                  <a:srgbClr val="E09F6C"/>
                </a:solidFill>
              </a:rPr>
              <a:t>bofetadas</a:t>
            </a:r>
            <a:r>
              <a:rPr lang="en-US" i="1" dirty="0" smtClean="0">
                <a:solidFill>
                  <a:srgbClr val="E09F6C"/>
                </a:solidFill>
              </a:rPr>
              <a:t>” </a:t>
            </a:r>
            <a:r>
              <a:rPr lang="en-US" dirty="0">
                <a:solidFill>
                  <a:srgbClr val="E09F6C"/>
                </a:solidFill>
              </a:rPr>
              <a:t>(</a:t>
            </a:r>
            <a:r>
              <a:rPr lang="en-US" dirty="0" smtClean="0">
                <a:solidFill>
                  <a:srgbClr val="E09F6C"/>
                </a:solidFill>
              </a:rPr>
              <a:t>Mc. </a:t>
            </a:r>
            <a:r>
              <a:rPr lang="en-US" dirty="0">
                <a:solidFill>
                  <a:srgbClr val="E09F6C"/>
                </a:solidFill>
              </a:rPr>
              <a:t>14:65). </a:t>
            </a:r>
            <a:endParaRPr lang="en-US" sz="2000" dirty="0"/>
          </a:p>
          <a:p>
            <a:pPr algn="ctr">
              <a:spcBef>
                <a:spcPts val="135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La corona de </a:t>
            </a:r>
            <a:r>
              <a:rPr lang="en-US" sz="2000" dirty="0" err="1" smtClean="0">
                <a:solidFill>
                  <a:schemeClr val="bg1"/>
                </a:solidFill>
              </a:rPr>
              <a:t>espinas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i="1" dirty="0" smtClean="0">
                <a:solidFill>
                  <a:srgbClr val="E09F6C"/>
                </a:solidFill>
              </a:rPr>
              <a:t>“D</a:t>
            </a:r>
            <a:r>
              <a:rPr lang="es-ES" i="1" dirty="0" err="1" smtClean="0">
                <a:solidFill>
                  <a:srgbClr val="E09F6C"/>
                </a:solidFill>
              </a:rPr>
              <a:t>espués</a:t>
            </a:r>
            <a:r>
              <a:rPr lang="es-ES" i="1" dirty="0" smtClean="0">
                <a:solidFill>
                  <a:srgbClr val="E09F6C"/>
                </a:solidFill>
              </a:rPr>
              <a:t> </a:t>
            </a:r>
            <a:r>
              <a:rPr lang="es-ES" i="1" dirty="0">
                <a:solidFill>
                  <a:srgbClr val="E09F6C"/>
                </a:solidFill>
              </a:rPr>
              <a:t>de tejer una corona de espinas, se la pusieron</a:t>
            </a:r>
            <a:r>
              <a:rPr lang="en-US" i="1" dirty="0" smtClean="0">
                <a:solidFill>
                  <a:srgbClr val="E09F6C"/>
                </a:solidFill>
              </a:rPr>
              <a:t>.” </a:t>
            </a:r>
            <a:r>
              <a:rPr lang="en-US" dirty="0">
                <a:solidFill>
                  <a:srgbClr val="E09F6C"/>
                </a:solidFill>
              </a:rPr>
              <a:t>(</a:t>
            </a:r>
            <a:r>
              <a:rPr lang="en-US" dirty="0" smtClean="0">
                <a:solidFill>
                  <a:srgbClr val="E09F6C"/>
                </a:solidFill>
              </a:rPr>
              <a:t>Mc. </a:t>
            </a:r>
            <a:r>
              <a:rPr lang="en-US" dirty="0">
                <a:solidFill>
                  <a:srgbClr val="E09F6C"/>
                </a:solidFill>
              </a:rPr>
              <a:t>15:17). </a:t>
            </a:r>
            <a:r>
              <a:rPr lang="en-US" i="1" dirty="0" smtClean="0">
                <a:solidFill>
                  <a:srgbClr val="E09F6C"/>
                </a:solidFill>
              </a:rPr>
              <a:t>“</a:t>
            </a:r>
            <a:r>
              <a:rPr lang="es-ES" i="1" dirty="0">
                <a:solidFill>
                  <a:srgbClr val="E09F6C"/>
                </a:solidFill>
              </a:rPr>
              <a:t>Le golpeaban la cabeza con una </a:t>
            </a:r>
            <a:r>
              <a:rPr lang="es-ES" i="1" dirty="0" smtClean="0">
                <a:solidFill>
                  <a:srgbClr val="E09F6C"/>
                </a:solidFill>
              </a:rPr>
              <a:t>caña”</a:t>
            </a:r>
            <a:r>
              <a:rPr lang="en-US" dirty="0" smtClean="0">
                <a:solidFill>
                  <a:srgbClr val="E09F6C"/>
                </a:solidFill>
              </a:rPr>
              <a:t> </a:t>
            </a:r>
            <a:r>
              <a:rPr lang="en-US" dirty="0">
                <a:solidFill>
                  <a:srgbClr val="E09F6C"/>
                </a:solidFill>
              </a:rPr>
              <a:t>(</a:t>
            </a:r>
            <a:r>
              <a:rPr lang="en-US" dirty="0" smtClean="0">
                <a:solidFill>
                  <a:srgbClr val="E09F6C"/>
                </a:solidFill>
              </a:rPr>
              <a:t>Mc. </a:t>
            </a:r>
            <a:r>
              <a:rPr lang="en-US" dirty="0">
                <a:solidFill>
                  <a:srgbClr val="E09F6C"/>
                </a:solidFill>
              </a:rPr>
              <a:t>15:19)</a:t>
            </a:r>
            <a:endParaRPr lang="en-US" sz="2000" dirty="0"/>
          </a:p>
          <a:p>
            <a:pPr algn="ctr">
              <a:spcBef>
                <a:spcPts val="1350"/>
              </a:spcBef>
            </a:pPr>
            <a:r>
              <a:rPr lang="en-US" sz="2000" dirty="0" err="1" smtClean="0">
                <a:solidFill>
                  <a:schemeClr val="bg1"/>
                </a:solidFill>
              </a:rPr>
              <a:t>Azotes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i="1" dirty="0" smtClean="0">
                <a:solidFill>
                  <a:srgbClr val="E09F6C"/>
                </a:solidFill>
              </a:rPr>
              <a:t>“</a:t>
            </a:r>
            <a:r>
              <a:rPr lang="es-ES" i="1" dirty="0">
                <a:solidFill>
                  <a:srgbClr val="E09F6C"/>
                </a:solidFill>
              </a:rPr>
              <a:t>Entonces, Pilato tomó a Jesús y lo </a:t>
            </a:r>
            <a:r>
              <a:rPr lang="es-ES" i="1" dirty="0" smtClean="0">
                <a:solidFill>
                  <a:srgbClr val="E09F6C"/>
                </a:solidFill>
              </a:rPr>
              <a:t>azotó</a:t>
            </a:r>
            <a:r>
              <a:rPr lang="en-US" i="1" dirty="0" smtClean="0">
                <a:solidFill>
                  <a:srgbClr val="E09F6C"/>
                </a:solidFill>
              </a:rPr>
              <a:t>” </a:t>
            </a:r>
            <a:r>
              <a:rPr lang="en-US" dirty="0">
                <a:solidFill>
                  <a:srgbClr val="E09F6C"/>
                </a:solidFill>
              </a:rPr>
              <a:t>(</a:t>
            </a:r>
            <a:r>
              <a:rPr lang="en-US" dirty="0" smtClean="0">
                <a:solidFill>
                  <a:srgbClr val="E09F6C"/>
                </a:solidFill>
              </a:rPr>
              <a:t>Jn. </a:t>
            </a:r>
            <a:r>
              <a:rPr lang="en-US" dirty="0">
                <a:solidFill>
                  <a:srgbClr val="E09F6C"/>
                </a:solidFill>
              </a:rPr>
              <a:t>19:1, cf. </a:t>
            </a:r>
            <a:r>
              <a:rPr lang="en-US" dirty="0" smtClean="0">
                <a:solidFill>
                  <a:srgbClr val="E09F6C"/>
                </a:solidFill>
              </a:rPr>
              <a:t>Mc. </a:t>
            </a:r>
            <a:r>
              <a:rPr lang="en-US" dirty="0">
                <a:solidFill>
                  <a:srgbClr val="E09F6C"/>
                </a:solidFill>
              </a:rPr>
              <a:t>15:15)</a:t>
            </a:r>
          </a:p>
          <a:p>
            <a:pPr algn="ctr">
              <a:spcBef>
                <a:spcPts val="1350"/>
              </a:spcBef>
            </a:pPr>
            <a:r>
              <a:rPr lang="en-US" sz="2000" dirty="0" err="1" smtClean="0">
                <a:solidFill>
                  <a:schemeClr val="bg1"/>
                </a:solidFill>
              </a:rPr>
              <a:t>Crucifixi</a:t>
            </a:r>
            <a:r>
              <a:rPr lang="es-ES" sz="2000" dirty="0" err="1" smtClean="0">
                <a:solidFill>
                  <a:schemeClr val="bg1"/>
                </a:solidFill>
              </a:rPr>
              <a:t>ón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i="1" dirty="0" smtClean="0">
                <a:solidFill>
                  <a:srgbClr val="E09F6C"/>
                </a:solidFill>
              </a:rPr>
              <a:t>“</a:t>
            </a:r>
            <a:r>
              <a:rPr lang="es-ES" i="1" dirty="0" smtClean="0">
                <a:solidFill>
                  <a:srgbClr val="E09F6C"/>
                </a:solidFill>
              </a:rPr>
              <a:t>y </a:t>
            </a:r>
            <a:r>
              <a:rPr lang="es-ES" i="1" dirty="0">
                <a:solidFill>
                  <a:srgbClr val="E09F6C"/>
                </a:solidFill>
              </a:rPr>
              <a:t>Él salió cargando Su </a:t>
            </a:r>
            <a:r>
              <a:rPr lang="es-ES" i="1" dirty="0" smtClean="0">
                <a:solidFill>
                  <a:srgbClr val="E09F6C"/>
                </a:solidFill>
              </a:rPr>
              <a:t>cruz al sitio … donde </a:t>
            </a:r>
            <a:r>
              <a:rPr lang="es-ES" i="1" dirty="0">
                <a:solidFill>
                  <a:srgbClr val="E09F6C"/>
                </a:solidFill>
              </a:rPr>
              <a:t>lo </a:t>
            </a:r>
            <a:r>
              <a:rPr lang="es-ES" i="1" dirty="0" smtClean="0">
                <a:solidFill>
                  <a:srgbClr val="E09F6C"/>
                </a:solidFill>
              </a:rPr>
              <a:t>crucificaron”</a:t>
            </a:r>
            <a:r>
              <a:rPr lang="en-US" i="1" dirty="0" smtClean="0">
                <a:solidFill>
                  <a:srgbClr val="E09F6C"/>
                </a:solidFill>
              </a:rPr>
              <a:t> </a:t>
            </a:r>
            <a:r>
              <a:rPr lang="en-US" dirty="0">
                <a:solidFill>
                  <a:srgbClr val="E09F6C"/>
                </a:solidFill>
              </a:rPr>
              <a:t>(</a:t>
            </a:r>
            <a:r>
              <a:rPr lang="en-US" dirty="0" smtClean="0">
                <a:solidFill>
                  <a:srgbClr val="E09F6C"/>
                </a:solidFill>
              </a:rPr>
              <a:t>Jn. </a:t>
            </a:r>
            <a:r>
              <a:rPr lang="en-US" dirty="0">
                <a:solidFill>
                  <a:srgbClr val="E09F6C"/>
                </a:solidFill>
              </a:rPr>
              <a:t>19:17-18)</a:t>
            </a:r>
          </a:p>
        </p:txBody>
      </p:sp>
    </p:spTree>
    <p:extLst>
      <p:ext uri="{BB962C8B-B14F-4D97-AF65-F5344CB8AC3E}">
        <p14:creationId xmlns:p14="http://schemas.microsoft.com/office/powerpoint/2010/main" val="3164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F1F5F2-05F5-4BA7-0666-AEFE164F93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5559679" y="0"/>
            <a:ext cx="3584321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81F60A-2321-DAB1-DD5D-47BF75949F9B}"/>
              </a:ext>
            </a:extLst>
          </p:cNvPr>
          <p:cNvSpPr txBox="1"/>
          <p:nvPr/>
        </p:nvSpPr>
        <p:spPr>
          <a:xfrm>
            <a:off x="338618" y="2014881"/>
            <a:ext cx="48824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200" b="1" i="0" baseline="30000" dirty="0"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puestos los ojos en Jesús, el autor y consumador de la fe, quien por el gozo puesto delante de Él </a:t>
            </a:r>
            <a:r>
              <a:rPr lang="es-ES" sz="2200" b="1" i="1" u="sng" dirty="0">
                <a:solidFill>
                  <a:srgbClr val="FFFF00"/>
                </a:solidFill>
                <a:latin typeface="+mj-lt"/>
              </a:rPr>
              <a:t>soportó la cruz, despreciando la vergüenza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, y se ha sentado a la diestra del trono de </a:t>
            </a:r>
            <a:r>
              <a:rPr lang="es-ES" sz="2200" dirty="0" smtClean="0">
                <a:solidFill>
                  <a:schemeClr val="bg1"/>
                </a:solidFill>
                <a:latin typeface="+mj-lt"/>
              </a:rPr>
              <a:t>Dios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”.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endParaRPr lang="en-US" sz="2200" dirty="0">
              <a:solidFill>
                <a:schemeClr val="bg1"/>
              </a:solidFill>
              <a:latin typeface="+mj-lt"/>
            </a:endParaRPr>
          </a:p>
          <a:p>
            <a:endParaRPr lang="en-US" sz="2200" b="1" dirty="0">
              <a:solidFill>
                <a:srgbClr val="E09F6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85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FC9D8D-49C3-D7E4-C387-C19944A3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Despeciando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la </a:t>
            </a:r>
            <a:r>
              <a:rPr lang="en-US" dirty="0" err="1">
                <a:solidFill>
                  <a:schemeClr val="bg1"/>
                </a:solidFill>
              </a:rPr>
              <a:t>vergüenza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5964A5-B4C5-41F3-0401-8B894F7C8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</a:rPr>
              <a:t>Despreciar</a:t>
            </a:r>
            <a:r>
              <a:rPr lang="en-US" sz="2800" dirty="0" smtClean="0">
                <a:solidFill>
                  <a:schemeClr val="bg1"/>
                </a:solidFill>
              </a:rPr>
              <a:t>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B79103-F50D-5DD6-FC4A-C693779315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s-ES" sz="2000" i="1" dirty="0">
                <a:solidFill>
                  <a:srgbClr val="E09F6C"/>
                </a:solidFill>
                <a:latin typeface="+mj-lt"/>
              </a:rPr>
              <a:t>"Mirar con desprecio o aversión"; "considerar insignificante, sin valor o desagradable". (M-W)</a:t>
            </a:r>
          </a:p>
          <a:p>
            <a:r>
              <a:rPr lang="es-ES" sz="2000" i="1" dirty="0">
                <a:solidFill>
                  <a:srgbClr val="E09F6C"/>
                </a:solidFill>
                <a:latin typeface="+mj-lt"/>
              </a:rPr>
              <a:t>"Sin embargo, en griego, despreciar... normalmente tiene el sentido más suave de </a:t>
            </a:r>
            <a:r>
              <a:rPr lang="es-ES" sz="2000" i="1" dirty="0" smtClean="0">
                <a:solidFill>
                  <a:srgbClr val="E09F6C"/>
                </a:solidFill>
                <a:latin typeface="+mj-lt"/>
              </a:rPr>
              <a:t>‘no dar importancia' </a:t>
            </a:r>
            <a:r>
              <a:rPr lang="es-ES" sz="2000" i="1" dirty="0">
                <a:solidFill>
                  <a:srgbClr val="E09F6C"/>
                </a:solidFill>
                <a:latin typeface="+mj-lt"/>
              </a:rPr>
              <a:t>o 'pensar poco o nada'... (</a:t>
            </a:r>
            <a:r>
              <a:rPr lang="es-ES" sz="2000" i="1" dirty="0" err="1">
                <a:solidFill>
                  <a:srgbClr val="E09F6C"/>
                </a:solidFill>
                <a:latin typeface="+mj-lt"/>
              </a:rPr>
              <a:t>McClister</a:t>
            </a:r>
            <a:r>
              <a:rPr lang="es-ES" sz="2000" i="1" dirty="0">
                <a:solidFill>
                  <a:srgbClr val="E09F6C"/>
                </a:solidFill>
                <a:latin typeface="+mj-lt"/>
              </a:rPr>
              <a:t>)</a:t>
            </a:r>
          </a:p>
          <a:p>
            <a:r>
              <a:rPr lang="es-ES" sz="2000" i="1" dirty="0" smtClean="0">
                <a:solidFill>
                  <a:srgbClr val="E09F6C"/>
                </a:solidFill>
                <a:latin typeface="+mj-lt"/>
              </a:rPr>
              <a:t>“No le dio importancia" </a:t>
            </a:r>
            <a:r>
              <a:rPr lang="es-ES" sz="2000" i="1" dirty="0">
                <a:solidFill>
                  <a:srgbClr val="E09F6C"/>
                </a:solidFill>
                <a:latin typeface="+mj-lt"/>
              </a:rPr>
              <a:t>(</a:t>
            </a:r>
            <a:r>
              <a:rPr lang="es-ES" sz="2000" i="1" dirty="0" smtClean="0">
                <a:solidFill>
                  <a:srgbClr val="E09F6C"/>
                </a:solidFill>
                <a:latin typeface="+mj-lt"/>
              </a:rPr>
              <a:t>NBV), “sin importarle” (NTV)</a:t>
            </a:r>
            <a:endParaRPr lang="en-US" sz="2400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4EDE02F-2AB7-1E19-F070-5EDAFCE71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</a:rPr>
              <a:t>Vergüenza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9D33FCD-303B-D085-3451-DFB570152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974523" cy="3070490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E09F6C"/>
                </a:solidFill>
                <a:latin typeface="+mj-lt"/>
              </a:rPr>
              <a:t>“</a:t>
            </a:r>
            <a:r>
              <a:rPr lang="es-ES" sz="2000" i="1" dirty="0">
                <a:solidFill>
                  <a:srgbClr val="E09F6C"/>
                </a:solidFill>
                <a:latin typeface="+mj-lt"/>
              </a:rPr>
              <a:t>Los apóstoles, pues, salieron de la presencia del Concilio, regocijándose de que hubieran sido considerados dignos de sufrir afrenta por Su </a:t>
            </a:r>
            <a:r>
              <a:rPr lang="es-ES" sz="2000" i="1" dirty="0" smtClean="0">
                <a:solidFill>
                  <a:srgbClr val="E09F6C"/>
                </a:solidFill>
                <a:latin typeface="+mj-lt"/>
              </a:rPr>
              <a:t>Nombre</a:t>
            </a:r>
            <a:r>
              <a:rPr lang="en-US" sz="2000" i="1" dirty="0" smtClean="0">
                <a:solidFill>
                  <a:srgbClr val="E09F6C"/>
                </a:solidFill>
                <a:latin typeface="+mj-lt"/>
              </a:rPr>
              <a:t>”</a:t>
            </a:r>
            <a:r>
              <a:rPr lang="en-US" sz="2000" dirty="0" smtClean="0">
                <a:solidFill>
                  <a:srgbClr val="E09F6C"/>
                </a:solidFill>
                <a:latin typeface="+mj-lt"/>
              </a:rPr>
              <a:t> (</a:t>
            </a:r>
            <a:r>
              <a:rPr lang="en-US" sz="2000" dirty="0" err="1" smtClean="0">
                <a:solidFill>
                  <a:srgbClr val="E09F6C"/>
                </a:solidFill>
                <a:latin typeface="+mj-lt"/>
              </a:rPr>
              <a:t>Hch</a:t>
            </a:r>
            <a:r>
              <a:rPr lang="en-US" sz="2000" dirty="0" smtClean="0">
                <a:solidFill>
                  <a:srgbClr val="E09F6C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E09F6C"/>
                </a:solidFill>
                <a:latin typeface="+mj-lt"/>
              </a:rPr>
              <a:t>5:41)</a:t>
            </a:r>
          </a:p>
          <a:p>
            <a:r>
              <a:rPr lang="en-US" sz="2000" i="1" dirty="0" smtClean="0">
                <a:solidFill>
                  <a:srgbClr val="E09F6C"/>
                </a:solidFill>
                <a:latin typeface="+mj-lt"/>
              </a:rPr>
              <a:t>“</a:t>
            </a:r>
            <a:r>
              <a:rPr lang="es-ES" sz="2000" i="1" dirty="0">
                <a:solidFill>
                  <a:srgbClr val="E09F6C"/>
                </a:solidFill>
                <a:latin typeface="+mj-lt"/>
              </a:rPr>
              <a:t>Emoción dolorosa causada por la conciencia de culpa, deficiencia o </a:t>
            </a:r>
            <a:r>
              <a:rPr lang="es-ES" sz="2000" i="1" dirty="0" smtClean="0">
                <a:solidFill>
                  <a:srgbClr val="E09F6C"/>
                </a:solidFill>
                <a:latin typeface="+mj-lt"/>
              </a:rPr>
              <a:t>indecencia (¿?); </a:t>
            </a:r>
            <a:r>
              <a:rPr lang="es-ES" sz="2000" i="1" dirty="0">
                <a:solidFill>
                  <a:srgbClr val="E09F6C"/>
                </a:solidFill>
                <a:latin typeface="+mj-lt"/>
              </a:rPr>
              <a:t>condición de humillante desgracia o descrédito.</a:t>
            </a:r>
            <a:r>
              <a:rPr lang="en-US" sz="2000" i="1" dirty="0" smtClean="0">
                <a:solidFill>
                  <a:srgbClr val="E09F6C"/>
                </a:solidFill>
                <a:latin typeface="+mj-lt"/>
              </a:rPr>
              <a:t>.” </a:t>
            </a:r>
            <a:r>
              <a:rPr lang="en-US" sz="2000" dirty="0">
                <a:solidFill>
                  <a:srgbClr val="E09F6C"/>
                </a:solidFill>
                <a:latin typeface="+mj-lt"/>
              </a:rPr>
              <a:t>(M-W)</a:t>
            </a:r>
            <a:endParaRPr lang="en-US" sz="2000" i="1" dirty="0">
              <a:solidFill>
                <a:srgbClr val="E09F6C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B79103-F50D-5DD6-FC4A-C6937793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0" y="166256"/>
            <a:ext cx="8163099" cy="54198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i="1" dirty="0" smtClean="0">
                <a:latin typeface="+mj-lt"/>
              </a:rPr>
              <a:t>“</a:t>
            </a:r>
            <a:r>
              <a:rPr lang="es-ES" sz="3200" i="1" dirty="0">
                <a:latin typeface="+mj-lt"/>
              </a:rPr>
              <a:t>La nación atraviesa graves dificultades y los sueños personales se han hecho añicos. Así, las rutas de senderismo del cercano Parque Nacional de </a:t>
            </a:r>
            <a:r>
              <a:rPr lang="es-ES" sz="3200" i="1" dirty="0" err="1">
                <a:latin typeface="+mj-lt"/>
              </a:rPr>
              <a:t>Pukhansan</a:t>
            </a:r>
            <a:r>
              <a:rPr lang="es-ES" sz="3200" i="1" dirty="0">
                <a:latin typeface="+mj-lt"/>
              </a:rPr>
              <a:t> se han convertido en una especie de escondite para los empresarios recién desempleados. Demasiado avergonzados para contar las malas noticias a sus familias, los hombres siguen saliendo de sus casas cada mañana vestidos con ropa de trabajo, pero se dirigen a las montañas en lugar de a sus oficinas. A juzgar por los esfuerzos por mantener las apariencias </a:t>
            </a:r>
            <a:r>
              <a:rPr lang="en-US" sz="3200" i="1" dirty="0" smtClean="0"/>
              <a:t>— </a:t>
            </a:r>
            <a:r>
              <a:rPr lang="es-ES" sz="3200" i="1" dirty="0" smtClean="0">
                <a:latin typeface="+mj-lt"/>
              </a:rPr>
              <a:t>y</a:t>
            </a:r>
            <a:r>
              <a:rPr lang="es-ES" sz="3200" i="1" dirty="0">
                <a:latin typeface="+mj-lt"/>
              </a:rPr>
              <a:t>, por tanto, el </a:t>
            </a:r>
            <a:r>
              <a:rPr lang="es-ES" sz="3200" i="1" dirty="0" smtClean="0">
                <a:latin typeface="+mj-lt"/>
              </a:rPr>
              <a:t>honor </a:t>
            </a:r>
            <a:r>
              <a:rPr lang="en-US" sz="3200" i="1" dirty="0" smtClean="0"/>
              <a:t>—</a:t>
            </a:r>
            <a:r>
              <a:rPr lang="es-ES" sz="3200" i="1" dirty="0" smtClean="0">
                <a:latin typeface="+mj-lt"/>
              </a:rPr>
              <a:t> </a:t>
            </a:r>
            <a:r>
              <a:rPr lang="es-ES" sz="3200" i="1" dirty="0">
                <a:latin typeface="+mj-lt"/>
              </a:rPr>
              <a:t>que se reflejan en la cita anterior, parece que algunos coreanos de grupos altos valoran más el honor que la verdad. Lo mismo ocurre en gran parte del </a:t>
            </a:r>
            <a:r>
              <a:rPr lang="es-ES" sz="3200" i="1" dirty="0" smtClean="0">
                <a:latin typeface="+mj-lt"/>
              </a:rPr>
              <a:t>mundo mediterráneo</a:t>
            </a:r>
            <a:r>
              <a:rPr lang="en-US" sz="3200" i="1" dirty="0" smtClean="0">
                <a:latin typeface="+mj-lt"/>
              </a:rPr>
              <a:t>”.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300" dirty="0"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300" dirty="0">
                <a:latin typeface="+mj-lt"/>
              </a:rPr>
              <a:t>(Los Angeles Times, </a:t>
            </a:r>
            <a:r>
              <a:rPr lang="en-US" sz="2300" dirty="0" smtClean="0">
                <a:latin typeface="+mj-lt"/>
              </a:rPr>
              <a:t>14 de </a:t>
            </a:r>
            <a:r>
              <a:rPr lang="en-US" sz="2300" dirty="0" err="1" smtClean="0">
                <a:latin typeface="+mj-lt"/>
              </a:rPr>
              <a:t>enero</a:t>
            </a:r>
            <a:r>
              <a:rPr lang="en-US" sz="2300" dirty="0" smtClean="0">
                <a:latin typeface="+mj-lt"/>
              </a:rPr>
              <a:t>, </a:t>
            </a:r>
            <a:r>
              <a:rPr lang="en-US" sz="2300" dirty="0">
                <a:latin typeface="+mj-lt"/>
              </a:rPr>
              <a:t>1998, </a:t>
            </a:r>
            <a:r>
              <a:rPr lang="en-US" sz="2300" dirty="0" smtClean="0">
                <a:latin typeface="+mj-lt"/>
              </a:rPr>
              <a:t>PARTE </a:t>
            </a:r>
            <a:r>
              <a:rPr lang="en-US" sz="2300" dirty="0">
                <a:latin typeface="+mj-lt"/>
              </a:rPr>
              <a:t>‘A.’, </a:t>
            </a:r>
            <a:r>
              <a:rPr lang="en-US" sz="2300" dirty="0" err="1" smtClean="0">
                <a:latin typeface="+mj-lt"/>
              </a:rPr>
              <a:t>según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Hellerman</a:t>
            </a:r>
            <a:r>
              <a:rPr lang="en-US" sz="2300" dirty="0">
                <a:latin typeface="+mj-lt"/>
              </a:rPr>
              <a:t> 2000)</a:t>
            </a:r>
          </a:p>
        </p:txBody>
      </p:sp>
    </p:spTree>
    <p:extLst>
      <p:ext uri="{BB962C8B-B14F-4D97-AF65-F5344CB8AC3E}">
        <p14:creationId xmlns:p14="http://schemas.microsoft.com/office/powerpoint/2010/main" val="32266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A cross against a cloudy sky&#10;&#10;Description automatically generated">
            <a:extLst>
              <a:ext uri="{FF2B5EF4-FFF2-40B4-BE49-F238E27FC236}">
                <a16:creationId xmlns:a16="http://schemas.microsoft.com/office/drawing/2014/main" xmlns="" id="{5DB8C157-42B9-CE29-95B6-8B919FC3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23"/>
          <a:stretch/>
        </p:blipFill>
        <p:spPr>
          <a:xfrm>
            <a:off x="1" y="0"/>
            <a:ext cx="3133896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40B7F-934D-2F25-D4FD-A3EAD5469A94}"/>
              </a:ext>
            </a:extLst>
          </p:cNvPr>
          <p:cNvSpPr txBox="1"/>
          <p:nvPr/>
        </p:nvSpPr>
        <p:spPr>
          <a:xfrm>
            <a:off x="3133897" y="0"/>
            <a:ext cx="607660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La crucifixión se consideraba el castigo apropiado para esclavos, bandidos, prisioneros de guerra y revolucionarios.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Los juicios públicos servían como </a:t>
            </a:r>
            <a:r>
              <a:rPr lang="es-ES" sz="1600" dirty="0" smtClean="0">
                <a:solidFill>
                  <a:schemeClr val="bg1"/>
                </a:solidFill>
              </a:rPr>
              <a:t>rituales </a:t>
            </a:r>
            <a:r>
              <a:rPr lang="es-ES" sz="1600" dirty="0">
                <a:solidFill>
                  <a:schemeClr val="bg1"/>
                </a:solidFill>
              </a:rPr>
              <a:t>de degradación del estatus, que etiquetaban al acusado como una persona </a:t>
            </a:r>
            <a:r>
              <a:rPr lang="es-ES" sz="1600" dirty="0" smtClean="0">
                <a:solidFill>
                  <a:schemeClr val="bg1"/>
                </a:solidFill>
              </a:rPr>
              <a:t>vergonzosa. </a:t>
            </a:r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La condena </a:t>
            </a:r>
            <a:r>
              <a:rPr lang="es-ES" sz="1600" dirty="0" smtClean="0">
                <a:solidFill>
                  <a:schemeClr val="bg1"/>
                </a:solidFill>
              </a:rPr>
              <a:t>típicamente iba acompañada </a:t>
            </a:r>
            <a:r>
              <a:rPr lang="es-ES" sz="1600" dirty="0">
                <a:solidFill>
                  <a:schemeClr val="bg1"/>
                </a:solidFill>
              </a:rPr>
              <a:t>de flagelación y tortura, especialmente cegamiento de los ojos y derramamiento de sangre...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Se obligaba a los condenados a </a:t>
            </a:r>
            <a:r>
              <a:rPr lang="es-ES" sz="1600" dirty="0">
                <a:solidFill>
                  <a:schemeClr val="bg1"/>
                </a:solidFill>
              </a:rPr>
              <a:t>cargar con el travesaño.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Se confiscaban los bienes de la víctima, normalmente la ropa...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La víctima perdía el poder y, por tanto, el honor mediante la inmovilización de manos y brazos, sobre todo por la mutilación de ser clavado en la cruz.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Las ejecuciones servían como </a:t>
            </a:r>
            <a:r>
              <a:rPr lang="es-ES" sz="1600" dirty="0" smtClean="0">
                <a:solidFill>
                  <a:schemeClr val="bg1"/>
                </a:solidFill>
              </a:rPr>
              <a:t>formas vulgares de </a:t>
            </a:r>
            <a:r>
              <a:rPr lang="es-ES" sz="1600" dirty="0">
                <a:solidFill>
                  <a:schemeClr val="bg1"/>
                </a:solidFill>
              </a:rPr>
              <a:t>entretenimiento público, donde las multitudes ridiculizaban y se mofaban de las víctimas...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La muerte por crucifixión </a:t>
            </a:r>
            <a:r>
              <a:rPr lang="es-ES" sz="1600" dirty="0" smtClean="0">
                <a:solidFill>
                  <a:schemeClr val="bg1"/>
                </a:solidFill>
              </a:rPr>
              <a:t>típicamente era </a:t>
            </a:r>
            <a:r>
              <a:rPr lang="es-ES" sz="1600" dirty="0">
                <a:solidFill>
                  <a:schemeClr val="bg1"/>
                </a:solidFill>
              </a:rPr>
              <a:t>lenta y prolongada.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En muchos casos, a las víctimas se les negaba un entierro honorable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s-ES" sz="1600" i="1" dirty="0">
                <a:solidFill>
                  <a:schemeClr val="bg1"/>
                </a:solidFill>
              </a:rPr>
              <a:t>"Las víctimas se sentirían así progresivamente humilladas y despojadas por completo del respeto o el honor públicos". (</a:t>
            </a:r>
            <a:r>
              <a:rPr lang="es-ES" sz="1600" i="1" dirty="0" err="1">
                <a:solidFill>
                  <a:schemeClr val="bg1"/>
                </a:solidFill>
              </a:rPr>
              <a:t>Neyrey</a:t>
            </a:r>
            <a:r>
              <a:rPr lang="es-ES" sz="1600" i="1" dirty="0">
                <a:solidFill>
                  <a:schemeClr val="bg1"/>
                </a:solidFill>
              </a:rPr>
              <a:t>)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4548</TotalTime>
  <Words>883</Words>
  <Application>Microsoft Office PowerPoint</Application>
  <PresentationFormat>On-screen Show (16:10)</PresentationFormat>
  <Paragraphs>135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system-ui</vt:lpstr>
      <vt:lpstr>-webkit-standard</vt:lpstr>
      <vt:lpstr>Office Theme</vt:lpstr>
      <vt:lpstr>PowerPoint Presentation</vt:lpstr>
      <vt:lpstr>La lucha no era algo nuevo…</vt:lpstr>
      <vt:lpstr>PowerPoint Presentation</vt:lpstr>
      <vt:lpstr>PowerPoint Presentation</vt:lpstr>
      <vt:lpstr>PowerPoint Presentation</vt:lpstr>
      <vt:lpstr>PowerPoint Presentation</vt:lpstr>
      <vt:lpstr>Despeciando la vergüenza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Esther Eubanks</cp:lastModifiedBy>
  <cp:revision>142</cp:revision>
  <dcterms:created xsi:type="dcterms:W3CDTF">2023-08-14T14:45:23Z</dcterms:created>
  <dcterms:modified xsi:type="dcterms:W3CDTF">2023-12-17T22:04:01Z</dcterms:modified>
</cp:coreProperties>
</file>