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1"/>
  </p:notesMasterIdLst>
  <p:sldIdLst>
    <p:sldId id="256" r:id="rId2"/>
    <p:sldId id="273" r:id="rId3"/>
    <p:sldId id="280" r:id="rId4"/>
    <p:sldId id="283" r:id="rId5"/>
    <p:sldId id="284" r:id="rId6"/>
    <p:sldId id="274" r:id="rId7"/>
    <p:sldId id="275" r:id="rId8"/>
    <p:sldId id="277" r:id="rId9"/>
    <p:sldId id="286" r:id="rId10"/>
  </p:sldIdLst>
  <p:sldSz cx="9144000" cy="5715000" type="screen16x10"/>
  <p:notesSz cx="6858000" cy="9144000"/>
  <p:defaultTextStyle>
    <a:defPPr>
      <a:defRPr lang="en-US"/>
    </a:defPPr>
    <a:lvl1pPr marL="0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1pPr>
    <a:lvl2pPr marL="356616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2pPr>
    <a:lvl3pPr marL="713232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3pPr>
    <a:lvl4pPr marL="1069848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4pPr>
    <a:lvl5pPr marL="1426464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5pPr>
    <a:lvl6pPr marL="1783080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6pPr>
    <a:lvl7pPr marL="2139696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7pPr>
    <a:lvl8pPr marL="2496312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8pPr>
    <a:lvl9pPr marL="2852928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02E3D"/>
    <a:srgbClr val="B7534E"/>
    <a:srgbClr val="F4C7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83"/>
    <p:restoredTop sz="64032"/>
  </p:normalViewPr>
  <p:slideViewPr>
    <p:cSldViewPr snapToGrid="0">
      <p:cViewPr varScale="1">
        <p:scale>
          <a:sx n="77" d="100"/>
          <a:sy n="77" d="100"/>
        </p:scale>
        <p:origin x="68" y="1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FE8FC9-8515-0A4B-85C7-D044431A73F0}" type="datetimeFigureOut">
              <a:rPr lang="en-US" smtClean="0"/>
              <a:t>12/9/2023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E30CB7-E941-F944-B607-1D6B9CE2D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254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1pPr>
    <a:lvl2pPr marL="356616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2pPr>
    <a:lvl3pPr marL="713232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3pPr>
    <a:lvl4pPr marL="1069848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4pPr>
    <a:lvl5pPr marL="1426464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5pPr>
    <a:lvl6pPr marL="1783080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6pPr>
    <a:lvl7pPr marL="2139696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7pPr>
    <a:lvl8pPr marL="2496312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8pPr>
    <a:lvl9pPr marL="2852928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Elijah is on of the most highly respected people in all of the Bible.</a:t>
            </a:r>
          </a:p>
          <a:p>
            <a:endParaRPr lang="en-US" dirty="0"/>
          </a:p>
          <a:p>
            <a:r>
              <a:rPr lang="en-US" dirty="0"/>
              <a:t>His life is recorded in 1 </a:t>
            </a:r>
            <a:r>
              <a:rPr lang="en-US" dirty="0" smtClean="0"/>
              <a:t>Reyes </a:t>
            </a:r>
            <a:r>
              <a:rPr lang="en-US" dirty="0"/>
              <a:t>beginning in chapter 17, but even in the NT he is mentioned by name 29 times!</a:t>
            </a:r>
          </a:p>
          <a:p>
            <a:endParaRPr lang="en-US" dirty="0"/>
          </a:p>
          <a:p>
            <a:r>
              <a:rPr lang="en-US" dirty="0">
                <a:solidFill>
                  <a:srgbClr val="000000"/>
                </a:solidFill>
                <a:effectLst/>
                <a:latin typeface="Helvetica" pitchFamily="2" charset="0"/>
              </a:rPr>
              <a:t>One commentator called him: "the grandest and the most romantic character that Israel ever produced."- Smith</a:t>
            </a:r>
          </a:p>
          <a:p>
            <a:endParaRPr lang="en-US" dirty="0">
              <a:solidFill>
                <a:srgbClr val="000000"/>
              </a:solidFill>
              <a:effectLst/>
              <a:latin typeface="Helvetica" pitchFamily="2" charset="0"/>
            </a:endParaRPr>
          </a:p>
          <a:p>
            <a:r>
              <a:rPr lang="en-US" dirty="0">
                <a:solidFill>
                  <a:srgbClr val="000000"/>
                </a:solidFill>
                <a:effectLst/>
                <a:latin typeface="Helvetica" pitchFamily="2" charset="0"/>
              </a:rPr>
              <a:t>It’s a joy to see His bold faith, but he is also someone we love to study because the Bible records his stress – his weaknesses and his fears… Elijah is a servant of God that we can relate to!  James says in 5:17 that he is  "a man with a nature like ours"</a:t>
            </a:r>
          </a:p>
          <a:p>
            <a:endParaRPr lang="en-US" dirty="0"/>
          </a:p>
          <a:p>
            <a:r>
              <a:rPr lang="en-US" dirty="0"/>
              <a:t>So today – I want bring us back to the Days of Elijah and see how his faith, helped him navigated a complex and corrupt culture….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Elijah is a wake up call – not to be more self-reliant – but to be more in AWE of GOD.</a:t>
            </a:r>
          </a:p>
          <a:p>
            <a:endParaRPr lang="en-US" dirty="0"/>
          </a:p>
          <a:p>
            <a:r>
              <a:rPr lang="en-US" dirty="0"/>
              <a:t>Elijah is a bright spot in a dark time… You are the bright spot in someone’s life.</a:t>
            </a:r>
          </a:p>
          <a:p>
            <a:endParaRPr lang="en-US" dirty="0"/>
          </a:p>
          <a:p>
            <a:pPr marL="0" marR="0" lvl="0" indent="0" algn="l" defTabSz="7132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Elijah Shows Us How To Navigate In A Corrupt Culture.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5E30CB7-E941-F944-B607-1D6B9CE2D7D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6922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first lesson we’ve got to draw from Elijah comes from his interactions again and again with Ahab.</a:t>
            </a:r>
          </a:p>
          <a:p>
            <a:endParaRPr lang="en-US" dirty="0"/>
          </a:p>
          <a:p>
            <a:r>
              <a:rPr lang="en-US" dirty="0"/>
              <a:t>In the Days of Elijah… We can…</a:t>
            </a:r>
          </a:p>
          <a:p>
            <a:endParaRPr lang="en-US" dirty="0"/>
          </a:p>
          <a:p>
            <a:pPr marL="0" marR="0" lvl="0" indent="0" algn="l" defTabSz="7132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i="1" dirty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Everyone, from the most powerful king to the most lonely widow, needs God’s blessings.</a:t>
            </a:r>
          </a:p>
          <a:p>
            <a:pPr marL="0" marR="0" lvl="0" indent="0" algn="l" defTabSz="7132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000" i="1" dirty="0">
              <a:solidFill>
                <a:schemeClr val="tx1"/>
              </a:solidFill>
              <a:latin typeface="+mj-lt"/>
              <a:cs typeface="Calibri" panose="020F0502020204030204" pitchFamily="34" charset="0"/>
            </a:endParaRPr>
          </a:p>
          <a:p>
            <a:pPr marL="0" marR="0" lvl="0" indent="0" algn="l" defTabSz="7132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i="1" dirty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God provides for His servants</a:t>
            </a:r>
            <a:endParaRPr lang="en-US" sz="1000" i="1" dirty="0">
              <a:solidFill>
                <a:schemeClr val="tx1"/>
              </a:solidFill>
              <a:cs typeface="Calibri" panose="020F0502020204030204" pitchFamily="34" charset="0"/>
            </a:endParaRPr>
          </a:p>
          <a:p>
            <a:pPr marL="0" marR="0" lvl="0" indent="0" algn="l" defTabSz="7132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000" i="1" dirty="0">
              <a:solidFill>
                <a:schemeClr val="tx1"/>
              </a:solidFill>
              <a:cs typeface="Calibri" panose="020F0502020204030204" pitchFamily="34" charset="0"/>
            </a:endParaRPr>
          </a:p>
          <a:p>
            <a:pPr marL="0" marR="0" lvl="0" indent="0" algn="l" defTabSz="7132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i="1" dirty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Those who hope in the Lord have …</a:t>
            </a:r>
            <a:endParaRPr lang="en-US" sz="1000" i="1" dirty="0">
              <a:solidFill>
                <a:schemeClr val="tx1"/>
              </a:solidFill>
              <a:cs typeface="Calibri" panose="020F0502020204030204" pitchFamily="34" charset="0"/>
            </a:endParaRPr>
          </a:p>
          <a:p>
            <a:pPr marL="0" marR="0" lvl="0" indent="0" algn="l" defTabSz="7132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000" i="1" dirty="0">
              <a:solidFill>
                <a:schemeClr val="bg1"/>
              </a:solidFill>
              <a:cs typeface="Calibri" panose="020F050202020403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5E30CB7-E941-F944-B607-1D6B9CE2D7D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8045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Let me give you an overview of the timeline.  He is working and prophesying for around 20 years…. And it’s easy to mix up Elijah and Elisha, so here are 9 big events.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Idolatry, In Every Form, Corrupts</a:t>
            </a:r>
          </a:p>
          <a:p>
            <a:endParaRPr lang="en-US" dirty="0"/>
          </a:p>
          <a:p>
            <a:r>
              <a:rPr lang="en-US" dirty="0"/>
              <a:t>Do you see that GOD is the HERO in every one of these stories!</a:t>
            </a:r>
          </a:p>
          <a:p>
            <a:endParaRPr lang="en-US" dirty="0"/>
          </a:p>
          <a:p>
            <a:r>
              <a:rPr lang="en-US" dirty="0"/>
              <a:t>God Sees</a:t>
            </a:r>
          </a:p>
          <a:p>
            <a:r>
              <a:rPr lang="en-US" dirty="0"/>
              <a:t>God Provides</a:t>
            </a:r>
          </a:p>
          <a:p>
            <a:r>
              <a:rPr lang="en-US" dirty="0"/>
              <a:t>God Cares</a:t>
            </a:r>
          </a:p>
          <a:p>
            <a:r>
              <a:rPr lang="en-US" dirty="0"/>
              <a:t>God Answers</a:t>
            </a:r>
          </a:p>
          <a:p>
            <a:r>
              <a:rPr lang="en-US" dirty="0"/>
              <a:t>God Comforts</a:t>
            </a:r>
          </a:p>
          <a:p>
            <a:r>
              <a:rPr lang="en-US" dirty="0"/>
              <a:t>God Confronts Evil</a:t>
            </a:r>
          </a:p>
          <a:p>
            <a:r>
              <a:rPr lang="en-US" dirty="0"/>
              <a:t>God Controls</a:t>
            </a:r>
          </a:p>
          <a:p>
            <a:r>
              <a:rPr lang="en-US" dirty="0"/>
              <a:t>God Challenges</a:t>
            </a:r>
          </a:p>
          <a:p>
            <a:r>
              <a:rPr lang="en-US" dirty="0"/>
              <a:t>God Rewards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We have so many GOOD THINGS to say about God – these are days to speak up.</a:t>
            </a:r>
          </a:p>
          <a:p>
            <a:endParaRPr lang="en-US" dirty="0"/>
          </a:p>
          <a:p>
            <a:r>
              <a:rPr lang="en-US" dirty="0"/>
              <a:t>Transition: Not only do we have Good things to say ABOUT God – there are many things we want to say TOO God…</a:t>
            </a:r>
          </a:p>
          <a:p>
            <a:endParaRPr lang="en-US" dirty="0"/>
          </a:p>
          <a:p>
            <a:r>
              <a:rPr lang="en-US" dirty="0"/>
              <a:t>2 </a:t>
            </a:r>
            <a:r>
              <a:rPr lang="en-US" dirty="0" smtClean="0"/>
              <a:t>Reyes </a:t>
            </a:r>
            <a:r>
              <a:rPr lang="en-US" dirty="0"/>
              <a:t>2:11 – taken to heaven in a </a:t>
            </a:r>
            <a:r>
              <a:rPr lang="en-US" dirty="0" err="1"/>
              <a:t>firely</a:t>
            </a:r>
            <a:r>
              <a:rPr lang="en-US" dirty="0"/>
              <a:t> chariot.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5E30CB7-E941-F944-B607-1D6B9CE2D7D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7168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These Days Call For Crying Out To God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5E30CB7-E941-F944-B607-1D6B9CE2D7D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0516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Prayers of Elijah…</a:t>
            </a:r>
          </a:p>
          <a:p>
            <a:endParaRPr lang="en-US" dirty="0"/>
          </a:p>
          <a:p>
            <a:r>
              <a:rPr lang="en-US" dirty="0"/>
              <a:t>Effective prayers are HUMBLE – “he crouched down and put his face between his knees” 18:42</a:t>
            </a:r>
          </a:p>
          <a:p>
            <a:r>
              <a:rPr lang="en-US" dirty="0"/>
              <a:t>Effective prayers are SPECIFIC – “go look toward the sea” - 18:43</a:t>
            </a:r>
          </a:p>
          <a:p>
            <a:r>
              <a:rPr lang="en-US" dirty="0"/>
              <a:t>Effective prayers are PERSISTANT – “seven times” 18:43</a:t>
            </a:r>
          </a:p>
          <a:p>
            <a:r>
              <a:rPr lang="en-US" dirty="0"/>
              <a:t>Effective prayers are RELIANT – “a small cloud” 18:44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5E30CB7-E941-F944-B607-1D6B9CE2D7D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0428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can find good people courageously doing good things.</a:t>
            </a:r>
          </a:p>
          <a:p>
            <a:endParaRPr lang="en-US" dirty="0"/>
          </a:p>
          <a:p>
            <a:r>
              <a:rPr lang="en-US" dirty="0"/>
              <a:t>Your Faith Can Inspire Your Generation.</a:t>
            </a:r>
          </a:p>
          <a:p>
            <a:endParaRPr lang="en-US" dirty="0"/>
          </a:p>
          <a:p>
            <a:pPr marL="0" marR="0" lvl="0" indent="0" algn="l" defTabSz="7132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WIDOW:  </a:t>
            </a:r>
            <a:r>
              <a:rPr lang="en-US" sz="1000" i="1" dirty="0">
                <a:solidFill>
                  <a:schemeClr val="bg1"/>
                </a:solidFill>
                <a:latin typeface="+mj-lt"/>
                <a:cs typeface="Calibri" panose="020F0502020204030204" pitchFamily="34" charset="0"/>
              </a:rPr>
              <a:t>Kind, Humble, Faithful, Generous… Sad, Scared</a:t>
            </a:r>
            <a:r>
              <a:rPr lang="en-US" sz="1000" i="1" dirty="0">
                <a:solidFill>
                  <a:srgbClr val="F2C278"/>
                </a:solidFill>
                <a:latin typeface="+mj-lt"/>
                <a:cs typeface="Calibri" panose="020F0502020204030204" pitchFamily="34" charset="0"/>
              </a:rPr>
              <a:t/>
            </a:r>
            <a:br>
              <a:rPr lang="en-US" sz="1000" i="1" dirty="0">
                <a:solidFill>
                  <a:srgbClr val="F2C278"/>
                </a:solidFill>
                <a:latin typeface="+mj-lt"/>
                <a:cs typeface="Calibri" panose="020F0502020204030204" pitchFamily="34" charset="0"/>
              </a:rPr>
            </a:br>
            <a:r>
              <a:rPr lang="en-US" sz="1000" i="1" dirty="0">
                <a:solidFill>
                  <a:schemeClr val="bg1"/>
                </a:solidFill>
                <a:cs typeface="Calibri" panose="020F0502020204030204" pitchFamily="34" charset="0"/>
              </a:rPr>
              <a:t>1 </a:t>
            </a:r>
            <a:r>
              <a:rPr lang="en-US" sz="1000" i="1" dirty="0" smtClean="0">
                <a:solidFill>
                  <a:schemeClr val="bg1"/>
                </a:solidFill>
                <a:cs typeface="Calibri" panose="020F0502020204030204" pitchFamily="34" charset="0"/>
              </a:rPr>
              <a:t>Reyes </a:t>
            </a:r>
            <a:r>
              <a:rPr lang="en-US" sz="1000" i="1" dirty="0">
                <a:solidFill>
                  <a:schemeClr val="bg1"/>
                </a:solidFill>
                <a:cs typeface="Calibri" panose="020F0502020204030204" pitchFamily="34" charset="0"/>
              </a:rPr>
              <a:t>17:8-24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Obadiah:  Even In The Worst Administrations, There Is Someone Trying To Do What Is Right.</a:t>
            </a:r>
          </a:p>
          <a:p>
            <a:pPr marL="0" marR="0" lvl="0" indent="0" algn="l" defTabSz="7132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i="1" dirty="0">
                <a:solidFill>
                  <a:schemeClr val="bg1"/>
                </a:solidFill>
                <a:latin typeface="+mj-lt"/>
                <a:cs typeface="Calibri" panose="020F0502020204030204" pitchFamily="34" charset="0"/>
              </a:rPr>
              <a:t>Influential, Faithful, Submissive, Brave… Cautious</a:t>
            </a:r>
            <a:r>
              <a:rPr lang="en-US" sz="1000" i="1" dirty="0">
                <a:solidFill>
                  <a:srgbClr val="F2C278"/>
                </a:solidFill>
                <a:latin typeface="+mj-lt"/>
                <a:cs typeface="Calibri" panose="020F0502020204030204" pitchFamily="34" charset="0"/>
              </a:rPr>
              <a:t/>
            </a:r>
            <a:br>
              <a:rPr lang="en-US" sz="1000" i="1" dirty="0">
                <a:solidFill>
                  <a:srgbClr val="F2C278"/>
                </a:solidFill>
                <a:latin typeface="+mj-lt"/>
                <a:cs typeface="Calibri" panose="020F0502020204030204" pitchFamily="34" charset="0"/>
              </a:rPr>
            </a:br>
            <a:r>
              <a:rPr lang="en-US" sz="1000" i="1" dirty="0">
                <a:solidFill>
                  <a:schemeClr val="bg1"/>
                </a:solidFill>
                <a:cs typeface="Calibri" panose="020F0502020204030204" pitchFamily="34" charset="0"/>
              </a:rPr>
              <a:t>1 </a:t>
            </a:r>
            <a:r>
              <a:rPr lang="en-US" sz="1000" i="1" dirty="0" smtClean="0">
                <a:solidFill>
                  <a:schemeClr val="bg1"/>
                </a:solidFill>
                <a:cs typeface="Calibri" panose="020F0502020204030204" pitchFamily="34" charset="0"/>
              </a:rPr>
              <a:t>Reyes </a:t>
            </a:r>
            <a:r>
              <a:rPr lang="en-US" sz="1000" i="1" dirty="0">
                <a:solidFill>
                  <a:schemeClr val="bg1"/>
                </a:solidFill>
                <a:cs typeface="Calibri" panose="020F0502020204030204" pitchFamily="34" charset="0"/>
              </a:rPr>
              <a:t>18:1-19</a:t>
            </a:r>
          </a:p>
          <a:p>
            <a:endParaRPr lang="en-US" dirty="0"/>
          </a:p>
          <a:p>
            <a:endParaRPr lang="en-US" dirty="0"/>
          </a:p>
          <a:p>
            <a:pPr marL="0" marR="0" lvl="0" indent="0" algn="l" defTabSz="7132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MICAIAH: </a:t>
            </a:r>
            <a:r>
              <a:rPr lang="en-US" sz="1000" i="1" dirty="0">
                <a:solidFill>
                  <a:schemeClr val="bg1"/>
                </a:solidFill>
                <a:latin typeface="+mj-lt"/>
                <a:cs typeface="Calibri" panose="020F0502020204030204" pitchFamily="34" charset="0"/>
              </a:rPr>
              <a:t>Honest, Wise…Unwelcome </a:t>
            </a:r>
            <a:r>
              <a:rPr lang="en-US" sz="1000" i="1" dirty="0">
                <a:solidFill>
                  <a:srgbClr val="F2C278"/>
                </a:solidFill>
                <a:latin typeface="+mj-lt"/>
                <a:cs typeface="Calibri" panose="020F0502020204030204" pitchFamily="34" charset="0"/>
              </a:rPr>
              <a:t/>
            </a:r>
            <a:br>
              <a:rPr lang="en-US" sz="1000" i="1" dirty="0">
                <a:solidFill>
                  <a:srgbClr val="F2C278"/>
                </a:solidFill>
                <a:latin typeface="+mj-lt"/>
                <a:cs typeface="Calibri" panose="020F0502020204030204" pitchFamily="34" charset="0"/>
              </a:rPr>
            </a:br>
            <a:r>
              <a:rPr lang="en-US" sz="1000" i="1" dirty="0">
                <a:solidFill>
                  <a:schemeClr val="bg1"/>
                </a:solidFill>
                <a:cs typeface="Calibri" panose="020F0502020204030204" pitchFamily="34" charset="0"/>
              </a:rPr>
              <a:t>1 </a:t>
            </a:r>
            <a:r>
              <a:rPr lang="en-US" sz="1000" i="1" dirty="0" smtClean="0">
                <a:solidFill>
                  <a:schemeClr val="bg1"/>
                </a:solidFill>
                <a:cs typeface="Calibri" panose="020F0502020204030204" pitchFamily="34" charset="0"/>
              </a:rPr>
              <a:t>Reyes </a:t>
            </a:r>
            <a:r>
              <a:rPr lang="en-US" sz="1000" i="1" dirty="0">
                <a:solidFill>
                  <a:schemeClr val="bg1"/>
                </a:solidFill>
                <a:cs typeface="Calibri" panose="020F0502020204030204" pitchFamily="34" charset="0"/>
              </a:rPr>
              <a:t>22:7-28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Elijah is a wake up call – not to be more self-reliant – but to be more in AWE of GOD.</a:t>
            </a:r>
          </a:p>
          <a:p>
            <a:endParaRPr lang="en-US" dirty="0"/>
          </a:p>
          <a:p>
            <a:r>
              <a:rPr lang="en-US" dirty="0"/>
              <a:t>Elijah is a bright spot in a dark time… You are the bright spot in someone’s life.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5E30CB7-E941-F944-B607-1D6B9CE2D7D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7826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In the Days of Elijah…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sz="1000" i="1" dirty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Popular, Energetic… Worthless &amp; Sinful</a:t>
            </a:r>
          </a:p>
          <a:p>
            <a:endParaRPr lang="en-US" sz="1000" i="1" dirty="0">
              <a:solidFill>
                <a:schemeClr val="tx1"/>
              </a:solidFill>
              <a:latin typeface="+mj-lt"/>
              <a:cs typeface="Calibri" panose="020F0502020204030204" pitchFamily="34" charset="0"/>
            </a:endParaRPr>
          </a:p>
          <a:p>
            <a:endParaRPr lang="en-US" sz="1000" i="1" dirty="0">
              <a:solidFill>
                <a:schemeClr val="tx1"/>
              </a:solidFill>
              <a:latin typeface="+mj-lt"/>
              <a:cs typeface="Calibri" panose="020F0502020204030204" pitchFamily="34" charset="0"/>
            </a:endParaRPr>
          </a:p>
          <a:p>
            <a:r>
              <a:rPr lang="en-US" sz="1000" i="1" dirty="0">
                <a:solidFill>
                  <a:schemeClr val="tx1"/>
                </a:solidFill>
                <a:cs typeface="Calibri" panose="020F0502020204030204" pitchFamily="34" charset="0"/>
              </a:rPr>
              <a:t>John 4:23-24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5E30CB7-E941-F944-B607-1D6B9CE2D7D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0670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number one thing we know about Elijah is that he lives up to His name!!</a:t>
            </a:r>
          </a:p>
          <a:p>
            <a:endParaRPr lang="en-US" dirty="0"/>
          </a:p>
          <a:p>
            <a:r>
              <a:rPr lang="en-US" dirty="0"/>
              <a:t>When You Are Surrounded By A Corrupt Culture…It’s Good To Be WEIRD!</a:t>
            </a:r>
          </a:p>
          <a:p>
            <a:endParaRPr lang="en-US" dirty="0"/>
          </a:p>
          <a:p>
            <a:r>
              <a:rPr lang="en-US" dirty="0">
                <a:solidFill>
                  <a:srgbClr val="000000"/>
                </a:solidFill>
                <a:effectLst/>
                <a:latin typeface="Helvetica" pitchFamily="2" charset="0"/>
              </a:rPr>
              <a:t>HIS NAME...</a:t>
            </a:r>
          </a:p>
          <a:p>
            <a:r>
              <a:rPr lang="en-US" dirty="0">
                <a:solidFill>
                  <a:srgbClr val="000000"/>
                </a:solidFill>
                <a:effectLst/>
                <a:latin typeface="Helvetica" pitchFamily="2" charset="0"/>
              </a:rPr>
              <a:t>1. The name Elijah means "Yahweh is my God.”  - Barnes</a:t>
            </a:r>
          </a:p>
          <a:p>
            <a:r>
              <a:rPr lang="en-US" dirty="0">
                <a:solidFill>
                  <a:srgbClr val="000000"/>
                </a:solidFill>
                <a:effectLst/>
                <a:latin typeface="Helvetica" pitchFamily="2" charset="0"/>
              </a:rPr>
              <a:t>2. In the NT, some translations render his name as "Elias"</a:t>
            </a:r>
          </a:p>
          <a:p>
            <a:r>
              <a:rPr lang="en-US" dirty="0">
                <a:solidFill>
                  <a:srgbClr val="000000"/>
                </a:solidFill>
                <a:effectLst/>
                <a:latin typeface="Helvetica" pitchFamily="2" charset="0"/>
              </a:rPr>
              <a:t>- Mt 17:3 (KJV)</a:t>
            </a:r>
          </a:p>
          <a:p>
            <a:endParaRPr lang="en-US" dirty="0"/>
          </a:p>
          <a:p>
            <a:r>
              <a:rPr lang="en-US" dirty="0"/>
              <a:t>HIS REPUTATON: He was ”Different” – He was weird – He stood out from others.</a:t>
            </a:r>
          </a:p>
          <a:p>
            <a:r>
              <a:rPr lang="en-US" dirty="0">
                <a:solidFill>
                  <a:srgbClr val="000000"/>
                </a:solidFill>
                <a:effectLst/>
                <a:latin typeface="Helvetica" pitchFamily="2" charset="0"/>
              </a:rPr>
              <a:t>1.</a:t>
            </a:r>
          </a:p>
          <a:p>
            <a:r>
              <a:rPr lang="en-US" dirty="0">
                <a:solidFill>
                  <a:srgbClr val="000000"/>
                </a:solidFill>
                <a:effectLst/>
                <a:latin typeface="Helvetica" pitchFamily="2" charset="0"/>
              </a:rPr>
              <a:t>"A hairy man wearing a leather belt around his waist.</a:t>
            </a:r>
          </a:p>
          <a:p>
            <a:r>
              <a:rPr lang="en-US" dirty="0">
                <a:solidFill>
                  <a:srgbClr val="000000"/>
                </a:solidFill>
                <a:effectLst/>
                <a:latin typeface="Helvetica" pitchFamily="2" charset="0"/>
              </a:rPr>
              <a:t>"</a:t>
            </a:r>
          </a:p>
          <a:p>
            <a:r>
              <a:rPr lang="en-US" dirty="0">
                <a:solidFill>
                  <a:srgbClr val="000000"/>
                </a:solidFill>
                <a:effectLst/>
                <a:latin typeface="Helvetica" pitchFamily="2" charset="0"/>
              </a:rPr>
              <a:t>- 2 Kin 1:7-8; cf. John, Mt 3:4</a:t>
            </a:r>
          </a:p>
          <a:p>
            <a:r>
              <a:rPr lang="en-US" dirty="0">
                <a:solidFill>
                  <a:srgbClr val="000000"/>
                </a:solidFill>
                <a:effectLst/>
                <a:latin typeface="Helvetica" pitchFamily="2" charset="0"/>
              </a:rPr>
              <a:t>2.</a:t>
            </a:r>
          </a:p>
          <a:p>
            <a:r>
              <a:rPr lang="en-US" dirty="0">
                <a:solidFill>
                  <a:srgbClr val="000000"/>
                </a:solidFill>
                <a:effectLst/>
                <a:latin typeface="Helvetica" pitchFamily="2" charset="0"/>
              </a:rPr>
              <a:t>"That is, he wore a rough garment, either made of camels' hair, as his successor John</a:t>
            </a:r>
          </a:p>
          <a:p>
            <a:r>
              <a:rPr lang="en-US" dirty="0">
                <a:solidFill>
                  <a:srgbClr val="000000"/>
                </a:solidFill>
                <a:effectLst/>
                <a:latin typeface="Helvetica" pitchFamily="2" charset="0"/>
              </a:rPr>
              <a:t>Baptist's was, or he wore a skin dressed with the hair on. Some think that the meaning is,</a:t>
            </a:r>
          </a:p>
          <a:p>
            <a:r>
              <a:rPr lang="en-US" dirty="0">
                <a:solidFill>
                  <a:srgbClr val="000000"/>
                </a:solidFill>
                <a:effectLst/>
                <a:latin typeface="Helvetica" pitchFamily="2" charset="0"/>
              </a:rPr>
              <a:t>he had very long hair and a long beard. The ancient prophets all wore rough garments, or</a:t>
            </a:r>
          </a:p>
          <a:p>
            <a:r>
              <a:rPr lang="en-US" dirty="0">
                <a:solidFill>
                  <a:srgbClr val="000000"/>
                </a:solidFill>
                <a:effectLst/>
                <a:latin typeface="Helvetica" pitchFamily="2" charset="0"/>
              </a:rPr>
              <a:t>upper coats made of the skins of beasts: They wandered about in sheepskins and</a:t>
            </a:r>
          </a:p>
          <a:p>
            <a:r>
              <a:rPr lang="en-US" dirty="0">
                <a:solidFill>
                  <a:srgbClr val="000000"/>
                </a:solidFill>
                <a:effectLst/>
                <a:latin typeface="Helvetica" pitchFamily="2" charset="0"/>
              </a:rPr>
              <a:t>goatskins, says the apostle, He 11:37.</a:t>
            </a:r>
          </a:p>
          <a:p>
            <a:r>
              <a:rPr lang="en-US" dirty="0">
                <a:solidFill>
                  <a:srgbClr val="000000"/>
                </a:solidFill>
                <a:effectLst/>
                <a:latin typeface="Helvetica" pitchFamily="2" charset="0"/>
              </a:rPr>
              <a:t>"</a:t>
            </a:r>
          </a:p>
          <a:p>
            <a:r>
              <a:rPr lang="en-US" dirty="0">
                <a:solidFill>
                  <a:srgbClr val="000000"/>
                </a:solidFill>
                <a:effectLst/>
                <a:latin typeface="Helvetica" pitchFamily="2" charset="0"/>
              </a:rPr>
              <a:t>- Clarke</a:t>
            </a:r>
          </a:p>
          <a:p>
            <a:r>
              <a:rPr lang="en-US" dirty="0">
                <a:solidFill>
                  <a:srgbClr val="000000"/>
                </a:solidFill>
                <a:effectLst/>
                <a:latin typeface="Helvetica" pitchFamily="2" charset="0"/>
              </a:rPr>
              <a:t>3.</a:t>
            </a:r>
          </a:p>
          <a:p>
            <a:r>
              <a:rPr lang="en-US" dirty="0">
                <a:solidFill>
                  <a:srgbClr val="000000"/>
                </a:solidFill>
                <a:effectLst/>
                <a:latin typeface="Helvetica" pitchFamily="2" charset="0"/>
              </a:rPr>
              <a:t>"His costume was that of a thorough ascetic. Generally the Jews wore girdles of linen or</a:t>
            </a:r>
          </a:p>
          <a:p>
            <a:r>
              <a:rPr lang="en-US" dirty="0">
                <a:solidFill>
                  <a:srgbClr val="000000"/>
                </a:solidFill>
                <a:effectLst/>
                <a:latin typeface="Helvetica" pitchFamily="2" charset="0"/>
              </a:rPr>
              <a:t>cotton stuff, soft and comfortable. Under the girdle they wore one or two long linen gowns</a:t>
            </a:r>
          </a:p>
          <a:p>
            <a:r>
              <a:rPr lang="en-US" dirty="0">
                <a:solidFill>
                  <a:srgbClr val="000000"/>
                </a:solidFill>
                <a:effectLst/>
                <a:latin typeface="Helvetica" pitchFamily="2" charset="0"/>
              </a:rPr>
              <a:t>or shirts, and over these they had sometimes a large shawl. Elijah had only his leather</a:t>
            </a:r>
          </a:p>
          <a:p>
            <a:r>
              <a:rPr lang="en-US" dirty="0">
                <a:solidFill>
                  <a:srgbClr val="000000"/>
                </a:solidFill>
                <a:effectLst/>
                <a:latin typeface="Helvetica" pitchFamily="2" charset="0"/>
              </a:rPr>
              <a:t>girdle and his sheepskin cape or 'mantle.</a:t>
            </a:r>
          </a:p>
          <a:p>
            <a:r>
              <a:rPr lang="en-US" dirty="0">
                <a:solidFill>
                  <a:srgbClr val="000000"/>
                </a:solidFill>
                <a:effectLst/>
                <a:latin typeface="Helvetica" pitchFamily="2" charset="0"/>
              </a:rPr>
              <a:t>'"</a:t>
            </a:r>
          </a:p>
          <a:p>
            <a:r>
              <a:rPr lang="en-US" dirty="0">
                <a:solidFill>
                  <a:srgbClr val="000000"/>
                </a:solidFill>
                <a:effectLst/>
                <a:latin typeface="Helvetica" pitchFamily="2" charset="0"/>
              </a:rPr>
              <a:t>- Barnes</a:t>
            </a:r>
          </a:p>
          <a:p>
            <a:r>
              <a:rPr lang="en-US" dirty="0">
                <a:solidFill>
                  <a:srgbClr val="000000"/>
                </a:solidFill>
                <a:effectLst/>
                <a:latin typeface="Helvetica" pitchFamily="2" charset="0"/>
              </a:rPr>
              <a:t>[Even in his day, Elijah would have been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Every Christian should seek to do the same. </a:t>
            </a:r>
          </a:p>
          <a:p>
            <a:endParaRPr lang="en-US" dirty="0"/>
          </a:p>
          <a:p>
            <a:r>
              <a:rPr lang="en-US" dirty="0"/>
              <a:t>Our faith in God is personal, life-changing, and bold.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5E30CB7-E941-F944-B607-1D6B9CE2D7D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9449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Elijah is on of the most highly respected people in all of the Bible.</a:t>
            </a:r>
          </a:p>
          <a:p>
            <a:endParaRPr lang="en-US" dirty="0"/>
          </a:p>
          <a:p>
            <a:r>
              <a:rPr lang="en-US" dirty="0"/>
              <a:t>His life is recorded in 1 </a:t>
            </a:r>
            <a:r>
              <a:rPr lang="en-US" dirty="0" smtClean="0"/>
              <a:t>Reyes </a:t>
            </a:r>
            <a:r>
              <a:rPr lang="en-US" dirty="0"/>
              <a:t>beginning in chapter 17, but even in the NT he is mentioned by name 29 times!</a:t>
            </a:r>
          </a:p>
          <a:p>
            <a:endParaRPr lang="en-US" dirty="0"/>
          </a:p>
          <a:p>
            <a:r>
              <a:rPr lang="en-US" dirty="0">
                <a:solidFill>
                  <a:srgbClr val="000000"/>
                </a:solidFill>
                <a:effectLst/>
                <a:latin typeface="Helvetica" pitchFamily="2" charset="0"/>
              </a:rPr>
              <a:t>One commentator called him: "the grandest and the most romantic character that Israel ever produced."- Smith</a:t>
            </a:r>
          </a:p>
          <a:p>
            <a:endParaRPr lang="en-US" dirty="0">
              <a:solidFill>
                <a:srgbClr val="000000"/>
              </a:solidFill>
              <a:effectLst/>
              <a:latin typeface="Helvetica" pitchFamily="2" charset="0"/>
            </a:endParaRPr>
          </a:p>
          <a:p>
            <a:r>
              <a:rPr lang="en-US" dirty="0">
                <a:solidFill>
                  <a:srgbClr val="000000"/>
                </a:solidFill>
                <a:effectLst/>
                <a:latin typeface="Helvetica" pitchFamily="2" charset="0"/>
              </a:rPr>
              <a:t>It’s a joy to see His bold faith, but he is also someone we love to study because the Bible records his stress – his weaknesses and his fears… Elijah is a servant of God that we can relate to!  James says in 5:17 that he is  "a man with a nature like ours"</a:t>
            </a:r>
          </a:p>
          <a:p>
            <a:endParaRPr lang="en-US" dirty="0"/>
          </a:p>
          <a:p>
            <a:r>
              <a:rPr lang="en-US" dirty="0"/>
              <a:t>So today – I want bring us back to the Days of Elijah and see how his faith, helped him navigated a complex and corrupt culture….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Elijah is a wake up call – not to be more self-reliant – but to be more in AWE of GOD.</a:t>
            </a:r>
          </a:p>
          <a:p>
            <a:endParaRPr lang="en-US" dirty="0"/>
          </a:p>
          <a:p>
            <a:r>
              <a:rPr lang="en-US" dirty="0"/>
              <a:t>Elijah is a bright spot in a dark time… You are the bright spot in someone’s life.</a:t>
            </a:r>
          </a:p>
          <a:p>
            <a:endParaRPr lang="en-US" dirty="0"/>
          </a:p>
          <a:p>
            <a:pPr marL="0" marR="0" lvl="0" indent="0" algn="l" defTabSz="7132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Elijah Shows Us How To Navigate In A Corrupt Culture.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5E30CB7-E941-F944-B607-1D6B9CE2D7D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9929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935302"/>
            <a:ext cx="6858000" cy="19896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001698"/>
            <a:ext cx="6858000" cy="137980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04271"/>
            <a:ext cx="1971675" cy="48431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04271"/>
            <a:ext cx="5800725" cy="484319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7" y="1424782"/>
            <a:ext cx="7886700" cy="2377281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7" y="3824553"/>
            <a:ext cx="7886700" cy="1250156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21354"/>
            <a:ext cx="3886200" cy="36261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21354"/>
            <a:ext cx="3886200" cy="36261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04271"/>
            <a:ext cx="7886700" cy="110463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400969"/>
            <a:ext cx="3868340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087563"/>
            <a:ext cx="3868340" cy="30704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400969"/>
            <a:ext cx="3887391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087563"/>
            <a:ext cx="3887391" cy="30704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12/9/2023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822855"/>
            <a:ext cx="4629150" cy="406135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822855"/>
            <a:ext cx="4629150" cy="4061354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12/9/2023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BE18354-95CD-62FB-42EF-FE8BC115F0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3247" y="0"/>
            <a:ext cx="6858000" cy="1989667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Los d</a:t>
            </a:r>
            <a:r>
              <a:rPr lang="es-ES" dirty="0" err="1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ías</a:t>
            </a:r>
            <a:r>
              <a:rPr lang="es-ES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de</a:t>
            </a:r>
            <a:endParaRPr lang="en-US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7D70ED89-41BB-0A66-98E7-E99AFA3ED5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43247" y="2066396"/>
            <a:ext cx="6858000" cy="1379802"/>
          </a:xfrm>
        </p:spPr>
        <p:txBody>
          <a:bodyPr>
            <a:noAutofit/>
          </a:bodyPr>
          <a:lstStyle/>
          <a:p>
            <a:r>
              <a:rPr lang="es-ES" sz="19900" dirty="0" smtClean="0">
                <a:solidFill>
                  <a:schemeClr val="bg1"/>
                </a:solidFill>
                <a:latin typeface="Mistral" panose="03090702030407020403" pitchFamily="66" charset="0"/>
              </a:rPr>
              <a:t>ELÍAS</a:t>
            </a:r>
            <a:endParaRPr lang="en-US" sz="19900" dirty="0">
              <a:solidFill>
                <a:schemeClr val="bg1"/>
              </a:solidFill>
              <a:latin typeface="Mistral" panose="030907020304070204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4421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A32F721C-825C-0A40-D145-8B1583F883B1}"/>
              </a:ext>
            </a:extLst>
          </p:cNvPr>
          <p:cNvSpPr txBox="1"/>
          <p:nvPr/>
        </p:nvSpPr>
        <p:spPr>
          <a:xfrm>
            <a:off x="631825" y="877607"/>
            <a:ext cx="788035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Días</a:t>
            </a:r>
            <a:r>
              <a:rPr lang="en-US" sz="40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sz="4000" dirty="0" err="1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hablar</a:t>
            </a:r>
            <a:r>
              <a:rPr lang="en-US" sz="40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con </a:t>
            </a:r>
            <a:r>
              <a:rPr lang="en-US" sz="4000" dirty="0" err="1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denuedo</a:t>
            </a:r>
            <a:r>
              <a:rPr lang="en-US" sz="40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sobre</a:t>
            </a:r>
            <a:r>
              <a:rPr lang="en-US" sz="40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40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4000" dirty="0" err="1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los</a:t>
            </a:r>
            <a:r>
              <a:rPr lang="en-US" sz="40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castigos</a:t>
            </a:r>
            <a:r>
              <a:rPr lang="en-US" sz="40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y </a:t>
            </a:r>
            <a:r>
              <a:rPr lang="en-US" sz="4000" dirty="0" err="1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recompensas</a:t>
            </a:r>
            <a:r>
              <a:rPr lang="en-US" sz="40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Dios</a:t>
            </a:r>
            <a:endParaRPr lang="en-US" sz="40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xmlns="" id="{6063B0B8-7F74-8D96-F773-7797EFFFF17C}"/>
              </a:ext>
            </a:extLst>
          </p:cNvPr>
          <p:cNvGrpSpPr/>
          <p:nvPr/>
        </p:nvGrpSpPr>
        <p:grpSpPr>
          <a:xfrm>
            <a:off x="1943370" y="2780670"/>
            <a:ext cx="5776938" cy="640080"/>
            <a:chOff x="-346762" y="1940500"/>
            <a:chExt cx="5776938" cy="640080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xmlns="" id="{12974A1D-EE3F-6E3F-7E95-57278C5918B9}"/>
                </a:ext>
              </a:extLst>
            </p:cNvPr>
            <p:cNvSpPr txBox="1"/>
            <p:nvPr/>
          </p:nvSpPr>
          <p:spPr>
            <a:xfrm>
              <a:off x="2203345" y="2031872"/>
              <a:ext cx="3226831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200" i="1" dirty="0" err="1" smtClean="0">
                  <a:solidFill>
                    <a:schemeClr val="bg1"/>
                  </a:solidFill>
                  <a:latin typeface="+mj-lt"/>
                  <a:cs typeface="Calibri" panose="020F0502020204030204" pitchFamily="34" charset="0"/>
                </a:rPr>
                <a:t>Deuteronomio</a:t>
              </a:r>
              <a:r>
                <a:rPr lang="en-US" sz="2200" i="1" dirty="0" smtClean="0">
                  <a:solidFill>
                    <a:schemeClr val="bg1"/>
                  </a:solidFill>
                  <a:latin typeface="+mj-lt"/>
                  <a:cs typeface="Calibri" panose="020F0502020204030204" pitchFamily="34" charset="0"/>
                </a:rPr>
                <a:t> </a:t>
              </a:r>
              <a:r>
                <a:rPr lang="en-US" sz="2200" i="1" dirty="0">
                  <a:solidFill>
                    <a:schemeClr val="bg1"/>
                  </a:solidFill>
                  <a:latin typeface="+mj-lt"/>
                  <a:cs typeface="Calibri" panose="020F0502020204030204" pitchFamily="34" charset="0"/>
                </a:rPr>
                <a:t>28:12, 24</a:t>
              </a:r>
              <a:endParaRPr lang="en-US" sz="2200" i="1" dirty="0">
                <a:solidFill>
                  <a:schemeClr val="bg1"/>
                </a:solidFill>
                <a:cs typeface="Calibri" panose="020F0502020204030204" pitchFamily="34" charset="0"/>
              </a:endParaRPr>
            </a:p>
          </p:txBody>
        </p: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xmlns="" id="{00601DF1-3102-E78C-2CE6-5EA88C6D93EC}"/>
                </a:ext>
              </a:extLst>
            </p:cNvPr>
            <p:cNvGrpSpPr/>
            <p:nvPr/>
          </p:nvGrpSpPr>
          <p:grpSpPr>
            <a:xfrm>
              <a:off x="-346762" y="1940500"/>
              <a:ext cx="2499525" cy="640080"/>
              <a:chOff x="-511354" y="2051142"/>
              <a:chExt cx="2499525" cy="640080"/>
            </a:xfrm>
          </p:grpSpPr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xmlns="" id="{947BE184-9B48-C1A8-4750-77F4572A1D7D}"/>
                  </a:ext>
                </a:extLst>
              </p:cNvPr>
              <p:cNvSpPr txBox="1"/>
              <p:nvPr/>
            </p:nvSpPr>
            <p:spPr>
              <a:xfrm>
                <a:off x="-511354" y="2138392"/>
                <a:ext cx="239447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2800" dirty="0" smtClean="0">
                    <a:solidFill>
                      <a:schemeClr val="bg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LA LLUVIA</a:t>
                </a:r>
                <a:endParaRPr lang="en-US" sz="2800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cxnSp>
            <p:nvCxnSpPr>
              <p:cNvPr id="27" name="Straight Connector 26">
                <a:extLst>
                  <a:ext uri="{FF2B5EF4-FFF2-40B4-BE49-F238E27FC236}">
                    <a16:creationId xmlns:a16="http://schemas.microsoft.com/office/drawing/2014/main" xmlns="" id="{5F8054B7-984C-5C2B-F150-82BF7C8185F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988171" y="2051142"/>
                <a:ext cx="0" cy="640080"/>
              </a:xfrm>
              <a:prstGeom prst="line">
                <a:avLst/>
              </a:prstGeom>
              <a:ln w="22225">
                <a:solidFill>
                  <a:srgbClr val="F4C78A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xmlns="" id="{16B97E7A-B54D-27AC-A60F-113C520E8A1C}"/>
              </a:ext>
            </a:extLst>
          </p:cNvPr>
          <p:cNvGrpSpPr/>
          <p:nvPr/>
        </p:nvGrpSpPr>
        <p:grpSpPr>
          <a:xfrm>
            <a:off x="1943370" y="3696619"/>
            <a:ext cx="6776681" cy="640080"/>
            <a:chOff x="-346762" y="1940500"/>
            <a:chExt cx="6776681" cy="640080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xmlns="" id="{CEDAA049-F496-F4D3-D4A8-33FFDA3B59D8}"/>
                </a:ext>
              </a:extLst>
            </p:cNvPr>
            <p:cNvSpPr txBox="1"/>
            <p:nvPr/>
          </p:nvSpPr>
          <p:spPr>
            <a:xfrm>
              <a:off x="2226494" y="2055020"/>
              <a:ext cx="4203425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200" i="1" dirty="0">
                  <a:solidFill>
                    <a:schemeClr val="bg1"/>
                  </a:solidFill>
                  <a:latin typeface="+mj-lt"/>
                  <a:cs typeface="Calibri" panose="020F0502020204030204" pitchFamily="34" charset="0"/>
                </a:rPr>
                <a:t>1 </a:t>
              </a:r>
              <a:r>
                <a:rPr lang="en-US" sz="2200" i="1" dirty="0" smtClean="0">
                  <a:solidFill>
                    <a:schemeClr val="bg1"/>
                  </a:solidFill>
                  <a:latin typeface="+mj-lt"/>
                  <a:cs typeface="Calibri" panose="020F0502020204030204" pitchFamily="34" charset="0"/>
                </a:rPr>
                <a:t>Reyes 17:4-6</a:t>
              </a:r>
              <a:r>
                <a:rPr lang="en-US" sz="2200" i="1" dirty="0">
                  <a:solidFill>
                    <a:schemeClr val="bg1"/>
                  </a:solidFill>
                  <a:latin typeface="+mj-lt"/>
                  <a:cs typeface="Calibri" panose="020F0502020204030204" pitchFamily="34" charset="0"/>
                </a:rPr>
                <a:t>, </a:t>
              </a:r>
              <a:r>
                <a:rPr lang="en-US" sz="2200" i="1" dirty="0" smtClean="0">
                  <a:solidFill>
                    <a:schemeClr val="bg1"/>
                  </a:solidFill>
                  <a:latin typeface="+mj-lt"/>
                  <a:cs typeface="Calibri" panose="020F0502020204030204" pitchFamily="34" charset="0"/>
                </a:rPr>
                <a:t>Salm</a:t>
              </a:r>
              <a:r>
                <a:rPr lang="en-US" sz="2200" i="1" dirty="0">
                  <a:solidFill>
                    <a:schemeClr val="bg1"/>
                  </a:solidFill>
                  <a:latin typeface="+mj-lt"/>
                  <a:cs typeface="Calibri" panose="020F0502020204030204" pitchFamily="34" charset="0"/>
                </a:rPr>
                <a:t>o</a:t>
              </a:r>
              <a:r>
                <a:rPr lang="en-US" sz="2200" i="1" dirty="0" smtClean="0">
                  <a:solidFill>
                    <a:schemeClr val="bg1"/>
                  </a:solidFill>
                  <a:latin typeface="+mj-lt"/>
                  <a:cs typeface="Calibri" panose="020F0502020204030204" pitchFamily="34" charset="0"/>
                </a:rPr>
                <a:t> </a:t>
              </a:r>
              <a:r>
                <a:rPr lang="en-US" sz="2200" i="1" dirty="0">
                  <a:solidFill>
                    <a:schemeClr val="bg1"/>
                  </a:solidFill>
                  <a:latin typeface="+mj-lt"/>
                  <a:cs typeface="Calibri" panose="020F0502020204030204" pitchFamily="34" charset="0"/>
                </a:rPr>
                <a:t>127:1-2</a:t>
              </a:r>
              <a:endParaRPr lang="en-US" sz="2200" i="1" dirty="0">
                <a:solidFill>
                  <a:schemeClr val="bg1"/>
                </a:solidFill>
                <a:cs typeface="Calibri" panose="020F0502020204030204" pitchFamily="34" charset="0"/>
              </a:endParaRPr>
            </a:p>
          </p:txBody>
        </p:sp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xmlns="" id="{B6BFCC14-CCDC-F818-70E2-40814CACD608}"/>
                </a:ext>
              </a:extLst>
            </p:cNvPr>
            <p:cNvGrpSpPr/>
            <p:nvPr/>
          </p:nvGrpSpPr>
          <p:grpSpPr>
            <a:xfrm>
              <a:off x="-346762" y="1940500"/>
              <a:ext cx="2499525" cy="640080"/>
              <a:chOff x="-511354" y="2051142"/>
              <a:chExt cx="2499525" cy="640080"/>
            </a:xfrm>
          </p:grpSpPr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xmlns="" id="{D132BAB2-E7E0-5A09-EBFE-8804007A6C1B}"/>
                  </a:ext>
                </a:extLst>
              </p:cNvPr>
              <p:cNvSpPr txBox="1"/>
              <p:nvPr/>
            </p:nvSpPr>
            <p:spPr>
              <a:xfrm>
                <a:off x="-511354" y="2138392"/>
                <a:ext cx="239447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2800" dirty="0" smtClean="0">
                    <a:solidFill>
                      <a:schemeClr val="bg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LOS CUERVOS</a:t>
                </a:r>
                <a:endParaRPr lang="en-US" sz="2800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cxnSp>
            <p:nvCxnSpPr>
              <p:cNvPr id="33" name="Straight Connector 32">
                <a:extLst>
                  <a:ext uri="{FF2B5EF4-FFF2-40B4-BE49-F238E27FC236}">
                    <a16:creationId xmlns:a16="http://schemas.microsoft.com/office/drawing/2014/main" xmlns="" id="{34F2523C-F220-5B18-035E-C979DB9647C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988171" y="2051142"/>
                <a:ext cx="0" cy="640080"/>
              </a:xfrm>
              <a:prstGeom prst="line">
                <a:avLst/>
              </a:prstGeom>
              <a:ln w="22225">
                <a:solidFill>
                  <a:srgbClr val="F4C78A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xmlns="" id="{E645883E-F79E-91B1-6620-9D5922734E20}"/>
              </a:ext>
            </a:extLst>
          </p:cNvPr>
          <p:cNvGrpSpPr/>
          <p:nvPr/>
        </p:nvGrpSpPr>
        <p:grpSpPr>
          <a:xfrm>
            <a:off x="1066492" y="4577903"/>
            <a:ext cx="7545493" cy="640080"/>
            <a:chOff x="-1223640" y="1940500"/>
            <a:chExt cx="7545493" cy="640080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xmlns="" id="{57B3D67A-2289-FA15-1242-ED5DAA81152E}"/>
                </a:ext>
              </a:extLst>
            </p:cNvPr>
            <p:cNvSpPr txBox="1"/>
            <p:nvPr/>
          </p:nvSpPr>
          <p:spPr>
            <a:xfrm>
              <a:off x="2180195" y="2031873"/>
              <a:ext cx="4141658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200" i="1" dirty="0">
                  <a:solidFill>
                    <a:schemeClr val="bg1"/>
                  </a:solidFill>
                  <a:latin typeface="+mj-lt"/>
                  <a:cs typeface="Calibri" panose="020F0502020204030204" pitchFamily="34" charset="0"/>
                </a:rPr>
                <a:t>1 </a:t>
              </a:r>
              <a:r>
                <a:rPr lang="en-US" sz="2200" i="1" dirty="0" smtClean="0">
                  <a:solidFill>
                    <a:schemeClr val="bg1"/>
                  </a:solidFill>
                  <a:latin typeface="+mj-lt"/>
                  <a:cs typeface="Calibri" panose="020F0502020204030204" pitchFamily="34" charset="0"/>
                </a:rPr>
                <a:t>Reyes 17:17-24</a:t>
              </a:r>
              <a:r>
                <a:rPr lang="en-US" sz="2200" i="1" dirty="0">
                  <a:solidFill>
                    <a:schemeClr val="bg1"/>
                  </a:solidFill>
                  <a:latin typeface="+mj-lt"/>
                  <a:cs typeface="Calibri" panose="020F0502020204030204" pitchFamily="34" charset="0"/>
                </a:rPr>
                <a:t>, 1 Cor. 15:52</a:t>
              </a:r>
              <a:endParaRPr lang="en-US" sz="2200" i="1" dirty="0">
                <a:solidFill>
                  <a:schemeClr val="bg1"/>
                </a:solidFill>
                <a:cs typeface="Calibri" panose="020F0502020204030204" pitchFamily="34" charset="0"/>
              </a:endParaRPr>
            </a:p>
          </p:txBody>
        </p:sp>
        <p:grpSp>
          <p:nvGrpSpPr>
            <p:cNvPr id="36" name="Group 35">
              <a:extLst>
                <a:ext uri="{FF2B5EF4-FFF2-40B4-BE49-F238E27FC236}">
                  <a16:creationId xmlns:a16="http://schemas.microsoft.com/office/drawing/2014/main" xmlns="" id="{0147D4A5-F05B-8F0F-81EE-5AA9C1266A4F}"/>
                </a:ext>
              </a:extLst>
            </p:cNvPr>
            <p:cNvGrpSpPr/>
            <p:nvPr/>
          </p:nvGrpSpPr>
          <p:grpSpPr>
            <a:xfrm>
              <a:off x="-1223640" y="1940500"/>
              <a:ext cx="3376403" cy="640080"/>
              <a:chOff x="-1388232" y="2051142"/>
              <a:chExt cx="3376403" cy="640080"/>
            </a:xfrm>
          </p:grpSpPr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xmlns="" id="{8117BF06-07A1-6E93-0E31-660E3BB638B0}"/>
                  </a:ext>
                </a:extLst>
              </p:cNvPr>
              <p:cNvSpPr txBox="1"/>
              <p:nvPr/>
            </p:nvSpPr>
            <p:spPr>
              <a:xfrm>
                <a:off x="-1388232" y="2138392"/>
                <a:ext cx="327135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2800" dirty="0" smtClean="0">
                    <a:solidFill>
                      <a:schemeClr val="bg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LA RESURRECCIÓN</a:t>
                </a:r>
                <a:endParaRPr lang="en-US" sz="2800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cxnSp>
            <p:nvCxnSpPr>
              <p:cNvPr id="38" name="Straight Connector 37">
                <a:extLst>
                  <a:ext uri="{FF2B5EF4-FFF2-40B4-BE49-F238E27FC236}">
                    <a16:creationId xmlns:a16="http://schemas.microsoft.com/office/drawing/2014/main" xmlns="" id="{21B78799-C29E-DCC6-6DC1-229E4505873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988171" y="2051142"/>
                <a:ext cx="0" cy="640080"/>
              </a:xfrm>
              <a:prstGeom prst="line">
                <a:avLst/>
              </a:prstGeom>
              <a:ln w="22225">
                <a:solidFill>
                  <a:srgbClr val="F4C78A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40" name="Picture 39">
            <a:extLst>
              <a:ext uri="{FF2B5EF4-FFF2-40B4-BE49-F238E27FC236}">
                <a16:creationId xmlns:a16="http://schemas.microsoft.com/office/drawing/2014/main" xmlns="" id="{084ACE92-725B-22F1-11B1-F99E946916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41154" y="2133472"/>
            <a:ext cx="5461692" cy="348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3615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xmlns="" id="{2BBC4478-9D74-7D71-6462-3B61E2F45CDD}"/>
              </a:ext>
            </a:extLst>
          </p:cNvPr>
          <p:cNvGrpSpPr/>
          <p:nvPr/>
        </p:nvGrpSpPr>
        <p:grpSpPr>
          <a:xfrm>
            <a:off x="489393" y="545979"/>
            <a:ext cx="4206359" cy="798579"/>
            <a:chOff x="489393" y="519085"/>
            <a:chExt cx="4206359" cy="798579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xmlns="" id="{619A4EBC-3A67-5924-7FCF-5D306F94D3EB}"/>
                </a:ext>
              </a:extLst>
            </p:cNvPr>
            <p:cNvSpPr/>
            <p:nvPr/>
          </p:nvSpPr>
          <p:spPr>
            <a:xfrm>
              <a:off x="489393" y="579549"/>
              <a:ext cx="603792" cy="603792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xmlns="" id="{197102C0-E25A-1BA0-A466-106C4D910384}"/>
                </a:ext>
              </a:extLst>
            </p:cNvPr>
            <p:cNvSpPr txBox="1"/>
            <p:nvPr/>
          </p:nvSpPr>
          <p:spPr>
            <a:xfrm>
              <a:off x="921473" y="886777"/>
              <a:ext cx="3172016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i="1" dirty="0">
                  <a:solidFill>
                    <a:schemeClr val="bg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1 </a:t>
              </a:r>
              <a:r>
                <a:rPr lang="en-US" sz="2200" i="1" dirty="0" smtClean="0">
                  <a:solidFill>
                    <a:schemeClr val="bg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Reyes </a:t>
              </a:r>
              <a:r>
                <a:rPr lang="en-US" sz="2200" i="1" dirty="0">
                  <a:solidFill>
                    <a:schemeClr val="bg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17 ~ 870 </a:t>
              </a:r>
              <a:r>
                <a:rPr lang="en-US" sz="2200" i="1" dirty="0" err="1" smtClean="0">
                  <a:solidFill>
                    <a:schemeClr val="bg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aC</a:t>
              </a:r>
              <a:endParaRPr lang="en-US" sz="2200" i="1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xmlns="" id="{A4719720-3ABD-8B09-5B3E-89AFC6BF40E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424151" y="919730"/>
              <a:ext cx="2743200" cy="0"/>
            </a:xfrm>
            <a:prstGeom prst="line">
              <a:avLst/>
            </a:prstGeom>
            <a:ln w="22225">
              <a:solidFill>
                <a:srgbClr val="F4C78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" name="TextBox 1">
              <a:extLst>
                <a:ext uri="{FF2B5EF4-FFF2-40B4-BE49-F238E27FC236}">
                  <a16:creationId xmlns:a16="http://schemas.microsoft.com/office/drawing/2014/main" xmlns="" id="{F3D715A1-E5C8-37C0-2A15-1608F9E120A4}"/>
                </a:ext>
              </a:extLst>
            </p:cNvPr>
            <p:cNvSpPr txBox="1"/>
            <p:nvPr/>
          </p:nvSpPr>
          <p:spPr>
            <a:xfrm>
              <a:off x="1346877" y="519085"/>
              <a:ext cx="3348875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200" b="1" dirty="0" smtClean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REPRENDE AL REY ACAB</a:t>
              </a:r>
              <a:endParaRPr lang="en-US" sz="2200" b="1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xmlns="" id="{236B0B8D-FF33-50AB-BA1B-C4FE142646AF}"/>
              </a:ext>
            </a:extLst>
          </p:cNvPr>
          <p:cNvGrpSpPr/>
          <p:nvPr/>
        </p:nvGrpSpPr>
        <p:grpSpPr>
          <a:xfrm>
            <a:off x="489393" y="1545431"/>
            <a:ext cx="4712302" cy="798579"/>
            <a:chOff x="489393" y="519085"/>
            <a:chExt cx="4712302" cy="798579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xmlns="" id="{3602FC41-AE9A-44D0-AA56-04049588C778}"/>
                </a:ext>
              </a:extLst>
            </p:cNvPr>
            <p:cNvSpPr/>
            <p:nvPr/>
          </p:nvSpPr>
          <p:spPr>
            <a:xfrm>
              <a:off x="489393" y="579549"/>
              <a:ext cx="603792" cy="603792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>
                  <a:latin typeface="Calibri" panose="020F0502020204030204" pitchFamily="34" charset="0"/>
                  <a:cs typeface="Calibri" panose="020F0502020204030204" pitchFamily="34" charset="0"/>
                </a:rPr>
                <a:t>2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xmlns="" id="{B4E4D4B3-2EA4-168E-4375-4EEBDFB83B44}"/>
                </a:ext>
              </a:extLst>
            </p:cNvPr>
            <p:cNvSpPr txBox="1"/>
            <p:nvPr/>
          </p:nvSpPr>
          <p:spPr>
            <a:xfrm>
              <a:off x="921473" y="886777"/>
              <a:ext cx="3172016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i="1" dirty="0">
                  <a:solidFill>
                    <a:schemeClr val="bg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1 </a:t>
              </a:r>
              <a:r>
                <a:rPr lang="en-US" sz="2200" i="1" dirty="0" smtClean="0">
                  <a:solidFill>
                    <a:schemeClr val="bg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Reyes </a:t>
              </a:r>
              <a:r>
                <a:rPr lang="en-US" sz="2200" i="1" dirty="0">
                  <a:solidFill>
                    <a:schemeClr val="bg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17 ~ 870 </a:t>
              </a:r>
              <a:r>
                <a:rPr lang="en-US" sz="2200" i="1" dirty="0" err="1" smtClean="0">
                  <a:solidFill>
                    <a:schemeClr val="bg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aC</a:t>
              </a:r>
              <a:endParaRPr lang="en-US" sz="2200" i="1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xmlns="" id="{7E3FBE13-2BD8-59E4-995B-CB2DC4B2C63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424151" y="919730"/>
              <a:ext cx="2743200" cy="0"/>
            </a:xfrm>
            <a:prstGeom prst="line">
              <a:avLst/>
            </a:prstGeom>
            <a:ln w="22225">
              <a:solidFill>
                <a:srgbClr val="F4C78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xmlns="" id="{22A367BF-2D5D-71B9-9416-A10D7B0D7A0B}"/>
                </a:ext>
              </a:extLst>
            </p:cNvPr>
            <p:cNvSpPr txBox="1"/>
            <p:nvPr/>
          </p:nvSpPr>
          <p:spPr>
            <a:xfrm>
              <a:off x="1346877" y="519085"/>
              <a:ext cx="3854818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200" b="1" dirty="0" smtClean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ALIMENTADO POR CUERVOS</a:t>
              </a:r>
              <a:endParaRPr lang="en-US" sz="2200" b="1" dirty="0"/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xmlns="" id="{3ADDE283-C0CE-2F8E-056E-52229E4F0DBC}"/>
              </a:ext>
            </a:extLst>
          </p:cNvPr>
          <p:cNvGrpSpPr/>
          <p:nvPr/>
        </p:nvGrpSpPr>
        <p:grpSpPr>
          <a:xfrm>
            <a:off x="489393" y="3509536"/>
            <a:ext cx="4523182" cy="798579"/>
            <a:chOff x="489393" y="519085"/>
            <a:chExt cx="4523182" cy="798579"/>
          </a:xfrm>
        </p:grpSpPr>
        <p:sp>
          <p:nvSpPr>
            <p:cNvPr id="12" name="Oval 11">
              <a:extLst>
                <a:ext uri="{FF2B5EF4-FFF2-40B4-BE49-F238E27FC236}">
                  <a16:creationId xmlns:a16="http://schemas.microsoft.com/office/drawing/2014/main" xmlns="" id="{ADE7E7DE-1E02-C918-70F9-477BDA26BD18}"/>
                </a:ext>
              </a:extLst>
            </p:cNvPr>
            <p:cNvSpPr/>
            <p:nvPr/>
          </p:nvSpPr>
          <p:spPr>
            <a:xfrm>
              <a:off x="489393" y="579549"/>
              <a:ext cx="603792" cy="603792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>
                  <a:latin typeface="Calibri" panose="020F0502020204030204" pitchFamily="34" charset="0"/>
                  <a:cs typeface="Calibri" panose="020F0502020204030204" pitchFamily="34" charset="0"/>
                </a:rPr>
                <a:t>4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xmlns="" id="{E4E77302-2C62-6640-CEE8-2BEB7A9CDDFB}"/>
                </a:ext>
              </a:extLst>
            </p:cNvPr>
            <p:cNvSpPr txBox="1"/>
            <p:nvPr/>
          </p:nvSpPr>
          <p:spPr>
            <a:xfrm>
              <a:off x="921473" y="886777"/>
              <a:ext cx="3172016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i="1" dirty="0">
                  <a:solidFill>
                    <a:schemeClr val="bg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1 </a:t>
              </a:r>
              <a:r>
                <a:rPr lang="en-US" sz="2200" i="1" dirty="0" smtClean="0">
                  <a:solidFill>
                    <a:schemeClr val="bg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Reyes </a:t>
              </a:r>
              <a:r>
                <a:rPr lang="en-US" sz="2200" i="1" dirty="0">
                  <a:solidFill>
                    <a:schemeClr val="bg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18 ~ 867 </a:t>
              </a:r>
              <a:r>
                <a:rPr lang="en-US" sz="2200" i="1" dirty="0" err="1" smtClean="0">
                  <a:solidFill>
                    <a:schemeClr val="bg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aC</a:t>
              </a:r>
              <a:endParaRPr lang="en-US" sz="2200" i="1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xmlns="" id="{CD807AEC-07D5-A2FB-941D-54EF06AA907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424151" y="919730"/>
              <a:ext cx="2743200" cy="0"/>
            </a:xfrm>
            <a:prstGeom prst="line">
              <a:avLst/>
            </a:prstGeom>
            <a:ln w="22225">
              <a:solidFill>
                <a:srgbClr val="F4C78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xmlns="" id="{23E9444D-DCEA-FEB2-822B-79905D50E1BD}"/>
                </a:ext>
              </a:extLst>
            </p:cNvPr>
            <p:cNvSpPr txBox="1"/>
            <p:nvPr/>
          </p:nvSpPr>
          <p:spPr>
            <a:xfrm>
              <a:off x="1346876" y="519085"/>
              <a:ext cx="3665699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200" b="1" dirty="0" smtClean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PRUEBA EN EL MT CARMELO</a:t>
              </a:r>
              <a:endParaRPr lang="en-US" sz="2200" b="1" dirty="0"/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xmlns="" id="{4D7F9E67-0CBA-C280-7D58-3F035CEA4DF0}"/>
              </a:ext>
            </a:extLst>
          </p:cNvPr>
          <p:cNvGrpSpPr/>
          <p:nvPr/>
        </p:nvGrpSpPr>
        <p:grpSpPr>
          <a:xfrm>
            <a:off x="489393" y="4477537"/>
            <a:ext cx="3797794" cy="798579"/>
            <a:chOff x="489393" y="519085"/>
            <a:chExt cx="3797794" cy="798579"/>
          </a:xfrm>
        </p:grpSpPr>
        <p:sp>
          <p:nvSpPr>
            <p:cNvPr id="20" name="Oval 19">
              <a:extLst>
                <a:ext uri="{FF2B5EF4-FFF2-40B4-BE49-F238E27FC236}">
                  <a16:creationId xmlns:a16="http://schemas.microsoft.com/office/drawing/2014/main" xmlns="" id="{195DE221-942F-829F-B6C9-8DB8F381CF32}"/>
                </a:ext>
              </a:extLst>
            </p:cNvPr>
            <p:cNvSpPr/>
            <p:nvPr/>
          </p:nvSpPr>
          <p:spPr>
            <a:xfrm>
              <a:off x="489393" y="579549"/>
              <a:ext cx="603792" cy="603792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>
                  <a:latin typeface="Calibri" panose="020F0502020204030204" pitchFamily="34" charset="0"/>
                  <a:cs typeface="Calibri" panose="020F0502020204030204" pitchFamily="34" charset="0"/>
                </a:rPr>
                <a:t>5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xmlns="" id="{D77C81A8-34D9-18C6-F1C8-949EE10DF0C6}"/>
                </a:ext>
              </a:extLst>
            </p:cNvPr>
            <p:cNvSpPr txBox="1"/>
            <p:nvPr/>
          </p:nvSpPr>
          <p:spPr>
            <a:xfrm>
              <a:off x="921473" y="886777"/>
              <a:ext cx="3172016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i="1" dirty="0">
                  <a:solidFill>
                    <a:schemeClr val="bg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1 </a:t>
              </a:r>
              <a:r>
                <a:rPr lang="en-US" sz="2200" i="1" dirty="0" smtClean="0">
                  <a:solidFill>
                    <a:schemeClr val="bg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Reyes </a:t>
              </a:r>
              <a:r>
                <a:rPr lang="en-US" sz="2200" i="1" dirty="0">
                  <a:solidFill>
                    <a:schemeClr val="bg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19 ~ 867 </a:t>
              </a:r>
              <a:r>
                <a:rPr lang="en-US" sz="2200" i="1" dirty="0" err="1" smtClean="0">
                  <a:solidFill>
                    <a:schemeClr val="bg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aC</a:t>
              </a:r>
              <a:endParaRPr lang="en-US" sz="2200" i="1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xmlns="" id="{9DEF77FF-A192-2402-B95D-B0C4FC79A2D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424151" y="919730"/>
              <a:ext cx="2743200" cy="0"/>
            </a:xfrm>
            <a:prstGeom prst="line">
              <a:avLst/>
            </a:prstGeom>
            <a:ln w="22225">
              <a:solidFill>
                <a:srgbClr val="F4C78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xmlns="" id="{BD0D7A3B-123F-1C41-8F03-1A4EB16A90B2}"/>
                </a:ext>
              </a:extLst>
            </p:cNvPr>
            <p:cNvSpPr txBox="1"/>
            <p:nvPr/>
          </p:nvSpPr>
          <p:spPr>
            <a:xfrm>
              <a:off x="1346877" y="519085"/>
              <a:ext cx="294031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200" b="1" dirty="0" smtClean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CORRE AL MT HOREB</a:t>
              </a:r>
              <a:endParaRPr lang="en-US" sz="2200" b="1" dirty="0"/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xmlns="" id="{570F0224-6FDE-E3BC-76BC-D854655956BA}"/>
              </a:ext>
            </a:extLst>
          </p:cNvPr>
          <p:cNvGrpSpPr/>
          <p:nvPr/>
        </p:nvGrpSpPr>
        <p:grpSpPr>
          <a:xfrm>
            <a:off x="489393" y="2499486"/>
            <a:ext cx="4400059" cy="798579"/>
            <a:chOff x="489393" y="519085"/>
            <a:chExt cx="4400059" cy="798579"/>
          </a:xfrm>
        </p:grpSpPr>
        <p:sp>
          <p:nvSpPr>
            <p:cNvPr id="46" name="Oval 45">
              <a:extLst>
                <a:ext uri="{FF2B5EF4-FFF2-40B4-BE49-F238E27FC236}">
                  <a16:creationId xmlns:a16="http://schemas.microsoft.com/office/drawing/2014/main" xmlns="" id="{F92A91E2-FC09-2822-D099-3EAEE910C8D2}"/>
                </a:ext>
              </a:extLst>
            </p:cNvPr>
            <p:cNvSpPr/>
            <p:nvPr/>
          </p:nvSpPr>
          <p:spPr>
            <a:xfrm>
              <a:off x="489393" y="579549"/>
              <a:ext cx="603792" cy="603792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>
                  <a:latin typeface="Calibri" panose="020F0502020204030204" pitchFamily="34" charset="0"/>
                  <a:cs typeface="Calibri" panose="020F0502020204030204" pitchFamily="34" charset="0"/>
                </a:rPr>
                <a:t>3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xmlns="" id="{31EA0E6F-09CF-65D9-3A60-72B27BCB5270}"/>
                </a:ext>
              </a:extLst>
            </p:cNvPr>
            <p:cNvSpPr txBox="1"/>
            <p:nvPr/>
          </p:nvSpPr>
          <p:spPr>
            <a:xfrm>
              <a:off x="921473" y="886777"/>
              <a:ext cx="3172016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i="1" dirty="0">
                  <a:solidFill>
                    <a:schemeClr val="bg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1 </a:t>
              </a:r>
              <a:r>
                <a:rPr lang="en-US" sz="2200" i="1" dirty="0" smtClean="0">
                  <a:solidFill>
                    <a:schemeClr val="bg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Reyes </a:t>
              </a:r>
              <a:r>
                <a:rPr lang="en-US" sz="2200" i="1" dirty="0">
                  <a:solidFill>
                    <a:schemeClr val="bg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17 ~ 870 </a:t>
              </a:r>
              <a:r>
                <a:rPr lang="en-US" sz="2200" i="1" dirty="0" err="1" smtClean="0">
                  <a:solidFill>
                    <a:schemeClr val="bg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aC</a:t>
              </a:r>
              <a:endParaRPr lang="en-US" sz="2200" i="1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xmlns="" id="{DDD402D6-3BCD-186C-CD6A-C1ED3F3CF3B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424151" y="919730"/>
              <a:ext cx="2926080" cy="0"/>
            </a:xfrm>
            <a:prstGeom prst="line">
              <a:avLst/>
            </a:prstGeom>
            <a:ln w="22225">
              <a:solidFill>
                <a:srgbClr val="F4C78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xmlns="" id="{B3B0BF31-3662-2AC0-DA49-F9EEAAFC2638}"/>
                </a:ext>
              </a:extLst>
            </p:cNvPr>
            <p:cNvSpPr txBox="1"/>
            <p:nvPr/>
          </p:nvSpPr>
          <p:spPr>
            <a:xfrm>
              <a:off x="1346878" y="519085"/>
              <a:ext cx="3542574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200" b="1" dirty="0" smtClean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SE HOSPEDA CON LA VIUDA</a:t>
              </a:r>
              <a:endParaRPr lang="en-US" sz="2200" b="1" dirty="0"/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xmlns="" id="{219CE1E0-1C29-C177-B5BC-C9F5504A6939}"/>
              </a:ext>
            </a:extLst>
          </p:cNvPr>
          <p:cNvGrpSpPr/>
          <p:nvPr/>
        </p:nvGrpSpPr>
        <p:grpSpPr>
          <a:xfrm>
            <a:off x="4889452" y="526705"/>
            <a:ext cx="3797795" cy="798579"/>
            <a:chOff x="489393" y="519085"/>
            <a:chExt cx="3797795" cy="798579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xmlns="" id="{4B994E66-5C89-B6A5-395A-B34F8ABEC527}"/>
                </a:ext>
              </a:extLst>
            </p:cNvPr>
            <p:cNvSpPr/>
            <p:nvPr/>
          </p:nvSpPr>
          <p:spPr>
            <a:xfrm>
              <a:off x="489393" y="579549"/>
              <a:ext cx="603792" cy="603792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>
                  <a:latin typeface="Calibri" panose="020F0502020204030204" pitchFamily="34" charset="0"/>
                  <a:cs typeface="Calibri" panose="020F0502020204030204" pitchFamily="34" charset="0"/>
                </a:rPr>
                <a:t>6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xmlns="" id="{079BA951-DA0A-8417-5776-6B0023066CBE}"/>
                </a:ext>
              </a:extLst>
            </p:cNvPr>
            <p:cNvSpPr txBox="1"/>
            <p:nvPr/>
          </p:nvSpPr>
          <p:spPr>
            <a:xfrm>
              <a:off x="921473" y="886777"/>
              <a:ext cx="3172016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i="1" dirty="0">
                  <a:solidFill>
                    <a:schemeClr val="bg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1 </a:t>
              </a:r>
              <a:r>
                <a:rPr lang="en-US" sz="2200" i="1" dirty="0" smtClean="0">
                  <a:solidFill>
                    <a:schemeClr val="bg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Reyes </a:t>
              </a:r>
              <a:r>
                <a:rPr lang="en-US" sz="2200" i="1" dirty="0">
                  <a:solidFill>
                    <a:schemeClr val="bg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21 ~ 862 </a:t>
              </a:r>
              <a:r>
                <a:rPr lang="en-US" sz="2200" i="1" dirty="0" err="1" smtClean="0">
                  <a:solidFill>
                    <a:schemeClr val="bg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aC</a:t>
              </a:r>
              <a:endParaRPr lang="en-US" sz="2200" i="1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xmlns="" id="{58DB5681-0AE2-1C51-E797-8626C68E91A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424151" y="919730"/>
              <a:ext cx="2743200" cy="0"/>
            </a:xfrm>
            <a:prstGeom prst="line">
              <a:avLst/>
            </a:prstGeom>
            <a:ln w="22225">
              <a:solidFill>
                <a:srgbClr val="F4C78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xmlns="" id="{A1FE234B-6678-B152-4CFC-AF639566F858}"/>
                </a:ext>
              </a:extLst>
            </p:cNvPr>
            <p:cNvSpPr txBox="1"/>
            <p:nvPr/>
          </p:nvSpPr>
          <p:spPr>
            <a:xfrm>
              <a:off x="1346878" y="519085"/>
              <a:ext cx="294031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200" b="1" dirty="0" smtClean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VIÑA DE NABAOT</a:t>
              </a:r>
              <a:endParaRPr lang="en-US" sz="2200" b="1" dirty="0"/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xmlns="" id="{22763F68-6714-18F2-9829-C1ECD4673EBA}"/>
              </a:ext>
            </a:extLst>
          </p:cNvPr>
          <p:cNvGrpSpPr/>
          <p:nvPr/>
        </p:nvGrpSpPr>
        <p:grpSpPr>
          <a:xfrm>
            <a:off x="4889452" y="2458210"/>
            <a:ext cx="4312737" cy="798579"/>
            <a:chOff x="489393" y="519085"/>
            <a:chExt cx="4312737" cy="798579"/>
          </a:xfrm>
        </p:grpSpPr>
        <p:sp>
          <p:nvSpPr>
            <p:cNvPr id="56" name="Oval 55">
              <a:extLst>
                <a:ext uri="{FF2B5EF4-FFF2-40B4-BE49-F238E27FC236}">
                  <a16:creationId xmlns:a16="http://schemas.microsoft.com/office/drawing/2014/main" xmlns="" id="{B582E382-F762-D99C-5024-71DA0671B4F2}"/>
                </a:ext>
              </a:extLst>
            </p:cNvPr>
            <p:cNvSpPr/>
            <p:nvPr/>
          </p:nvSpPr>
          <p:spPr>
            <a:xfrm>
              <a:off x="489393" y="579549"/>
              <a:ext cx="603792" cy="603792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>
                  <a:latin typeface="Calibri" panose="020F0502020204030204" pitchFamily="34" charset="0"/>
                  <a:cs typeface="Calibri" panose="020F0502020204030204" pitchFamily="34" charset="0"/>
                </a:rPr>
                <a:t>8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xmlns="" id="{8A44DAC0-7E1E-1BBC-B046-BA1439324B26}"/>
                </a:ext>
              </a:extLst>
            </p:cNvPr>
            <p:cNvSpPr txBox="1"/>
            <p:nvPr/>
          </p:nvSpPr>
          <p:spPr>
            <a:xfrm>
              <a:off x="921473" y="886777"/>
              <a:ext cx="3172016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i="1" dirty="0">
                  <a:solidFill>
                    <a:schemeClr val="bg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2 </a:t>
              </a:r>
              <a:r>
                <a:rPr lang="en-US" sz="2200" i="1" dirty="0" smtClean="0">
                  <a:solidFill>
                    <a:schemeClr val="bg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Reyes </a:t>
              </a:r>
              <a:r>
                <a:rPr lang="en-US" sz="2200" i="1" dirty="0">
                  <a:solidFill>
                    <a:schemeClr val="bg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1 ~ 849 </a:t>
              </a:r>
              <a:r>
                <a:rPr lang="en-US" sz="2200" i="1" dirty="0" err="1" smtClean="0">
                  <a:solidFill>
                    <a:schemeClr val="bg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aC</a:t>
              </a:r>
              <a:endParaRPr lang="en-US" sz="2200" i="1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xmlns="" id="{48FC28CA-E627-107D-F45B-AF6327B7084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424151" y="919730"/>
              <a:ext cx="2743200" cy="0"/>
            </a:xfrm>
            <a:prstGeom prst="line">
              <a:avLst/>
            </a:prstGeom>
            <a:ln w="22225">
              <a:solidFill>
                <a:srgbClr val="F4C78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xmlns="" id="{A6713B21-FDD8-4944-9F77-CC87AA4F52E7}"/>
                </a:ext>
              </a:extLst>
            </p:cNvPr>
            <p:cNvSpPr txBox="1"/>
            <p:nvPr/>
          </p:nvSpPr>
          <p:spPr>
            <a:xfrm>
              <a:off x="1346878" y="519085"/>
              <a:ext cx="3455252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200" b="1" dirty="0" smtClean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ENFERMEDAD DE OCOZÍAS</a:t>
              </a:r>
              <a:endParaRPr lang="en-US" sz="2200" b="1" dirty="0"/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xmlns="" id="{A0FED995-07CF-AD82-E314-F952211BA740}"/>
              </a:ext>
            </a:extLst>
          </p:cNvPr>
          <p:cNvGrpSpPr/>
          <p:nvPr/>
        </p:nvGrpSpPr>
        <p:grpSpPr>
          <a:xfrm>
            <a:off x="4902985" y="3429694"/>
            <a:ext cx="3797795" cy="798579"/>
            <a:chOff x="489393" y="519085"/>
            <a:chExt cx="3797795" cy="798579"/>
          </a:xfrm>
        </p:grpSpPr>
        <p:sp>
          <p:nvSpPr>
            <p:cNvPr id="61" name="Oval 60">
              <a:extLst>
                <a:ext uri="{FF2B5EF4-FFF2-40B4-BE49-F238E27FC236}">
                  <a16:creationId xmlns:a16="http://schemas.microsoft.com/office/drawing/2014/main" xmlns="" id="{DFB1C057-AD95-D944-36C8-072514474DA7}"/>
                </a:ext>
              </a:extLst>
            </p:cNvPr>
            <p:cNvSpPr/>
            <p:nvPr/>
          </p:nvSpPr>
          <p:spPr>
            <a:xfrm>
              <a:off x="489393" y="579549"/>
              <a:ext cx="603792" cy="603792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>
                  <a:latin typeface="Calibri" panose="020F0502020204030204" pitchFamily="34" charset="0"/>
                  <a:cs typeface="Calibri" panose="020F0502020204030204" pitchFamily="34" charset="0"/>
                </a:rPr>
                <a:t>9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xmlns="" id="{EBFEB37E-8127-6413-8D2C-F5174E8D2D6D}"/>
                </a:ext>
              </a:extLst>
            </p:cNvPr>
            <p:cNvSpPr txBox="1"/>
            <p:nvPr/>
          </p:nvSpPr>
          <p:spPr>
            <a:xfrm>
              <a:off x="921473" y="886777"/>
              <a:ext cx="3172016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i="1" dirty="0">
                  <a:solidFill>
                    <a:schemeClr val="bg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2 </a:t>
              </a:r>
              <a:r>
                <a:rPr lang="en-US" sz="2200" i="1" dirty="0" smtClean="0">
                  <a:solidFill>
                    <a:schemeClr val="bg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Reyes </a:t>
              </a:r>
              <a:r>
                <a:rPr lang="en-US" sz="2200" i="1" dirty="0">
                  <a:solidFill>
                    <a:schemeClr val="bg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2 ~ 849 </a:t>
              </a:r>
              <a:r>
                <a:rPr lang="en-US" sz="2200" i="1" dirty="0" err="1" smtClean="0">
                  <a:solidFill>
                    <a:schemeClr val="bg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aC</a:t>
              </a:r>
              <a:endParaRPr lang="en-US" sz="2200" i="1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xmlns="" id="{9629B67A-20B7-C1ED-CBD7-936BB6746BE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424151" y="919730"/>
              <a:ext cx="2743200" cy="0"/>
            </a:xfrm>
            <a:prstGeom prst="line">
              <a:avLst/>
            </a:prstGeom>
            <a:ln w="22225">
              <a:solidFill>
                <a:srgbClr val="F4C78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xmlns="" id="{710999BC-F1BF-7DB7-E69F-72DE0716E010}"/>
                </a:ext>
              </a:extLst>
            </p:cNvPr>
            <p:cNvSpPr txBox="1"/>
            <p:nvPr/>
          </p:nvSpPr>
          <p:spPr>
            <a:xfrm>
              <a:off x="1346878" y="519085"/>
              <a:ext cx="294031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200" b="1" dirty="0" smtClean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CARRO DE FUEGO</a:t>
              </a:r>
              <a:endParaRPr lang="en-US" sz="2200" b="1" dirty="0"/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xmlns="" id="{6DD5ACF3-DA9B-4577-FFF8-3CF3253EDA5D}"/>
              </a:ext>
            </a:extLst>
          </p:cNvPr>
          <p:cNvGrpSpPr/>
          <p:nvPr/>
        </p:nvGrpSpPr>
        <p:grpSpPr>
          <a:xfrm>
            <a:off x="4889452" y="1513833"/>
            <a:ext cx="3797795" cy="798579"/>
            <a:chOff x="489393" y="519085"/>
            <a:chExt cx="3797795" cy="798579"/>
          </a:xfrm>
        </p:grpSpPr>
        <p:sp>
          <p:nvSpPr>
            <p:cNvPr id="66" name="Oval 65">
              <a:extLst>
                <a:ext uri="{FF2B5EF4-FFF2-40B4-BE49-F238E27FC236}">
                  <a16:creationId xmlns:a16="http://schemas.microsoft.com/office/drawing/2014/main" xmlns="" id="{0FBF1870-31D1-8191-2D54-603CECE35C8A}"/>
                </a:ext>
              </a:extLst>
            </p:cNvPr>
            <p:cNvSpPr/>
            <p:nvPr/>
          </p:nvSpPr>
          <p:spPr>
            <a:xfrm>
              <a:off x="489393" y="579549"/>
              <a:ext cx="603792" cy="603792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>
                  <a:latin typeface="Calibri" panose="020F0502020204030204" pitchFamily="34" charset="0"/>
                  <a:cs typeface="Calibri" panose="020F0502020204030204" pitchFamily="34" charset="0"/>
                </a:rPr>
                <a:t>7</a:t>
              </a: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xmlns="" id="{621FCC61-D2A3-C053-E10B-4563C0484D62}"/>
                </a:ext>
              </a:extLst>
            </p:cNvPr>
            <p:cNvSpPr txBox="1"/>
            <p:nvPr/>
          </p:nvSpPr>
          <p:spPr>
            <a:xfrm>
              <a:off x="921473" y="886777"/>
              <a:ext cx="3172016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i="1" dirty="0">
                  <a:solidFill>
                    <a:schemeClr val="bg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1 </a:t>
              </a:r>
              <a:r>
                <a:rPr lang="en-US" sz="2200" i="1" dirty="0" smtClean="0">
                  <a:solidFill>
                    <a:schemeClr val="bg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Reyes </a:t>
              </a:r>
              <a:r>
                <a:rPr lang="en-US" sz="2200" i="1" dirty="0">
                  <a:solidFill>
                    <a:schemeClr val="bg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22 ~ 851 </a:t>
              </a:r>
              <a:r>
                <a:rPr lang="en-US" sz="2200" i="1" dirty="0" err="1" smtClean="0">
                  <a:solidFill>
                    <a:schemeClr val="bg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aC</a:t>
              </a:r>
              <a:endParaRPr lang="en-US" sz="2200" i="1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xmlns="" id="{BDCA86D1-9D4A-377B-6B40-6107EDB0500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424151" y="919730"/>
              <a:ext cx="2743200" cy="0"/>
            </a:xfrm>
            <a:prstGeom prst="line">
              <a:avLst/>
            </a:prstGeom>
            <a:ln w="22225">
              <a:solidFill>
                <a:srgbClr val="F4C78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xmlns="" id="{87469DC0-ED26-D20F-7715-84B9D821C39C}"/>
                </a:ext>
              </a:extLst>
            </p:cNvPr>
            <p:cNvSpPr txBox="1"/>
            <p:nvPr/>
          </p:nvSpPr>
          <p:spPr>
            <a:xfrm>
              <a:off x="1346878" y="519085"/>
              <a:ext cx="294031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200" b="1" dirty="0" smtClean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MUERTE DE ACAB</a:t>
              </a:r>
              <a:endParaRPr lang="en-US" sz="22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325234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A32F721C-825C-0A40-D145-8B1583F883B1}"/>
              </a:ext>
            </a:extLst>
          </p:cNvPr>
          <p:cNvSpPr txBox="1"/>
          <p:nvPr/>
        </p:nvSpPr>
        <p:spPr>
          <a:xfrm>
            <a:off x="206477" y="877607"/>
            <a:ext cx="878019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Días</a:t>
            </a:r>
            <a:r>
              <a:rPr lang="en-US" sz="40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sz="4000" dirty="0" err="1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orar</a:t>
            </a:r>
            <a:r>
              <a:rPr lang="en-US" sz="40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con </a:t>
            </a:r>
            <a:r>
              <a:rPr lang="en-US" sz="4000" dirty="0" err="1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fe</a:t>
            </a:r>
            <a:r>
              <a:rPr lang="en-US" sz="40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40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4000" dirty="0" err="1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</a:t>
            </a:r>
            <a:r>
              <a:rPr lang="en-US" sz="40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el </a:t>
            </a:r>
            <a:r>
              <a:rPr lang="en-US" sz="4000" dirty="0" err="1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poder</a:t>
            </a:r>
            <a:r>
              <a:rPr lang="en-US" sz="40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y las </a:t>
            </a:r>
            <a:r>
              <a:rPr lang="en-US" sz="4000" dirty="0" err="1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promesas</a:t>
            </a:r>
            <a:r>
              <a:rPr lang="en-US" sz="40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Dios.</a:t>
            </a:r>
            <a:endParaRPr lang="en-US" sz="40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xmlns="" id="{6063B0B8-7F74-8D96-F773-7797EFFFF17C}"/>
              </a:ext>
            </a:extLst>
          </p:cNvPr>
          <p:cNvGrpSpPr/>
          <p:nvPr/>
        </p:nvGrpSpPr>
        <p:grpSpPr>
          <a:xfrm>
            <a:off x="414767" y="2772472"/>
            <a:ext cx="8314465" cy="769441"/>
            <a:chOff x="-346762" y="1904549"/>
            <a:chExt cx="8314465" cy="769441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xmlns="" id="{12974A1D-EE3F-6E3F-7E95-57278C5918B9}"/>
                </a:ext>
              </a:extLst>
            </p:cNvPr>
            <p:cNvSpPr txBox="1"/>
            <p:nvPr/>
          </p:nvSpPr>
          <p:spPr>
            <a:xfrm>
              <a:off x="2180194" y="1904549"/>
              <a:ext cx="5787509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 err="1" smtClean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Nuestro</a:t>
              </a:r>
              <a:r>
                <a:rPr lang="en-US" sz="2400" b="1" i="1" dirty="0" smtClean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Dios </a:t>
              </a:r>
              <a:r>
                <a:rPr lang="en-US" sz="2400" b="1" i="1" dirty="0" err="1" smtClean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está</a:t>
              </a:r>
              <a:r>
                <a:rPr lang="en-US" sz="2400" b="1" i="1" dirty="0" smtClean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vivo.</a:t>
              </a:r>
              <a:r>
                <a:rPr lang="en-US" sz="2200" i="1" dirty="0">
                  <a:solidFill>
                    <a:schemeClr val="bg1"/>
                  </a:solidFill>
                  <a:latin typeface="+mj-lt"/>
                  <a:cs typeface="Calibri" panose="020F0502020204030204" pitchFamily="34" charset="0"/>
                </a:rPr>
                <a:t/>
              </a:r>
              <a:br>
                <a:rPr lang="en-US" sz="2200" i="1" dirty="0">
                  <a:solidFill>
                    <a:schemeClr val="bg1"/>
                  </a:solidFill>
                  <a:latin typeface="+mj-lt"/>
                  <a:cs typeface="Calibri" panose="020F0502020204030204" pitchFamily="34" charset="0"/>
                </a:rPr>
              </a:br>
              <a:r>
                <a:rPr lang="en-US" sz="2000" i="1" dirty="0" smtClean="0">
                  <a:solidFill>
                    <a:schemeClr val="bg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“</a:t>
              </a:r>
              <a:r>
                <a:rPr lang="es-ES" sz="2000" i="1" dirty="0">
                  <a:solidFill>
                    <a:schemeClr val="bg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Vive el SEÑOR, Dios de Israel</a:t>
              </a:r>
              <a:r>
                <a:rPr lang="en-US" sz="2000" i="1" dirty="0" smtClean="0">
                  <a:solidFill>
                    <a:schemeClr val="bg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…”</a:t>
              </a:r>
              <a:endParaRPr lang="en-US" sz="2000" i="1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xmlns="" id="{00601DF1-3102-E78C-2CE6-5EA88C6D93EC}"/>
                </a:ext>
              </a:extLst>
            </p:cNvPr>
            <p:cNvGrpSpPr/>
            <p:nvPr/>
          </p:nvGrpSpPr>
          <p:grpSpPr>
            <a:xfrm>
              <a:off x="-346762" y="1940500"/>
              <a:ext cx="2499525" cy="733490"/>
              <a:chOff x="-511354" y="2051142"/>
              <a:chExt cx="2499525" cy="733490"/>
            </a:xfrm>
          </p:grpSpPr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xmlns="" id="{947BE184-9B48-C1A8-4750-77F4572A1D7D}"/>
                  </a:ext>
                </a:extLst>
              </p:cNvPr>
              <p:cNvSpPr txBox="1"/>
              <p:nvPr/>
            </p:nvSpPr>
            <p:spPr>
              <a:xfrm>
                <a:off x="-511354" y="2138392"/>
                <a:ext cx="239447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2800" dirty="0" smtClean="0">
                    <a:solidFill>
                      <a:schemeClr val="bg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DECLARA</a:t>
                </a:r>
                <a:endParaRPr lang="en-US" sz="2800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cxnSp>
            <p:nvCxnSpPr>
              <p:cNvPr id="27" name="Straight Connector 26">
                <a:extLst>
                  <a:ext uri="{FF2B5EF4-FFF2-40B4-BE49-F238E27FC236}">
                    <a16:creationId xmlns:a16="http://schemas.microsoft.com/office/drawing/2014/main" xmlns="" id="{5F8054B7-984C-5C2B-F150-82BF7C8185F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988171" y="2051142"/>
                <a:ext cx="0" cy="733490"/>
              </a:xfrm>
              <a:prstGeom prst="line">
                <a:avLst/>
              </a:prstGeom>
              <a:ln w="22225">
                <a:solidFill>
                  <a:srgbClr val="F4C78A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xmlns="" id="{16B97E7A-B54D-27AC-A60F-113C520E8A1C}"/>
              </a:ext>
            </a:extLst>
          </p:cNvPr>
          <p:cNvGrpSpPr/>
          <p:nvPr/>
        </p:nvGrpSpPr>
        <p:grpSpPr>
          <a:xfrm>
            <a:off x="414767" y="3711571"/>
            <a:ext cx="8314465" cy="769441"/>
            <a:chOff x="-346762" y="1904549"/>
            <a:chExt cx="8314465" cy="769441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xmlns="" id="{CEDAA049-F496-F4D3-D4A8-33FFDA3B59D8}"/>
                </a:ext>
              </a:extLst>
            </p:cNvPr>
            <p:cNvSpPr txBox="1"/>
            <p:nvPr/>
          </p:nvSpPr>
          <p:spPr>
            <a:xfrm>
              <a:off x="2180194" y="1904549"/>
              <a:ext cx="5787509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 err="1" smtClean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Vivimos</a:t>
              </a:r>
              <a:r>
                <a:rPr lang="en-US" sz="2400" b="1" i="1" dirty="0" smtClean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sz="2400" b="1" i="1" dirty="0" err="1" smtClean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en</a:t>
              </a:r>
              <a:r>
                <a:rPr lang="en-US" sz="2400" b="1" i="1" dirty="0" smtClean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la </a:t>
              </a:r>
              <a:r>
                <a:rPr lang="en-US" sz="2400" b="1" i="1" dirty="0" err="1" smtClean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presencia</a:t>
              </a:r>
              <a:r>
                <a:rPr lang="en-US" sz="2400" b="1" i="1" dirty="0" smtClean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de Dios.</a:t>
              </a:r>
              <a:r>
                <a:rPr lang="en-US" sz="2200" i="1" dirty="0">
                  <a:solidFill>
                    <a:srgbClr val="F2C278"/>
                  </a:solidFill>
                  <a:latin typeface="+mj-lt"/>
                  <a:cs typeface="Calibri" panose="020F0502020204030204" pitchFamily="34" charset="0"/>
                </a:rPr>
                <a:t/>
              </a:r>
              <a:br>
                <a:rPr lang="en-US" sz="2200" i="1" dirty="0">
                  <a:solidFill>
                    <a:srgbClr val="F2C278"/>
                  </a:solidFill>
                  <a:latin typeface="+mj-lt"/>
                  <a:cs typeface="Calibri" panose="020F0502020204030204" pitchFamily="34" charset="0"/>
                </a:rPr>
              </a:br>
              <a:r>
                <a:rPr lang="en-US" sz="2000" i="1" dirty="0" smtClean="0">
                  <a:solidFill>
                    <a:schemeClr val="bg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“</a:t>
              </a:r>
              <a:r>
                <a:rPr lang="en-US" sz="2000" i="1" dirty="0" err="1">
                  <a:solidFill>
                    <a:schemeClr val="bg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d</a:t>
              </a:r>
              <a:r>
                <a:rPr lang="en-US" sz="2000" i="1" dirty="0" err="1" smtClean="0">
                  <a:solidFill>
                    <a:schemeClr val="bg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elante</a:t>
              </a:r>
              <a:r>
                <a:rPr lang="en-US" sz="2000" i="1" dirty="0" smtClean="0">
                  <a:solidFill>
                    <a:schemeClr val="bg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 </a:t>
              </a:r>
              <a:r>
                <a:rPr lang="en-US" sz="2000" i="1" dirty="0">
                  <a:solidFill>
                    <a:schemeClr val="bg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de </a:t>
              </a:r>
              <a:r>
                <a:rPr lang="en-US" sz="2000" i="1" dirty="0" err="1">
                  <a:solidFill>
                    <a:schemeClr val="bg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quien</a:t>
              </a:r>
              <a:r>
                <a:rPr lang="en-US" sz="2000" i="1" dirty="0">
                  <a:solidFill>
                    <a:schemeClr val="bg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 </a:t>
              </a:r>
              <a:r>
                <a:rPr lang="en-US" sz="2000" i="1" dirty="0" err="1">
                  <a:solidFill>
                    <a:schemeClr val="bg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estoy</a:t>
              </a:r>
              <a:r>
                <a:rPr lang="en-US" sz="2000" i="1" dirty="0">
                  <a:solidFill>
                    <a:schemeClr val="bg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…”</a:t>
              </a:r>
              <a:endParaRPr lang="en-US" sz="2000" i="1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xmlns="" id="{B6BFCC14-CCDC-F818-70E2-40814CACD608}"/>
                </a:ext>
              </a:extLst>
            </p:cNvPr>
            <p:cNvGrpSpPr/>
            <p:nvPr/>
          </p:nvGrpSpPr>
          <p:grpSpPr>
            <a:xfrm>
              <a:off x="-346762" y="1940500"/>
              <a:ext cx="2499525" cy="733490"/>
              <a:chOff x="-511354" y="2051142"/>
              <a:chExt cx="2499525" cy="733490"/>
            </a:xfrm>
          </p:grpSpPr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xmlns="" id="{D132BAB2-E7E0-5A09-EBFE-8804007A6C1B}"/>
                  </a:ext>
                </a:extLst>
              </p:cNvPr>
              <p:cNvSpPr txBox="1"/>
              <p:nvPr/>
            </p:nvSpPr>
            <p:spPr>
              <a:xfrm>
                <a:off x="-511354" y="2138392"/>
                <a:ext cx="239447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2800" dirty="0" smtClean="0">
                    <a:solidFill>
                      <a:schemeClr val="bg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SABE</a:t>
                </a:r>
                <a:endParaRPr lang="en-US" sz="2800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cxnSp>
            <p:nvCxnSpPr>
              <p:cNvPr id="33" name="Straight Connector 32">
                <a:extLst>
                  <a:ext uri="{FF2B5EF4-FFF2-40B4-BE49-F238E27FC236}">
                    <a16:creationId xmlns:a16="http://schemas.microsoft.com/office/drawing/2014/main" xmlns="" id="{34F2523C-F220-5B18-035E-C979DB9647C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988171" y="2051142"/>
                <a:ext cx="0" cy="733490"/>
              </a:xfrm>
              <a:prstGeom prst="line">
                <a:avLst/>
              </a:prstGeom>
              <a:ln w="22225">
                <a:solidFill>
                  <a:srgbClr val="F4C78A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xmlns="" id="{E645883E-F79E-91B1-6620-9D5922734E20}"/>
              </a:ext>
            </a:extLst>
          </p:cNvPr>
          <p:cNvGrpSpPr/>
          <p:nvPr/>
        </p:nvGrpSpPr>
        <p:grpSpPr>
          <a:xfrm>
            <a:off x="414767" y="4616005"/>
            <a:ext cx="8314465" cy="769441"/>
            <a:chOff x="-346762" y="1904549"/>
            <a:chExt cx="8314465" cy="769441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xmlns="" id="{57B3D67A-2289-FA15-1242-ED5DAA81152E}"/>
                </a:ext>
              </a:extLst>
            </p:cNvPr>
            <p:cNvSpPr txBox="1"/>
            <p:nvPr/>
          </p:nvSpPr>
          <p:spPr>
            <a:xfrm>
              <a:off x="2180194" y="1904549"/>
              <a:ext cx="5787509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 smtClean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Dios </a:t>
              </a:r>
              <a:r>
                <a:rPr lang="en-US" sz="2400" b="1" i="1" dirty="0" err="1" smtClean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cumple</a:t>
              </a:r>
              <a:r>
                <a:rPr lang="en-US" sz="2400" b="1" i="1" dirty="0" smtClean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con lo </a:t>
              </a:r>
              <a:r>
                <a:rPr lang="en-US" sz="2400" b="1" i="1" dirty="0" err="1" smtClean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prometido</a:t>
              </a:r>
              <a:r>
                <a:rPr lang="en-US" sz="2400" b="1" i="1" dirty="0" smtClean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.</a:t>
              </a:r>
              <a:r>
                <a:rPr lang="en-US" sz="2200" i="1" dirty="0">
                  <a:solidFill>
                    <a:srgbClr val="F2C278"/>
                  </a:solidFill>
                  <a:latin typeface="+mj-lt"/>
                  <a:cs typeface="Calibri" panose="020F0502020204030204" pitchFamily="34" charset="0"/>
                </a:rPr>
                <a:t/>
              </a:r>
              <a:br>
                <a:rPr lang="en-US" sz="2200" i="1" dirty="0">
                  <a:solidFill>
                    <a:srgbClr val="F2C278"/>
                  </a:solidFill>
                  <a:latin typeface="+mj-lt"/>
                  <a:cs typeface="Calibri" panose="020F0502020204030204" pitchFamily="34" charset="0"/>
                </a:rPr>
              </a:br>
              <a:r>
                <a:rPr lang="en-US" sz="2000" i="1" dirty="0" smtClean="0">
                  <a:solidFill>
                    <a:schemeClr val="bg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“</a:t>
              </a:r>
              <a:r>
                <a:rPr lang="es-ES" sz="2000" i="1" dirty="0">
                  <a:solidFill>
                    <a:schemeClr val="bg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que ciertamente no habrá rocío ni lluvia</a:t>
              </a:r>
              <a:r>
                <a:rPr lang="en-US" sz="2000" i="1" dirty="0" smtClean="0">
                  <a:solidFill>
                    <a:schemeClr val="bg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…”</a:t>
              </a:r>
              <a:endParaRPr lang="en-US" sz="2000" i="1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  <p:grpSp>
          <p:nvGrpSpPr>
            <p:cNvPr id="36" name="Group 35">
              <a:extLst>
                <a:ext uri="{FF2B5EF4-FFF2-40B4-BE49-F238E27FC236}">
                  <a16:creationId xmlns:a16="http://schemas.microsoft.com/office/drawing/2014/main" xmlns="" id="{0147D4A5-F05B-8F0F-81EE-5AA9C1266A4F}"/>
                </a:ext>
              </a:extLst>
            </p:cNvPr>
            <p:cNvGrpSpPr/>
            <p:nvPr/>
          </p:nvGrpSpPr>
          <p:grpSpPr>
            <a:xfrm>
              <a:off x="-346762" y="1940500"/>
              <a:ext cx="2499525" cy="733490"/>
              <a:chOff x="-511354" y="2051142"/>
              <a:chExt cx="2499525" cy="733490"/>
            </a:xfrm>
          </p:grpSpPr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xmlns="" id="{8117BF06-07A1-6E93-0E31-660E3BB638B0}"/>
                  </a:ext>
                </a:extLst>
              </p:cNvPr>
              <p:cNvSpPr txBox="1"/>
              <p:nvPr/>
            </p:nvSpPr>
            <p:spPr>
              <a:xfrm>
                <a:off x="-511354" y="2138392"/>
                <a:ext cx="239447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2800" dirty="0" smtClean="0">
                    <a:solidFill>
                      <a:schemeClr val="bg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ESTÁ SEGURO</a:t>
                </a:r>
                <a:endParaRPr lang="en-US" sz="2800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cxnSp>
            <p:nvCxnSpPr>
              <p:cNvPr id="38" name="Straight Connector 37">
                <a:extLst>
                  <a:ext uri="{FF2B5EF4-FFF2-40B4-BE49-F238E27FC236}">
                    <a16:creationId xmlns:a16="http://schemas.microsoft.com/office/drawing/2014/main" xmlns="" id="{21B78799-C29E-DCC6-6DC1-229E4505873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988171" y="2051142"/>
                <a:ext cx="0" cy="733490"/>
              </a:xfrm>
              <a:prstGeom prst="line">
                <a:avLst/>
              </a:prstGeom>
              <a:ln w="22225">
                <a:solidFill>
                  <a:srgbClr val="F4C78A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40" name="Picture 39">
            <a:extLst>
              <a:ext uri="{FF2B5EF4-FFF2-40B4-BE49-F238E27FC236}">
                <a16:creationId xmlns:a16="http://schemas.microsoft.com/office/drawing/2014/main" xmlns="" id="{084ACE92-725B-22F1-11B1-F99E946916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41154" y="2133472"/>
            <a:ext cx="5461692" cy="348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1346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A32F721C-825C-0A40-D145-8B1583F883B1}"/>
              </a:ext>
            </a:extLst>
          </p:cNvPr>
          <p:cNvSpPr txBox="1"/>
          <p:nvPr/>
        </p:nvSpPr>
        <p:spPr>
          <a:xfrm>
            <a:off x="206477" y="877607"/>
            <a:ext cx="878019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Días</a:t>
            </a:r>
            <a:r>
              <a:rPr lang="en-US" sz="4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sz="40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orar</a:t>
            </a:r>
            <a:r>
              <a:rPr lang="en-US" sz="4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con </a:t>
            </a:r>
            <a:r>
              <a:rPr lang="en-US" sz="40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fe</a:t>
            </a:r>
            <a:r>
              <a:rPr lang="en-US" sz="4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4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40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</a:t>
            </a:r>
            <a:r>
              <a:rPr lang="en-US" sz="4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el </a:t>
            </a:r>
            <a:r>
              <a:rPr lang="en-US" sz="40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poder</a:t>
            </a:r>
            <a:r>
              <a:rPr lang="en-US" sz="4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y las </a:t>
            </a:r>
            <a:r>
              <a:rPr lang="en-US" sz="40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promesas</a:t>
            </a:r>
            <a:r>
              <a:rPr lang="en-US" sz="4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sz="40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Dios.</a:t>
            </a:r>
            <a:endParaRPr lang="en-US" sz="40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xmlns="" id="{F6FF58E5-CF4C-5D11-BD34-1F0AFC7D0797}"/>
              </a:ext>
            </a:extLst>
          </p:cNvPr>
          <p:cNvGrpSpPr/>
          <p:nvPr/>
        </p:nvGrpSpPr>
        <p:grpSpPr>
          <a:xfrm>
            <a:off x="1063882" y="2718185"/>
            <a:ext cx="3346071" cy="1181663"/>
            <a:chOff x="4733057" y="3972336"/>
            <a:chExt cx="3346071" cy="1181663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xmlns="" id="{12974A1D-EE3F-6E3F-7E95-57278C5918B9}"/>
                </a:ext>
              </a:extLst>
            </p:cNvPr>
            <p:cNvSpPr txBox="1"/>
            <p:nvPr/>
          </p:nvSpPr>
          <p:spPr>
            <a:xfrm>
              <a:off x="4838109" y="4446113"/>
              <a:ext cx="324101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 dirty="0" smtClean="0">
                  <a:solidFill>
                    <a:schemeClr val="bg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“</a:t>
              </a:r>
              <a:r>
                <a:rPr lang="es-ES" sz="2000" i="1" dirty="0">
                  <a:solidFill>
                    <a:schemeClr val="bg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se </a:t>
              </a:r>
              <a:r>
                <a:rPr lang="es-ES" sz="2000" i="1" dirty="0" smtClean="0">
                  <a:solidFill>
                    <a:schemeClr val="bg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agachó…y puso </a:t>
              </a:r>
              <a:r>
                <a:rPr lang="es-ES" sz="2000" i="1" dirty="0">
                  <a:solidFill>
                    <a:schemeClr val="bg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su rostro entre las rodillas</a:t>
              </a:r>
              <a:r>
                <a:rPr lang="en-US" sz="2000" i="1" dirty="0" smtClean="0">
                  <a:solidFill>
                    <a:schemeClr val="bg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…”</a:t>
              </a:r>
              <a:endParaRPr lang="en-US" sz="2000" i="1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xmlns="" id="{947BE184-9B48-C1A8-4750-77F4572A1D7D}"/>
                </a:ext>
              </a:extLst>
            </p:cNvPr>
            <p:cNvSpPr txBox="1"/>
            <p:nvPr/>
          </p:nvSpPr>
          <p:spPr>
            <a:xfrm>
              <a:off x="4733057" y="3972336"/>
              <a:ext cx="1662693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600" dirty="0" smtClean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HUMILDES</a:t>
              </a:r>
              <a:endParaRPr lang="en-US" sz="2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xmlns="" id="{5F8054B7-984C-5C2B-F150-82BF7C8185F0}"/>
                </a:ext>
              </a:extLst>
            </p:cNvPr>
            <p:cNvCxnSpPr>
              <a:cxnSpLocks/>
            </p:cNvCxnSpPr>
            <p:nvPr/>
          </p:nvCxnSpPr>
          <p:spPr>
            <a:xfrm>
              <a:off x="4905415" y="4439535"/>
              <a:ext cx="3106405" cy="0"/>
            </a:xfrm>
            <a:prstGeom prst="line">
              <a:avLst/>
            </a:prstGeom>
            <a:ln w="22225">
              <a:solidFill>
                <a:srgbClr val="F4C78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0" name="Picture 39">
            <a:extLst>
              <a:ext uri="{FF2B5EF4-FFF2-40B4-BE49-F238E27FC236}">
                <a16:creationId xmlns:a16="http://schemas.microsoft.com/office/drawing/2014/main" xmlns="" id="{084ACE92-725B-22F1-11B1-F99E946916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41154" y="2133472"/>
            <a:ext cx="5461692" cy="348890"/>
          </a:xfrm>
          <a:prstGeom prst="rect">
            <a:avLst/>
          </a:prstGeom>
        </p:spPr>
      </p:pic>
      <p:grpSp>
        <p:nvGrpSpPr>
          <p:cNvPr id="15" name="Group 14">
            <a:extLst>
              <a:ext uri="{FF2B5EF4-FFF2-40B4-BE49-F238E27FC236}">
                <a16:creationId xmlns:a16="http://schemas.microsoft.com/office/drawing/2014/main" xmlns="" id="{33546BE3-2C30-4FA3-23A5-EFA800E277B4}"/>
              </a:ext>
            </a:extLst>
          </p:cNvPr>
          <p:cNvGrpSpPr/>
          <p:nvPr/>
        </p:nvGrpSpPr>
        <p:grpSpPr>
          <a:xfrm>
            <a:off x="4547969" y="2718185"/>
            <a:ext cx="3427097" cy="1181663"/>
            <a:chOff x="4652031" y="3972336"/>
            <a:chExt cx="3427097" cy="1181663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xmlns="" id="{67CAA492-CF5B-CE5F-6A61-4EBF4F324781}"/>
                </a:ext>
              </a:extLst>
            </p:cNvPr>
            <p:cNvSpPr txBox="1"/>
            <p:nvPr/>
          </p:nvSpPr>
          <p:spPr>
            <a:xfrm>
              <a:off x="4838109" y="4446113"/>
              <a:ext cx="324101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 dirty="0" smtClean="0">
                  <a:solidFill>
                    <a:schemeClr val="bg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“</a:t>
              </a:r>
              <a:r>
                <a:rPr lang="es-ES" sz="2000" i="1" dirty="0">
                  <a:solidFill>
                    <a:schemeClr val="bg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Sube ahora, y mira hacia el </a:t>
              </a:r>
              <a:r>
                <a:rPr lang="es-ES" sz="2000" i="1" dirty="0" smtClean="0">
                  <a:solidFill>
                    <a:schemeClr val="bg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mar</a:t>
              </a:r>
              <a:r>
                <a:rPr lang="en-US" sz="2000" i="1" dirty="0" smtClean="0">
                  <a:solidFill>
                    <a:schemeClr val="bg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”.</a:t>
              </a:r>
              <a:endParaRPr lang="en-US" sz="2000" i="1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xmlns="" id="{FA07805A-8866-2B09-D221-F4F268C9C6E6}"/>
                </a:ext>
              </a:extLst>
            </p:cNvPr>
            <p:cNvSpPr txBox="1"/>
            <p:nvPr/>
          </p:nvSpPr>
          <p:spPr>
            <a:xfrm>
              <a:off x="4652031" y="3972336"/>
              <a:ext cx="192764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600" dirty="0" smtClean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ESPECÍFICAS</a:t>
              </a:r>
              <a:endParaRPr lang="en-US" sz="2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xmlns="" id="{B624D949-0993-912A-B28E-8E5186068922}"/>
                </a:ext>
              </a:extLst>
            </p:cNvPr>
            <p:cNvCxnSpPr>
              <a:cxnSpLocks/>
            </p:cNvCxnSpPr>
            <p:nvPr/>
          </p:nvCxnSpPr>
          <p:spPr>
            <a:xfrm>
              <a:off x="4905415" y="4439535"/>
              <a:ext cx="3106405" cy="0"/>
            </a:xfrm>
            <a:prstGeom prst="line">
              <a:avLst/>
            </a:prstGeom>
            <a:ln w="22225">
              <a:solidFill>
                <a:srgbClr val="F4C78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xmlns="" id="{974C0DD2-6064-C7B6-D713-E0A6AA971C26}"/>
              </a:ext>
            </a:extLst>
          </p:cNvPr>
          <p:cNvGrpSpPr/>
          <p:nvPr/>
        </p:nvGrpSpPr>
        <p:grpSpPr>
          <a:xfrm>
            <a:off x="1063882" y="4240267"/>
            <a:ext cx="3346071" cy="873887"/>
            <a:chOff x="4733057" y="3972336"/>
            <a:chExt cx="3346071" cy="873887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xmlns="" id="{610A66E3-0760-D890-63D6-2076F6F25957}"/>
                </a:ext>
              </a:extLst>
            </p:cNvPr>
            <p:cNvSpPr txBox="1"/>
            <p:nvPr/>
          </p:nvSpPr>
          <p:spPr>
            <a:xfrm>
              <a:off x="4838109" y="4446113"/>
              <a:ext cx="324101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 dirty="0" smtClean="0">
                  <a:solidFill>
                    <a:schemeClr val="bg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“</a:t>
              </a:r>
              <a:r>
                <a:rPr lang="en-US" sz="2000" i="1" dirty="0" err="1" smtClean="0">
                  <a:solidFill>
                    <a:schemeClr val="bg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siete</a:t>
              </a:r>
              <a:r>
                <a:rPr lang="en-US" sz="2000" i="1" dirty="0" smtClean="0">
                  <a:solidFill>
                    <a:schemeClr val="bg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 </a:t>
              </a:r>
              <a:r>
                <a:rPr lang="en-US" sz="2000" i="1" dirty="0" err="1" smtClean="0">
                  <a:solidFill>
                    <a:schemeClr val="bg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veces</a:t>
              </a:r>
              <a:r>
                <a:rPr lang="en-US" sz="2000" i="1" dirty="0" smtClean="0">
                  <a:solidFill>
                    <a:schemeClr val="bg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…”</a:t>
              </a:r>
              <a:endParaRPr lang="en-US" sz="2000" i="1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xmlns="" id="{85DD8609-AF99-F9AD-690A-66F79E0B5F3D}"/>
                </a:ext>
              </a:extLst>
            </p:cNvPr>
            <p:cNvSpPr txBox="1"/>
            <p:nvPr/>
          </p:nvSpPr>
          <p:spPr>
            <a:xfrm>
              <a:off x="4733057" y="3972336"/>
              <a:ext cx="2086642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600" dirty="0" smtClean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PERSISTENTES</a:t>
              </a:r>
              <a:endParaRPr lang="en-US" sz="2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xmlns="" id="{29B9C787-827E-4BB3-712C-6A481E6A3F56}"/>
                </a:ext>
              </a:extLst>
            </p:cNvPr>
            <p:cNvCxnSpPr>
              <a:cxnSpLocks/>
            </p:cNvCxnSpPr>
            <p:nvPr/>
          </p:nvCxnSpPr>
          <p:spPr>
            <a:xfrm>
              <a:off x="4905415" y="4439535"/>
              <a:ext cx="3106405" cy="0"/>
            </a:xfrm>
            <a:prstGeom prst="line">
              <a:avLst/>
            </a:prstGeom>
            <a:ln w="22225">
              <a:solidFill>
                <a:srgbClr val="F4C78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xmlns="" id="{5941D9AC-9C8E-1D67-E685-F4FE4EBB796A}"/>
              </a:ext>
            </a:extLst>
          </p:cNvPr>
          <p:cNvGrpSpPr/>
          <p:nvPr/>
        </p:nvGrpSpPr>
        <p:grpSpPr>
          <a:xfrm>
            <a:off x="4719263" y="4240267"/>
            <a:ext cx="3308327" cy="873887"/>
            <a:chOff x="4770801" y="3972336"/>
            <a:chExt cx="3308327" cy="873887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xmlns="" id="{F69AB550-FD4D-2C62-C36A-723F7F6CA434}"/>
                </a:ext>
              </a:extLst>
            </p:cNvPr>
            <p:cNvSpPr txBox="1"/>
            <p:nvPr/>
          </p:nvSpPr>
          <p:spPr>
            <a:xfrm>
              <a:off x="4838109" y="4446113"/>
              <a:ext cx="324101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 dirty="0" smtClean="0">
                  <a:solidFill>
                    <a:schemeClr val="bg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“</a:t>
              </a:r>
              <a:r>
                <a:rPr lang="en-US" sz="2000" i="1" dirty="0" err="1" smtClean="0">
                  <a:solidFill>
                    <a:schemeClr val="bg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una</a:t>
              </a:r>
              <a:r>
                <a:rPr lang="en-US" sz="2000" i="1" dirty="0" smtClean="0">
                  <a:solidFill>
                    <a:schemeClr val="bg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 </a:t>
              </a:r>
              <a:r>
                <a:rPr lang="en-US" sz="2000" i="1" dirty="0" err="1" smtClean="0">
                  <a:solidFill>
                    <a:schemeClr val="bg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nube</a:t>
              </a:r>
              <a:r>
                <a:rPr lang="en-US" sz="2000" i="1" dirty="0" smtClean="0">
                  <a:solidFill>
                    <a:schemeClr val="bg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 tan </a:t>
              </a:r>
              <a:r>
                <a:rPr lang="en-US" sz="2000" i="1" dirty="0" err="1" smtClean="0">
                  <a:solidFill>
                    <a:schemeClr val="bg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pequeña</a:t>
              </a:r>
              <a:r>
                <a:rPr lang="en-US" sz="2000" i="1" dirty="0" smtClean="0">
                  <a:solidFill>
                    <a:schemeClr val="bg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…”</a:t>
              </a:r>
              <a:endParaRPr lang="en-US" sz="2000" i="1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xmlns="" id="{3ABEE098-7E9E-7E9B-5586-BE6876AD029C}"/>
                </a:ext>
              </a:extLst>
            </p:cNvPr>
            <p:cNvSpPr txBox="1"/>
            <p:nvPr/>
          </p:nvSpPr>
          <p:spPr>
            <a:xfrm>
              <a:off x="4770801" y="3972336"/>
              <a:ext cx="2230177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600" dirty="0" smtClean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DEPENDIENTES</a:t>
              </a:r>
              <a:endParaRPr lang="en-US" sz="2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xmlns="" id="{5FDAFA68-28DC-4D36-2CA2-6E005D5DD3AB}"/>
                </a:ext>
              </a:extLst>
            </p:cNvPr>
            <p:cNvCxnSpPr>
              <a:cxnSpLocks/>
            </p:cNvCxnSpPr>
            <p:nvPr/>
          </p:nvCxnSpPr>
          <p:spPr>
            <a:xfrm>
              <a:off x="4905415" y="4439535"/>
              <a:ext cx="3106405" cy="0"/>
            </a:xfrm>
            <a:prstGeom prst="line">
              <a:avLst/>
            </a:prstGeom>
            <a:ln w="22225">
              <a:solidFill>
                <a:srgbClr val="F4C78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545581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A32F721C-825C-0A40-D145-8B1583F883B1}"/>
              </a:ext>
            </a:extLst>
          </p:cNvPr>
          <p:cNvSpPr txBox="1"/>
          <p:nvPr/>
        </p:nvSpPr>
        <p:spPr>
          <a:xfrm>
            <a:off x="206477" y="877607"/>
            <a:ext cx="878019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Días</a:t>
            </a:r>
            <a:r>
              <a:rPr lang="en-US" sz="40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sz="4000" dirty="0" err="1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atesorar</a:t>
            </a:r>
            <a:r>
              <a:rPr lang="en-US" sz="40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 las personas </a:t>
            </a:r>
            <a:r>
              <a:rPr lang="en-US" sz="4000" dirty="0" err="1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buenas</a:t>
            </a:r>
            <a:r>
              <a:rPr lang="en-US" sz="40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40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40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que </a:t>
            </a:r>
            <a:r>
              <a:rPr lang="en-US" sz="4000" dirty="0" err="1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hacen</a:t>
            </a:r>
            <a:r>
              <a:rPr lang="en-US" sz="40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cosas</a:t>
            </a:r>
            <a:r>
              <a:rPr lang="en-US" sz="40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buenas</a:t>
            </a:r>
            <a:r>
              <a:rPr lang="en-US" sz="40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con </a:t>
            </a:r>
            <a:r>
              <a:rPr lang="en-US" sz="4000" dirty="0" err="1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valentía</a:t>
            </a:r>
            <a:r>
              <a:rPr lang="en-US" sz="40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sz="40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xmlns="" id="{6063B0B8-7F74-8D96-F773-7797EFFFF17C}"/>
              </a:ext>
            </a:extLst>
          </p:cNvPr>
          <p:cNvGrpSpPr/>
          <p:nvPr/>
        </p:nvGrpSpPr>
        <p:grpSpPr>
          <a:xfrm>
            <a:off x="2035219" y="2831573"/>
            <a:ext cx="4967461" cy="640080"/>
            <a:chOff x="-346762" y="1940500"/>
            <a:chExt cx="4967461" cy="640080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xmlns="" id="{12974A1D-EE3F-6E3F-7E95-57278C5918B9}"/>
                </a:ext>
              </a:extLst>
            </p:cNvPr>
            <p:cNvSpPr txBox="1"/>
            <p:nvPr/>
          </p:nvSpPr>
          <p:spPr>
            <a:xfrm>
              <a:off x="2180195" y="2043446"/>
              <a:ext cx="2440504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200" i="1" dirty="0">
                  <a:solidFill>
                    <a:schemeClr val="bg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1 </a:t>
              </a:r>
              <a:r>
                <a:rPr lang="en-US" sz="2200" i="1" dirty="0" smtClean="0">
                  <a:solidFill>
                    <a:schemeClr val="bg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Reyes </a:t>
              </a:r>
              <a:r>
                <a:rPr lang="en-US" sz="2200" i="1" dirty="0">
                  <a:solidFill>
                    <a:schemeClr val="bg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17:8-24</a:t>
              </a:r>
            </a:p>
          </p:txBody>
        </p: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xmlns="" id="{00601DF1-3102-E78C-2CE6-5EA88C6D93EC}"/>
                </a:ext>
              </a:extLst>
            </p:cNvPr>
            <p:cNvGrpSpPr/>
            <p:nvPr/>
          </p:nvGrpSpPr>
          <p:grpSpPr>
            <a:xfrm>
              <a:off x="-346762" y="1940500"/>
              <a:ext cx="2499525" cy="640080"/>
              <a:chOff x="-511354" y="2051142"/>
              <a:chExt cx="2499525" cy="640080"/>
            </a:xfrm>
          </p:grpSpPr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xmlns="" id="{947BE184-9B48-C1A8-4750-77F4572A1D7D}"/>
                  </a:ext>
                </a:extLst>
              </p:cNvPr>
              <p:cNvSpPr txBox="1"/>
              <p:nvPr/>
            </p:nvSpPr>
            <p:spPr>
              <a:xfrm>
                <a:off x="-511354" y="2138392"/>
                <a:ext cx="2394474" cy="49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2600" dirty="0" smtClean="0">
                    <a:solidFill>
                      <a:schemeClr val="bg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LA VIUDA</a:t>
                </a:r>
                <a:endParaRPr lang="en-US" sz="2600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cxnSp>
            <p:nvCxnSpPr>
              <p:cNvPr id="27" name="Straight Connector 26">
                <a:extLst>
                  <a:ext uri="{FF2B5EF4-FFF2-40B4-BE49-F238E27FC236}">
                    <a16:creationId xmlns:a16="http://schemas.microsoft.com/office/drawing/2014/main" xmlns="" id="{5F8054B7-984C-5C2B-F150-82BF7C8185F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988171" y="2051142"/>
                <a:ext cx="0" cy="640080"/>
              </a:xfrm>
              <a:prstGeom prst="line">
                <a:avLst/>
              </a:prstGeom>
              <a:ln w="22225">
                <a:solidFill>
                  <a:srgbClr val="F4C78A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xmlns="" id="{16B97E7A-B54D-27AC-A60F-113C520E8A1C}"/>
              </a:ext>
            </a:extLst>
          </p:cNvPr>
          <p:cNvGrpSpPr/>
          <p:nvPr/>
        </p:nvGrpSpPr>
        <p:grpSpPr>
          <a:xfrm>
            <a:off x="2035219" y="3747522"/>
            <a:ext cx="4782267" cy="640080"/>
            <a:chOff x="-346762" y="1940500"/>
            <a:chExt cx="4782267" cy="640080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xmlns="" id="{CEDAA049-F496-F4D3-D4A8-33FFDA3B59D8}"/>
                </a:ext>
              </a:extLst>
            </p:cNvPr>
            <p:cNvSpPr txBox="1"/>
            <p:nvPr/>
          </p:nvSpPr>
          <p:spPr>
            <a:xfrm>
              <a:off x="2180195" y="2020296"/>
              <a:ext cx="225531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200" i="1" dirty="0">
                  <a:solidFill>
                    <a:schemeClr val="bg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1 </a:t>
              </a:r>
              <a:r>
                <a:rPr lang="en-US" sz="2200" i="1" dirty="0" smtClean="0">
                  <a:solidFill>
                    <a:schemeClr val="bg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Reyes </a:t>
              </a:r>
              <a:r>
                <a:rPr lang="en-US" sz="2200" i="1" dirty="0">
                  <a:solidFill>
                    <a:schemeClr val="bg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18:1-19</a:t>
              </a:r>
            </a:p>
          </p:txBody>
        </p:sp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xmlns="" id="{B6BFCC14-CCDC-F818-70E2-40814CACD608}"/>
                </a:ext>
              </a:extLst>
            </p:cNvPr>
            <p:cNvGrpSpPr/>
            <p:nvPr/>
          </p:nvGrpSpPr>
          <p:grpSpPr>
            <a:xfrm>
              <a:off x="-346762" y="1940500"/>
              <a:ext cx="2499525" cy="640080"/>
              <a:chOff x="-511354" y="2051142"/>
              <a:chExt cx="2499525" cy="640080"/>
            </a:xfrm>
          </p:grpSpPr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xmlns="" id="{D132BAB2-E7E0-5A09-EBFE-8804007A6C1B}"/>
                  </a:ext>
                </a:extLst>
              </p:cNvPr>
              <p:cNvSpPr txBox="1"/>
              <p:nvPr/>
            </p:nvSpPr>
            <p:spPr>
              <a:xfrm>
                <a:off x="-511354" y="2138392"/>
                <a:ext cx="2394474" cy="49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2600" dirty="0" smtClean="0">
                    <a:solidFill>
                      <a:schemeClr val="bg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ABDÍAS</a:t>
                </a:r>
                <a:endParaRPr lang="en-US" sz="2600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cxnSp>
            <p:nvCxnSpPr>
              <p:cNvPr id="33" name="Straight Connector 32">
                <a:extLst>
                  <a:ext uri="{FF2B5EF4-FFF2-40B4-BE49-F238E27FC236}">
                    <a16:creationId xmlns:a16="http://schemas.microsoft.com/office/drawing/2014/main" xmlns="" id="{34F2523C-F220-5B18-035E-C979DB9647C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988171" y="2051142"/>
                <a:ext cx="0" cy="640080"/>
              </a:xfrm>
              <a:prstGeom prst="line">
                <a:avLst/>
              </a:prstGeom>
              <a:ln w="22225">
                <a:solidFill>
                  <a:srgbClr val="F4C78A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xmlns="" id="{E645883E-F79E-91B1-6620-9D5922734E20}"/>
              </a:ext>
            </a:extLst>
          </p:cNvPr>
          <p:cNvGrpSpPr/>
          <p:nvPr/>
        </p:nvGrpSpPr>
        <p:grpSpPr>
          <a:xfrm>
            <a:off x="2035219" y="4628806"/>
            <a:ext cx="4701243" cy="640080"/>
            <a:chOff x="-346762" y="1940500"/>
            <a:chExt cx="4701243" cy="640080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xmlns="" id="{57B3D67A-2289-FA15-1242-ED5DAA81152E}"/>
                </a:ext>
              </a:extLst>
            </p:cNvPr>
            <p:cNvSpPr txBox="1"/>
            <p:nvPr/>
          </p:nvSpPr>
          <p:spPr>
            <a:xfrm>
              <a:off x="2180195" y="2031873"/>
              <a:ext cx="2174286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200" i="1" dirty="0">
                  <a:solidFill>
                    <a:schemeClr val="bg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1 </a:t>
              </a:r>
              <a:r>
                <a:rPr lang="en-US" sz="2200" i="1" dirty="0" smtClean="0">
                  <a:solidFill>
                    <a:schemeClr val="bg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Reyes </a:t>
              </a:r>
              <a:r>
                <a:rPr lang="en-US" sz="2200" i="1" dirty="0">
                  <a:solidFill>
                    <a:schemeClr val="bg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22:7-28</a:t>
              </a:r>
            </a:p>
          </p:txBody>
        </p:sp>
        <p:grpSp>
          <p:nvGrpSpPr>
            <p:cNvPr id="36" name="Group 35">
              <a:extLst>
                <a:ext uri="{FF2B5EF4-FFF2-40B4-BE49-F238E27FC236}">
                  <a16:creationId xmlns:a16="http://schemas.microsoft.com/office/drawing/2014/main" xmlns="" id="{0147D4A5-F05B-8F0F-81EE-5AA9C1266A4F}"/>
                </a:ext>
              </a:extLst>
            </p:cNvPr>
            <p:cNvGrpSpPr/>
            <p:nvPr/>
          </p:nvGrpSpPr>
          <p:grpSpPr>
            <a:xfrm>
              <a:off x="-346762" y="1940500"/>
              <a:ext cx="2499525" cy="640080"/>
              <a:chOff x="-511354" y="2051142"/>
              <a:chExt cx="2499525" cy="640080"/>
            </a:xfrm>
          </p:grpSpPr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xmlns="" id="{8117BF06-07A1-6E93-0E31-660E3BB638B0}"/>
                  </a:ext>
                </a:extLst>
              </p:cNvPr>
              <p:cNvSpPr txBox="1"/>
              <p:nvPr/>
            </p:nvSpPr>
            <p:spPr>
              <a:xfrm>
                <a:off x="-511354" y="2138392"/>
                <a:ext cx="2394474" cy="49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2600" dirty="0" smtClean="0">
                    <a:solidFill>
                      <a:schemeClr val="bg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MICAÍAS</a:t>
                </a:r>
                <a:endParaRPr lang="en-US" sz="2600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cxnSp>
            <p:nvCxnSpPr>
              <p:cNvPr id="38" name="Straight Connector 37">
                <a:extLst>
                  <a:ext uri="{FF2B5EF4-FFF2-40B4-BE49-F238E27FC236}">
                    <a16:creationId xmlns:a16="http://schemas.microsoft.com/office/drawing/2014/main" xmlns="" id="{21B78799-C29E-DCC6-6DC1-229E4505873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988171" y="2051142"/>
                <a:ext cx="0" cy="640080"/>
              </a:xfrm>
              <a:prstGeom prst="line">
                <a:avLst/>
              </a:prstGeom>
              <a:ln w="22225">
                <a:solidFill>
                  <a:srgbClr val="F4C78A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40" name="Picture 39">
            <a:extLst>
              <a:ext uri="{FF2B5EF4-FFF2-40B4-BE49-F238E27FC236}">
                <a16:creationId xmlns:a16="http://schemas.microsoft.com/office/drawing/2014/main" xmlns="" id="{084ACE92-725B-22F1-11B1-F99E946916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41154" y="2133472"/>
            <a:ext cx="5461692" cy="348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1523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A32F721C-825C-0A40-D145-8B1583F883B1}"/>
              </a:ext>
            </a:extLst>
          </p:cNvPr>
          <p:cNvSpPr txBox="1"/>
          <p:nvPr/>
        </p:nvSpPr>
        <p:spPr>
          <a:xfrm>
            <a:off x="141099" y="882918"/>
            <a:ext cx="886180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Días</a:t>
            </a:r>
            <a:r>
              <a:rPr lang="en-US" sz="40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sz="4000" dirty="0" err="1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ver</a:t>
            </a:r>
            <a:r>
              <a:rPr lang="en-US" sz="40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vívidamente</a:t>
            </a:r>
            <a:r>
              <a:rPr lang="en-US" sz="40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que</a:t>
            </a:r>
            <a:br>
              <a:rPr lang="en-US" sz="40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40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las </a:t>
            </a:r>
            <a:r>
              <a:rPr lang="en-US" sz="4000" dirty="0" err="1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religiones</a:t>
            </a:r>
            <a:r>
              <a:rPr lang="en-US" sz="40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falsas son </a:t>
            </a:r>
            <a:r>
              <a:rPr lang="en-US" sz="4000" dirty="0" err="1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totalmente</a:t>
            </a:r>
            <a:r>
              <a:rPr lang="en-US" sz="40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vanas</a:t>
            </a:r>
            <a:r>
              <a:rPr lang="en-US" sz="40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endParaRPr lang="en-US" sz="40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xmlns="" id="{6063B0B8-7F74-8D96-F773-7797EFFFF17C}"/>
              </a:ext>
            </a:extLst>
          </p:cNvPr>
          <p:cNvGrpSpPr/>
          <p:nvPr/>
        </p:nvGrpSpPr>
        <p:grpSpPr>
          <a:xfrm>
            <a:off x="414767" y="2759803"/>
            <a:ext cx="8486161" cy="923330"/>
            <a:chOff x="-346762" y="1845580"/>
            <a:chExt cx="8486161" cy="923330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xmlns="" id="{12974A1D-EE3F-6E3F-7E95-57278C5918B9}"/>
                </a:ext>
              </a:extLst>
            </p:cNvPr>
            <p:cNvSpPr txBox="1"/>
            <p:nvPr/>
          </p:nvSpPr>
          <p:spPr>
            <a:xfrm>
              <a:off x="2180194" y="1904549"/>
              <a:ext cx="5959205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200" i="1" dirty="0" smtClean="0">
                  <a:solidFill>
                    <a:schemeClr val="bg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“</a:t>
              </a:r>
              <a:r>
                <a:rPr lang="es-ES" sz="2200" i="1" dirty="0">
                  <a:solidFill>
                    <a:schemeClr val="bg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no hubo voz ni nadie </a:t>
              </a:r>
              <a:r>
                <a:rPr lang="es-ES" sz="2200" i="1" dirty="0" smtClean="0">
                  <a:solidFill>
                    <a:schemeClr val="bg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respondió</a:t>
              </a:r>
              <a:r>
                <a:rPr lang="en-US" sz="2200" i="1" dirty="0" smtClean="0">
                  <a:solidFill>
                    <a:schemeClr val="bg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”.</a:t>
              </a:r>
              <a:r>
                <a:rPr lang="en-US" sz="2200" i="1" dirty="0">
                  <a:solidFill>
                    <a:srgbClr val="F2C278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/>
              </a:r>
              <a:br>
                <a:rPr lang="en-US" sz="2200" i="1" dirty="0">
                  <a:solidFill>
                    <a:srgbClr val="F2C278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</a:br>
              <a:r>
                <a:rPr lang="en-US" sz="2200" i="1" dirty="0">
                  <a:solidFill>
                    <a:schemeClr val="bg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1 </a:t>
              </a:r>
              <a:r>
                <a:rPr lang="en-US" sz="2200" i="1" dirty="0" smtClean="0">
                  <a:solidFill>
                    <a:schemeClr val="bg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Reyes </a:t>
              </a:r>
              <a:r>
                <a:rPr lang="en-US" sz="2200" i="1" dirty="0">
                  <a:solidFill>
                    <a:schemeClr val="bg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18:26-29</a:t>
              </a:r>
            </a:p>
          </p:txBody>
        </p: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xmlns="" id="{00601DF1-3102-E78C-2CE6-5EA88C6D93EC}"/>
                </a:ext>
              </a:extLst>
            </p:cNvPr>
            <p:cNvGrpSpPr/>
            <p:nvPr/>
          </p:nvGrpSpPr>
          <p:grpSpPr>
            <a:xfrm>
              <a:off x="-346762" y="1845580"/>
              <a:ext cx="2499525" cy="923330"/>
              <a:chOff x="-511354" y="1956222"/>
              <a:chExt cx="2499525" cy="923330"/>
            </a:xfrm>
          </p:grpSpPr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xmlns="" id="{947BE184-9B48-C1A8-4750-77F4572A1D7D}"/>
                  </a:ext>
                </a:extLst>
              </p:cNvPr>
              <p:cNvSpPr txBox="1"/>
              <p:nvPr/>
            </p:nvSpPr>
            <p:spPr>
              <a:xfrm>
                <a:off x="-511354" y="1956222"/>
                <a:ext cx="2394474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2700" dirty="0" smtClean="0">
                    <a:solidFill>
                      <a:schemeClr val="bg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CLAMORES VANOS</a:t>
                </a:r>
                <a:endParaRPr lang="en-US" sz="2700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cxnSp>
            <p:nvCxnSpPr>
              <p:cNvPr id="27" name="Straight Connector 26">
                <a:extLst>
                  <a:ext uri="{FF2B5EF4-FFF2-40B4-BE49-F238E27FC236}">
                    <a16:creationId xmlns:a16="http://schemas.microsoft.com/office/drawing/2014/main" xmlns="" id="{5F8054B7-984C-5C2B-F150-82BF7C8185F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988171" y="2051142"/>
                <a:ext cx="0" cy="733490"/>
              </a:xfrm>
              <a:prstGeom prst="line">
                <a:avLst/>
              </a:prstGeom>
              <a:ln w="22225">
                <a:solidFill>
                  <a:srgbClr val="F4C78A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xmlns="" id="{16B97E7A-B54D-27AC-A60F-113C520E8A1C}"/>
              </a:ext>
            </a:extLst>
          </p:cNvPr>
          <p:cNvGrpSpPr/>
          <p:nvPr/>
        </p:nvGrpSpPr>
        <p:grpSpPr>
          <a:xfrm>
            <a:off x="414767" y="3657776"/>
            <a:ext cx="8486156" cy="923330"/>
            <a:chOff x="-346762" y="1827604"/>
            <a:chExt cx="8486156" cy="923330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xmlns="" id="{CEDAA049-F496-F4D3-D4A8-33FFDA3B59D8}"/>
                </a:ext>
              </a:extLst>
            </p:cNvPr>
            <p:cNvSpPr txBox="1"/>
            <p:nvPr/>
          </p:nvSpPr>
          <p:spPr>
            <a:xfrm>
              <a:off x="2180194" y="1904549"/>
              <a:ext cx="595920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200" i="1" dirty="0" smtClean="0">
                  <a:solidFill>
                    <a:schemeClr val="bg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“</a:t>
              </a:r>
              <a:r>
                <a:rPr lang="es-ES" sz="2200" i="1" dirty="0">
                  <a:solidFill>
                    <a:schemeClr val="bg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danzaban alrededor del </a:t>
              </a:r>
              <a:r>
                <a:rPr lang="es-ES" sz="2200" i="1" dirty="0" smtClean="0">
                  <a:solidFill>
                    <a:schemeClr val="bg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altar…y </a:t>
              </a:r>
              <a:r>
                <a:rPr lang="es-ES" sz="2200" i="1" dirty="0">
                  <a:solidFill>
                    <a:schemeClr val="bg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se </a:t>
              </a:r>
              <a:r>
                <a:rPr lang="es-ES" sz="2200" i="1" dirty="0" smtClean="0">
                  <a:solidFill>
                    <a:schemeClr val="bg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sajaban”.</a:t>
              </a:r>
              <a:r>
                <a:rPr lang="en-US" sz="2200" i="1" dirty="0" smtClean="0">
                  <a:solidFill>
                    <a:srgbClr val="F2C278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/>
              </a:r>
              <a:br>
                <a:rPr lang="en-US" sz="2200" i="1" dirty="0" smtClean="0">
                  <a:solidFill>
                    <a:srgbClr val="F2C278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</a:br>
              <a:r>
                <a:rPr lang="en-US" sz="2200" i="1" dirty="0" smtClean="0">
                  <a:solidFill>
                    <a:schemeClr val="bg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1 Reyes 18:22, 26-29</a:t>
              </a:r>
              <a:endParaRPr lang="en-US" sz="2200" i="1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xmlns="" id="{B6BFCC14-CCDC-F818-70E2-40814CACD608}"/>
                </a:ext>
              </a:extLst>
            </p:cNvPr>
            <p:cNvGrpSpPr/>
            <p:nvPr/>
          </p:nvGrpSpPr>
          <p:grpSpPr>
            <a:xfrm>
              <a:off x="-346762" y="1827604"/>
              <a:ext cx="2499525" cy="923330"/>
              <a:chOff x="-511354" y="1938246"/>
              <a:chExt cx="2499525" cy="923330"/>
            </a:xfrm>
          </p:grpSpPr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xmlns="" id="{D132BAB2-E7E0-5A09-EBFE-8804007A6C1B}"/>
                  </a:ext>
                </a:extLst>
              </p:cNvPr>
              <p:cNvSpPr txBox="1"/>
              <p:nvPr/>
            </p:nvSpPr>
            <p:spPr>
              <a:xfrm>
                <a:off x="-511354" y="1938246"/>
                <a:ext cx="2394474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2700" dirty="0" smtClean="0">
                    <a:solidFill>
                      <a:schemeClr val="bg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ADORACIÓN VANA</a:t>
                </a:r>
                <a:endParaRPr lang="en-US" sz="2700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cxnSp>
            <p:nvCxnSpPr>
              <p:cNvPr id="33" name="Straight Connector 32">
                <a:extLst>
                  <a:ext uri="{FF2B5EF4-FFF2-40B4-BE49-F238E27FC236}">
                    <a16:creationId xmlns:a16="http://schemas.microsoft.com/office/drawing/2014/main" xmlns="" id="{34F2523C-F220-5B18-035E-C979DB9647C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988171" y="2051142"/>
                <a:ext cx="0" cy="733490"/>
              </a:xfrm>
              <a:prstGeom prst="line">
                <a:avLst/>
              </a:prstGeom>
              <a:ln w="22225">
                <a:solidFill>
                  <a:srgbClr val="F4C78A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xmlns="" id="{E645883E-F79E-91B1-6620-9D5922734E20}"/>
              </a:ext>
            </a:extLst>
          </p:cNvPr>
          <p:cNvGrpSpPr/>
          <p:nvPr/>
        </p:nvGrpSpPr>
        <p:grpSpPr>
          <a:xfrm>
            <a:off x="414767" y="4557036"/>
            <a:ext cx="8314465" cy="923330"/>
            <a:chOff x="-346762" y="1845580"/>
            <a:chExt cx="8314465" cy="923330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xmlns="" id="{57B3D67A-2289-FA15-1242-ED5DAA81152E}"/>
                </a:ext>
              </a:extLst>
            </p:cNvPr>
            <p:cNvSpPr txBox="1"/>
            <p:nvPr/>
          </p:nvSpPr>
          <p:spPr>
            <a:xfrm>
              <a:off x="2180194" y="1904549"/>
              <a:ext cx="5787509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200" i="1" dirty="0" smtClean="0">
                  <a:solidFill>
                    <a:schemeClr val="bg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“</a:t>
              </a:r>
              <a:r>
                <a:rPr lang="es-ES" sz="2200" i="1" dirty="0">
                  <a:solidFill>
                    <a:schemeClr val="bg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has hecho volver sus </a:t>
              </a:r>
              <a:r>
                <a:rPr lang="es-ES" sz="2200" i="1" dirty="0" smtClean="0">
                  <a:solidFill>
                    <a:schemeClr val="bg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corazones</a:t>
              </a:r>
              <a:r>
                <a:rPr lang="en-US" sz="2200" i="1" dirty="0" smtClean="0">
                  <a:solidFill>
                    <a:schemeClr val="bg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”.</a:t>
              </a:r>
              <a:r>
                <a:rPr lang="en-US" sz="2200" i="1" dirty="0">
                  <a:solidFill>
                    <a:srgbClr val="F2C278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/>
              </a:r>
              <a:br>
                <a:rPr lang="en-US" sz="2200" i="1" dirty="0">
                  <a:solidFill>
                    <a:srgbClr val="F2C278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</a:br>
              <a:r>
                <a:rPr lang="en-US" sz="2200" i="1" dirty="0">
                  <a:solidFill>
                    <a:schemeClr val="bg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1 </a:t>
              </a:r>
              <a:r>
                <a:rPr lang="en-US" sz="2200" i="1" dirty="0" smtClean="0">
                  <a:solidFill>
                    <a:schemeClr val="bg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Reyes </a:t>
              </a:r>
              <a:r>
                <a:rPr lang="en-US" sz="2200" i="1" dirty="0">
                  <a:solidFill>
                    <a:schemeClr val="bg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18:36-39, 19:18</a:t>
              </a:r>
            </a:p>
          </p:txBody>
        </p:sp>
        <p:grpSp>
          <p:nvGrpSpPr>
            <p:cNvPr id="36" name="Group 35">
              <a:extLst>
                <a:ext uri="{FF2B5EF4-FFF2-40B4-BE49-F238E27FC236}">
                  <a16:creationId xmlns:a16="http://schemas.microsoft.com/office/drawing/2014/main" xmlns="" id="{0147D4A5-F05B-8F0F-81EE-5AA9C1266A4F}"/>
                </a:ext>
              </a:extLst>
            </p:cNvPr>
            <p:cNvGrpSpPr/>
            <p:nvPr/>
          </p:nvGrpSpPr>
          <p:grpSpPr>
            <a:xfrm>
              <a:off x="-346762" y="1845580"/>
              <a:ext cx="2499525" cy="923330"/>
              <a:chOff x="-511354" y="1956222"/>
              <a:chExt cx="2499525" cy="923330"/>
            </a:xfrm>
          </p:grpSpPr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xmlns="" id="{8117BF06-07A1-6E93-0E31-660E3BB638B0}"/>
                  </a:ext>
                </a:extLst>
              </p:cNvPr>
              <p:cNvSpPr txBox="1"/>
              <p:nvPr/>
            </p:nvSpPr>
            <p:spPr>
              <a:xfrm>
                <a:off x="-511354" y="1956222"/>
                <a:ext cx="2394474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2700" dirty="0" smtClean="0">
                    <a:solidFill>
                      <a:schemeClr val="bg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UN SOLO DIOS VERDADERO</a:t>
                </a:r>
                <a:endParaRPr lang="en-US" sz="2700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cxnSp>
            <p:nvCxnSpPr>
              <p:cNvPr id="38" name="Straight Connector 37">
                <a:extLst>
                  <a:ext uri="{FF2B5EF4-FFF2-40B4-BE49-F238E27FC236}">
                    <a16:creationId xmlns:a16="http://schemas.microsoft.com/office/drawing/2014/main" xmlns="" id="{21B78799-C29E-DCC6-6DC1-229E4505873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988171" y="2051142"/>
                <a:ext cx="0" cy="733490"/>
              </a:xfrm>
              <a:prstGeom prst="line">
                <a:avLst/>
              </a:prstGeom>
              <a:ln w="22225">
                <a:solidFill>
                  <a:srgbClr val="F4C78A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40" name="Picture 39">
            <a:extLst>
              <a:ext uri="{FF2B5EF4-FFF2-40B4-BE49-F238E27FC236}">
                <a16:creationId xmlns:a16="http://schemas.microsoft.com/office/drawing/2014/main" xmlns="" id="{084ACE92-725B-22F1-11B1-F99E946916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41154" y="2133472"/>
            <a:ext cx="5461692" cy="348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6033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9859CEBA-0DAE-EB32-486C-F97DC15F456C}"/>
              </a:ext>
            </a:extLst>
          </p:cNvPr>
          <p:cNvSpPr txBox="1"/>
          <p:nvPr/>
        </p:nvSpPr>
        <p:spPr>
          <a:xfrm>
            <a:off x="1155700" y="1714500"/>
            <a:ext cx="6832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“Y</a:t>
            </a:r>
            <a:r>
              <a:rPr lang="en-US" sz="5400" dirty="0" smtClean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AHVEH ES MI DIOS</a:t>
            </a:r>
            <a:r>
              <a:rPr lang="en-US" sz="6000" dirty="0" smtClean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”</a:t>
            </a:r>
            <a:endParaRPr lang="en-US" sz="6000" dirty="0">
              <a:solidFill>
                <a:schemeClr val="bg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9C0CE694-AB14-BCBE-61B7-32A19977D7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41154" y="2529798"/>
            <a:ext cx="5461692" cy="655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8496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BE18354-95CD-62FB-42EF-FE8BC115F0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3247" y="0"/>
            <a:ext cx="6858000" cy="1989667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Los d</a:t>
            </a:r>
            <a:r>
              <a:rPr lang="es-ES" dirty="0" err="1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ías</a:t>
            </a:r>
            <a:r>
              <a:rPr lang="es-ES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de</a:t>
            </a:r>
            <a:endParaRPr lang="en-US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7D70ED89-41BB-0A66-98E7-E99AFA3ED5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43247" y="2066396"/>
            <a:ext cx="6858000" cy="1379802"/>
          </a:xfrm>
        </p:spPr>
        <p:txBody>
          <a:bodyPr>
            <a:noAutofit/>
          </a:bodyPr>
          <a:lstStyle/>
          <a:p>
            <a:r>
              <a:rPr lang="es-ES" sz="19900" dirty="0" smtClean="0">
                <a:solidFill>
                  <a:schemeClr val="bg1"/>
                </a:solidFill>
                <a:latin typeface="Mistral" panose="03090702030407020403" pitchFamily="66" charset="0"/>
              </a:rPr>
              <a:t>ELÍAS</a:t>
            </a:r>
            <a:endParaRPr lang="en-US" sz="19900" dirty="0">
              <a:solidFill>
                <a:schemeClr val="bg1"/>
              </a:solidFill>
              <a:latin typeface="Mistral" panose="030907020304070204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7126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2792</TotalTime>
  <Words>1271</Words>
  <Application>Microsoft Office PowerPoint</Application>
  <PresentationFormat>On-screen Show (16:10)</PresentationFormat>
  <Paragraphs>213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Aptos</vt:lpstr>
      <vt:lpstr>Aptos Display</vt:lpstr>
      <vt:lpstr>Arial</vt:lpstr>
      <vt:lpstr>Calibri</vt:lpstr>
      <vt:lpstr>Calibri Light</vt:lpstr>
      <vt:lpstr>Helvetica</vt:lpstr>
      <vt:lpstr>Mistral</vt:lpstr>
      <vt:lpstr>Office Theme</vt:lpstr>
      <vt:lpstr>Los días de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Los días de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Days of Elijah</dc:title>
  <dc:creator>Phillip Shumake</dc:creator>
  <cp:lastModifiedBy>Esther Eubanks</cp:lastModifiedBy>
  <cp:revision>99</cp:revision>
  <dcterms:created xsi:type="dcterms:W3CDTF">2023-12-07T16:10:04Z</dcterms:created>
  <dcterms:modified xsi:type="dcterms:W3CDTF">2023-12-10T00:18:27Z</dcterms:modified>
</cp:coreProperties>
</file>