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9" r:id="rId10"/>
    <p:sldId id="258" r:id="rId11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E75"/>
    <a:srgbClr val="CA9F68"/>
    <a:srgbClr val="F2E5DB"/>
    <a:srgbClr val="E5BC98"/>
    <a:srgbClr val="493452"/>
    <a:srgbClr val="4C3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68639"/>
  </p:normalViewPr>
  <p:slideViewPr>
    <p:cSldViewPr snapToGrid="0">
      <p:cViewPr varScale="1">
        <p:scale>
          <a:sx n="103" d="100"/>
          <a:sy n="103" d="100"/>
        </p:scale>
        <p:origin x="2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59E3-4CF3-C24D-B76E-083D5ED7CBE8}" type="datetimeFigureOut">
              <a:rPr lang="en-US" smtClean="0"/>
              <a:t>12/30/23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96038-9ED6-014F-A4FC-0F523CCC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looking around a restaurant…</a:t>
            </a:r>
          </a:p>
          <a:p>
            <a:endParaRPr lang="en-US" dirty="0"/>
          </a:p>
          <a:p>
            <a:r>
              <a:rPr lang="en-US" dirty="0"/>
              <a:t>You might see a young couple on a date.</a:t>
            </a:r>
          </a:p>
          <a:p>
            <a:r>
              <a:rPr lang="en-US" dirty="0"/>
              <a:t>You might see business partners celebrating a project.</a:t>
            </a:r>
          </a:p>
          <a:p>
            <a:r>
              <a:rPr lang="en-US" dirty="0"/>
              <a:t>You might see incredible food everyone is getting a taste of. (A Server Filling All the Glasses from the Same Container.)</a:t>
            </a:r>
          </a:p>
          <a:p>
            <a:r>
              <a:rPr lang="en-US" dirty="0"/>
              <a:t>You might see a family – bowing their heads and giving thanks for their food together.</a:t>
            </a:r>
          </a:p>
          <a:p>
            <a:endParaRPr lang="en-US" dirty="0"/>
          </a:p>
          <a:p>
            <a:r>
              <a:rPr lang="en-US" dirty="0"/>
              <a:t>When a meal is shared – 3 qualities are true…</a:t>
            </a:r>
          </a:p>
          <a:p>
            <a:endParaRPr lang="en-US" dirty="0"/>
          </a:p>
          <a:p>
            <a:r>
              <a:rPr lang="en-US" dirty="0"/>
              <a:t>Common or Joint Activity</a:t>
            </a:r>
          </a:p>
          <a:p>
            <a:r>
              <a:rPr lang="en-US" dirty="0"/>
              <a:t>Common Family</a:t>
            </a:r>
          </a:p>
          <a:p>
            <a:r>
              <a:rPr lang="en-US" dirty="0"/>
              <a:t>Common Benefit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eat together.</a:t>
            </a:r>
          </a:p>
          <a:p>
            <a:r>
              <a:rPr lang="en-US" dirty="0"/>
              <a:t>To love one another.</a:t>
            </a:r>
          </a:p>
          <a:p>
            <a:r>
              <a:rPr lang="en-US" dirty="0"/>
              <a:t>To bless one another.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 “Share” of Stock: We Share in the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– We Are Participating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– We Are Benefiting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– We Are In Relationship Together.</a:t>
            </a: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ACTIVITY:  We are eating together.  In a religious meal, we are in fact, worshipping together.  “We bless” indicates even – common gratitude for a common subject.</a:t>
            </a:r>
          </a:p>
          <a:p>
            <a:endParaRPr lang="en-US" dirty="0"/>
          </a:p>
          <a:p>
            <a:r>
              <a:rPr lang="en-US" dirty="0"/>
              <a:t>RELATIONSHIP: Love and Friendship with One Another. Joint Family.</a:t>
            </a:r>
          </a:p>
          <a:p>
            <a:endParaRPr lang="en-US" dirty="0"/>
          </a:p>
          <a:p>
            <a:r>
              <a:rPr lang="en-US" dirty="0"/>
              <a:t>BENEFIT:  There is a Common Acknowledgement That We Each Need This.  Common Need / Common Nourishment.</a:t>
            </a:r>
          </a:p>
          <a:p>
            <a:endParaRPr lang="en-US" dirty="0"/>
          </a:p>
          <a:p>
            <a:r>
              <a:rPr lang="en-US" dirty="0"/>
              <a:t>To eat and to worship together.</a:t>
            </a:r>
          </a:p>
          <a:p>
            <a:r>
              <a:rPr lang="en-US" dirty="0"/>
              <a:t>To be brothers and sisters together – to be members of his body together.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appreciate the Collective Aspect of our Worship.</a:t>
            </a:r>
          </a:p>
          <a:p>
            <a:endParaRPr lang="en-US" dirty="0"/>
          </a:p>
          <a:p>
            <a:r>
              <a:rPr lang="en-US" dirty="0"/>
              <a:t>There is a </a:t>
            </a:r>
            <a:r>
              <a:rPr lang="en-US" dirty="0" err="1"/>
              <a:t>signficant</a:t>
            </a:r>
            <a:r>
              <a:rPr lang="en-US" dirty="0"/>
              <a:t> difference between a single person on a random day, recalling a personal memory.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a collected body, assembled at a designated time, to focus on a specific person.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 you come together as a church…”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11:18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remember Jesus – we remember the GOOD that we are all trying to imitate.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remember Jesus – We remember the LOVE that we’ve all been searching for…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saying that Jesus’ death is no exclusive. He didn’t die just to rescue one person, or even just one nation.  He died to rescue ALL of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togetherness is a testimony to the world – that HE IS THE SAVIOR of the whole world.  That His death has the power to save – ANYONE who would become His disciple.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appreciate the Collective Aspect of our Worship.</a:t>
            </a:r>
          </a:p>
          <a:p>
            <a:endParaRPr lang="en-US" dirty="0"/>
          </a:p>
          <a:p>
            <a:r>
              <a:rPr lang="en-US" dirty="0"/>
              <a:t>There is a </a:t>
            </a:r>
            <a:r>
              <a:rPr lang="en-US" dirty="0" err="1"/>
              <a:t>signficant</a:t>
            </a:r>
            <a:r>
              <a:rPr lang="en-US" dirty="0"/>
              <a:t> difference between a single person on a random day, recalling a personal memory.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a collected body, assembled at a designated time, to focus on a specific person.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 you come together as a church…”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11:18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appreciate the Collective Aspect of our Worship.</a:t>
            </a:r>
          </a:p>
          <a:p>
            <a:endParaRPr lang="en-US" dirty="0"/>
          </a:p>
          <a:p>
            <a:r>
              <a:rPr lang="en-US" dirty="0"/>
              <a:t>His Body – He became a man. He humbled himself to leave the joys of heaven and live as a human being.  Not just to live – but to experience the sorrows and pains of this life in a body of his own.  </a:t>
            </a:r>
          </a:p>
          <a:p>
            <a:endParaRPr lang="en-US" dirty="0"/>
          </a:p>
          <a:p>
            <a:r>
              <a:rPr lang="en-US" dirty="0"/>
              <a:t>There is a </a:t>
            </a:r>
            <a:r>
              <a:rPr lang="en-US" dirty="0" err="1"/>
              <a:t>signficant</a:t>
            </a:r>
            <a:r>
              <a:rPr lang="en-US" dirty="0"/>
              <a:t> difference between a single person on a random day, recalling a personal memory.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a collected body, assembled at a designated time, to focus on a specific person.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 you come together as a church…”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11:18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In contrast to the beliefs of the medieval church, the Protestant doctrine of the priesthood of all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believers holds that there is no longer a priestly class of people within God’s people, but that all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believers share in Christ’s priestly status by virtue of their union with Christ. Although there was a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select group of priests in the OT , who mediated the knowledge, presence, and forgiveness of God to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the rest of Israel, Christ has come and fulfilled the priestly role through his life, death, and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resurrection. Therefore, Christ was the final priestly mediator between God and his people, and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Christians share in that role through him. This means that Christians are not dependent upon the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priests within the church to interpret Scripture for them or affect God’s blessing of forgiveness for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them; all Christians are equally priests through Christ and stand upon the same ground before the</a:t>
            </a:r>
          </a:p>
          <a:p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cross.</a:t>
            </a:r>
            <a:r>
              <a:rPr lang="en-US" dirty="0">
                <a:solidFill>
                  <a:schemeClr val="tx1"/>
                </a:solidFill>
                <a:effectLst/>
                <a:latin typeface="Helvetica" pitchFamily="2" charset="0"/>
              </a:rPr>
              <a:t>” – The Gospel Coalition</a:t>
            </a:r>
            <a:endParaRPr lang="en-US" dirty="0">
              <a:solidFill>
                <a:srgbClr val="1D1D1D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– we share in the desire and intent of JESUS.  To Glorify God in our lives.  To live in a way that brings SALVATION to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6038-9ED6-014F-A4FC-0F523CCCE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B302-BEFA-9B5D-B2C9-3AB6C2C7F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Sharing in the Lord’s Supper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17D85-18F3-F60F-8084-6B33C5CCD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urple sign with a wine glass and bread&#10;&#10;Description automatically generated">
            <a:extLst>
              <a:ext uri="{FF2B5EF4-FFF2-40B4-BE49-F238E27FC236}">
                <a16:creationId xmlns:a16="http://schemas.microsoft.com/office/drawing/2014/main" id="{7F552444-B5CF-E49D-4FF2-A4E06FA5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B302-BEFA-9B5D-B2C9-3AB6C2C7F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Sharing in the Lord’s Supper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17D85-18F3-F60F-8084-6B33C5CCD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urple sign with a wine glass and bread&#10;&#10;Description automatically generated">
            <a:extLst>
              <a:ext uri="{FF2B5EF4-FFF2-40B4-BE49-F238E27FC236}">
                <a16:creationId xmlns:a16="http://schemas.microsoft.com/office/drawing/2014/main" id="{0FCB45E3-1EEE-A1B8-6257-19FEF5A4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856649" y="1482291"/>
            <a:ext cx="755583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“Is not the cup of blessing which we bless a sharing in the blood of Christ?</a:t>
            </a:r>
            <a:b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the bread which we break a sharing in the body of Christ?”</a:t>
            </a:r>
            <a:b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10:16</a:t>
            </a:r>
            <a:endParaRPr lang="en-US" sz="44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gh angle view of people sitting at tables&#10;&#10;Description automatically generated">
            <a:extLst>
              <a:ext uri="{FF2B5EF4-FFF2-40B4-BE49-F238E27FC236}">
                <a16:creationId xmlns:a16="http://schemas.microsoft.com/office/drawing/2014/main" id="{7BF33E24-0CB8-EB89-870F-8984A3EA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06448" cy="5715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C7AA34-52B7-DB1C-29BE-24D9FB71829D}"/>
              </a:ext>
            </a:extLst>
          </p:cNvPr>
          <p:cNvGrpSpPr/>
          <p:nvPr/>
        </p:nvGrpSpPr>
        <p:grpSpPr>
          <a:xfrm>
            <a:off x="4171609" y="564946"/>
            <a:ext cx="4765430" cy="852866"/>
            <a:chOff x="2189284" y="1533134"/>
            <a:chExt cx="4765430" cy="8528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EEEEC8-C6C2-B5BB-D4D5-8519FF1D836E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SHARE: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88E473-1922-BF81-535A-72C563DA829C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ACTIVITY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A70F72-A1B8-A87E-AE9A-42AC751EEFAE}"/>
              </a:ext>
            </a:extLst>
          </p:cNvPr>
          <p:cNvGrpSpPr/>
          <p:nvPr/>
        </p:nvGrpSpPr>
        <p:grpSpPr>
          <a:xfrm>
            <a:off x="4171609" y="2117882"/>
            <a:ext cx="4765430" cy="852866"/>
            <a:chOff x="2189284" y="1533134"/>
            <a:chExt cx="4765430" cy="8528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862E70-4DE8-5F3A-C86E-D6E363BA4973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SHARE: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859339-B9C6-881B-C1E9-52CF541CF363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RELATIONSHIP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F73A6-347F-5C8A-C642-7730E4623EBF}"/>
              </a:ext>
            </a:extLst>
          </p:cNvPr>
          <p:cNvGrpSpPr/>
          <p:nvPr/>
        </p:nvGrpSpPr>
        <p:grpSpPr>
          <a:xfrm>
            <a:off x="4171609" y="3821290"/>
            <a:ext cx="4765430" cy="852866"/>
            <a:chOff x="2189284" y="1533134"/>
            <a:chExt cx="4765430" cy="8528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B1AEA5-884E-A413-12EF-C9BE61547819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SHARE: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62D94F-BC53-E863-D09B-BA0C55CEFD7C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BENEFITS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8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856649" y="1482291"/>
            <a:ext cx="755583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“Is not the cup of blessing which we bless a sharing in the blood of Christ?</a:t>
            </a:r>
            <a:b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the bread which we break a sharing in the body of Christ?”</a:t>
            </a:r>
            <a:b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10:16</a:t>
            </a:r>
            <a:endParaRPr lang="en-US" sz="44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8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626887"/>
            <a:ext cx="4765430" cy="1363729"/>
            <a:chOff x="2189284" y="1683857"/>
            <a:chExt cx="4765430" cy="1363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857500" y="1683857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SHARING IN THE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“…which </a:t>
            </a:r>
            <a:r>
              <a:rPr lang="en-US" sz="2800" i="1" u="sng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bless…which </a:t>
            </a:r>
            <a:r>
              <a:rPr lang="en-US" sz="2800" i="1" u="sng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break…”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686693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Common Purpose Is To Focus On Jesus.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11:18, Acts 20:7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2" y="4173942"/>
            <a:ext cx="7067905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Common Hope Is In His Sacrifice.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10:7, 14-15</a:t>
            </a:r>
          </a:p>
        </p:txBody>
      </p:sp>
    </p:spTree>
    <p:extLst>
      <p:ext uri="{BB962C8B-B14F-4D97-AF65-F5344CB8AC3E}">
        <p14:creationId xmlns:p14="http://schemas.microsoft.com/office/powerpoint/2010/main" val="25638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626887"/>
            <a:ext cx="4765430" cy="1363729"/>
            <a:chOff x="2189284" y="1683857"/>
            <a:chExt cx="4765430" cy="1363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857500" y="1683857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SHARING IN THE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“…sharing in the blood of Christ…”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7459791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Blood Pays For Our Forgiveness.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Matthew 26:27-28, Revelation 1:5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2" y="4173942"/>
            <a:ext cx="7067905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Blood Shows The Extent of His Love.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Romans 5:8-9, Romans 6:5</a:t>
            </a:r>
          </a:p>
        </p:txBody>
      </p:sp>
    </p:spTree>
    <p:extLst>
      <p:ext uri="{BB962C8B-B14F-4D97-AF65-F5344CB8AC3E}">
        <p14:creationId xmlns:p14="http://schemas.microsoft.com/office/powerpoint/2010/main" val="30281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626887"/>
            <a:ext cx="4765430" cy="1363729"/>
            <a:chOff x="2189284" y="1683857"/>
            <a:chExt cx="4765430" cy="1363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857500" y="1683857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SHARING IN THE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070669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“…bread which we break…body of Christ”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070669" y="3312902"/>
            <a:ext cx="8073331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Body Endured The Humility &amp; Hardships of Life.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Matthew 4:2, Luke 9:57-62, Isaiah 53:1-6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070668" y="4173942"/>
            <a:ext cx="810022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Body Reminds Us of the Body We’ve Joined.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10:17</a:t>
            </a:r>
          </a:p>
        </p:txBody>
      </p:sp>
    </p:spTree>
    <p:extLst>
      <p:ext uri="{BB962C8B-B14F-4D97-AF65-F5344CB8AC3E}">
        <p14:creationId xmlns:p14="http://schemas.microsoft.com/office/powerpoint/2010/main" val="15619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626887"/>
            <a:ext cx="4765430" cy="1363729"/>
            <a:chOff x="2189284" y="1683857"/>
            <a:chExt cx="4765430" cy="1363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857500" y="1683857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  <a:latin typeface="+mj-lt"/>
                </a:rPr>
                <a:t>SHARING IN THE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ALTAR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“…are not those who eat the sacrifices…”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10:18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7459791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This Meal Identifies Us As Priests.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Leviticus 6-7, 1 Peter 2:9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2" y="4173942"/>
            <a:ext cx="7067905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Eat This Meal Is To Reject All Idols.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Corinthians 10:19-22</a:t>
            </a:r>
          </a:p>
        </p:txBody>
      </p:sp>
    </p:spTree>
    <p:extLst>
      <p:ext uri="{BB962C8B-B14F-4D97-AF65-F5344CB8AC3E}">
        <p14:creationId xmlns:p14="http://schemas.microsoft.com/office/powerpoint/2010/main" val="6112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604655" y="1213351"/>
            <a:ext cx="803851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“Whether, then, you eat or drink or whatever you do, do all to the glory of God. Give no offense either to Jews or to Greeks or to the church of God; just as I also please all men in all things, not seeking my own profit but the profit of the many, so that they may be saved.</a:t>
            </a:r>
            <a:br>
              <a:rPr lang="en-US" sz="4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10:31-33</a:t>
            </a:r>
            <a:endParaRPr lang="en-US" sz="44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6B12B0-231A-89FA-0F05-38FC661FB4FC}"/>
              </a:ext>
            </a:extLst>
          </p:cNvPr>
          <p:cNvCxnSpPr>
            <a:cxnSpLocks/>
          </p:cNvCxnSpPr>
          <p:nvPr/>
        </p:nvCxnSpPr>
        <p:spPr>
          <a:xfrm>
            <a:off x="2487527" y="2132505"/>
            <a:ext cx="4128426" cy="0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B848C5-2DE2-2241-1FE4-529C33799754}"/>
              </a:ext>
            </a:extLst>
          </p:cNvPr>
          <p:cNvCxnSpPr>
            <a:cxnSpLocks/>
          </p:cNvCxnSpPr>
          <p:nvPr/>
        </p:nvCxnSpPr>
        <p:spPr>
          <a:xfrm>
            <a:off x="2666821" y="3449590"/>
            <a:ext cx="4285308" cy="0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C19F27-5B56-65CF-30A7-22C12EDB2AE8}"/>
              </a:ext>
            </a:extLst>
          </p:cNvPr>
          <p:cNvCxnSpPr>
            <a:cxnSpLocks/>
          </p:cNvCxnSpPr>
          <p:nvPr/>
        </p:nvCxnSpPr>
        <p:spPr>
          <a:xfrm>
            <a:off x="4045402" y="3878320"/>
            <a:ext cx="4285308" cy="0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16x10</Template>
  <TotalTime>360</TotalTime>
  <Words>1139</Words>
  <Application>Microsoft Macintosh PowerPoint</Application>
  <PresentationFormat>On-screen Show (16:10)</PresentationFormat>
  <Paragraphs>114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</vt:lpstr>
      <vt:lpstr>Times New Roman</vt:lpstr>
      <vt:lpstr>Office Theme</vt:lpstr>
      <vt:lpstr>Sharing in the Lord’s Supper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Sharing in the Lord’s Supper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in the Lord’s Supper</dc:title>
  <dc:creator>Phillip Shumake</dc:creator>
  <cp:lastModifiedBy>Phillip Shumake</cp:lastModifiedBy>
  <cp:revision>48</cp:revision>
  <dcterms:created xsi:type="dcterms:W3CDTF">2023-12-20T21:18:10Z</dcterms:created>
  <dcterms:modified xsi:type="dcterms:W3CDTF">2023-12-30T17:38:37Z</dcterms:modified>
</cp:coreProperties>
</file>