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306" r:id="rId4"/>
    <p:sldId id="305" r:id="rId5"/>
    <p:sldId id="307" r:id="rId6"/>
    <p:sldId id="308" r:id="rId7"/>
    <p:sldId id="310" r:id="rId8"/>
    <p:sldId id="309" r:id="rId9"/>
    <p:sldId id="312" r:id="rId10"/>
    <p:sldId id="31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snapToGrid="0">
      <p:cViewPr varScale="1">
        <p:scale>
          <a:sx n="84" d="100"/>
          <a:sy n="84" d="100"/>
        </p:scale>
        <p:origin x="7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701EEB7-8396-41A1-9716-6788B2B4296E}" type="datetimeFigureOut">
              <a:rPr lang="en-US" smtClean="0"/>
              <a:t>12/6/2023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5825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89850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9708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0872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1EEB7-8396-41A1-9716-6788B2B4296E}"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10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1EEB7-8396-41A1-9716-6788B2B4296E}"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404360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1EEB7-8396-41A1-9716-6788B2B4296E}"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653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1EEB7-8396-41A1-9716-6788B2B4296E}"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733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1EEB7-8396-41A1-9716-6788B2B4296E}"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320250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08443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9829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701EEB7-8396-41A1-9716-6788B2B4296E}" type="datetimeFigureOut">
              <a:rPr lang="en-US" smtClean="0"/>
              <a:t>12/6/2023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EF7254E-A3CB-4C8D-8A38-E5CD39CE9B46}" type="slidenum">
              <a:rPr lang="en-US" smtClean="0"/>
              <a:t>‹#›</a:t>
            </a:fld>
            <a:endParaRPr lang="en-US"/>
          </a:p>
        </p:txBody>
      </p:sp>
    </p:spTree>
    <p:extLst>
      <p:ext uri="{BB962C8B-B14F-4D97-AF65-F5344CB8AC3E}">
        <p14:creationId xmlns:p14="http://schemas.microsoft.com/office/powerpoint/2010/main" val="8684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E1D8-B891-0F0E-AB17-88DD5B5CB728}"/>
              </a:ext>
            </a:extLst>
          </p:cNvPr>
          <p:cNvSpPr>
            <a:spLocks noGrp="1"/>
          </p:cNvSpPr>
          <p:nvPr>
            <p:ph type="ctrTitle"/>
          </p:nvPr>
        </p:nvSpPr>
        <p:spPr/>
        <p:txBody>
          <a:bodyPr/>
          <a:lstStyle/>
          <a:p>
            <a:r>
              <a:rPr lang="en-US" dirty="0"/>
              <a:t>The Gospel of Mark</a:t>
            </a:r>
          </a:p>
        </p:txBody>
      </p:sp>
      <p:sp>
        <p:nvSpPr>
          <p:cNvPr id="3" name="Subtitle 2">
            <a:extLst>
              <a:ext uri="{FF2B5EF4-FFF2-40B4-BE49-F238E27FC236}">
                <a16:creationId xmlns:a16="http://schemas.microsoft.com/office/drawing/2014/main" id="{36CCCF8E-142F-FB25-FF3C-80EFA7B2B465}"/>
              </a:ext>
            </a:extLst>
          </p:cNvPr>
          <p:cNvSpPr>
            <a:spLocks noGrp="1"/>
          </p:cNvSpPr>
          <p:nvPr>
            <p:ph type="subTitle" idx="1"/>
          </p:nvPr>
        </p:nvSpPr>
        <p:spPr/>
        <p:txBody>
          <a:bodyPr/>
          <a:lstStyle/>
          <a:p>
            <a:r>
              <a:rPr lang="en-US" dirty="0"/>
              <a:t>Lesson 10</a:t>
            </a:r>
          </a:p>
          <a:p>
            <a:r>
              <a:rPr lang="en-US" dirty="0"/>
              <a:t>Mark 12:28-13:37</a:t>
            </a:r>
          </a:p>
        </p:txBody>
      </p:sp>
    </p:spTree>
    <p:extLst>
      <p:ext uri="{BB962C8B-B14F-4D97-AF65-F5344CB8AC3E}">
        <p14:creationId xmlns:p14="http://schemas.microsoft.com/office/powerpoint/2010/main" val="3618208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370332" y="1840230"/>
            <a:ext cx="9550908" cy="4500282"/>
          </a:xfrm>
        </p:spPr>
        <p:txBody>
          <a:bodyPr>
            <a:noAutofit/>
          </a:bodyPr>
          <a:lstStyle/>
          <a:p>
            <a:pPr marL="0" indent="0">
              <a:spcBef>
                <a:spcPts val="600"/>
              </a:spcBef>
              <a:buNone/>
            </a:pPr>
            <a:r>
              <a:rPr lang="en-US" sz="2000" b="1" dirty="0"/>
              <a:t>Language of Jesus’ Sermon:</a:t>
            </a:r>
          </a:p>
          <a:p>
            <a:pPr>
              <a:spcBef>
                <a:spcPts val="600"/>
              </a:spcBef>
            </a:pPr>
            <a:r>
              <a:rPr lang="en-US" dirty="0"/>
              <a:t>14 “But when you see the ABOMINATION OF DESOLATION standing where it should not be (let the reader understand), then those who are in Judea must flee to the mountains. 15 The one who is on the housetop must not go down, or go in to get anything out of his house; (Luke 21:20 - Armies Surrounding Jerusalem)</a:t>
            </a:r>
            <a:endParaRPr lang="en-US" u="sng" dirty="0"/>
          </a:p>
          <a:p>
            <a:pPr marL="0" indent="0">
              <a:spcBef>
                <a:spcPts val="600"/>
              </a:spcBef>
              <a:buNone/>
            </a:pPr>
            <a:r>
              <a:rPr lang="en-US" b="1" dirty="0"/>
              <a:t>Peter Concerning the Second Coming:</a:t>
            </a:r>
          </a:p>
          <a:p>
            <a:pPr>
              <a:spcBef>
                <a:spcPts val="600"/>
              </a:spcBef>
            </a:pPr>
            <a:r>
              <a:rPr lang="en-US" b="1" dirty="0"/>
              <a:t>2 Pet 3:10</a:t>
            </a:r>
            <a:r>
              <a:rPr lang="en-US" dirty="0"/>
              <a:t>-  But the day of the Lord will come as a thief in the night, in which the heavens will pass away with a great noise, and the elements will melt with fervent heat; both the earth and the works that are in it will be burned up.</a:t>
            </a:r>
          </a:p>
          <a:p>
            <a:pPr>
              <a:spcBef>
                <a:spcPts val="600"/>
              </a:spcBef>
            </a:pPr>
            <a:endParaRPr lang="en-US" dirty="0"/>
          </a:p>
          <a:p>
            <a:pPr marL="0" indent="0">
              <a:spcBef>
                <a:spcPts val="600"/>
              </a:spcBef>
              <a:buNone/>
            </a:pPr>
            <a:r>
              <a:rPr lang="en-US" dirty="0"/>
              <a:t>Warnings for the Disciples - Be Ready, Flee Jerusalem when you see these things.</a:t>
            </a:r>
          </a:p>
          <a:p>
            <a:pPr marL="0" indent="0">
              <a:spcBef>
                <a:spcPts val="600"/>
              </a:spcBef>
              <a:buNone/>
            </a:pPr>
            <a:r>
              <a:rPr lang="en-US" dirty="0"/>
              <a:t>Warnings for us - A day of judgement will come to all</a:t>
            </a:r>
          </a:p>
          <a:p>
            <a:pPr marL="0" indent="0">
              <a:spcBef>
                <a:spcPts val="600"/>
              </a:spcBef>
              <a:buNone/>
            </a:pPr>
            <a:r>
              <a:rPr lang="en-US" dirty="0"/>
              <a:t>	Eccl 12:13-14:  The conclusion, when all has been heard, is: fear God and keep His commandments, because this applies to every person. For God will bring every act to judgment, everything which is hidden, whether it is good or evil.</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Destruction of Jerusalem Ch.13</a:t>
            </a:r>
          </a:p>
        </p:txBody>
      </p:sp>
    </p:spTree>
    <p:extLst>
      <p:ext uri="{BB962C8B-B14F-4D97-AF65-F5344CB8AC3E}">
        <p14:creationId xmlns:p14="http://schemas.microsoft.com/office/powerpoint/2010/main" val="364933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12:28-34; The Greatest Commands</a:t>
            </a: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1417739" y="2357306"/>
            <a:ext cx="8514826" cy="3556933"/>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dirty="0"/>
              <a:t>28 One of the scribes came and heard them arguing, and recognizing that He had answered them well, asked Him, “What commandment is the foremost of all?” 29 Jesus answered, “The foremost is, ‘HEAR, O ISRAEL! THE LORD OUR GOD IS ONE LORD; 30 AND </a:t>
            </a:r>
            <a:r>
              <a:rPr lang="en-US" u="sng" dirty="0"/>
              <a:t>YOU SHALL LOVE THE LORD YOUR GOD WITH ALL YOUR HEART, AND WITH ALL YOUR SOUL, AND WITH ALL YOUR MIND, AND WITH ALL YOUR STRENGTH</a:t>
            </a:r>
            <a:r>
              <a:rPr lang="en-US" dirty="0"/>
              <a:t>.’ 31 The second is this, ‘</a:t>
            </a:r>
            <a:r>
              <a:rPr lang="en-US" u="sng" dirty="0"/>
              <a:t>YOU SHALL LOVE YOUR NEIGHBOR AS YOURSELF</a:t>
            </a:r>
            <a:r>
              <a:rPr lang="en-US" dirty="0"/>
              <a:t>.’ There is no other commandment greater than these.” 32 The scribe said to Him, “Right, Teacher; You have truly stated that HE IS ONE, AND THERE IS NO ONE ELSE BESIDES HIM; 33 AND TO LOVE HIM WITH ALL THE HEART AND WITH ALL THE UNDERSTANDING AND WITH ALL THE STRENGTH, AND TO LOVE ONE’S NEIGHBOR AS HIMSELF, is much more than all burnt offerings and sacrifices.” 34 When Jesus saw that he had answered intelligently, He said to him, “You are not far from the kingdom of God.” After that, no one would venture to ask Him any more questions.</a:t>
            </a:r>
          </a:p>
        </p:txBody>
      </p:sp>
    </p:spTree>
    <p:extLst>
      <p:ext uri="{BB962C8B-B14F-4D97-AF65-F5344CB8AC3E}">
        <p14:creationId xmlns:p14="http://schemas.microsoft.com/office/powerpoint/2010/main" val="65046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12:28-34; The Greatest Commands</a:t>
            </a: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1417739" y="2357306"/>
            <a:ext cx="8514826" cy="4134934"/>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dirty="0"/>
              <a:t>28 One of the scribes came and heard them arguing, and recognizing that He had answered them well, asked Him, “What commandment is the foremost of all?” 29 Jesus answered, “The foremost is, ‘HEAR, O ISRAEL! THE LORD OUR GOD IS ONE LORD; 30 AND YOU SHALL LOVE THE LORD YOUR GOD WITH ALL YOUR HEART, AND WITH ALL YOUR SOUL, AND WITH ALL YOUR MIND, AND WITH ALL YOUR STRENGTH.’ 31 The second is this, ‘YOU SHALL LOVE YOUR NEIGHBOR AS YOURSELF.’ There is no other commandment greater than these.” 32 The scribe said to Him, “Right, Teacher; You have truly stated that HE IS ONE, AND THERE IS NO ONE ELSE BESIDES HIM; 33 AND TO LOVE HIM WITH ALL THE HEART AND WITH ALL THE UNDERSTANDING AND WITH ALL THE STRENGTH, AND TO LOVE ONE’S NEIGHBOR AS HIMSELF, </a:t>
            </a:r>
            <a:r>
              <a:rPr lang="en-US" u="sng" dirty="0"/>
              <a:t>is much more than all burnt offerings and sacrifices</a:t>
            </a:r>
            <a:r>
              <a:rPr lang="en-US" dirty="0"/>
              <a:t>.” 34 When Jesus saw that he had answered intelligently, He said to him, “You are not far from the kingdom of God.” After that, no one would venture to ask Him any more questions.</a:t>
            </a:r>
          </a:p>
        </p:txBody>
      </p:sp>
    </p:spTree>
    <p:extLst>
      <p:ext uri="{BB962C8B-B14F-4D97-AF65-F5344CB8AC3E}">
        <p14:creationId xmlns:p14="http://schemas.microsoft.com/office/powerpoint/2010/main" val="1233768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12:28-34; The Greatest Commands</a:t>
            </a: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1417739" y="2357306"/>
            <a:ext cx="8514826" cy="3556933"/>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dirty="0"/>
              <a:t>28 One of the scribes came and heard them arguing, and recognizing that He had answered them well, asked Him, “What commandment is the foremost of all?” 29 Jesus answered, “The foremost is, ‘HEAR, O ISRAEL! THE LORD OUR GOD IS ONE LORD; 30 AND YOU SHALL LOVE THE LORD YOUR GOD WITH ALL YOUR HEART, AND WITH ALL YOUR SOUL, AND WITH ALL YOUR MIND, AND WITH ALL YOUR STRENGTH.’ 31 The second is this, ‘YOU SHALL LOVE YOUR NEIGHBOR AS YOURSELF.’ There is no other commandment greater than these.” 32 The scribe said to Him, “Right, Teacher; You have truly stated that HE IS ONE, AND THERE IS NO ONE ELSE BESIDES HIM; 33 AND TO LOVE HIM WITH ALL THE HEART AND WITH ALL THE UNDERSTANDING AND WITH ALL THE STRENGTH, AND TO LOVE ONE’S NEIGHBOR AS HIMSELF, is much more than all burnt offerings and sacrifices.” 34 When Jesus saw that he had answered intelligently, He said to him, “</a:t>
            </a:r>
            <a:r>
              <a:rPr lang="en-US" u="sng" dirty="0"/>
              <a:t>You are not far from the kingdom of God.” After that, no one would venture to ask Him any more questions.</a:t>
            </a:r>
          </a:p>
        </p:txBody>
      </p:sp>
    </p:spTree>
    <p:extLst>
      <p:ext uri="{BB962C8B-B14F-4D97-AF65-F5344CB8AC3E}">
        <p14:creationId xmlns:p14="http://schemas.microsoft.com/office/powerpoint/2010/main" val="3292649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12:28-34; The Greatest Commands</a:t>
            </a:r>
          </a:p>
          <a:p>
            <a:pPr>
              <a:spcBef>
                <a:spcPts val="600"/>
              </a:spcBef>
            </a:pPr>
            <a:r>
              <a:rPr lang="en-US" sz="2000" b="1" dirty="0"/>
              <a:t>12:35-40; The LORD said to my Lord…</a:t>
            </a:r>
          </a:p>
          <a:p>
            <a:pPr lvl="1">
              <a:spcBef>
                <a:spcPts val="600"/>
              </a:spcBef>
            </a:pPr>
            <a:r>
              <a:rPr lang="en-US" sz="1800" dirty="0"/>
              <a:t>37 David himself calls Him ‘Lord’; so in what sense is He his son?” And the large crowd enjoyed listening to Him. 38 In His teaching He was saying: “</a:t>
            </a:r>
            <a:r>
              <a:rPr lang="en-US" sz="1800" u="sng" dirty="0"/>
              <a:t>Beware of the scribes</a:t>
            </a:r>
            <a:r>
              <a:rPr lang="en-US" sz="1800" dirty="0"/>
              <a:t> who like to walk around in long robes, and like respectful greetings in the market places, 39 and chief seats in the synagogues and places of honor at banquets, 40 </a:t>
            </a:r>
            <a:r>
              <a:rPr lang="en-US" sz="1800" u="sng" dirty="0"/>
              <a:t>who devour widows’ houses</a:t>
            </a:r>
            <a:r>
              <a:rPr lang="en-US" sz="1800" dirty="0"/>
              <a:t>, and for appearance’s sake offer long prayers; these will receive greater condemnation.”</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382654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12:28-34; The Greatest Commands</a:t>
            </a:r>
          </a:p>
          <a:p>
            <a:pPr>
              <a:spcBef>
                <a:spcPts val="600"/>
              </a:spcBef>
            </a:pPr>
            <a:r>
              <a:rPr lang="en-US" sz="2000" b="1" dirty="0"/>
              <a:t>12:35-40; The LORD said to my Lord…</a:t>
            </a:r>
          </a:p>
          <a:p>
            <a:pPr>
              <a:spcBef>
                <a:spcPts val="600"/>
              </a:spcBef>
            </a:pPr>
            <a:r>
              <a:rPr lang="en-US" sz="2000" b="1" dirty="0"/>
              <a:t>12:41-44; The Widow’s Mite</a:t>
            </a:r>
          </a:p>
          <a:p>
            <a:pPr lvl="1">
              <a:spcBef>
                <a:spcPts val="600"/>
              </a:spcBef>
            </a:pPr>
            <a:r>
              <a:rPr lang="en-US" sz="1800" dirty="0"/>
              <a:t>41 And He sat down opposite the treasury, and began observing how the people were putting money into the treasury; and many rich people were putting in large sums. 42 A poor widow came and put in two small copper coins, which amount to a cent. 43 Calling His disciples to Him, He said to them, “Truly I say to you, this poor widow put in more than all the contributors to the treasury; 44 for they all put in out of their surplus, but she, out of her poverty, </a:t>
            </a:r>
            <a:r>
              <a:rPr lang="en-US" sz="1800" u="sng" dirty="0"/>
              <a:t>put in all she owned, all she had to live on</a:t>
            </a:r>
            <a:r>
              <a:rPr lang="en-US" sz="1800" dirty="0"/>
              <a:t>.”</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183652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12:28-34; The Greatest Commands</a:t>
            </a:r>
          </a:p>
          <a:p>
            <a:pPr>
              <a:spcBef>
                <a:spcPts val="600"/>
              </a:spcBef>
            </a:pPr>
            <a:r>
              <a:rPr lang="en-US" sz="2000" b="1" dirty="0"/>
              <a:t>12:35-40; The LORD said to my Lord…</a:t>
            </a:r>
          </a:p>
          <a:p>
            <a:pPr>
              <a:spcBef>
                <a:spcPts val="600"/>
              </a:spcBef>
            </a:pPr>
            <a:r>
              <a:rPr lang="en-US" sz="2000" b="1" dirty="0"/>
              <a:t>12:41-44; The Widow’s Mite</a:t>
            </a:r>
          </a:p>
          <a:p>
            <a:pPr>
              <a:spcBef>
                <a:spcPts val="600"/>
              </a:spcBef>
            </a:pPr>
            <a:r>
              <a:rPr lang="en-US" sz="2000" b="1" dirty="0"/>
              <a:t>13:1-37; Things to Come</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149899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370332" y="1840230"/>
            <a:ext cx="4636008" cy="4500282"/>
          </a:xfrm>
        </p:spPr>
        <p:txBody>
          <a:bodyPr>
            <a:noAutofit/>
          </a:bodyPr>
          <a:lstStyle/>
          <a:p>
            <a:pPr marL="0" indent="0">
              <a:spcBef>
                <a:spcPts val="600"/>
              </a:spcBef>
              <a:buNone/>
            </a:pPr>
            <a:r>
              <a:rPr lang="en-US" sz="2000" b="1" dirty="0"/>
              <a:t>Context of Jesus’ Sermon:</a:t>
            </a:r>
          </a:p>
          <a:p>
            <a:pPr>
              <a:spcBef>
                <a:spcPts val="600"/>
              </a:spcBef>
            </a:pPr>
            <a:r>
              <a:rPr lang="en-US" dirty="0"/>
              <a:t>1 As He was going out of the temple, one of His disciples said to Him, “Teacher, behold what wonderful stones and what wonderful buildings!” 2 And Jesus said to him, “Do you see these great buildings? Not one stone will be left upon another which will not be torn down.” 3 As He was sitting on the Mount of Olives opposite the temple, Peter and James and John and Andrew were questioning Him privately, 4 </a:t>
            </a:r>
            <a:r>
              <a:rPr lang="en-US" u="sng" dirty="0"/>
              <a:t>“Tell us, when will these things be, and what will be the sign when all these things are going to be fulfilled?” </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Destruction of Jerusalem Ch.13</a:t>
            </a:r>
          </a:p>
        </p:txBody>
      </p:sp>
      <p:sp>
        <p:nvSpPr>
          <p:cNvPr id="2" name="Content Placeholder 2">
            <a:extLst>
              <a:ext uri="{FF2B5EF4-FFF2-40B4-BE49-F238E27FC236}">
                <a16:creationId xmlns:a16="http://schemas.microsoft.com/office/drawing/2014/main" id="{85A6D3E3-6EF2-2C80-D971-FC912F67B0DC}"/>
              </a:ext>
            </a:extLst>
          </p:cNvPr>
          <p:cNvSpPr txBox="1">
            <a:spLocks/>
          </p:cNvSpPr>
          <p:nvPr/>
        </p:nvSpPr>
        <p:spPr>
          <a:xfrm>
            <a:off x="5689092" y="1840230"/>
            <a:ext cx="4636008" cy="1325562"/>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Font typeface="Arial" pitchFamily="34" charset="0"/>
              <a:buNone/>
            </a:pPr>
            <a:r>
              <a:rPr lang="en-US" sz="2000" b="1" dirty="0"/>
              <a:t>Context of Isaiah’s Sermon:</a:t>
            </a:r>
          </a:p>
          <a:p>
            <a:pPr>
              <a:spcBef>
                <a:spcPts val="600"/>
              </a:spcBef>
            </a:pPr>
            <a:r>
              <a:rPr lang="en-US" dirty="0"/>
              <a:t>1 The oracle </a:t>
            </a:r>
            <a:r>
              <a:rPr lang="en-US" u="sng" dirty="0"/>
              <a:t>concerning Babylon </a:t>
            </a:r>
            <a:r>
              <a:rPr lang="en-US" dirty="0"/>
              <a:t>which Isaiah the son of </a:t>
            </a:r>
            <a:r>
              <a:rPr lang="en-US" dirty="0" err="1"/>
              <a:t>Amoz</a:t>
            </a:r>
            <a:r>
              <a:rPr lang="en-US" dirty="0"/>
              <a:t> saw.</a:t>
            </a:r>
            <a:endParaRPr lang="en-US" u="sng" dirty="0"/>
          </a:p>
        </p:txBody>
      </p:sp>
      <p:sp>
        <p:nvSpPr>
          <p:cNvPr id="4" name="TextBox 3">
            <a:extLst>
              <a:ext uri="{FF2B5EF4-FFF2-40B4-BE49-F238E27FC236}">
                <a16:creationId xmlns:a16="http://schemas.microsoft.com/office/drawing/2014/main" id="{452799E2-9494-800D-71BD-53A47E7A884F}"/>
              </a:ext>
            </a:extLst>
          </p:cNvPr>
          <p:cNvSpPr txBox="1"/>
          <p:nvPr/>
        </p:nvSpPr>
        <p:spPr>
          <a:xfrm>
            <a:off x="5917692" y="3440430"/>
            <a:ext cx="4517898" cy="2723823"/>
          </a:xfrm>
          <a:prstGeom prst="rect">
            <a:avLst/>
          </a:prstGeom>
        </p:spPr>
        <p:txBody>
          <a:bodyPr vert="horz" lIns="91440" tIns="45720" rIns="91440" bIns="45720" rtlCol="0">
            <a:noAutofit/>
          </a:bodyPr>
          <a:lstStyle>
            <a:lvl1pPr indent="0" defTabSz="914400">
              <a:lnSpc>
                <a:spcPct val="95000"/>
              </a:lnSpc>
              <a:spcBef>
                <a:spcPts val="600"/>
              </a:spcBef>
              <a:spcAft>
                <a:spcPts val="200"/>
              </a:spcAft>
              <a:buClr>
                <a:schemeClr val="accent1"/>
              </a:buClr>
              <a:buSzPct val="80000"/>
              <a:buFont typeface="Arial" pitchFamily="34" charset="0"/>
              <a:buNone/>
              <a:defRPr sz="2000" b="1" spc="10" baseline="0"/>
            </a:lvl1pPr>
            <a:lvl2pPr indent="-182880" defTabSz="914400">
              <a:lnSpc>
                <a:spcPct val="90000"/>
              </a:lnSpc>
              <a:spcBef>
                <a:spcPts val="300"/>
              </a:spcBef>
              <a:spcAft>
                <a:spcPts val="300"/>
              </a:spcAft>
              <a:buClr>
                <a:schemeClr val="accent1"/>
              </a:buClr>
              <a:buFont typeface="Wingdings 2" pitchFamily="18" charset="2"/>
              <a:buChar char=""/>
              <a:defRPr sz="1600">
                <a:solidFill>
                  <a:schemeClr val="tx1">
                    <a:lumMod val="85000"/>
                    <a:lumOff val="15000"/>
                  </a:schemeClr>
                </a:solidFill>
              </a:defRPr>
            </a:lvl2pPr>
            <a:lvl3pPr marL="731520" indent="-182880" defTabSz="914400">
              <a:lnSpc>
                <a:spcPct val="90000"/>
              </a:lnSpc>
              <a:spcBef>
                <a:spcPts val="300"/>
              </a:spcBef>
              <a:spcAft>
                <a:spcPts val="300"/>
              </a:spcAft>
              <a:buClr>
                <a:schemeClr val="accent1"/>
              </a:buClr>
              <a:buFont typeface="Wingdings 2" pitchFamily="18" charset="2"/>
              <a:buChar char=""/>
              <a:defRPr sz="1400">
                <a:solidFill>
                  <a:schemeClr val="tx1">
                    <a:lumMod val="85000"/>
                    <a:lumOff val="15000"/>
                  </a:schemeClr>
                </a:solidFill>
              </a:defRPr>
            </a:lvl3pPr>
            <a:lvl4pPr marL="1005840" indent="-182880" defTabSz="914400">
              <a:lnSpc>
                <a:spcPct val="90000"/>
              </a:lnSpc>
              <a:spcBef>
                <a:spcPts val="300"/>
              </a:spcBef>
              <a:spcAft>
                <a:spcPts val="300"/>
              </a:spcAft>
              <a:buClr>
                <a:schemeClr val="accent1"/>
              </a:buClr>
              <a:buFont typeface="Wingdings 2" pitchFamily="18" charset="2"/>
              <a:buChar char=""/>
              <a:defRPr sz="1400">
                <a:solidFill>
                  <a:schemeClr val="tx1">
                    <a:lumMod val="85000"/>
                    <a:lumOff val="15000"/>
                  </a:schemeClr>
                </a:solidFill>
              </a:defRPr>
            </a:lvl4pPr>
            <a:lvl5pPr marL="1280160" indent="-182880" defTabSz="914400">
              <a:lnSpc>
                <a:spcPct val="90000"/>
              </a:lnSpc>
              <a:spcBef>
                <a:spcPts val="300"/>
              </a:spcBef>
              <a:spcAft>
                <a:spcPts val="300"/>
              </a:spcAft>
              <a:buClr>
                <a:schemeClr val="accent1"/>
              </a:buClr>
              <a:buFont typeface="Wingdings 2" pitchFamily="18" charset="2"/>
              <a:buChar char=""/>
              <a:defRPr sz="1400">
                <a:solidFill>
                  <a:schemeClr val="tx1">
                    <a:lumMod val="85000"/>
                    <a:lumOff val="15000"/>
                  </a:schemeClr>
                </a:solidFill>
              </a:defRPr>
            </a:lvl5pPr>
            <a:lvl6pPr marL="1600000" indent="-228600" defTabSz="914400">
              <a:lnSpc>
                <a:spcPct val="90000"/>
              </a:lnSpc>
              <a:spcBef>
                <a:spcPts val="300"/>
              </a:spcBef>
              <a:spcAft>
                <a:spcPts val="300"/>
              </a:spcAft>
              <a:buClr>
                <a:schemeClr val="accent1"/>
              </a:buClr>
              <a:buFont typeface="Wingdings 2" pitchFamily="18" charset="2"/>
              <a:buChar char=""/>
              <a:defRPr sz="1400">
                <a:solidFill>
                  <a:schemeClr val="tx1">
                    <a:lumMod val="85000"/>
                    <a:lumOff val="15000"/>
                  </a:schemeClr>
                </a:solidFill>
              </a:defRPr>
            </a:lvl6pPr>
            <a:lvl7pPr marL="1900000" indent="-228600" defTabSz="914400">
              <a:lnSpc>
                <a:spcPct val="90000"/>
              </a:lnSpc>
              <a:spcBef>
                <a:spcPts val="300"/>
              </a:spcBef>
              <a:spcAft>
                <a:spcPts val="300"/>
              </a:spcAft>
              <a:buClr>
                <a:schemeClr val="accent1"/>
              </a:buClr>
              <a:buFont typeface="Wingdings 2" pitchFamily="18" charset="2"/>
              <a:buChar char=""/>
              <a:defRPr sz="1400">
                <a:solidFill>
                  <a:schemeClr val="tx1">
                    <a:lumMod val="85000"/>
                    <a:lumOff val="15000"/>
                  </a:schemeClr>
                </a:solidFill>
              </a:defRPr>
            </a:lvl7pPr>
            <a:lvl8pPr marL="2200000" indent="-228600" defTabSz="914400">
              <a:lnSpc>
                <a:spcPct val="90000"/>
              </a:lnSpc>
              <a:spcBef>
                <a:spcPts val="300"/>
              </a:spcBef>
              <a:spcAft>
                <a:spcPts val="300"/>
              </a:spcAft>
              <a:buClr>
                <a:schemeClr val="accent1"/>
              </a:buClr>
              <a:buFont typeface="Wingdings 2" pitchFamily="18" charset="2"/>
              <a:buChar char=""/>
              <a:defRPr sz="1400">
                <a:solidFill>
                  <a:schemeClr val="tx1">
                    <a:lumMod val="85000"/>
                    <a:lumOff val="15000"/>
                  </a:schemeClr>
                </a:solidFill>
              </a:defRPr>
            </a:lvl8pPr>
            <a:lvl9pPr marL="2500000" indent="-228600" defTabSz="914400">
              <a:lnSpc>
                <a:spcPct val="90000"/>
              </a:lnSpc>
              <a:spcBef>
                <a:spcPts val="300"/>
              </a:spcBef>
              <a:spcAft>
                <a:spcPts val="300"/>
              </a:spcAft>
              <a:buClr>
                <a:schemeClr val="accent1"/>
              </a:buClr>
              <a:buFont typeface="Wingdings 2" pitchFamily="18" charset="2"/>
              <a:buChar char=""/>
              <a:defRPr sz="1400">
                <a:solidFill>
                  <a:schemeClr val="tx1">
                    <a:lumMod val="85000"/>
                    <a:lumOff val="15000"/>
                  </a:schemeClr>
                </a:solidFill>
              </a:defRPr>
            </a:lvl9pPr>
          </a:lstStyle>
          <a:p>
            <a:r>
              <a:rPr lang="en-US" b="0" dirty="0"/>
              <a:t>Jeremiah 7:4-5 </a:t>
            </a:r>
          </a:p>
          <a:p>
            <a:r>
              <a:rPr lang="en-US" b="0" dirty="0"/>
              <a:t>Do not trust in deceptive words, saying, ‘This is the temple of the LORD, the temple of the LORD, the temple of the LORD.’ 5For if you truly amend your ways and your deeds, if you truly practice justice between a person and his neighbor, </a:t>
            </a:r>
          </a:p>
        </p:txBody>
      </p:sp>
    </p:spTree>
    <p:extLst>
      <p:ext uri="{BB962C8B-B14F-4D97-AF65-F5344CB8AC3E}">
        <p14:creationId xmlns:p14="http://schemas.microsoft.com/office/powerpoint/2010/main" val="122423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370332" y="1840230"/>
            <a:ext cx="4636008" cy="4500282"/>
          </a:xfrm>
        </p:spPr>
        <p:txBody>
          <a:bodyPr>
            <a:noAutofit/>
          </a:bodyPr>
          <a:lstStyle/>
          <a:p>
            <a:pPr marL="0" indent="0">
              <a:spcBef>
                <a:spcPts val="600"/>
              </a:spcBef>
              <a:buNone/>
            </a:pPr>
            <a:r>
              <a:rPr lang="en-US" sz="2000" b="1" dirty="0"/>
              <a:t>Language of Jesus’ Sermon:</a:t>
            </a:r>
          </a:p>
          <a:p>
            <a:pPr>
              <a:spcBef>
                <a:spcPts val="600"/>
              </a:spcBef>
            </a:pPr>
            <a:r>
              <a:rPr lang="en-US" dirty="0"/>
              <a:t>24 “But in those days, after that tribulation, THE SUN WILL BE DARKENED AND THE MOON WILL NOT GIVE ITS LIGHT, 25 AND THE STARS WILL BE FALLING from heaven, and the powers that are in the heavens will be shaken. 26 Then they will see THE SON OF MAN COMING IN CLOUDS with great power and glory.</a:t>
            </a:r>
            <a:endParaRPr lang="en-US" u="sng"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Destruction of Jerusalem Ch.13</a:t>
            </a:r>
          </a:p>
        </p:txBody>
      </p:sp>
      <p:sp>
        <p:nvSpPr>
          <p:cNvPr id="2" name="Content Placeholder 2">
            <a:extLst>
              <a:ext uri="{FF2B5EF4-FFF2-40B4-BE49-F238E27FC236}">
                <a16:creationId xmlns:a16="http://schemas.microsoft.com/office/drawing/2014/main" id="{85A6D3E3-6EF2-2C80-D971-FC912F67B0DC}"/>
              </a:ext>
            </a:extLst>
          </p:cNvPr>
          <p:cNvSpPr txBox="1">
            <a:spLocks/>
          </p:cNvSpPr>
          <p:nvPr/>
        </p:nvSpPr>
        <p:spPr>
          <a:xfrm>
            <a:off x="5689092" y="1840230"/>
            <a:ext cx="4636008" cy="4500282"/>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Font typeface="Arial" pitchFamily="34" charset="0"/>
              <a:buNone/>
            </a:pPr>
            <a:r>
              <a:rPr lang="en-US" sz="2000" b="1" dirty="0"/>
              <a:t>Language of Isaiah’s Sermon:</a:t>
            </a:r>
          </a:p>
          <a:p>
            <a:pPr>
              <a:spcBef>
                <a:spcPts val="600"/>
              </a:spcBef>
            </a:pPr>
            <a:r>
              <a:rPr lang="en-US" dirty="0"/>
              <a:t>6 Wail, for the day of the LORD is near! It will come as destruction from the Almighty.</a:t>
            </a:r>
          </a:p>
          <a:p>
            <a:pPr>
              <a:spcBef>
                <a:spcPts val="600"/>
              </a:spcBef>
            </a:pPr>
            <a:r>
              <a:rPr lang="en-US" dirty="0"/>
              <a:t>9 Behold, the day of the LORD is coming, Cruel, with fury and burning anger, to make the land a desolation; And He will exterminate its sinners from it.</a:t>
            </a:r>
          </a:p>
          <a:p>
            <a:pPr>
              <a:spcBef>
                <a:spcPts val="600"/>
              </a:spcBef>
            </a:pPr>
            <a:r>
              <a:rPr lang="en-US" dirty="0"/>
              <a:t>10 For the stars of heaven and their constellations will not flash forth their light; The sun will be dark when it rises and the moon will not shed its light.</a:t>
            </a:r>
          </a:p>
        </p:txBody>
      </p:sp>
    </p:spTree>
    <p:extLst>
      <p:ext uri="{BB962C8B-B14F-4D97-AF65-F5344CB8AC3E}">
        <p14:creationId xmlns:p14="http://schemas.microsoft.com/office/powerpoint/2010/main" val="55452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547</TotalTime>
  <Words>1542</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Schoolbook</vt:lpstr>
      <vt:lpstr>Wingdings 2</vt:lpstr>
      <vt:lpstr>View</vt:lpstr>
      <vt:lpstr>The Gospel of Mark</vt:lpstr>
      <vt:lpstr>Class Outline</vt:lpstr>
      <vt:lpstr>Class Outline</vt:lpstr>
      <vt:lpstr>Class Outline</vt:lpstr>
      <vt:lpstr>Class Outline</vt:lpstr>
      <vt:lpstr>Class Outline</vt:lpstr>
      <vt:lpstr>Class Outline</vt:lpstr>
      <vt:lpstr>Destruction of Jerusalem Ch.13</vt:lpstr>
      <vt:lpstr>Destruction of Jerusalem Ch.13</vt:lpstr>
      <vt:lpstr>Destruction of Jerusalem Ch.13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Ryan Poe</dc:creator>
  <cp:lastModifiedBy>Ryan Poe</cp:lastModifiedBy>
  <cp:revision>20</cp:revision>
  <dcterms:created xsi:type="dcterms:W3CDTF">2023-10-29T00:36:01Z</dcterms:created>
  <dcterms:modified xsi:type="dcterms:W3CDTF">2023-12-06T23:20:48Z</dcterms:modified>
</cp:coreProperties>
</file>