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26" r:id="rId3"/>
    <p:sldId id="334" r:id="rId4"/>
    <p:sldId id="329" r:id="rId5"/>
    <p:sldId id="330" r:id="rId6"/>
    <p:sldId id="331" r:id="rId7"/>
    <p:sldId id="332" r:id="rId8"/>
    <p:sldId id="33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173" autoAdjust="0"/>
    <p:restoredTop sz="94660"/>
  </p:normalViewPr>
  <p:slideViewPr>
    <p:cSldViewPr snapToGrid="0">
      <p:cViewPr varScale="1">
        <p:scale>
          <a:sx n="114" d="100"/>
          <a:sy n="114" d="100"/>
        </p:scale>
        <p:origin x="63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C701EEB7-8396-41A1-9716-6788B2B4296E}" type="datetimeFigureOut">
              <a:rPr lang="en-US" smtClean="0"/>
              <a:t>12/17/2023</a:t>
            </a:fld>
            <a:endParaRPr lang="en-US"/>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DEF7254E-A3CB-4C8D-8A38-E5CD39CE9B46}"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0158252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01EEB7-8396-41A1-9716-6788B2B4296E}" type="datetimeFigureOut">
              <a:rPr lang="en-US" smtClean="0"/>
              <a:t>12/17/2023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2898506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01EEB7-8396-41A1-9716-6788B2B4296E}" type="datetimeFigureOut">
              <a:rPr lang="en-US" smtClean="0"/>
              <a:t>12/17/2023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1097080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01EEB7-8396-41A1-9716-6788B2B4296E}" type="datetimeFigureOut">
              <a:rPr lang="en-US" smtClean="0"/>
              <a:t>12/17/2023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1008724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01EEB7-8396-41A1-9716-6788B2B4296E}" type="datetimeFigureOut">
              <a:rPr lang="en-US" smtClean="0"/>
              <a:t>12/17/2023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F7254E-A3CB-4C8D-8A38-E5CD39CE9B46}"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32104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01EEB7-8396-41A1-9716-6788B2B4296E}" type="datetimeFigureOut">
              <a:rPr lang="en-US" smtClean="0"/>
              <a:t>12/17/2023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4043606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01EEB7-8396-41A1-9716-6788B2B4296E}" type="datetimeFigureOut">
              <a:rPr lang="en-US" smtClean="0"/>
              <a:t>12/17/2023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165334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01EEB7-8396-41A1-9716-6788B2B4296E}" type="datetimeFigureOut">
              <a:rPr lang="en-US" smtClean="0"/>
              <a:t>12/17/2023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173391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01EEB7-8396-41A1-9716-6788B2B4296E}" type="datetimeFigureOut">
              <a:rPr lang="en-US" smtClean="0"/>
              <a:t>12/17/2023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3202504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01EEB7-8396-41A1-9716-6788B2B4296E}" type="datetimeFigureOut">
              <a:rPr lang="en-US" smtClean="0"/>
              <a:t>12/17/2023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2084433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01EEB7-8396-41A1-9716-6788B2B4296E}" type="datetimeFigureOut">
              <a:rPr lang="en-US" smtClean="0"/>
              <a:t>12/17/2023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982929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C701EEB7-8396-41A1-9716-6788B2B4296E}" type="datetimeFigureOut">
              <a:rPr lang="en-US" smtClean="0"/>
              <a:t>12/17/2023</a:t>
            </a:fld>
            <a:endParaRPr lang="en-US"/>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DEF7254E-A3CB-4C8D-8A38-E5CD39CE9B46}" type="slidenum">
              <a:rPr lang="en-US" smtClean="0"/>
              <a:t>‹#›</a:t>
            </a:fld>
            <a:endParaRPr lang="en-US"/>
          </a:p>
        </p:txBody>
      </p:sp>
    </p:spTree>
    <p:extLst>
      <p:ext uri="{BB962C8B-B14F-4D97-AF65-F5344CB8AC3E}">
        <p14:creationId xmlns:p14="http://schemas.microsoft.com/office/powerpoint/2010/main" val="868488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24E1D8-B891-0F0E-AB17-88DD5B5CB728}"/>
              </a:ext>
            </a:extLst>
          </p:cNvPr>
          <p:cNvSpPr>
            <a:spLocks noGrp="1"/>
          </p:cNvSpPr>
          <p:nvPr>
            <p:ph type="ctrTitle"/>
          </p:nvPr>
        </p:nvSpPr>
        <p:spPr/>
        <p:txBody>
          <a:bodyPr/>
          <a:lstStyle/>
          <a:p>
            <a:r>
              <a:rPr lang="en-US" dirty="0"/>
              <a:t>The Gospel of Mark</a:t>
            </a:r>
          </a:p>
        </p:txBody>
      </p:sp>
      <p:sp>
        <p:nvSpPr>
          <p:cNvPr id="3" name="Subtitle 2">
            <a:extLst>
              <a:ext uri="{FF2B5EF4-FFF2-40B4-BE49-F238E27FC236}">
                <a16:creationId xmlns:a16="http://schemas.microsoft.com/office/drawing/2014/main" id="{36CCCF8E-142F-FB25-FF3C-80EFA7B2B465}"/>
              </a:ext>
            </a:extLst>
          </p:cNvPr>
          <p:cNvSpPr>
            <a:spLocks noGrp="1"/>
          </p:cNvSpPr>
          <p:nvPr>
            <p:ph type="subTitle" idx="1"/>
          </p:nvPr>
        </p:nvSpPr>
        <p:spPr/>
        <p:txBody>
          <a:bodyPr/>
          <a:lstStyle/>
          <a:p>
            <a:r>
              <a:rPr lang="en-US" dirty="0"/>
              <a:t>Lesson 13</a:t>
            </a:r>
          </a:p>
          <a:p>
            <a:r>
              <a:rPr lang="en-US" dirty="0"/>
              <a:t>Mark 15:27-16:20</a:t>
            </a:r>
          </a:p>
        </p:txBody>
      </p:sp>
    </p:spTree>
    <p:extLst>
      <p:ext uri="{BB962C8B-B14F-4D97-AF65-F5344CB8AC3E}">
        <p14:creationId xmlns:p14="http://schemas.microsoft.com/office/powerpoint/2010/main" val="3618208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0978E2FB-1E87-F861-FD9A-36460765E589}"/>
              </a:ext>
            </a:extLst>
          </p:cNvPr>
          <p:cNvSpPr>
            <a:spLocks noGrp="1"/>
          </p:cNvSpPr>
          <p:nvPr>
            <p:ph type="title"/>
          </p:nvPr>
        </p:nvSpPr>
        <p:spPr>
          <a:xfrm>
            <a:off x="897622" y="184558"/>
            <a:ext cx="9692640" cy="760144"/>
          </a:xfrm>
        </p:spPr>
        <p:txBody>
          <a:bodyPr/>
          <a:lstStyle/>
          <a:p>
            <a:r>
              <a:rPr lang="en-US" dirty="0"/>
              <a:t>Jesus Crucified</a:t>
            </a:r>
          </a:p>
        </p:txBody>
      </p:sp>
      <p:sp>
        <p:nvSpPr>
          <p:cNvPr id="2" name="Content Placeholder 2">
            <a:extLst>
              <a:ext uri="{FF2B5EF4-FFF2-40B4-BE49-F238E27FC236}">
                <a16:creationId xmlns:a16="http://schemas.microsoft.com/office/drawing/2014/main" id="{8230D9AE-017E-8015-C672-C0220898EE10}"/>
              </a:ext>
            </a:extLst>
          </p:cNvPr>
          <p:cNvSpPr txBox="1">
            <a:spLocks/>
          </p:cNvSpPr>
          <p:nvPr/>
        </p:nvSpPr>
        <p:spPr>
          <a:xfrm>
            <a:off x="897621" y="944702"/>
            <a:ext cx="9974511" cy="5221206"/>
          </a:xfrm>
          <a:prstGeom prst="rect">
            <a:avLst/>
          </a:prstGeom>
        </p:spPr>
        <p:txBody>
          <a:bodyPr vert="horz" lIns="91440" tIns="45720" rIns="91440" bIns="45720" rtlCol="0">
            <a:no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pPr marL="0" indent="0">
              <a:spcBef>
                <a:spcPts val="600"/>
              </a:spcBef>
              <a:buNone/>
            </a:pPr>
            <a:r>
              <a:rPr lang="en-US" sz="2200" dirty="0"/>
              <a:t>27 They crucified two robbers with Him, one on His right and one on His left. 28 [And the Scripture was fulfilled which says, “And He was numbered with transgressors.”] 29 Those passing by were hurling abuse at Him, wagging their heads, and saying, “Ha! You who are going to destroy the temple and rebuild it in three days, 30 save Yourself, and come down from the cross!” 31 In the same way the chief priests also, along with the scribes, were mocking Him among themselves and saying, “He saved others; He cannot save Himself. 32 Let this Christ, the King of Israel, now come down from the cross, so that we may see and believe!” Those who were crucified with Him were also insulting Him...</a:t>
            </a:r>
          </a:p>
        </p:txBody>
      </p:sp>
    </p:spTree>
    <p:extLst>
      <p:ext uri="{BB962C8B-B14F-4D97-AF65-F5344CB8AC3E}">
        <p14:creationId xmlns:p14="http://schemas.microsoft.com/office/powerpoint/2010/main" val="5397468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0978E2FB-1E87-F861-FD9A-36460765E589}"/>
              </a:ext>
            </a:extLst>
          </p:cNvPr>
          <p:cNvSpPr>
            <a:spLocks noGrp="1"/>
          </p:cNvSpPr>
          <p:nvPr>
            <p:ph type="title"/>
          </p:nvPr>
        </p:nvSpPr>
        <p:spPr>
          <a:xfrm>
            <a:off x="897622" y="184558"/>
            <a:ext cx="9692640" cy="760144"/>
          </a:xfrm>
        </p:spPr>
        <p:txBody>
          <a:bodyPr/>
          <a:lstStyle/>
          <a:p>
            <a:r>
              <a:rPr lang="en-US" dirty="0"/>
              <a:t>Jesus Crucified</a:t>
            </a:r>
          </a:p>
        </p:txBody>
      </p:sp>
      <p:sp>
        <p:nvSpPr>
          <p:cNvPr id="2" name="Content Placeholder 2">
            <a:extLst>
              <a:ext uri="{FF2B5EF4-FFF2-40B4-BE49-F238E27FC236}">
                <a16:creationId xmlns:a16="http://schemas.microsoft.com/office/drawing/2014/main" id="{8230D9AE-017E-8015-C672-C0220898EE10}"/>
              </a:ext>
            </a:extLst>
          </p:cNvPr>
          <p:cNvSpPr txBox="1">
            <a:spLocks/>
          </p:cNvSpPr>
          <p:nvPr/>
        </p:nvSpPr>
        <p:spPr>
          <a:xfrm>
            <a:off x="897621" y="944702"/>
            <a:ext cx="9974511" cy="5221206"/>
          </a:xfrm>
          <a:prstGeom prst="rect">
            <a:avLst/>
          </a:prstGeom>
        </p:spPr>
        <p:txBody>
          <a:bodyPr vert="horz" lIns="91440" tIns="45720" rIns="91440" bIns="45720" rtlCol="0">
            <a:no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pPr marL="0" indent="0">
              <a:spcBef>
                <a:spcPts val="600"/>
              </a:spcBef>
              <a:buNone/>
            </a:pPr>
            <a:r>
              <a:rPr lang="en-US" sz="2200" dirty="0"/>
              <a:t>27 They crucified two robbers with Him, one on His right and one on His left. 28 [And the Scripture was fulfilled which says, “And He was numbered with transgressors.”] 29 Those passing by were hurling abuse at Him, wagging their heads, and saying, “Ha! You who are going to destroy the temple and rebuild it in three days, 30 save Yourself, and come down from the cross!” 31 </a:t>
            </a:r>
            <a:r>
              <a:rPr lang="en-US" sz="2200" dirty="0">
                <a:solidFill>
                  <a:srgbClr val="FF0000"/>
                </a:solidFill>
              </a:rPr>
              <a:t>In the same way the chief priests also, along with the scribes, were mocking Him among themselves and saying, “He saved others; He cannot save Himself. </a:t>
            </a:r>
            <a:r>
              <a:rPr lang="en-US" sz="2200" dirty="0"/>
              <a:t>32 Let this Christ, the King of Israel, now come down from the cross, so that we may see and believe!” Those who were crucified with Him were also insulting Him...</a:t>
            </a:r>
          </a:p>
        </p:txBody>
      </p:sp>
    </p:spTree>
    <p:extLst>
      <p:ext uri="{BB962C8B-B14F-4D97-AF65-F5344CB8AC3E}">
        <p14:creationId xmlns:p14="http://schemas.microsoft.com/office/powerpoint/2010/main" val="14196993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0978E2FB-1E87-F861-FD9A-36460765E589}"/>
              </a:ext>
            </a:extLst>
          </p:cNvPr>
          <p:cNvSpPr>
            <a:spLocks noGrp="1"/>
          </p:cNvSpPr>
          <p:nvPr>
            <p:ph type="title"/>
          </p:nvPr>
        </p:nvSpPr>
        <p:spPr>
          <a:xfrm>
            <a:off x="897622" y="184558"/>
            <a:ext cx="9692640" cy="760144"/>
          </a:xfrm>
        </p:spPr>
        <p:txBody>
          <a:bodyPr/>
          <a:lstStyle/>
          <a:p>
            <a:r>
              <a:rPr lang="en-US" dirty="0"/>
              <a:t>Jesus Crucified</a:t>
            </a:r>
          </a:p>
        </p:txBody>
      </p:sp>
      <p:sp>
        <p:nvSpPr>
          <p:cNvPr id="2" name="Content Placeholder 2">
            <a:extLst>
              <a:ext uri="{FF2B5EF4-FFF2-40B4-BE49-F238E27FC236}">
                <a16:creationId xmlns:a16="http://schemas.microsoft.com/office/drawing/2014/main" id="{8230D9AE-017E-8015-C672-C0220898EE10}"/>
              </a:ext>
            </a:extLst>
          </p:cNvPr>
          <p:cNvSpPr txBox="1">
            <a:spLocks/>
          </p:cNvSpPr>
          <p:nvPr/>
        </p:nvSpPr>
        <p:spPr>
          <a:xfrm>
            <a:off x="897621" y="944702"/>
            <a:ext cx="9974511" cy="5221206"/>
          </a:xfrm>
          <a:prstGeom prst="rect">
            <a:avLst/>
          </a:prstGeom>
        </p:spPr>
        <p:txBody>
          <a:bodyPr vert="horz" lIns="91440" tIns="45720" rIns="91440" bIns="45720" rtlCol="0">
            <a:no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pPr marL="0" indent="0">
              <a:spcBef>
                <a:spcPts val="600"/>
              </a:spcBef>
              <a:buNone/>
            </a:pPr>
            <a:r>
              <a:rPr lang="en-US" sz="2200" dirty="0"/>
              <a:t>... 33 When the sixth hour came, darkness fell over the whole land until the ninth hour. 34 At the ninth hour Jesus cried out with a loud voice, “ELOI, ELOI, LAMA SABACHTHANI?” which is translated, “MY GOD, MY GOD, WHY HAVE YOU FORSAKEN ME?” 35 When some of the bystanders heard it, they began saying, “Behold, He is calling for Elijah.” 36 Someone ran and filled a sponge with sour wine, put it on a reed, and gave Him a drink, saying, “Let us see whether Elijah will come to take Him down.” 37 And Jesus uttered a loud cry, and breathed His last. 38 And the veil of the temple was torn in two from top to bottom. 39 When the centurion, who was standing right in front of Him, saw the way He breathed His last, he said, “Truly this man was the Son of God!”</a:t>
            </a:r>
          </a:p>
        </p:txBody>
      </p:sp>
    </p:spTree>
    <p:extLst>
      <p:ext uri="{BB962C8B-B14F-4D97-AF65-F5344CB8AC3E}">
        <p14:creationId xmlns:p14="http://schemas.microsoft.com/office/powerpoint/2010/main" val="27756455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0978E2FB-1E87-F861-FD9A-36460765E589}"/>
              </a:ext>
            </a:extLst>
          </p:cNvPr>
          <p:cNvSpPr>
            <a:spLocks noGrp="1"/>
          </p:cNvSpPr>
          <p:nvPr>
            <p:ph type="title"/>
          </p:nvPr>
        </p:nvSpPr>
        <p:spPr>
          <a:xfrm>
            <a:off x="897622" y="184558"/>
            <a:ext cx="9692640" cy="760144"/>
          </a:xfrm>
        </p:spPr>
        <p:txBody>
          <a:bodyPr/>
          <a:lstStyle/>
          <a:p>
            <a:r>
              <a:rPr lang="en-US" dirty="0"/>
              <a:t>Buried by Joseph</a:t>
            </a:r>
          </a:p>
        </p:txBody>
      </p:sp>
      <p:sp>
        <p:nvSpPr>
          <p:cNvPr id="2" name="Content Placeholder 2">
            <a:extLst>
              <a:ext uri="{FF2B5EF4-FFF2-40B4-BE49-F238E27FC236}">
                <a16:creationId xmlns:a16="http://schemas.microsoft.com/office/drawing/2014/main" id="{8230D9AE-017E-8015-C672-C0220898EE10}"/>
              </a:ext>
            </a:extLst>
          </p:cNvPr>
          <p:cNvSpPr txBox="1">
            <a:spLocks/>
          </p:cNvSpPr>
          <p:nvPr/>
        </p:nvSpPr>
        <p:spPr>
          <a:xfrm>
            <a:off x="897621" y="944702"/>
            <a:ext cx="9974511" cy="5221206"/>
          </a:xfrm>
          <a:prstGeom prst="rect">
            <a:avLst/>
          </a:prstGeom>
        </p:spPr>
        <p:txBody>
          <a:bodyPr vert="horz" lIns="91440" tIns="45720" rIns="91440" bIns="45720" rtlCol="0">
            <a:no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pPr marL="0" indent="0">
              <a:spcBef>
                <a:spcPts val="600"/>
              </a:spcBef>
              <a:buNone/>
            </a:pPr>
            <a:r>
              <a:rPr lang="en-US" sz="2200" dirty="0"/>
              <a:t>42 When evening had already come, because it was the preparation day, that is, the day before the Sabbath, 43 Joseph of Arimathea came, a prominent member of the Council, who himself was waiting for the kingdom of God; </a:t>
            </a:r>
            <a:r>
              <a:rPr lang="en-US" sz="2200" u="sng" dirty="0"/>
              <a:t>and he gathered up courage and went in before Pilate</a:t>
            </a:r>
            <a:r>
              <a:rPr lang="en-US" sz="2200" dirty="0"/>
              <a:t>, and asked for the body of Jesus. 44 Pilate wondered if He was dead by this time, and summoning the centurion, he questioned him as to whether He was already dead. 45 And ascertaining this from the centurion, he granted the body to Joseph. 46 Joseph bought a linen cloth, took Him down, wrapped Him in the linen cloth and laid Him in a tomb which had been hewn out in the rock; and he rolled a stone against the entrance of the tomb. 47 Mary Magdalene and Mary the mother of </a:t>
            </a:r>
            <a:r>
              <a:rPr lang="en-US" sz="2200" dirty="0" err="1"/>
              <a:t>Joses</a:t>
            </a:r>
            <a:r>
              <a:rPr lang="en-US" sz="2200" dirty="0"/>
              <a:t> were looking on to see where He was laid.</a:t>
            </a:r>
          </a:p>
        </p:txBody>
      </p:sp>
    </p:spTree>
    <p:extLst>
      <p:ext uri="{BB962C8B-B14F-4D97-AF65-F5344CB8AC3E}">
        <p14:creationId xmlns:p14="http://schemas.microsoft.com/office/powerpoint/2010/main" val="15463115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0978E2FB-1E87-F861-FD9A-36460765E589}"/>
              </a:ext>
            </a:extLst>
          </p:cNvPr>
          <p:cNvSpPr>
            <a:spLocks noGrp="1"/>
          </p:cNvSpPr>
          <p:nvPr>
            <p:ph type="title"/>
          </p:nvPr>
        </p:nvSpPr>
        <p:spPr>
          <a:xfrm>
            <a:off x="897622" y="184558"/>
            <a:ext cx="9692640" cy="760144"/>
          </a:xfrm>
        </p:spPr>
        <p:txBody>
          <a:bodyPr/>
          <a:lstStyle/>
          <a:p>
            <a:r>
              <a:rPr lang="en-US" dirty="0"/>
              <a:t>Mark 16 - The Resurrection!</a:t>
            </a:r>
          </a:p>
        </p:txBody>
      </p:sp>
      <p:sp>
        <p:nvSpPr>
          <p:cNvPr id="2" name="Content Placeholder 2">
            <a:extLst>
              <a:ext uri="{FF2B5EF4-FFF2-40B4-BE49-F238E27FC236}">
                <a16:creationId xmlns:a16="http://schemas.microsoft.com/office/drawing/2014/main" id="{8230D9AE-017E-8015-C672-C0220898EE10}"/>
              </a:ext>
            </a:extLst>
          </p:cNvPr>
          <p:cNvSpPr txBox="1">
            <a:spLocks/>
          </p:cNvSpPr>
          <p:nvPr/>
        </p:nvSpPr>
        <p:spPr>
          <a:xfrm>
            <a:off x="897621" y="944702"/>
            <a:ext cx="9974511" cy="5221206"/>
          </a:xfrm>
          <a:prstGeom prst="rect">
            <a:avLst/>
          </a:prstGeom>
        </p:spPr>
        <p:txBody>
          <a:bodyPr vert="horz" lIns="91440" tIns="45720" rIns="91440" bIns="45720" rtlCol="0">
            <a:no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pPr marL="0" indent="0">
              <a:spcBef>
                <a:spcPts val="600"/>
              </a:spcBef>
              <a:buNone/>
            </a:pPr>
            <a:r>
              <a:rPr lang="en-US" sz="2200" dirty="0"/>
              <a:t> 6 And he said to them, “Do not be amazed; you are looking for Jesus the Nazarene, who has been crucified. He has risen; He is not here; behold, here is the place where they laid Him. 7 But go, tell His disciples and Peter, ‘He is going ahead of you to Galilee; there you will see Him, just as He told you.’” 8 They went out and fled from the tomb, for trembling and astonishment had gripped them; and they said nothing to anyone, for they were afraid.</a:t>
            </a:r>
          </a:p>
          <a:p>
            <a:pPr marL="0" indent="0">
              <a:spcBef>
                <a:spcPts val="600"/>
              </a:spcBef>
              <a:buNone/>
            </a:pPr>
            <a:endParaRPr lang="en-US" sz="2200" dirty="0"/>
          </a:p>
          <a:p>
            <a:pPr marL="0" indent="0">
              <a:spcBef>
                <a:spcPts val="600"/>
              </a:spcBef>
              <a:buNone/>
            </a:pPr>
            <a:r>
              <a:rPr lang="en-US" sz="2200" dirty="0"/>
              <a:t>After vs. 8 missing from 2 major Codices.</a:t>
            </a:r>
          </a:p>
          <a:p>
            <a:pPr marL="0" indent="0">
              <a:spcBef>
                <a:spcPts val="600"/>
              </a:spcBef>
              <a:buNone/>
            </a:pPr>
            <a:r>
              <a:rPr lang="en-US" sz="2200" dirty="0"/>
              <a:t>- Codex Sinaiticus</a:t>
            </a:r>
          </a:p>
          <a:p>
            <a:pPr marL="0" indent="0">
              <a:spcBef>
                <a:spcPts val="600"/>
              </a:spcBef>
              <a:buNone/>
            </a:pPr>
            <a:r>
              <a:rPr lang="en-US" sz="2200" dirty="0"/>
              <a:t>- Codex </a:t>
            </a:r>
            <a:r>
              <a:rPr lang="en-US" sz="2200" dirty="0" err="1"/>
              <a:t>Vaticanus</a:t>
            </a:r>
            <a:r>
              <a:rPr lang="en-US" sz="2200" dirty="0"/>
              <a:t>  </a:t>
            </a:r>
          </a:p>
          <a:p>
            <a:pPr marL="0" indent="0">
              <a:spcBef>
                <a:spcPts val="600"/>
              </a:spcBef>
              <a:buNone/>
            </a:pPr>
            <a:r>
              <a:rPr lang="en-US" sz="2200" dirty="0"/>
              <a:t>	</a:t>
            </a:r>
          </a:p>
        </p:txBody>
      </p:sp>
    </p:spTree>
    <p:extLst>
      <p:ext uri="{BB962C8B-B14F-4D97-AF65-F5344CB8AC3E}">
        <p14:creationId xmlns:p14="http://schemas.microsoft.com/office/powerpoint/2010/main" val="408196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0978E2FB-1E87-F861-FD9A-36460765E589}"/>
              </a:ext>
            </a:extLst>
          </p:cNvPr>
          <p:cNvSpPr>
            <a:spLocks noGrp="1"/>
          </p:cNvSpPr>
          <p:nvPr>
            <p:ph type="title"/>
          </p:nvPr>
        </p:nvSpPr>
        <p:spPr>
          <a:xfrm>
            <a:off x="897622" y="184558"/>
            <a:ext cx="9692640" cy="760144"/>
          </a:xfrm>
        </p:spPr>
        <p:txBody>
          <a:bodyPr/>
          <a:lstStyle/>
          <a:p>
            <a:r>
              <a:rPr lang="en-US" dirty="0"/>
              <a:t>Mark 16 - The Resurrection!</a:t>
            </a:r>
          </a:p>
        </p:txBody>
      </p:sp>
      <p:sp>
        <p:nvSpPr>
          <p:cNvPr id="2" name="Content Placeholder 2">
            <a:extLst>
              <a:ext uri="{FF2B5EF4-FFF2-40B4-BE49-F238E27FC236}">
                <a16:creationId xmlns:a16="http://schemas.microsoft.com/office/drawing/2014/main" id="{8230D9AE-017E-8015-C672-C0220898EE10}"/>
              </a:ext>
            </a:extLst>
          </p:cNvPr>
          <p:cNvSpPr txBox="1">
            <a:spLocks/>
          </p:cNvSpPr>
          <p:nvPr/>
        </p:nvSpPr>
        <p:spPr>
          <a:xfrm>
            <a:off x="897621" y="944702"/>
            <a:ext cx="9974511" cy="5221206"/>
          </a:xfrm>
          <a:prstGeom prst="rect">
            <a:avLst/>
          </a:prstGeom>
        </p:spPr>
        <p:txBody>
          <a:bodyPr vert="horz" lIns="91440" tIns="45720" rIns="91440" bIns="45720" rtlCol="0">
            <a:no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pPr marL="0" indent="0">
              <a:spcBef>
                <a:spcPts val="600"/>
              </a:spcBef>
              <a:buNone/>
            </a:pPr>
            <a:r>
              <a:rPr lang="en-US" sz="2200" dirty="0"/>
              <a:t> 14 Afterward He appeared to the eleven themselves as they were reclining at the table; and He reproached them for their unbelief and hardness of heart, because they had not believed those who had seen Him after He had risen. 15 And He said to them, “</a:t>
            </a:r>
            <a:r>
              <a:rPr lang="en-US" sz="2200" u="sng" dirty="0"/>
              <a:t>Go into all the world and preach the gospel to all creation.</a:t>
            </a:r>
            <a:r>
              <a:rPr lang="en-US" sz="2200" dirty="0"/>
              <a:t> 16 He who has believed and has been baptized shall be saved; but he who has disbelieved shall be condemned. 17 These signs will accompany those who have believed: in My name they will cast out demons, they will speak with new tongues; 18 they will pick up serpents, and if they drink any deadly poison, it will not hurt them; they will lay hands on the sick, and they will recover.”</a:t>
            </a:r>
          </a:p>
        </p:txBody>
      </p:sp>
    </p:spTree>
    <p:extLst>
      <p:ext uri="{BB962C8B-B14F-4D97-AF65-F5344CB8AC3E}">
        <p14:creationId xmlns:p14="http://schemas.microsoft.com/office/powerpoint/2010/main" val="11510927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0978E2FB-1E87-F861-FD9A-36460765E589}"/>
              </a:ext>
            </a:extLst>
          </p:cNvPr>
          <p:cNvSpPr>
            <a:spLocks noGrp="1"/>
          </p:cNvSpPr>
          <p:nvPr>
            <p:ph type="title"/>
          </p:nvPr>
        </p:nvSpPr>
        <p:spPr>
          <a:xfrm>
            <a:off x="897622" y="184558"/>
            <a:ext cx="9692640" cy="760144"/>
          </a:xfrm>
        </p:spPr>
        <p:txBody>
          <a:bodyPr/>
          <a:lstStyle/>
          <a:p>
            <a:r>
              <a:rPr lang="en-US" dirty="0"/>
              <a:t>Mark 16 - The Resurrection!</a:t>
            </a:r>
          </a:p>
        </p:txBody>
      </p:sp>
      <p:sp>
        <p:nvSpPr>
          <p:cNvPr id="2" name="Content Placeholder 2">
            <a:extLst>
              <a:ext uri="{FF2B5EF4-FFF2-40B4-BE49-F238E27FC236}">
                <a16:creationId xmlns:a16="http://schemas.microsoft.com/office/drawing/2014/main" id="{8230D9AE-017E-8015-C672-C0220898EE10}"/>
              </a:ext>
            </a:extLst>
          </p:cNvPr>
          <p:cNvSpPr txBox="1">
            <a:spLocks/>
          </p:cNvSpPr>
          <p:nvPr/>
        </p:nvSpPr>
        <p:spPr>
          <a:xfrm>
            <a:off x="897621" y="944702"/>
            <a:ext cx="9974511" cy="5221206"/>
          </a:xfrm>
          <a:prstGeom prst="rect">
            <a:avLst/>
          </a:prstGeom>
        </p:spPr>
        <p:txBody>
          <a:bodyPr vert="horz" lIns="91440" tIns="45720" rIns="91440" bIns="45720" rtlCol="0">
            <a:no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pPr marL="0" indent="0">
              <a:spcBef>
                <a:spcPts val="600"/>
              </a:spcBef>
              <a:buNone/>
            </a:pPr>
            <a:r>
              <a:rPr lang="en-US" sz="2200" dirty="0"/>
              <a:t> 14 Afterward He appeared to the eleven themselves as they were reclining at the table; and He reproached them for their unbelief and hardness of heart, because they had not believed those who had seen Him after He had risen. 15 And He said to them, “Go into all the world and preach the gospel to all creation. </a:t>
            </a:r>
            <a:r>
              <a:rPr lang="en-US" sz="2200" dirty="0">
                <a:solidFill>
                  <a:srgbClr val="FF0000"/>
                </a:solidFill>
              </a:rPr>
              <a:t>16 He who has believed and has been baptized shall be saved; but he who has disbelieved shall be condemned.</a:t>
            </a:r>
            <a:r>
              <a:rPr lang="en-US" sz="2200" dirty="0"/>
              <a:t> 17 These signs will accompany those who have believed: in My name they will cast out demons, they will speak with new tongues; 18 they will pick up serpents, and if they drink any deadly poison, it will not hurt them; they will lay hands on the sick, and they will recover.”</a:t>
            </a:r>
          </a:p>
        </p:txBody>
      </p:sp>
    </p:spTree>
    <p:extLst>
      <p:ext uri="{BB962C8B-B14F-4D97-AF65-F5344CB8AC3E}">
        <p14:creationId xmlns:p14="http://schemas.microsoft.com/office/powerpoint/2010/main" val="1207163253"/>
      </p:ext>
    </p:extLst>
  </p:cSld>
  <p:clrMapOvr>
    <a:masterClrMapping/>
  </p:clrMapOvr>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docProps/app.xml><?xml version="1.0" encoding="utf-8"?>
<Properties xmlns="http://schemas.openxmlformats.org/officeDocument/2006/extended-properties" xmlns:vt="http://schemas.openxmlformats.org/officeDocument/2006/docPropsVTypes">
  <Template>View</Template>
  <TotalTime>638</TotalTime>
  <Words>1108</Words>
  <Application>Microsoft Office PowerPoint</Application>
  <PresentationFormat>Widescreen</PresentationFormat>
  <Paragraphs>22</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Century Schoolbook</vt:lpstr>
      <vt:lpstr>Wingdings 2</vt:lpstr>
      <vt:lpstr>View</vt:lpstr>
      <vt:lpstr>The Gospel of Mark</vt:lpstr>
      <vt:lpstr>Jesus Crucified</vt:lpstr>
      <vt:lpstr>Jesus Crucified</vt:lpstr>
      <vt:lpstr>Jesus Crucified</vt:lpstr>
      <vt:lpstr>Buried by Joseph</vt:lpstr>
      <vt:lpstr>Mark 16 - The Resurrection!</vt:lpstr>
      <vt:lpstr>Mark 16 - The Resurrection!</vt:lpstr>
      <vt:lpstr>Mark 16 - The Resurrection!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Gospel of Mark</dc:title>
  <dc:creator>Ryan Poe</dc:creator>
  <cp:lastModifiedBy>Ryan Poe</cp:lastModifiedBy>
  <cp:revision>23</cp:revision>
  <dcterms:created xsi:type="dcterms:W3CDTF">2023-10-29T00:36:01Z</dcterms:created>
  <dcterms:modified xsi:type="dcterms:W3CDTF">2023-12-17T13:18:05Z</dcterms:modified>
</cp:coreProperties>
</file>