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2"/>
  </p:notesMasterIdLst>
  <p:sldIdLst>
    <p:sldId id="256" r:id="rId2"/>
    <p:sldId id="262" r:id="rId3"/>
    <p:sldId id="270" r:id="rId4"/>
    <p:sldId id="263" r:id="rId5"/>
    <p:sldId id="264" r:id="rId6"/>
    <p:sldId id="269" r:id="rId7"/>
    <p:sldId id="271" r:id="rId8"/>
    <p:sldId id="272" r:id="rId9"/>
    <p:sldId id="274" r:id="rId10"/>
    <p:sldId id="258" r:id="rId1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88A"/>
    <a:srgbClr val="FFE9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442"/>
  </p:normalViewPr>
  <p:slideViewPr>
    <p:cSldViewPr snapToGrid="0">
      <p:cViewPr varScale="1">
        <p:scale>
          <a:sx n="114" d="100"/>
          <a:sy n="114" d="100"/>
        </p:scale>
        <p:origin x="2104" y="16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DDDAD-4BB5-3E4D-B018-F0B7F6800B3C}" type="datetimeFigureOut">
              <a:rPr lang="en-US" smtClean="0"/>
              <a:t>1/20/24</a:t>
            </a:fld>
            <a:endParaRPr lang="en-US"/>
          </a:p>
        </p:txBody>
      </p:sp>
      <p:sp>
        <p:nvSpPr>
          <p:cNvPr id="4" name="Slide Image Placeholder 3"/>
          <p:cNvSpPr>
            <a:spLocks noGrp="1" noRot="1" noChangeAspect="1"/>
          </p:cNvSpPr>
          <p:nvPr>
            <p:ph type="sldImg" idx="2"/>
          </p:nvPr>
        </p:nvSpPr>
        <p:spPr>
          <a:xfrm>
            <a:off x="959644" y="229394"/>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71061" y="3544888"/>
            <a:ext cx="6215269" cy="536971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034484" y="571501"/>
            <a:ext cx="684213" cy="458787"/>
          </a:xfrm>
          <a:prstGeom prst="rect">
            <a:avLst/>
          </a:prstGeom>
        </p:spPr>
        <p:txBody>
          <a:bodyPr vert="horz" lIns="91440" tIns="45720" rIns="91440" bIns="45720" rtlCol="0" anchor="b"/>
          <a:lstStyle>
            <a:lvl1pPr algn="r">
              <a:defRPr sz="1200"/>
            </a:lvl1pPr>
          </a:lstStyle>
          <a:p>
            <a:fld id="{62D295F3-4702-334D-AB39-F3A82C5DC00A}" type="slidenum">
              <a:rPr lang="en-US" smtClean="0"/>
              <a:t>‹#›</a:t>
            </a:fld>
            <a:endParaRPr lang="en-US"/>
          </a:p>
        </p:txBody>
      </p:sp>
    </p:spTree>
    <p:extLst>
      <p:ext uri="{BB962C8B-B14F-4D97-AF65-F5344CB8AC3E}">
        <p14:creationId xmlns:p14="http://schemas.microsoft.com/office/powerpoint/2010/main" val="3989875893"/>
      </p:ext>
    </p:extLst>
  </p:cSld>
  <p:clrMap bg1="lt1" tx1="dk1" bg2="lt2" tx2="dk2" accent1="accent1" accent2="accent2" accent3="accent3" accent4="accent4" accent5="accent5" accent6="accent6" hlink="hlink" folHlink="folHlink"/>
  <p:notesStyle>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571500"/>
            <a:ext cx="3797300" cy="2373313"/>
          </a:xfrm>
        </p:spPr>
      </p:sp>
      <p:sp>
        <p:nvSpPr>
          <p:cNvPr id="3" name="Notes Placeholder 2"/>
          <p:cNvSpPr>
            <a:spLocks noGrp="1"/>
          </p:cNvSpPr>
          <p:nvPr>
            <p:ph type="body" idx="1"/>
          </p:nvPr>
        </p:nvSpPr>
        <p:spPr/>
        <p:txBody>
          <a:bodyPr/>
          <a:lstStyle/>
          <a:p>
            <a:r>
              <a:rPr lang="en-US" dirty="0"/>
              <a:t>I’m not exaggerating when I say that For 20 years this frame has been on my desk.</a:t>
            </a:r>
          </a:p>
          <a:p>
            <a:endParaRPr lang="en-US" dirty="0"/>
          </a:p>
          <a:p>
            <a:endParaRPr lang="en-US" dirty="0"/>
          </a:p>
          <a:p>
            <a:r>
              <a:rPr lang="en-US" dirty="0"/>
              <a:t>Addressing matters of Salvation is simultaneously the most </a:t>
            </a:r>
            <a:r>
              <a:rPr lang="en-US" dirty="0" err="1"/>
              <a:t>uplifing</a:t>
            </a:r>
            <a:r>
              <a:rPr lang="en-US" dirty="0"/>
              <a:t> and most joyful subject we can possibly study – but also the heaviest weight and responsibility any of us bear.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2D295F3-4702-334D-AB39-F3A82C5DC00A}" type="slidenum">
              <a:rPr lang="en-US" smtClean="0"/>
              <a:t>1</a:t>
            </a:fld>
            <a:endParaRPr lang="en-US"/>
          </a:p>
        </p:txBody>
      </p:sp>
    </p:spTree>
    <p:extLst>
      <p:ext uri="{BB962C8B-B14F-4D97-AF65-F5344CB8AC3E}">
        <p14:creationId xmlns:p14="http://schemas.microsoft.com/office/powerpoint/2010/main" val="154856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AF265-7F7B-CCC6-817B-F18EE23C4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0415D-BB90-3D0D-A595-FA884C21A06C}"/>
              </a:ext>
            </a:extLst>
          </p:cNvPr>
          <p:cNvSpPr>
            <a:spLocks noGrp="1" noRot="1" noChangeAspect="1"/>
          </p:cNvSpPr>
          <p:nvPr>
            <p:ph type="sldImg"/>
          </p:nvPr>
        </p:nvSpPr>
        <p:spPr>
          <a:xfrm>
            <a:off x="960438" y="1143000"/>
            <a:ext cx="4937125" cy="3086100"/>
          </a:xfrm>
        </p:spPr>
      </p:sp>
      <p:sp>
        <p:nvSpPr>
          <p:cNvPr id="3" name="Notes Placeholder 2">
            <a:extLst>
              <a:ext uri="{FF2B5EF4-FFF2-40B4-BE49-F238E27FC236}">
                <a16:creationId xmlns:a16="http://schemas.microsoft.com/office/drawing/2014/main" id="{24DD9BCD-D198-BAD3-DCF6-3A38FC9FFEBB}"/>
              </a:ext>
            </a:extLst>
          </p:cNvPr>
          <p:cNvSpPr>
            <a:spLocks noGrp="1"/>
          </p:cNvSpPr>
          <p:nvPr>
            <p:ph type="body" idx="1"/>
          </p:nvPr>
        </p:nvSpPr>
        <p:spPr/>
        <p:txBody>
          <a:bodyPr/>
          <a:lstStyle/>
          <a:p>
            <a:r>
              <a:rPr lang="en-US" dirty="0"/>
              <a:t>There are words that our culture just doesn’t use accurately, and most of the time we just let it go – For instance, someone may call me a pastor – which I am not – but I may not correct them immediately because there are much more </a:t>
            </a:r>
            <a:r>
              <a:rPr lang="en-US" dirty="0" err="1"/>
              <a:t>ciritcal</a:t>
            </a:r>
            <a:r>
              <a:rPr lang="en-US" dirty="0"/>
              <a:t> things to teach from the Bible.</a:t>
            </a:r>
          </a:p>
          <a:p>
            <a:endParaRPr lang="en-US" dirty="0"/>
          </a:p>
          <a:p>
            <a:r>
              <a:rPr lang="en-US" dirty="0"/>
              <a:t>The same thing happens with words like fellowship – trying to distinguish the social from the spiritual likely isn’t the highest priority.</a:t>
            </a:r>
          </a:p>
          <a:p>
            <a:endParaRPr lang="en-US" dirty="0"/>
          </a:p>
          <a:p>
            <a:r>
              <a:rPr lang="en-US" dirty="0"/>
              <a:t>But then there are subjects that go straight to the HEART of the gospel.  Things that are so foundational – that when those terms are used loosely or </a:t>
            </a:r>
            <a:r>
              <a:rPr lang="en-US" dirty="0" err="1"/>
              <a:t>innaccurately</a:t>
            </a:r>
            <a:r>
              <a:rPr lang="en-US" dirty="0"/>
              <a:t> – it’s not just a slight misunderstanding but a major one. And leaving people with an incorrect concept is literally dangerous for their souls’ salvation.</a:t>
            </a:r>
          </a:p>
          <a:p>
            <a:endParaRPr lang="en-US" dirty="0"/>
          </a:p>
          <a:p>
            <a:r>
              <a:rPr lang="en-US" dirty="0"/>
              <a:t>Addressing matters of Salvation is simultaneously the most </a:t>
            </a:r>
            <a:r>
              <a:rPr lang="en-US" dirty="0" err="1"/>
              <a:t>uplifing</a:t>
            </a:r>
            <a:r>
              <a:rPr lang="en-US" dirty="0"/>
              <a:t> and most joyful subject we can possibly study – but also the heaviest weight and responsibility any of us bear.</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657F94B-2782-2772-43E3-DA4A6F44A670}"/>
              </a:ext>
            </a:extLst>
          </p:cNvPr>
          <p:cNvSpPr>
            <a:spLocks noGrp="1"/>
          </p:cNvSpPr>
          <p:nvPr>
            <p:ph type="sldNum" sz="quarter" idx="5"/>
          </p:nvPr>
        </p:nvSpPr>
        <p:spPr/>
        <p:txBody>
          <a:bodyPr/>
          <a:lstStyle/>
          <a:p>
            <a:fld id="{62D295F3-4702-334D-AB39-F3A82C5DC00A}" type="slidenum">
              <a:rPr lang="en-US" smtClean="0"/>
              <a:t>10</a:t>
            </a:fld>
            <a:endParaRPr lang="en-US"/>
          </a:p>
        </p:txBody>
      </p:sp>
    </p:spTree>
    <p:extLst>
      <p:ext uri="{BB962C8B-B14F-4D97-AF65-F5344CB8AC3E}">
        <p14:creationId xmlns:p14="http://schemas.microsoft.com/office/powerpoint/2010/main" val="237279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we communicate the details to the people who matter the most in our lives?</a:t>
            </a:r>
          </a:p>
          <a:p>
            <a:endParaRPr lang="en-US" dirty="0"/>
          </a:p>
          <a:p>
            <a:r>
              <a:rPr lang="en-US" dirty="0"/>
              <a:t>1.) Start with Jesus.</a:t>
            </a:r>
          </a:p>
          <a:p>
            <a:endParaRPr lang="en-US" dirty="0"/>
          </a:p>
          <a:p>
            <a:r>
              <a:rPr lang="en-US" dirty="0"/>
              <a:t>2.) Point to the Purpose</a:t>
            </a:r>
          </a:p>
          <a:p>
            <a:endParaRPr lang="en-US" dirty="0"/>
          </a:p>
          <a:p>
            <a:r>
              <a:rPr lang="en-US" dirty="0"/>
              <a:t>3.) </a:t>
            </a:r>
            <a:r>
              <a:rPr lang="en-US" dirty="0" err="1"/>
              <a:t>Aggripa</a:t>
            </a:r>
            <a:endParaRPr lang="en-US" dirty="0"/>
          </a:p>
          <a:p>
            <a:endParaRPr lang="en-US" dirty="0"/>
          </a:p>
          <a:p>
            <a:r>
              <a:rPr lang="en-US" dirty="0"/>
              <a:t>4.) Use Precise Speech </a:t>
            </a:r>
          </a:p>
        </p:txBody>
      </p:sp>
      <p:sp>
        <p:nvSpPr>
          <p:cNvPr id="4" name="Slide Number Placeholder 3"/>
          <p:cNvSpPr>
            <a:spLocks noGrp="1"/>
          </p:cNvSpPr>
          <p:nvPr>
            <p:ph type="sldNum" sz="quarter" idx="5"/>
          </p:nvPr>
        </p:nvSpPr>
        <p:spPr/>
        <p:txBody>
          <a:bodyPr/>
          <a:lstStyle/>
          <a:p>
            <a:fld id="{62D295F3-4702-334D-AB39-F3A82C5DC00A}" type="slidenum">
              <a:rPr lang="en-US" smtClean="0"/>
              <a:t>2</a:t>
            </a:fld>
            <a:endParaRPr lang="en-US"/>
          </a:p>
        </p:txBody>
      </p:sp>
    </p:spTree>
    <p:extLst>
      <p:ext uri="{BB962C8B-B14F-4D97-AF65-F5344CB8AC3E}">
        <p14:creationId xmlns:p14="http://schemas.microsoft.com/office/powerpoint/2010/main" val="414999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6772A-9C02-C400-748F-BD467D05C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09885-30B2-0172-60C7-CF554A0E2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E88CF-60BC-C19E-6841-DF1ED35FFF96}"/>
              </a:ext>
            </a:extLst>
          </p:cNvPr>
          <p:cNvSpPr>
            <a:spLocks noGrp="1"/>
          </p:cNvSpPr>
          <p:nvPr>
            <p:ph type="body" idx="1"/>
          </p:nvPr>
        </p:nvSpPr>
        <p:spPr/>
        <p:txBody>
          <a:bodyPr/>
          <a:lstStyle/>
          <a:p>
            <a:r>
              <a:rPr lang="en-US" dirty="0"/>
              <a:t>IF we want to know how to be saved – it begins with FAITH in JESUS.</a:t>
            </a:r>
          </a:p>
          <a:p>
            <a:endParaRPr lang="en-US" dirty="0"/>
          </a:p>
          <a:p>
            <a:r>
              <a:rPr lang="en-US" dirty="0"/>
              <a:t>He has told us how to become a follower – and how to enter His family… And he’s made it clear that this requires more than a verbal confession.  </a:t>
            </a:r>
          </a:p>
          <a:p>
            <a:endParaRPr lang="en-US" dirty="0"/>
          </a:p>
          <a:p>
            <a:r>
              <a:rPr lang="en-US" dirty="0"/>
              <a:t>He sets the expectation that we must be baptized.</a:t>
            </a:r>
          </a:p>
          <a:p>
            <a:endParaRPr lang="en-US" dirty="0"/>
          </a:p>
          <a:p>
            <a:endParaRPr lang="en-US" dirty="0"/>
          </a:p>
        </p:txBody>
      </p:sp>
      <p:sp>
        <p:nvSpPr>
          <p:cNvPr id="4" name="Slide Number Placeholder 3">
            <a:extLst>
              <a:ext uri="{FF2B5EF4-FFF2-40B4-BE49-F238E27FC236}">
                <a16:creationId xmlns:a16="http://schemas.microsoft.com/office/drawing/2014/main" id="{45B9F591-8E03-FA7D-9DF5-02B6393B9EEB}"/>
              </a:ext>
            </a:extLst>
          </p:cNvPr>
          <p:cNvSpPr>
            <a:spLocks noGrp="1"/>
          </p:cNvSpPr>
          <p:nvPr>
            <p:ph type="sldNum" sz="quarter" idx="5"/>
          </p:nvPr>
        </p:nvSpPr>
        <p:spPr/>
        <p:txBody>
          <a:bodyPr/>
          <a:lstStyle/>
          <a:p>
            <a:fld id="{62D295F3-4702-334D-AB39-F3A82C5DC00A}" type="slidenum">
              <a:rPr lang="en-US" smtClean="0"/>
              <a:t>3</a:t>
            </a:fld>
            <a:endParaRPr lang="en-US"/>
          </a:p>
        </p:txBody>
      </p:sp>
    </p:spTree>
    <p:extLst>
      <p:ext uri="{BB962C8B-B14F-4D97-AF65-F5344CB8AC3E}">
        <p14:creationId xmlns:p14="http://schemas.microsoft.com/office/powerpoint/2010/main" val="19482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87429-D0F6-6D06-B6C9-ECBB5E33E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0955E-9A40-22C8-E6A3-6ACFBEC8DCDC}"/>
              </a:ext>
            </a:extLst>
          </p:cNvPr>
          <p:cNvSpPr>
            <a:spLocks noGrp="1" noRot="1" noChangeAspect="1"/>
          </p:cNvSpPr>
          <p:nvPr>
            <p:ph type="sldImg"/>
          </p:nvPr>
        </p:nvSpPr>
        <p:spPr>
          <a:xfrm>
            <a:off x="960438" y="230188"/>
            <a:ext cx="4937125" cy="3086100"/>
          </a:xfrm>
        </p:spPr>
      </p:sp>
      <p:sp>
        <p:nvSpPr>
          <p:cNvPr id="3" name="Notes Placeholder 2">
            <a:extLst>
              <a:ext uri="{FF2B5EF4-FFF2-40B4-BE49-F238E27FC236}">
                <a16:creationId xmlns:a16="http://schemas.microsoft.com/office/drawing/2014/main" id="{349F0742-1BF0-901D-5317-B7BA838E0931}"/>
              </a:ext>
            </a:extLst>
          </p:cNvPr>
          <p:cNvSpPr>
            <a:spLocks noGrp="1"/>
          </p:cNvSpPr>
          <p:nvPr>
            <p:ph type="body" idx="1"/>
          </p:nvPr>
        </p:nvSpPr>
        <p:spPr/>
        <p:txBody>
          <a:bodyPr/>
          <a:lstStyle/>
          <a:p>
            <a:r>
              <a:rPr lang="en-US" dirty="0"/>
              <a:t>What I mean is that the PURPOSE of BAPTISM MATTERS.</a:t>
            </a:r>
          </a:p>
          <a:p>
            <a:endParaRPr lang="en-US" dirty="0"/>
          </a:p>
          <a:p>
            <a:r>
              <a:rPr lang="en-US" dirty="0"/>
              <a:t>When we are talking about the DETAILS – the Bible repeats many times WHY a person should be baptized….</a:t>
            </a:r>
          </a:p>
          <a:p>
            <a:endParaRPr lang="en-US" dirty="0"/>
          </a:p>
          <a:p>
            <a:endParaRPr lang="en-US" dirty="0"/>
          </a:p>
          <a:p>
            <a:endParaRPr lang="en-US" dirty="0"/>
          </a:p>
          <a:p>
            <a:r>
              <a:rPr lang="en-US" dirty="0"/>
              <a:t>WHAT WAS PREACHED ABOUT BAPTISM.. ?</a:t>
            </a:r>
          </a:p>
          <a:p>
            <a:endParaRPr lang="en-US" dirty="0"/>
          </a:p>
          <a:p>
            <a:r>
              <a:rPr lang="en-US" dirty="0"/>
              <a:t>Peter, Paul, and Ananias all preached the same message!</a:t>
            </a:r>
          </a:p>
          <a:p>
            <a:endParaRPr lang="en-US" dirty="0"/>
          </a:p>
          <a:p>
            <a:endParaRPr lang="en-US" dirty="0"/>
          </a:p>
          <a:p>
            <a:r>
              <a:rPr lang="en-US" dirty="0"/>
              <a:t>Acts 10:43-47-48</a:t>
            </a:r>
          </a:p>
          <a:p>
            <a:endParaRPr lang="en-US" dirty="0"/>
          </a:p>
          <a:p>
            <a:r>
              <a:rPr lang="en-US" dirty="0"/>
              <a:t>Acts 13:38</a:t>
            </a:r>
          </a:p>
          <a:p>
            <a:endParaRPr lang="en-US" dirty="0"/>
          </a:p>
          <a:p>
            <a:r>
              <a:rPr lang="en-US" dirty="0"/>
              <a:t>Colossians 1:13-14</a:t>
            </a:r>
          </a:p>
          <a:p>
            <a:endParaRPr lang="en-US" dirty="0"/>
          </a:p>
          <a:p>
            <a:r>
              <a:rPr lang="en-US" dirty="0"/>
              <a:t>Ephesians 1:7</a:t>
            </a:r>
          </a:p>
        </p:txBody>
      </p:sp>
      <p:sp>
        <p:nvSpPr>
          <p:cNvPr id="4" name="Slide Number Placeholder 3">
            <a:extLst>
              <a:ext uri="{FF2B5EF4-FFF2-40B4-BE49-F238E27FC236}">
                <a16:creationId xmlns:a16="http://schemas.microsoft.com/office/drawing/2014/main" id="{79CC61FC-EFF0-4140-6B8A-D0C37E62FA9A}"/>
              </a:ext>
            </a:extLst>
          </p:cNvPr>
          <p:cNvSpPr>
            <a:spLocks noGrp="1"/>
          </p:cNvSpPr>
          <p:nvPr>
            <p:ph type="sldNum" sz="quarter" idx="5"/>
          </p:nvPr>
        </p:nvSpPr>
        <p:spPr/>
        <p:txBody>
          <a:bodyPr/>
          <a:lstStyle/>
          <a:p>
            <a:fld id="{62D295F3-4702-334D-AB39-F3A82C5DC00A}" type="slidenum">
              <a:rPr lang="en-US" smtClean="0"/>
              <a:t>4</a:t>
            </a:fld>
            <a:endParaRPr lang="en-US"/>
          </a:p>
        </p:txBody>
      </p:sp>
    </p:spTree>
    <p:extLst>
      <p:ext uri="{BB962C8B-B14F-4D97-AF65-F5344CB8AC3E}">
        <p14:creationId xmlns:p14="http://schemas.microsoft.com/office/powerpoint/2010/main" val="55903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494C7-8BEC-1CBA-E8C4-33ED5A144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EB611-47FB-EA9D-E7D0-9427C94D6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472B5-9D06-3C45-D198-71C3C8491F38}"/>
              </a:ext>
            </a:extLst>
          </p:cNvPr>
          <p:cNvSpPr>
            <a:spLocks noGrp="1"/>
          </p:cNvSpPr>
          <p:nvPr>
            <p:ph type="body" idx="1"/>
          </p:nvPr>
        </p:nvSpPr>
        <p:spPr/>
        <p:txBody>
          <a:bodyPr/>
          <a:lstStyle/>
          <a:p>
            <a:r>
              <a:rPr lang="en-US" dirty="0"/>
              <a:t>WHAT WAS WRITTEN ABOUT BAPTISM…</a:t>
            </a:r>
          </a:p>
          <a:p>
            <a:endParaRPr lang="en-US" dirty="0"/>
          </a:p>
          <a:p>
            <a:endParaRPr lang="en-US" dirty="0"/>
          </a:p>
          <a:p>
            <a:endParaRPr lang="en-US" dirty="0"/>
          </a:p>
          <a:p>
            <a:r>
              <a:rPr lang="en-US" dirty="0"/>
              <a:t>Luke 1:77</a:t>
            </a:r>
          </a:p>
          <a:p>
            <a:endParaRPr lang="en-US" dirty="0"/>
          </a:p>
          <a:p>
            <a:r>
              <a:rPr lang="en-US" dirty="0"/>
              <a:t>Acts 10:43-47-48</a:t>
            </a:r>
          </a:p>
          <a:p>
            <a:endParaRPr lang="en-US" dirty="0"/>
          </a:p>
          <a:p>
            <a:r>
              <a:rPr lang="en-US" dirty="0"/>
              <a:t>Acts 13:38</a:t>
            </a:r>
          </a:p>
          <a:p>
            <a:endParaRPr lang="en-US" dirty="0"/>
          </a:p>
          <a:p>
            <a:r>
              <a:rPr lang="en-US" dirty="0"/>
              <a:t>Colossians 1:13-14</a:t>
            </a:r>
          </a:p>
          <a:p>
            <a:endParaRPr lang="en-US" dirty="0"/>
          </a:p>
          <a:p>
            <a:r>
              <a:rPr lang="en-US" dirty="0"/>
              <a:t>Ephesians 1:7</a:t>
            </a:r>
          </a:p>
        </p:txBody>
      </p:sp>
      <p:sp>
        <p:nvSpPr>
          <p:cNvPr id="4" name="Slide Number Placeholder 3">
            <a:extLst>
              <a:ext uri="{FF2B5EF4-FFF2-40B4-BE49-F238E27FC236}">
                <a16:creationId xmlns:a16="http://schemas.microsoft.com/office/drawing/2014/main" id="{EC1ADD32-590B-286F-6F35-2FBAB64F8BD6}"/>
              </a:ext>
            </a:extLst>
          </p:cNvPr>
          <p:cNvSpPr>
            <a:spLocks noGrp="1"/>
          </p:cNvSpPr>
          <p:nvPr>
            <p:ph type="sldNum" sz="quarter" idx="5"/>
          </p:nvPr>
        </p:nvSpPr>
        <p:spPr/>
        <p:txBody>
          <a:bodyPr/>
          <a:lstStyle/>
          <a:p>
            <a:fld id="{62D295F3-4702-334D-AB39-F3A82C5DC00A}" type="slidenum">
              <a:rPr lang="en-US" smtClean="0"/>
              <a:t>5</a:t>
            </a:fld>
            <a:endParaRPr lang="en-US"/>
          </a:p>
        </p:txBody>
      </p:sp>
    </p:spTree>
    <p:extLst>
      <p:ext uri="{BB962C8B-B14F-4D97-AF65-F5344CB8AC3E}">
        <p14:creationId xmlns:p14="http://schemas.microsoft.com/office/powerpoint/2010/main" val="91307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5C08-69DD-0CBB-3578-CC2F8D32D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83C97-97F9-12FB-4A5E-6D45D0C372E5}"/>
              </a:ext>
            </a:extLst>
          </p:cNvPr>
          <p:cNvSpPr>
            <a:spLocks noGrp="1" noRot="1" noChangeAspect="1"/>
          </p:cNvSpPr>
          <p:nvPr>
            <p:ph type="sldImg"/>
          </p:nvPr>
        </p:nvSpPr>
        <p:spPr>
          <a:xfrm>
            <a:off x="960438" y="230188"/>
            <a:ext cx="4937125" cy="3086100"/>
          </a:xfrm>
        </p:spPr>
      </p:sp>
      <p:sp>
        <p:nvSpPr>
          <p:cNvPr id="3" name="Notes Placeholder 2">
            <a:extLst>
              <a:ext uri="{FF2B5EF4-FFF2-40B4-BE49-F238E27FC236}">
                <a16:creationId xmlns:a16="http://schemas.microsoft.com/office/drawing/2014/main" id="{56C3760D-99CD-FA66-4E98-4809F4545CCC}"/>
              </a:ext>
            </a:extLst>
          </p:cNvPr>
          <p:cNvSpPr>
            <a:spLocks noGrp="1"/>
          </p:cNvSpPr>
          <p:nvPr>
            <p:ph type="body" idx="1"/>
          </p:nvPr>
        </p:nvSpPr>
        <p:spPr/>
        <p:txBody>
          <a:bodyPr/>
          <a:lstStyle/>
          <a:p>
            <a:r>
              <a:rPr lang="en-US" dirty="0"/>
              <a:t>Propositional statement – Baptism is for Forgiveness in Jesus.</a:t>
            </a:r>
          </a:p>
          <a:p>
            <a:endParaRPr lang="en-US" dirty="0"/>
          </a:p>
          <a:p>
            <a:r>
              <a:rPr lang="en-US" dirty="0"/>
              <a:t>Common Errors…</a:t>
            </a:r>
          </a:p>
          <a:p>
            <a:endParaRPr lang="en-US" dirty="0"/>
          </a:p>
          <a:p>
            <a:r>
              <a:rPr lang="en-US" dirty="0"/>
              <a:t>The idea that SALVATION occurs at some other time or some other moment, while people are doing some other activity…. The idea that baptism is NOT for salvation.  Especially common teaching among groups that believe  It is too similar to a work, or somehow too disconnected from FAITH.</a:t>
            </a:r>
          </a:p>
          <a:p>
            <a:endParaRPr lang="en-US" dirty="0"/>
          </a:p>
          <a:p>
            <a:endParaRPr lang="en-US" dirty="0"/>
          </a:p>
          <a:p>
            <a:r>
              <a:rPr lang="en-US" dirty="0"/>
              <a:t>The idea that this is to join a local club – like an orientation ceremony.</a:t>
            </a:r>
          </a:p>
          <a:p>
            <a:endParaRPr lang="en-US" dirty="0"/>
          </a:p>
          <a:p>
            <a:endParaRPr lang="en-US" dirty="0"/>
          </a:p>
          <a:p>
            <a:r>
              <a:rPr lang="en-US" dirty="0"/>
              <a:t>The idea of pleasing people.  To impress a girl-friend.  To satisfy pushy parents. To temporarily appear interested before a marriage.  I’ve heard all of these.</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0D2F99A-3D0A-7B60-5F73-92163D6F6811}"/>
              </a:ext>
            </a:extLst>
          </p:cNvPr>
          <p:cNvSpPr>
            <a:spLocks noGrp="1"/>
          </p:cNvSpPr>
          <p:nvPr>
            <p:ph type="sldNum" sz="quarter" idx="5"/>
          </p:nvPr>
        </p:nvSpPr>
        <p:spPr/>
        <p:txBody>
          <a:bodyPr/>
          <a:lstStyle/>
          <a:p>
            <a:fld id="{62D295F3-4702-334D-AB39-F3A82C5DC00A}" type="slidenum">
              <a:rPr lang="en-US" smtClean="0"/>
              <a:t>6</a:t>
            </a:fld>
            <a:endParaRPr lang="en-US"/>
          </a:p>
        </p:txBody>
      </p:sp>
    </p:spTree>
    <p:extLst>
      <p:ext uri="{BB962C8B-B14F-4D97-AF65-F5344CB8AC3E}">
        <p14:creationId xmlns:p14="http://schemas.microsoft.com/office/powerpoint/2010/main" val="222040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BCA0F-B316-D492-3BAF-B3BD402BD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56013-3DFD-6092-26D0-E8366ACEF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24FD4-4535-90D1-524D-DAF09B477667}"/>
              </a:ext>
            </a:extLst>
          </p:cNvPr>
          <p:cNvSpPr>
            <a:spLocks noGrp="1"/>
          </p:cNvSpPr>
          <p:nvPr>
            <p:ph type="body" idx="1"/>
          </p:nvPr>
        </p:nvSpPr>
        <p:spPr/>
        <p:txBody>
          <a:bodyPr/>
          <a:lstStyle/>
          <a:p>
            <a:r>
              <a:rPr lang="en-US" dirty="0"/>
              <a:t>IF we want to know how to be saved – it begins with FAITH in JESUS.</a:t>
            </a:r>
          </a:p>
          <a:p>
            <a:endParaRPr lang="en-US" dirty="0"/>
          </a:p>
          <a:p>
            <a:r>
              <a:rPr lang="en-US" dirty="0"/>
              <a:t>He has told us how to become a follower – and how to enter His family… And he’s made it clear that this requires more than a verbal confession.  </a:t>
            </a:r>
          </a:p>
          <a:p>
            <a:endParaRPr lang="en-US" dirty="0"/>
          </a:p>
          <a:p>
            <a:r>
              <a:rPr lang="en-US" dirty="0"/>
              <a:t>He sets the expectation that we must be baptized.</a:t>
            </a:r>
          </a:p>
          <a:p>
            <a:endParaRPr lang="en-US" dirty="0"/>
          </a:p>
          <a:p>
            <a:endParaRPr lang="en-US" dirty="0"/>
          </a:p>
        </p:txBody>
      </p:sp>
      <p:sp>
        <p:nvSpPr>
          <p:cNvPr id="4" name="Slide Number Placeholder 3">
            <a:extLst>
              <a:ext uri="{FF2B5EF4-FFF2-40B4-BE49-F238E27FC236}">
                <a16:creationId xmlns:a16="http://schemas.microsoft.com/office/drawing/2014/main" id="{71374C5A-991B-D362-CB84-1AC23AAF9935}"/>
              </a:ext>
            </a:extLst>
          </p:cNvPr>
          <p:cNvSpPr>
            <a:spLocks noGrp="1"/>
          </p:cNvSpPr>
          <p:nvPr>
            <p:ph type="sldNum" sz="quarter" idx="5"/>
          </p:nvPr>
        </p:nvSpPr>
        <p:spPr/>
        <p:txBody>
          <a:bodyPr/>
          <a:lstStyle/>
          <a:p>
            <a:fld id="{62D295F3-4702-334D-AB39-F3A82C5DC00A}" type="slidenum">
              <a:rPr lang="en-US" smtClean="0"/>
              <a:t>7</a:t>
            </a:fld>
            <a:endParaRPr lang="en-US"/>
          </a:p>
        </p:txBody>
      </p:sp>
    </p:spTree>
    <p:extLst>
      <p:ext uri="{BB962C8B-B14F-4D97-AF65-F5344CB8AC3E}">
        <p14:creationId xmlns:p14="http://schemas.microsoft.com/office/powerpoint/2010/main" val="1503595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459BD-62E2-5394-BB35-8B607A8BE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C3CFA-4378-3760-9380-5C68CEF3AD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F187E-A422-E093-239E-AE0661AFDABD}"/>
              </a:ext>
            </a:extLst>
          </p:cNvPr>
          <p:cNvSpPr>
            <a:spLocks noGrp="1"/>
          </p:cNvSpPr>
          <p:nvPr>
            <p:ph type="body" idx="1"/>
          </p:nvPr>
        </p:nvSpPr>
        <p:spPr/>
        <p:txBody>
          <a:bodyPr/>
          <a:lstStyle/>
          <a:p>
            <a:r>
              <a:rPr lang="en-US" dirty="0"/>
              <a:t>More than anything today – people use the word Christian as an adjective…</a:t>
            </a:r>
          </a:p>
          <a:p>
            <a:endParaRPr lang="en-US" dirty="0"/>
          </a:p>
          <a:p>
            <a:r>
              <a:rPr lang="en-US" dirty="0"/>
              <a:t>We talk about having “Christian Values”</a:t>
            </a:r>
          </a:p>
          <a:p>
            <a:r>
              <a:rPr lang="en-US" dirty="0"/>
              <a:t>We want our kids to have a “Christian Education”</a:t>
            </a:r>
          </a:p>
          <a:p>
            <a:r>
              <a:rPr lang="en-US" dirty="0"/>
              <a:t>We look for “Christian Books, Christian Podcasts, Christian Counselors.”</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There are DOZENS of instances where the word Christian is used as an adjective to describe a product.</a:t>
            </a:r>
          </a:p>
          <a:p>
            <a:endParaRPr lang="en-US" dirty="0"/>
          </a:p>
          <a:p>
            <a:r>
              <a:rPr lang="en-US" dirty="0"/>
              <a:t>All of these phrases are useful – and I think we use them </a:t>
            </a:r>
            <a:r>
              <a:rPr lang="en-US" dirty="0" err="1"/>
              <a:t>accomodatively</a:t>
            </a:r>
            <a:r>
              <a:rPr lang="en-US" dirty="0"/>
              <a:t>…</a:t>
            </a:r>
          </a:p>
          <a:p>
            <a:endParaRPr lang="en-US" dirty="0"/>
          </a:p>
          <a:p>
            <a:r>
              <a:rPr lang="en-US" dirty="0"/>
              <a:t>But that is not how the word Christian is used in the BIBLE.  In the Bible – Christian isn’t a product – A Christian is a PERSON!</a:t>
            </a:r>
          </a:p>
          <a:p>
            <a:endParaRPr lang="en-US" dirty="0"/>
          </a:p>
          <a:p>
            <a:r>
              <a:rPr lang="en-US" dirty="0"/>
              <a:t>&gt;&gt; And it’s not just any person… A Christian is a person who has actually obeyed the Gospel…</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In ACTS 11 - In Acts 11 – . </a:t>
            </a:r>
            <a:r>
              <a:rPr lang="en-US" i="1" dirty="0">
                <a:solidFill>
                  <a:schemeClr val="tx1">
                    <a:lumMod val="95000"/>
                    <a:lumOff val="5000"/>
                  </a:schemeClr>
                </a:solidFill>
                <a:latin typeface="Calibri Light" panose="020F0302020204030204" pitchFamily="34" charset="0"/>
                <a:cs typeface="Calibri Light" panose="020F0302020204030204" pitchFamily="34" charset="0"/>
              </a:rPr>
              <a:t>Barnabas Verifies &amp; Rejoices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 They heard the TRUTH taught about JESUS.. THEY BELIEVED &amp; OBEYED.  Even Barnabas comes, and he learns the news really is as good and exciting as they all hoped!  The Gentiles are being saved by God’s grace in the same way as the Christians back at Jerusalem!</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In ACTS 26 –. </a:t>
            </a:r>
            <a:r>
              <a:rPr lang="en-US" i="1" dirty="0">
                <a:solidFill>
                  <a:schemeClr val="tx1">
                    <a:lumMod val="95000"/>
                    <a:lumOff val="5000"/>
                  </a:schemeClr>
                </a:solidFill>
                <a:latin typeface="Calibri Light" panose="020F0302020204030204" pitchFamily="34" charset="0"/>
                <a:cs typeface="Calibri Light" panose="020F0302020204030204" pitchFamily="34" charset="0"/>
              </a:rPr>
              <a:t>Paul Teaches &amp; Demonstrates</a:t>
            </a:r>
          </a:p>
          <a:p>
            <a:r>
              <a:rPr lang="en-US" dirty="0"/>
              <a:t>. A Christian is a person who doesn’t just hear the good news – but has repented and been baptized for the forgiveness of their sins like Paul.</a:t>
            </a:r>
          </a:p>
          <a:p>
            <a:endParaRPr lang="en-US" dirty="0"/>
          </a:p>
          <a:p>
            <a:endParaRPr lang="en-US" dirty="0"/>
          </a:p>
          <a:p>
            <a:r>
              <a:rPr lang="en-US" dirty="0"/>
              <a:t>In 1 Peter 4:16 – Peter describes those he is writing to in 1:22 – “obey the truth” and “purified souls” and THESE 2 KEY QUALITIES are critical to understanding the term Christian and using it accurately.</a:t>
            </a:r>
          </a:p>
          <a:p>
            <a:endParaRPr lang="en-US" dirty="0"/>
          </a:p>
          <a:p>
            <a:r>
              <a:rPr lang="en-US" dirty="0"/>
              <a:t> – these are people who have been baptized into Christ.</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9BEEC7D-E6D1-A263-CA76-94B06435304C}"/>
              </a:ext>
            </a:extLst>
          </p:cNvPr>
          <p:cNvSpPr>
            <a:spLocks noGrp="1"/>
          </p:cNvSpPr>
          <p:nvPr>
            <p:ph type="sldNum" sz="quarter" idx="5"/>
          </p:nvPr>
        </p:nvSpPr>
        <p:spPr/>
        <p:txBody>
          <a:bodyPr/>
          <a:lstStyle/>
          <a:p>
            <a:fld id="{62D295F3-4702-334D-AB39-F3A82C5DC00A}" type="slidenum">
              <a:rPr lang="en-US" smtClean="0"/>
              <a:t>8</a:t>
            </a:fld>
            <a:endParaRPr lang="en-US"/>
          </a:p>
        </p:txBody>
      </p:sp>
    </p:spTree>
    <p:extLst>
      <p:ext uri="{BB962C8B-B14F-4D97-AF65-F5344CB8AC3E}">
        <p14:creationId xmlns:p14="http://schemas.microsoft.com/office/powerpoint/2010/main" val="320545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BBE7A-4691-5144-B49A-3FA8876A8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A1F9E-657E-A5B4-DADB-18A49A709457}"/>
              </a:ext>
            </a:extLst>
          </p:cNvPr>
          <p:cNvSpPr>
            <a:spLocks noGrp="1" noRot="1" noChangeAspect="1"/>
          </p:cNvSpPr>
          <p:nvPr>
            <p:ph type="sldImg"/>
          </p:nvPr>
        </p:nvSpPr>
        <p:spPr>
          <a:xfrm>
            <a:off x="960438" y="230188"/>
            <a:ext cx="4937125" cy="3086100"/>
          </a:xfrm>
        </p:spPr>
      </p:sp>
      <p:sp>
        <p:nvSpPr>
          <p:cNvPr id="3" name="Notes Placeholder 2">
            <a:extLst>
              <a:ext uri="{FF2B5EF4-FFF2-40B4-BE49-F238E27FC236}">
                <a16:creationId xmlns:a16="http://schemas.microsoft.com/office/drawing/2014/main" id="{D96730BF-2A64-5603-70ED-47EDDE4CA320}"/>
              </a:ext>
            </a:extLst>
          </p:cNvPr>
          <p:cNvSpPr>
            <a:spLocks noGrp="1"/>
          </p:cNvSpPr>
          <p:nvPr>
            <p:ph type="body" idx="1"/>
          </p:nvPr>
        </p:nvSpPr>
        <p:spPr/>
        <p:txBody>
          <a:bodyPr/>
          <a:lstStyle/>
          <a:p>
            <a:r>
              <a:rPr lang="en-US" dirty="0"/>
              <a:t>I want to encourage you with the most love I can possibly communicate – look into this closely.  Use the steps we talked about today.</a:t>
            </a:r>
          </a:p>
          <a:p>
            <a:endParaRPr lang="en-US" dirty="0"/>
          </a:p>
          <a:p>
            <a:r>
              <a:rPr lang="en-US" dirty="0"/>
              <a:t>1.) Start with Jesus.</a:t>
            </a:r>
          </a:p>
          <a:p>
            <a:endParaRPr lang="en-US" dirty="0"/>
          </a:p>
          <a:p>
            <a:r>
              <a:rPr lang="en-US" dirty="0"/>
              <a:t>2.) Point to the Purpose</a:t>
            </a:r>
          </a:p>
          <a:p>
            <a:endParaRPr lang="en-US" dirty="0"/>
          </a:p>
          <a:p>
            <a:r>
              <a:rPr lang="en-US" dirty="0"/>
              <a:t>3.) Evaluate The Examples</a:t>
            </a:r>
          </a:p>
          <a:p>
            <a:endParaRPr lang="en-US" dirty="0"/>
          </a:p>
          <a:p>
            <a:r>
              <a:rPr lang="en-US" dirty="0"/>
              <a:t>4.) Use Accurate Speech </a:t>
            </a:r>
          </a:p>
        </p:txBody>
      </p:sp>
      <p:sp>
        <p:nvSpPr>
          <p:cNvPr id="4" name="Slide Number Placeholder 3">
            <a:extLst>
              <a:ext uri="{FF2B5EF4-FFF2-40B4-BE49-F238E27FC236}">
                <a16:creationId xmlns:a16="http://schemas.microsoft.com/office/drawing/2014/main" id="{23E4C92E-F83C-8F1B-2A19-E98840324212}"/>
              </a:ext>
            </a:extLst>
          </p:cNvPr>
          <p:cNvSpPr>
            <a:spLocks noGrp="1"/>
          </p:cNvSpPr>
          <p:nvPr>
            <p:ph type="sldNum" sz="quarter" idx="5"/>
          </p:nvPr>
        </p:nvSpPr>
        <p:spPr/>
        <p:txBody>
          <a:bodyPr/>
          <a:lstStyle/>
          <a:p>
            <a:fld id="{62D295F3-4702-334D-AB39-F3A82C5DC00A}" type="slidenum">
              <a:rPr lang="en-US" smtClean="0"/>
              <a:t>9</a:t>
            </a:fld>
            <a:endParaRPr lang="en-US"/>
          </a:p>
        </p:txBody>
      </p:sp>
    </p:spTree>
    <p:extLst>
      <p:ext uri="{BB962C8B-B14F-4D97-AF65-F5344CB8AC3E}">
        <p14:creationId xmlns:p14="http://schemas.microsoft.com/office/powerpoint/2010/main" val="387630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1744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531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3299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9252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8194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152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6561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073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1111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8542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38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smtClean="0"/>
              <a:t>1/20/24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04010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A83F-5DE2-B160-DDF4-8B2C67C79678}"/>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Ensure Salvation</a:t>
            </a:r>
          </a:p>
        </p:txBody>
      </p:sp>
      <p:sp>
        <p:nvSpPr>
          <p:cNvPr id="3" name="Subtitle 2">
            <a:extLst>
              <a:ext uri="{FF2B5EF4-FFF2-40B4-BE49-F238E27FC236}">
                <a16:creationId xmlns:a16="http://schemas.microsoft.com/office/drawing/2014/main" id="{AE0AD2A4-F4AA-F33A-D366-D14887293612}"/>
              </a:ext>
            </a:extLst>
          </p:cNvPr>
          <p:cNvSpPr>
            <a:spLocks noGrp="1"/>
          </p:cNvSpPr>
          <p:nvPr>
            <p:ph type="subTitle" idx="1"/>
          </p:nvPr>
        </p:nvSpPr>
        <p:spPr/>
        <p:txBody>
          <a:bodyPr/>
          <a:lstStyle/>
          <a:p>
            <a:endParaRPr lang="en-US"/>
          </a:p>
        </p:txBody>
      </p:sp>
      <p:pic>
        <p:nvPicPr>
          <p:cNvPr id="7" name="Picture 6" descr="A person in water with white text&#10;&#10;Description automatically generated">
            <a:extLst>
              <a:ext uri="{FF2B5EF4-FFF2-40B4-BE49-F238E27FC236}">
                <a16:creationId xmlns:a16="http://schemas.microsoft.com/office/drawing/2014/main" id="{5CC6C054-5124-DB99-947B-A31E6EE27F8B}"/>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40951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A5BA-8ABE-9627-B675-B1823ACED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9C367-4CA0-E8F5-839C-E2BDADF9CECC}"/>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Ensure Salvation</a:t>
            </a:r>
          </a:p>
        </p:txBody>
      </p:sp>
      <p:sp>
        <p:nvSpPr>
          <p:cNvPr id="3" name="Subtitle 2">
            <a:extLst>
              <a:ext uri="{FF2B5EF4-FFF2-40B4-BE49-F238E27FC236}">
                <a16:creationId xmlns:a16="http://schemas.microsoft.com/office/drawing/2014/main" id="{1C236A21-D5FF-3869-21D0-3782B82FEC2F}"/>
              </a:ext>
            </a:extLst>
          </p:cNvPr>
          <p:cNvSpPr>
            <a:spLocks noGrp="1"/>
          </p:cNvSpPr>
          <p:nvPr>
            <p:ph type="subTitle" idx="1"/>
          </p:nvPr>
        </p:nvSpPr>
        <p:spPr/>
        <p:txBody>
          <a:bodyPr/>
          <a:lstStyle/>
          <a:p>
            <a:endParaRPr lang="en-US"/>
          </a:p>
        </p:txBody>
      </p:sp>
      <p:pic>
        <p:nvPicPr>
          <p:cNvPr id="7" name="Picture 6" descr="A person in water with white text&#10;&#10;Description automatically generated">
            <a:extLst>
              <a:ext uri="{FF2B5EF4-FFF2-40B4-BE49-F238E27FC236}">
                <a16:creationId xmlns:a16="http://schemas.microsoft.com/office/drawing/2014/main" id="{7A5DD87C-2D00-F027-0B2E-26C889883C4F}"/>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73873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7AA1BCA7-FCD8-D3A5-A863-57D7D667CFC7}"/>
              </a:ext>
            </a:extLst>
          </p:cNvPr>
          <p:cNvSpPr txBox="1">
            <a:spLocks/>
          </p:cNvSpPr>
          <p:nvPr/>
        </p:nvSpPr>
        <p:spPr>
          <a:xfrm>
            <a:off x="511824" y="597740"/>
            <a:ext cx="7256393" cy="451952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600"/>
              </a:lnSpc>
            </a:pPr>
            <a:r>
              <a:rPr lang="en-US" sz="2800" dirty="0">
                <a:solidFill>
                  <a:schemeClr val="bg1"/>
                </a:solidFill>
              </a:rPr>
              <a:t>“Take pains with these things; </a:t>
            </a:r>
            <a:br>
              <a:rPr lang="en-US" sz="2800" dirty="0">
                <a:solidFill>
                  <a:schemeClr val="bg1"/>
                </a:solidFill>
              </a:rPr>
            </a:br>
            <a:r>
              <a:rPr lang="en-US" sz="2800" dirty="0">
                <a:solidFill>
                  <a:schemeClr val="bg1"/>
                </a:solidFill>
              </a:rPr>
              <a:t>be absorbed in them, so that your </a:t>
            </a:r>
            <a:br>
              <a:rPr lang="en-US" sz="2800" dirty="0">
                <a:solidFill>
                  <a:schemeClr val="bg1"/>
                </a:solidFill>
              </a:rPr>
            </a:br>
            <a:r>
              <a:rPr lang="en-US" sz="2800" dirty="0">
                <a:solidFill>
                  <a:schemeClr val="bg1"/>
                </a:solidFill>
              </a:rPr>
              <a:t>progress will be evident to all. </a:t>
            </a:r>
            <a:br>
              <a:rPr lang="en-US" sz="2800" dirty="0">
                <a:solidFill>
                  <a:schemeClr val="bg1"/>
                </a:solidFill>
              </a:rPr>
            </a:br>
            <a:r>
              <a:rPr lang="en-US" sz="2800" dirty="0">
                <a:solidFill>
                  <a:schemeClr val="bg1"/>
                </a:solidFill>
              </a:rPr>
              <a:t>Pay close attention to yourself and </a:t>
            </a:r>
            <a:br>
              <a:rPr lang="en-US" sz="2800" dirty="0">
                <a:solidFill>
                  <a:schemeClr val="bg1"/>
                </a:solidFill>
              </a:rPr>
            </a:br>
            <a:r>
              <a:rPr lang="en-US" sz="2800" dirty="0">
                <a:solidFill>
                  <a:schemeClr val="bg1"/>
                </a:solidFill>
              </a:rPr>
              <a:t>to your teaching; persevere in these </a:t>
            </a:r>
            <a:br>
              <a:rPr lang="en-US" sz="2800" dirty="0">
                <a:solidFill>
                  <a:schemeClr val="bg1"/>
                </a:solidFill>
              </a:rPr>
            </a:br>
            <a:r>
              <a:rPr lang="en-US" sz="2800" dirty="0">
                <a:solidFill>
                  <a:schemeClr val="bg1"/>
                </a:solidFill>
              </a:rPr>
              <a:t>things, for as you do this you will </a:t>
            </a:r>
            <a:br>
              <a:rPr lang="en-US" sz="2800" dirty="0">
                <a:solidFill>
                  <a:schemeClr val="bg1"/>
                </a:solidFill>
              </a:rPr>
            </a:br>
            <a:r>
              <a:rPr lang="en-US" sz="2800" dirty="0">
                <a:solidFill>
                  <a:schemeClr val="bg1"/>
                </a:solidFill>
              </a:rPr>
              <a:t>ensure salvation both for yourself </a:t>
            </a:r>
            <a:br>
              <a:rPr lang="en-US" sz="2800" dirty="0">
                <a:solidFill>
                  <a:schemeClr val="bg1"/>
                </a:solidFill>
              </a:rPr>
            </a:br>
            <a:r>
              <a:rPr lang="en-US" sz="2800" dirty="0">
                <a:solidFill>
                  <a:schemeClr val="bg1"/>
                </a:solidFill>
              </a:rPr>
              <a:t>and for those who hear you.”</a:t>
            </a:r>
            <a:br>
              <a:rPr lang="en-US" sz="4400" dirty="0">
                <a:solidFill>
                  <a:schemeClr val="bg1"/>
                </a:solidFill>
              </a:rPr>
            </a:br>
            <a:br>
              <a:rPr lang="en-US" sz="1400" dirty="0">
                <a:solidFill>
                  <a:schemeClr val="bg1"/>
                </a:solidFill>
              </a:rPr>
            </a:br>
            <a:r>
              <a:rPr lang="en-US" sz="2400" i="1" dirty="0">
                <a:solidFill>
                  <a:schemeClr val="bg1"/>
                </a:solidFill>
              </a:rPr>
              <a:t>1 Timothy 4:15-16</a:t>
            </a:r>
            <a:endParaRPr lang="en-US" sz="4400" i="1" dirty="0">
              <a:solidFill>
                <a:schemeClr val="bg1"/>
              </a:solidFill>
            </a:endParaRPr>
          </a:p>
        </p:txBody>
      </p:sp>
      <p:sp>
        <p:nvSpPr>
          <p:cNvPr id="3" name="Rounded Rectangle 2">
            <a:extLst>
              <a:ext uri="{FF2B5EF4-FFF2-40B4-BE49-F238E27FC236}">
                <a16:creationId xmlns:a16="http://schemas.microsoft.com/office/drawing/2014/main" id="{C189F550-BF01-66B1-8C9A-8C435B0925C7}"/>
              </a:ext>
            </a:extLst>
          </p:cNvPr>
          <p:cNvSpPr/>
          <p:nvPr/>
        </p:nvSpPr>
        <p:spPr>
          <a:xfrm>
            <a:off x="5952382" y="2169114"/>
            <a:ext cx="2824760" cy="400111"/>
          </a:xfrm>
          <a:prstGeom prst="roundRect">
            <a:avLst>
              <a:gd name="adj" fmla="val 5000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latin typeface="Calibri Light" panose="020F0302020204030204" pitchFamily="34" charset="0"/>
                <a:cs typeface="Calibri Light" panose="020F0302020204030204" pitchFamily="34" charset="0"/>
              </a:rPr>
              <a:t>The Details Are Important</a:t>
            </a:r>
          </a:p>
        </p:txBody>
      </p:sp>
      <p:cxnSp>
        <p:nvCxnSpPr>
          <p:cNvPr id="4" name="Straight Connector 3">
            <a:extLst>
              <a:ext uri="{FF2B5EF4-FFF2-40B4-BE49-F238E27FC236}">
                <a16:creationId xmlns:a16="http://schemas.microsoft.com/office/drawing/2014/main" id="{24C42B54-AE7B-1215-CECB-CE2A8EB100E5}"/>
              </a:ext>
            </a:extLst>
          </p:cNvPr>
          <p:cNvCxnSpPr>
            <a:cxnSpLocks/>
          </p:cNvCxnSpPr>
          <p:nvPr/>
        </p:nvCxnSpPr>
        <p:spPr>
          <a:xfrm>
            <a:off x="645326" y="2454608"/>
            <a:ext cx="4172001"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83C69B-52DB-5A28-13DE-A1BDFA6DC12A}"/>
              </a:ext>
            </a:extLst>
          </p:cNvPr>
          <p:cNvCxnSpPr>
            <a:cxnSpLocks/>
          </p:cNvCxnSpPr>
          <p:nvPr/>
        </p:nvCxnSpPr>
        <p:spPr>
          <a:xfrm>
            <a:off x="645326" y="2919243"/>
            <a:ext cx="2287445"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0B370F-C00B-04F9-430F-010CF71B470C}"/>
              </a:ext>
            </a:extLst>
          </p:cNvPr>
          <p:cNvCxnSpPr>
            <a:cxnSpLocks/>
          </p:cNvCxnSpPr>
          <p:nvPr/>
        </p:nvCxnSpPr>
        <p:spPr>
          <a:xfrm>
            <a:off x="1639229" y="3822491"/>
            <a:ext cx="1293542"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8FAC9DB-287A-70E8-F52D-9774E9DCCE86}"/>
              </a:ext>
            </a:extLst>
          </p:cNvPr>
          <p:cNvCxnSpPr>
            <a:cxnSpLocks/>
          </p:cNvCxnSpPr>
          <p:nvPr/>
        </p:nvCxnSpPr>
        <p:spPr>
          <a:xfrm>
            <a:off x="1745580" y="4313144"/>
            <a:ext cx="2655435"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980CE2F6-3FE0-6270-EEAC-812242604463}"/>
              </a:ext>
            </a:extLst>
          </p:cNvPr>
          <p:cNvSpPr/>
          <p:nvPr/>
        </p:nvSpPr>
        <p:spPr>
          <a:xfrm>
            <a:off x="5952382" y="3422380"/>
            <a:ext cx="2824760" cy="400111"/>
          </a:xfrm>
          <a:prstGeom prst="roundRect">
            <a:avLst>
              <a:gd name="adj" fmla="val 5000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latin typeface="Calibri Light" panose="020F0302020204030204" pitchFamily="34" charset="0"/>
                <a:cs typeface="Calibri Light" panose="020F0302020204030204" pitchFamily="34" charset="0"/>
              </a:rPr>
              <a:t>The Outcome Is Important</a:t>
            </a:r>
          </a:p>
        </p:txBody>
      </p:sp>
      <p:sp>
        <p:nvSpPr>
          <p:cNvPr id="12" name="Rounded Rectangle 11">
            <a:extLst>
              <a:ext uri="{FF2B5EF4-FFF2-40B4-BE49-F238E27FC236}">
                <a16:creationId xmlns:a16="http://schemas.microsoft.com/office/drawing/2014/main" id="{CDDAEFA1-DB20-AC5A-B1D4-2CD4B68306ED}"/>
              </a:ext>
            </a:extLst>
          </p:cNvPr>
          <p:cNvSpPr/>
          <p:nvPr/>
        </p:nvSpPr>
        <p:spPr>
          <a:xfrm>
            <a:off x="5952382" y="3955927"/>
            <a:ext cx="2824760" cy="400111"/>
          </a:xfrm>
          <a:prstGeom prst="roundRect">
            <a:avLst>
              <a:gd name="adj" fmla="val 5000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latin typeface="Calibri Light" panose="020F0302020204030204" pitchFamily="34" charset="0"/>
                <a:cs typeface="Calibri Light" panose="020F0302020204030204" pitchFamily="34" charset="0"/>
              </a:rPr>
              <a:t>The People Are Important</a:t>
            </a:r>
          </a:p>
        </p:txBody>
      </p:sp>
    </p:spTree>
    <p:extLst>
      <p:ext uri="{BB962C8B-B14F-4D97-AF65-F5344CB8AC3E}">
        <p14:creationId xmlns:p14="http://schemas.microsoft.com/office/powerpoint/2010/main" val="6212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8F9B7-8D13-37D4-206B-FC2C9F2C7F34}"/>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A04CE827-AF11-8E7E-E8DC-A6D997F95D98}"/>
              </a:ext>
            </a:extLst>
          </p:cNvPr>
          <p:cNvGrpSpPr/>
          <p:nvPr/>
        </p:nvGrpSpPr>
        <p:grpSpPr>
          <a:xfrm>
            <a:off x="5529161" y="1629406"/>
            <a:ext cx="3304487" cy="1158513"/>
            <a:chOff x="4838109" y="3995486"/>
            <a:chExt cx="3304487" cy="1158513"/>
          </a:xfrm>
        </p:grpSpPr>
        <p:sp>
          <p:nvSpPr>
            <p:cNvPr id="23" name="TextBox 22">
              <a:extLst>
                <a:ext uri="{FF2B5EF4-FFF2-40B4-BE49-F238E27FC236}">
                  <a16:creationId xmlns:a16="http://schemas.microsoft.com/office/drawing/2014/main" id="{328A6E90-CDCC-923E-FCA7-C5A4C0CC12DB}"/>
                </a:ext>
              </a:extLst>
            </p:cNvPr>
            <p:cNvSpPr txBox="1"/>
            <p:nvPr/>
          </p:nvSpPr>
          <p:spPr>
            <a:xfrm>
              <a:off x="4838109" y="4446113"/>
              <a:ext cx="3304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“make disciples of all the nations, baptizing them…”</a:t>
              </a:r>
            </a:p>
          </p:txBody>
        </p:sp>
        <p:sp>
          <p:nvSpPr>
            <p:cNvPr id="24" name="TextBox 23">
              <a:extLst>
                <a:ext uri="{FF2B5EF4-FFF2-40B4-BE49-F238E27FC236}">
                  <a16:creationId xmlns:a16="http://schemas.microsoft.com/office/drawing/2014/main" id="{9A2B540E-0DCE-31DF-B3E2-F96BD3074CD4}"/>
                </a:ext>
              </a:extLst>
            </p:cNvPr>
            <p:cNvSpPr txBox="1"/>
            <p:nvPr/>
          </p:nvSpPr>
          <p:spPr>
            <a:xfrm>
              <a:off x="4883528" y="3995486"/>
              <a:ext cx="29114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MATTHEW 28:19-20</a:t>
              </a:r>
            </a:p>
          </p:txBody>
        </p:sp>
        <p:cxnSp>
          <p:nvCxnSpPr>
            <p:cNvPr id="25" name="Straight Connector 24">
              <a:extLst>
                <a:ext uri="{FF2B5EF4-FFF2-40B4-BE49-F238E27FC236}">
                  <a16:creationId xmlns:a16="http://schemas.microsoft.com/office/drawing/2014/main" id="{8D9651CA-726A-53BA-455A-89CBC7AA0A0D}"/>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D080127D-AEED-7CD9-79DD-BA1CB3E2862A}"/>
              </a:ext>
            </a:extLst>
          </p:cNvPr>
          <p:cNvGrpSpPr/>
          <p:nvPr/>
        </p:nvGrpSpPr>
        <p:grpSpPr>
          <a:xfrm>
            <a:off x="5529162" y="3080818"/>
            <a:ext cx="3117126" cy="2081843"/>
            <a:chOff x="4838110" y="3995486"/>
            <a:chExt cx="3117126" cy="2081843"/>
          </a:xfrm>
        </p:grpSpPr>
        <p:sp>
          <p:nvSpPr>
            <p:cNvPr id="27" name="TextBox 26">
              <a:extLst>
                <a:ext uri="{FF2B5EF4-FFF2-40B4-BE49-F238E27FC236}">
                  <a16:creationId xmlns:a16="http://schemas.microsoft.com/office/drawing/2014/main" id="{66103F5B-1DE1-F7FB-A315-74DCCB203C4D}"/>
                </a:ext>
              </a:extLst>
            </p:cNvPr>
            <p:cNvSpPr txBox="1"/>
            <p:nvPr/>
          </p:nvSpPr>
          <p:spPr>
            <a:xfrm>
              <a:off x="4838110" y="4446113"/>
              <a:ext cx="3117126"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“He who has believed and has been baptized shall be saved; but he who has disbelieved shall be condemned.” </a:t>
              </a:r>
            </a:p>
          </p:txBody>
        </p:sp>
        <p:sp>
          <p:nvSpPr>
            <p:cNvPr id="28" name="TextBox 27">
              <a:extLst>
                <a:ext uri="{FF2B5EF4-FFF2-40B4-BE49-F238E27FC236}">
                  <a16:creationId xmlns:a16="http://schemas.microsoft.com/office/drawing/2014/main" id="{2DFBE6D2-9536-B886-D444-59CCAF61F2F2}"/>
                </a:ext>
              </a:extLst>
            </p:cNvPr>
            <p:cNvSpPr txBox="1"/>
            <p:nvPr/>
          </p:nvSpPr>
          <p:spPr>
            <a:xfrm>
              <a:off x="4883529" y="3995486"/>
              <a:ext cx="265501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MARK 16:16</a:t>
              </a:r>
            </a:p>
          </p:txBody>
        </p:sp>
        <p:cxnSp>
          <p:nvCxnSpPr>
            <p:cNvPr id="29" name="Straight Connector 28">
              <a:extLst>
                <a:ext uri="{FF2B5EF4-FFF2-40B4-BE49-F238E27FC236}">
                  <a16:creationId xmlns:a16="http://schemas.microsoft.com/office/drawing/2014/main" id="{9F10B4EB-FABD-8EFF-C61F-BBBB81AF7536}"/>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2921EE0-2B44-151E-EBEA-A0605FE5F213}"/>
              </a:ext>
            </a:extLst>
          </p:cNvPr>
          <p:cNvGrpSpPr/>
          <p:nvPr/>
        </p:nvGrpSpPr>
        <p:grpSpPr>
          <a:xfrm>
            <a:off x="153873" y="2183177"/>
            <a:ext cx="4578008" cy="1382890"/>
            <a:chOff x="1728440" y="2247277"/>
            <a:chExt cx="4578008" cy="1382890"/>
          </a:xfrm>
        </p:grpSpPr>
        <p:sp>
          <p:nvSpPr>
            <p:cNvPr id="4" name="TextBox 3">
              <a:extLst>
                <a:ext uri="{FF2B5EF4-FFF2-40B4-BE49-F238E27FC236}">
                  <a16:creationId xmlns:a16="http://schemas.microsoft.com/office/drawing/2014/main" id="{BACBA29A-537B-8661-F5E6-CBD1C7A178A8}"/>
                </a:ext>
              </a:extLst>
            </p:cNvPr>
            <p:cNvSpPr txBox="1"/>
            <p:nvPr/>
          </p:nvSpPr>
          <p:spPr>
            <a:xfrm>
              <a:off x="1728440" y="2247277"/>
              <a:ext cx="457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START WITH</a:t>
              </a:r>
            </a:p>
          </p:txBody>
        </p:sp>
        <p:sp>
          <p:nvSpPr>
            <p:cNvPr id="3" name="TextBox 2">
              <a:extLst>
                <a:ext uri="{FF2B5EF4-FFF2-40B4-BE49-F238E27FC236}">
                  <a16:creationId xmlns:a16="http://schemas.microsoft.com/office/drawing/2014/main" id="{384F250F-D496-F0E7-11DB-5DC74B4BD446}"/>
                </a:ext>
              </a:extLst>
            </p:cNvPr>
            <p:cNvSpPr txBox="1"/>
            <p:nvPr/>
          </p:nvSpPr>
          <p:spPr>
            <a:xfrm>
              <a:off x="1734448" y="2922281"/>
              <a:ext cx="457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 E S U S</a:t>
              </a:r>
            </a:p>
          </p:txBody>
        </p:sp>
      </p:grpSp>
      <p:grpSp>
        <p:nvGrpSpPr>
          <p:cNvPr id="11" name="Group 10">
            <a:extLst>
              <a:ext uri="{FF2B5EF4-FFF2-40B4-BE49-F238E27FC236}">
                <a16:creationId xmlns:a16="http://schemas.microsoft.com/office/drawing/2014/main" id="{45C23694-01FC-F0DE-91D1-08898BC9AEB2}"/>
              </a:ext>
            </a:extLst>
          </p:cNvPr>
          <p:cNvGrpSpPr/>
          <p:nvPr/>
        </p:nvGrpSpPr>
        <p:grpSpPr>
          <a:xfrm>
            <a:off x="5529162" y="237515"/>
            <a:ext cx="3304486" cy="1158513"/>
            <a:chOff x="4838110" y="3995486"/>
            <a:chExt cx="3304486" cy="1158513"/>
          </a:xfrm>
        </p:grpSpPr>
        <p:sp>
          <p:nvSpPr>
            <p:cNvPr id="12" name="TextBox 11">
              <a:extLst>
                <a:ext uri="{FF2B5EF4-FFF2-40B4-BE49-F238E27FC236}">
                  <a16:creationId xmlns:a16="http://schemas.microsoft.com/office/drawing/2014/main" id="{84755091-7F00-49E0-3A14-622638E46770}"/>
                </a:ext>
              </a:extLst>
            </p:cNvPr>
            <p:cNvSpPr txBox="1"/>
            <p:nvPr/>
          </p:nvSpPr>
          <p:spPr>
            <a:xfrm>
              <a:off x="4838110" y="4446113"/>
              <a:ext cx="330448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“Not everyone who says to Me, ‘Lord, Lord,’…”</a:t>
              </a:r>
            </a:p>
          </p:txBody>
        </p:sp>
        <p:sp>
          <p:nvSpPr>
            <p:cNvPr id="13" name="TextBox 12">
              <a:extLst>
                <a:ext uri="{FF2B5EF4-FFF2-40B4-BE49-F238E27FC236}">
                  <a16:creationId xmlns:a16="http://schemas.microsoft.com/office/drawing/2014/main" id="{DEA1EBFD-63C2-0855-EE32-C087EEE4B64F}"/>
                </a:ext>
              </a:extLst>
            </p:cNvPr>
            <p:cNvSpPr txBox="1"/>
            <p:nvPr/>
          </p:nvSpPr>
          <p:spPr>
            <a:xfrm>
              <a:off x="4883528" y="3995486"/>
              <a:ext cx="29114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MATTHEW 7:21-23</a:t>
              </a:r>
            </a:p>
          </p:txBody>
        </p:sp>
        <p:cxnSp>
          <p:nvCxnSpPr>
            <p:cNvPr id="15" name="Straight Connector 14">
              <a:extLst>
                <a:ext uri="{FF2B5EF4-FFF2-40B4-BE49-F238E27FC236}">
                  <a16:creationId xmlns:a16="http://schemas.microsoft.com/office/drawing/2014/main" id="{EF949D42-7A6B-B719-C46C-6E4AF5857803}"/>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812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1656D-A3D3-5DC4-0820-397E4C6DA3EA}"/>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F31451D8-2D4E-46B0-8E62-53098B690CE3}"/>
              </a:ext>
            </a:extLst>
          </p:cNvPr>
          <p:cNvGrpSpPr/>
          <p:nvPr/>
        </p:nvGrpSpPr>
        <p:grpSpPr>
          <a:xfrm>
            <a:off x="5529161" y="1774369"/>
            <a:ext cx="3304487" cy="1158513"/>
            <a:chOff x="4838109" y="3995486"/>
            <a:chExt cx="3304487" cy="1158513"/>
          </a:xfrm>
        </p:grpSpPr>
        <p:sp>
          <p:nvSpPr>
            <p:cNvPr id="23" name="TextBox 22">
              <a:extLst>
                <a:ext uri="{FF2B5EF4-FFF2-40B4-BE49-F238E27FC236}">
                  <a16:creationId xmlns:a16="http://schemas.microsoft.com/office/drawing/2014/main" id="{BE0F7228-CB7C-1E99-153E-F7862D18A930}"/>
                </a:ext>
              </a:extLst>
            </p:cNvPr>
            <p:cNvSpPr txBox="1"/>
            <p:nvPr/>
          </p:nvSpPr>
          <p:spPr>
            <a:xfrm>
              <a:off x="4838109" y="4446113"/>
              <a:ext cx="3304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“receives </a:t>
              </a:r>
              <a:r>
                <a:rPr kumimoji="0" lang="en-US" sz="20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forgiveness</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of sins… baptized in the name of Jesus”</a:t>
              </a:r>
            </a:p>
          </p:txBody>
        </p:sp>
        <p:sp>
          <p:nvSpPr>
            <p:cNvPr id="24" name="TextBox 23">
              <a:extLst>
                <a:ext uri="{FF2B5EF4-FFF2-40B4-BE49-F238E27FC236}">
                  <a16:creationId xmlns:a16="http://schemas.microsoft.com/office/drawing/2014/main" id="{22FA2DD0-852A-5DE5-A7D1-75157948FE3F}"/>
                </a:ext>
              </a:extLst>
            </p:cNvPr>
            <p:cNvSpPr txBox="1"/>
            <p:nvPr/>
          </p:nvSpPr>
          <p:spPr>
            <a:xfrm>
              <a:off x="4883528" y="3995486"/>
              <a:ext cx="265317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10:43, 47-48</a:t>
              </a:r>
            </a:p>
          </p:txBody>
        </p:sp>
        <p:cxnSp>
          <p:nvCxnSpPr>
            <p:cNvPr id="25" name="Straight Connector 24">
              <a:extLst>
                <a:ext uri="{FF2B5EF4-FFF2-40B4-BE49-F238E27FC236}">
                  <a16:creationId xmlns:a16="http://schemas.microsoft.com/office/drawing/2014/main" id="{5853C641-9CD9-141A-3F3A-05BC622C6A55}"/>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D27BDBA-D35D-BBF0-EDC1-676D03E73FE0}"/>
              </a:ext>
            </a:extLst>
          </p:cNvPr>
          <p:cNvGrpSpPr/>
          <p:nvPr/>
        </p:nvGrpSpPr>
        <p:grpSpPr>
          <a:xfrm>
            <a:off x="5529162" y="3013912"/>
            <a:ext cx="3117126" cy="1158513"/>
            <a:chOff x="4838110" y="3995486"/>
            <a:chExt cx="3117126" cy="1158513"/>
          </a:xfrm>
        </p:grpSpPr>
        <p:sp>
          <p:nvSpPr>
            <p:cNvPr id="27" name="TextBox 26">
              <a:extLst>
                <a:ext uri="{FF2B5EF4-FFF2-40B4-BE49-F238E27FC236}">
                  <a16:creationId xmlns:a16="http://schemas.microsoft.com/office/drawing/2014/main" id="{770B16F3-0B88-C7FF-9D0A-D4851137C221}"/>
                </a:ext>
              </a:extLst>
            </p:cNvPr>
            <p:cNvSpPr txBox="1"/>
            <p:nvPr/>
          </p:nvSpPr>
          <p:spPr>
            <a:xfrm>
              <a:off x="4838110" y="4446113"/>
              <a:ext cx="311712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t>
              </a:r>
              <a:r>
                <a:rPr kumimoji="0" lang="en-US" sz="20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forgiveness</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of sins is proclaimed to you…”</a:t>
              </a:r>
            </a:p>
          </p:txBody>
        </p:sp>
        <p:sp>
          <p:nvSpPr>
            <p:cNvPr id="28" name="TextBox 27">
              <a:extLst>
                <a:ext uri="{FF2B5EF4-FFF2-40B4-BE49-F238E27FC236}">
                  <a16:creationId xmlns:a16="http://schemas.microsoft.com/office/drawing/2014/main" id="{21B7BA73-0C60-747A-A257-D0944DA7DB66}"/>
                </a:ext>
              </a:extLst>
            </p:cNvPr>
            <p:cNvSpPr txBox="1"/>
            <p:nvPr/>
          </p:nvSpPr>
          <p:spPr>
            <a:xfrm>
              <a:off x="4883529" y="3995486"/>
              <a:ext cx="177191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13:38</a:t>
              </a:r>
            </a:p>
          </p:txBody>
        </p:sp>
        <p:cxnSp>
          <p:nvCxnSpPr>
            <p:cNvPr id="29" name="Straight Connector 28">
              <a:extLst>
                <a:ext uri="{FF2B5EF4-FFF2-40B4-BE49-F238E27FC236}">
                  <a16:creationId xmlns:a16="http://schemas.microsoft.com/office/drawing/2014/main" id="{4B687275-EB1A-2431-5AEE-DDF5B93052AB}"/>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82F3817-693B-0CB9-8C3D-345B73DBFC7B}"/>
              </a:ext>
            </a:extLst>
          </p:cNvPr>
          <p:cNvGrpSpPr/>
          <p:nvPr/>
        </p:nvGrpSpPr>
        <p:grpSpPr>
          <a:xfrm>
            <a:off x="153873" y="2183177"/>
            <a:ext cx="4578008" cy="1382890"/>
            <a:chOff x="1728440" y="2247277"/>
            <a:chExt cx="4578008" cy="1382890"/>
          </a:xfrm>
        </p:grpSpPr>
        <p:sp>
          <p:nvSpPr>
            <p:cNvPr id="4" name="TextBox 3">
              <a:extLst>
                <a:ext uri="{FF2B5EF4-FFF2-40B4-BE49-F238E27FC236}">
                  <a16:creationId xmlns:a16="http://schemas.microsoft.com/office/drawing/2014/main" id="{6BAB2B7F-46C4-751B-8C4D-AC6B59CC4DD9}"/>
                </a:ext>
              </a:extLst>
            </p:cNvPr>
            <p:cNvSpPr txBox="1"/>
            <p:nvPr/>
          </p:nvSpPr>
          <p:spPr>
            <a:xfrm>
              <a:off x="1728440" y="2247277"/>
              <a:ext cx="457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FORGIVENESS</a:t>
              </a:r>
            </a:p>
          </p:txBody>
        </p:sp>
        <p:sp>
          <p:nvSpPr>
            <p:cNvPr id="3" name="TextBox 2">
              <a:extLst>
                <a:ext uri="{FF2B5EF4-FFF2-40B4-BE49-F238E27FC236}">
                  <a16:creationId xmlns:a16="http://schemas.microsoft.com/office/drawing/2014/main" id="{44399841-8B6E-8531-A6DE-E8FAB81CB395}"/>
                </a:ext>
              </a:extLst>
            </p:cNvPr>
            <p:cNvSpPr txBox="1"/>
            <p:nvPr/>
          </p:nvSpPr>
          <p:spPr>
            <a:xfrm>
              <a:off x="1734448" y="2922281"/>
              <a:ext cx="457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N   J E S U S</a:t>
              </a:r>
            </a:p>
          </p:txBody>
        </p:sp>
      </p:grpSp>
      <p:grpSp>
        <p:nvGrpSpPr>
          <p:cNvPr id="11" name="Group 10">
            <a:extLst>
              <a:ext uri="{FF2B5EF4-FFF2-40B4-BE49-F238E27FC236}">
                <a16:creationId xmlns:a16="http://schemas.microsoft.com/office/drawing/2014/main" id="{31478999-1D17-85B1-7AA5-E09F7F28EBF4}"/>
              </a:ext>
            </a:extLst>
          </p:cNvPr>
          <p:cNvGrpSpPr/>
          <p:nvPr/>
        </p:nvGrpSpPr>
        <p:grpSpPr>
          <a:xfrm>
            <a:off x="5529162" y="237515"/>
            <a:ext cx="3304486" cy="1466290"/>
            <a:chOff x="4838110" y="3995486"/>
            <a:chExt cx="3304486" cy="1466290"/>
          </a:xfrm>
        </p:grpSpPr>
        <p:sp>
          <p:nvSpPr>
            <p:cNvPr id="12" name="TextBox 11">
              <a:extLst>
                <a:ext uri="{FF2B5EF4-FFF2-40B4-BE49-F238E27FC236}">
                  <a16:creationId xmlns:a16="http://schemas.microsoft.com/office/drawing/2014/main" id="{8385FA3E-6341-BC2B-E356-5869B957F771}"/>
                </a:ext>
              </a:extLst>
            </p:cNvPr>
            <p:cNvSpPr txBox="1"/>
            <p:nvPr/>
          </p:nvSpPr>
          <p:spPr>
            <a:xfrm>
              <a:off x="4838110" y="4446113"/>
              <a:ext cx="330448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“be baptized in the name of Jesus Christ for the </a:t>
              </a:r>
              <a:r>
                <a:rPr kumimoji="0" lang="en-US" sz="20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forgiveness</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of your sins…”</a:t>
              </a:r>
            </a:p>
          </p:txBody>
        </p:sp>
        <p:sp>
          <p:nvSpPr>
            <p:cNvPr id="13" name="TextBox 12">
              <a:extLst>
                <a:ext uri="{FF2B5EF4-FFF2-40B4-BE49-F238E27FC236}">
                  <a16:creationId xmlns:a16="http://schemas.microsoft.com/office/drawing/2014/main" id="{FFB81A71-F267-E605-4AF8-796FE5BCE562}"/>
                </a:ext>
              </a:extLst>
            </p:cNvPr>
            <p:cNvSpPr txBox="1"/>
            <p:nvPr/>
          </p:nvSpPr>
          <p:spPr>
            <a:xfrm>
              <a:off x="4883528" y="3995486"/>
              <a:ext cx="177191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2:38</a:t>
              </a:r>
            </a:p>
          </p:txBody>
        </p:sp>
        <p:cxnSp>
          <p:nvCxnSpPr>
            <p:cNvPr id="15" name="Straight Connector 14">
              <a:extLst>
                <a:ext uri="{FF2B5EF4-FFF2-40B4-BE49-F238E27FC236}">
                  <a16:creationId xmlns:a16="http://schemas.microsoft.com/office/drawing/2014/main" id="{E72D4391-02CC-B003-7FE8-8A2C2EA9DFDE}"/>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BFDE6DA6-BFCA-97E7-0403-C621C3B32AD7}"/>
              </a:ext>
            </a:extLst>
          </p:cNvPr>
          <p:cNvGrpSpPr/>
          <p:nvPr/>
        </p:nvGrpSpPr>
        <p:grpSpPr>
          <a:xfrm>
            <a:off x="5528280" y="4260024"/>
            <a:ext cx="3117126" cy="1158513"/>
            <a:chOff x="4838110" y="3995486"/>
            <a:chExt cx="3117126" cy="1158513"/>
          </a:xfrm>
        </p:grpSpPr>
        <p:sp>
          <p:nvSpPr>
            <p:cNvPr id="18" name="TextBox 17">
              <a:extLst>
                <a:ext uri="{FF2B5EF4-FFF2-40B4-BE49-F238E27FC236}">
                  <a16:creationId xmlns:a16="http://schemas.microsoft.com/office/drawing/2014/main" id="{F06444D9-E1A2-62BB-3950-50DC7ECBEC37}"/>
                </a:ext>
              </a:extLst>
            </p:cNvPr>
            <p:cNvSpPr txBox="1"/>
            <p:nvPr/>
          </p:nvSpPr>
          <p:spPr>
            <a:xfrm>
              <a:off x="4838110" y="4446113"/>
              <a:ext cx="311712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“be baptized and </a:t>
              </a:r>
              <a:r>
                <a:rPr kumimoji="0" lang="en-US" sz="20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wash </a:t>
              </a:r>
              <a:br>
                <a:rPr kumimoji="0" lang="en-US" sz="20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br>
              <a:r>
                <a:rPr kumimoji="0" lang="en-US" sz="20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away your sins</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t>
              </a:r>
            </a:p>
          </p:txBody>
        </p:sp>
        <p:sp>
          <p:nvSpPr>
            <p:cNvPr id="19" name="TextBox 18">
              <a:extLst>
                <a:ext uri="{FF2B5EF4-FFF2-40B4-BE49-F238E27FC236}">
                  <a16:creationId xmlns:a16="http://schemas.microsoft.com/office/drawing/2014/main" id="{5971FAD6-3E73-A7F3-DE72-FFC1BA29ED0A}"/>
                </a:ext>
              </a:extLst>
            </p:cNvPr>
            <p:cNvSpPr txBox="1"/>
            <p:nvPr/>
          </p:nvSpPr>
          <p:spPr>
            <a:xfrm>
              <a:off x="4883529" y="3995486"/>
              <a:ext cx="203086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22:16</a:t>
              </a:r>
            </a:p>
          </p:txBody>
        </p:sp>
        <p:cxnSp>
          <p:nvCxnSpPr>
            <p:cNvPr id="20" name="Straight Connector 19">
              <a:extLst>
                <a:ext uri="{FF2B5EF4-FFF2-40B4-BE49-F238E27FC236}">
                  <a16:creationId xmlns:a16="http://schemas.microsoft.com/office/drawing/2014/main" id="{5B3D81FA-F683-7599-B9C3-874AFBF95CF1}"/>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D3531BF6-BCED-FF43-B4B4-EC8AEBCDEBD0}"/>
              </a:ext>
            </a:extLst>
          </p:cNvPr>
          <p:cNvGrpSpPr/>
          <p:nvPr/>
        </p:nvGrpSpPr>
        <p:grpSpPr>
          <a:xfrm>
            <a:off x="153873" y="749080"/>
            <a:ext cx="4572000" cy="1646267"/>
            <a:chOff x="153873" y="749080"/>
            <a:chExt cx="4572000" cy="1646267"/>
          </a:xfrm>
        </p:grpSpPr>
        <p:sp>
          <p:nvSpPr>
            <p:cNvPr id="2" name="TextBox 1">
              <a:extLst>
                <a:ext uri="{FF2B5EF4-FFF2-40B4-BE49-F238E27FC236}">
                  <a16:creationId xmlns:a16="http://schemas.microsoft.com/office/drawing/2014/main" id="{EE555449-2D66-C509-3919-1DB2EE9DC205}"/>
                </a:ext>
              </a:extLst>
            </p:cNvPr>
            <p:cNvSpPr txBox="1"/>
            <p:nvPr/>
          </p:nvSpPr>
          <p:spPr>
            <a:xfrm>
              <a:off x="153873" y="1872127"/>
              <a:ext cx="4572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POINT TO THE PURPOSE:</a:t>
              </a:r>
            </a:p>
          </p:txBody>
        </p:sp>
        <p:pic>
          <p:nvPicPr>
            <p:cNvPr id="6" name="Picture 5" descr="A white arrow on a black background&#10;&#10;Description automatically generated">
              <a:extLst>
                <a:ext uri="{FF2B5EF4-FFF2-40B4-BE49-F238E27FC236}">
                  <a16:creationId xmlns:a16="http://schemas.microsoft.com/office/drawing/2014/main" id="{2E098BEF-6AD9-2D7B-519A-11BBA3C4910B}"/>
                </a:ext>
              </a:extLst>
            </p:cNvPr>
            <p:cNvPicPr>
              <a:picLocks noChangeAspect="1"/>
            </p:cNvPicPr>
            <p:nvPr/>
          </p:nvPicPr>
          <p:blipFill>
            <a:blip r:embed="rId3"/>
            <a:stretch>
              <a:fillRect/>
            </a:stretch>
          </p:blipFill>
          <p:spPr>
            <a:xfrm>
              <a:off x="1921113" y="749080"/>
              <a:ext cx="1435404" cy="1025289"/>
            </a:xfrm>
            <a:prstGeom prst="rect">
              <a:avLst/>
            </a:prstGeom>
          </p:spPr>
        </p:pic>
      </p:grpSp>
    </p:spTree>
    <p:extLst>
      <p:ext uri="{BB962C8B-B14F-4D97-AF65-F5344CB8AC3E}">
        <p14:creationId xmlns:p14="http://schemas.microsoft.com/office/powerpoint/2010/main" val="300113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FB26B-754C-6250-753F-A8E7280E75B0}"/>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D98EEDF6-E041-641B-42E7-4CD3F8148093}"/>
              </a:ext>
            </a:extLst>
          </p:cNvPr>
          <p:cNvGrpSpPr/>
          <p:nvPr/>
        </p:nvGrpSpPr>
        <p:grpSpPr>
          <a:xfrm>
            <a:off x="5529161" y="3442425"/>
            <a:ext cx="3454958" cy="1158513"/>
            <a:chOff x="4838109" y="3995486"/>
            <a:chExt cx="3454958" cy="1158513"/>
          </a:xfrm>
        </p:grpSpPr>
        <p:sp>
          <p:nvSpPr>
            <p:cNvPr id="27" name="TextBox 26">
              <a:extLst>
                <a:ext uri="{FF2B5EF4-FFF2-40B4-BE49-F238E27FC236}">
                  <a16:creationId xmlns:a16="http://schemas.microsoft.com/office/drawing/2014/main" id="{9EAE202F-660D-784A-924B-142EF356F16B}"/>
                </a:ext>
              </a:extLst>
            </p:cNvPr>
            <p:cNvSpPr txBox="1"/>
            <p:nvPr/>
          </p:nvSpPr>
          <p:spPr>
            <a:xfrm>
              <a:off x="4838109" y="4446113"/>
              <a:ext cx="345495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“…buried with Him in baptism… having </a:t>
              </a:r>
              <a:r>
                <a:rPr kumimoji="0" lang="en-US" sz="20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forgiven us</a:t>
              </a:r>
              <a:r>
                <a:rPr lang="en-US" sz="2000" i="1" dirty="0">
                  <a:solidFill>
                    <a:prstClr val="white"/>
                  </a:solidFill>
                  <a:latin typeface="Calibri Light" panose="020F0302020204030204" pitchFamily="34" charset="0"/>
                  <a:cs typeface="Calibri Light" panose="020F0302020204030204" pitchFamily="34" charset="0"/>
                </a:rPr>
                <a:t>…”</a:t>
              </a:r>
              <a:endPar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8" name="TextBox 27">
              <a:extLst>
                <a:ext uri="{FF2B5EF4-FFF2-40B4-BE49-F238E27FC236}">
                  <a16:creationId xmlns:a16="http://schemas.microsoft.com/office/drawing/2014/main" id="{9CA86D0C-3720-3156-426E-07F4B9494E75}"/>
                </a:ext>
              </a:extLst>
            </p:cNvPr>
            <p:cNvSpPr txBox="1"/>
            <p:nvPr/>
          </p:nvSpPr>
          <p:spPr>
            <a:xfrm>
              <a:off x="4883529" y="3995486"/>
              <a:ext cx="276420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COLOSSIANS 2:12-13</a:t>
              </a:r>
            </a:p>
          </p:txBody>
        </p:sp>
        <p:cxnSp>
          <p:nvCxnSpPr>
            <p:cNvPr id="29" name="Straight Connector 28">
              <a:extLst>
                <a:ext uri="{FF2B5EF4-FFF2-40B4-BE49-F238E27FC236}">
                  <a16:creationId xmlns:a16="http://schemas.microsoft.com/office/drawing/2014/main" id="{3BB4F7E6-7123-FC7F-E06D-0319FF2B87BF}"/>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9969CDE-789F-2663-FEB3-1713809E3FAC}"/>
              </a:ext>
            </a:extLst>
          </p:cNvPr>
          <p:cNvGrpSpPr/>
          <p:nvPr/>
        </p:nvGrpSpPr>
        <p:grpSpPr>
          <a:xfrm>
            <a:off x="153873" y="2183177"/>
            <a:ext cx="4578008" cy="1382890"/>
            <a:chOff x="1728440" y="2247277"/>
            <a:chExt cx="4578008" cy="1382890"/>
          </a:xfrm>
        </p:grpSpPr>
        <p:sp>
          <p:nvSpPr>
            <p:cNvPr id="4" name="TextBox 3">
              <a:extLst>
                <a:ext uri="{FF2B5EF4-FFF2-40B4-BE49-F238E27FC236}">
                  <a16:creationId xmlns:a16="http://schemas.microsoft.com/office/drawing/2014/main" id="{459DE9C9-0CAA-B108-3ED2-B3F078D0DB3C}"/>
                </a:ext>
              </a:extLst>
            </p:cNvPr>
            <p:cNvSpPr txBox="1"/>
            <p:nvPr/>
          </p:nvSpPr>
          <p:spPr>
            <a:xfrm>
              <a:off x="1728440" y="2247277"/>
              <a:ext cx="457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FORGIVENESS</a:t>
              </a:r>
            </a:p>
          </p:txBody>
        </p:sp>
        <p:sp>
          <p:nvSpPr>
            <p:cNvPr id="3" name="TextBox 2">
              <a:extLst>
                <a:ext uri="{FF2B5EF4-FFF2-40B4-BE49-F238E27FC236}">
                  <a16:creationId xmlns:a16="http://schemas.microsoft.com/office/drawing/2014/main" id="{A5D4C2AA-2492-3C84-02F5-1E5F751344EC}"/>
                </a:ext>
              </a:extLst>
            </p:cNvPr>
            <p:cNvSpPr txBox="1"/>
            <p:nvPr/>
          </p:nvSpPr>
          <p:spPr>
            <a:xfrm>
              <a:off x="1734448" y="2922281"/>
              <a:ext cx="457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N   J E S U S</a:t>
              </a:r>
            </a:p>
          </p:txBody>
        </p:sp>
      </p:grpSp>
      <p:grpSp>
        <p:nvGrpSpPr>
          <p:cNvPr id="11" name="Group 10">
            <a:extLst>
              <a:ext uri="{FF2B5EF4-FFF2-40B4-BE49-F238E27FC236}">
                <a16:creationId xmlns:a16="http://schemas.microsoft.com/office/drawing/2014/main" id="{9EB3F4D9-1E2D-2A90-B0B6-CDBF6BA706DA}"/>
              </a:ext>
            </a:extLst>
          </p:cNvPr>
          <p:cNvGrpSpPr/>
          <p:nvPr/>
        </p:nvGrpSpPr>
        <p:grpSpPr>
          <a:xfrm>
            <a:off x="5529162" y="237515"/>
            <a:ext cx="3304486" cy="2081843"/>
            <a:chOff x="4838110" y="3995486"/>
            <a:chExt cx="3304486" cy="2081843"/>
          </a:xfrm>
        </p:grpSpPr>
        <p:sp>
          <p:nvSpPr>
            <p:cNvPr id="12" name="TextBox 11">
              <a:extLst>
                <a:ext uri="{FF2B5EF4-FFF2-40B4-BE49-F238E27FC236}">
                  <a16:creationId xmlns:a16="http://schemas.microsoft.com/office/drawing/2014/main" id="{D387F6EA-7A6E-2CBA-EFA2-5FF5B6982A73}"/>
                </a:ext>
              </a:extLst>
            </p:cNvPr>
            <p:cNvSpPr txBox="1"/>
            <p:nvPr/>
          </p:nvSpPr>
          <p:spPr>
            <a:xfrm>
              <a:off x="4838110" y="4446113"/>
              <a:ext cx="3304486"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“…buried with Him through </a:t>
              </a:r>
              <a:r>
                <a:rPr kumimoji="0" lang="en-US" sz="20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baptism into death</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…our old self was crucified with Him, </a:t>
              </a:r>
              <a:b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b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in order that </a:t>
              </a:r>
              <a:r>
                <a:rPr kumimoji="0" lang="en-US" sz="20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our body of sin might be done away with</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p>
          </p:txBody>
        </p:sp>
        <p:sp>
          <p:nvSpPr>
            <p:cNvPr id="13" name="TextBox 12">
              <a:extLst>
                <a:ext uri="{FF2B5EF4-FFF2-40B4-BE49-F238E27FC236}">
                  <a16:creationId xmlns:a16="http://schemas.microsoft.com/office/drawing/2014/main" id="{115843CC-A0B3-F7D5-15EB-658E1F14E771}"/>
                </a:ext>
              </a:extLst>
            </p:cNvPr>
            <p:cNvSpPr txBox="1"/>
            <p:nvPr/>
          </p:nvSpPr>
          <p:spPr>
            <a:xfrm>
              <a:off x="4883528" y="3995486"/>
              <a:ext cx="22846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ROMANS 6:4,6</a:t>
              </a:r>
            </a:p>
          </p:txBody>
        </p:sp>
        <p:cxnSp>
          <p:nvCxnSpPr>
            <p:cNvPr id="15" name="Straight Connector 14">
              <a:extLst>
                <a:ext uri="{FF2B5EF4-FFF2-40B4-BE49-F238E27FC236}">
                  <a16:creationId xmlns:a16="http://schemas.microsoft.com/office/drawing/2014/main" id="{42A68B3C-1A07-BBB5-88E2-8664FDC7C575}"/>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ABADDF0C-D5BF-C71F-51ED-672E802C8049}"/>
              </a:ext>
            </a:extLst>
          </p:cNvPr>
          <p:cNvGrpSpPr/>
          <p:nvPr/>
        </p:nvGrpSpPr>
        <p:grpSpPr>
          <a:xfrm>
            <a:off x="5528280" y="4692377"/>
            <a:ext cx="3117126" cy="850737"/>
            <a:chOff x="4838110" y="3995486"/>
            <a:chExt cx="3117126" cy="850737"/>
          </a:xfrm>
        </p:grpSpPr>
        <p:sp>
          <p:nvSpPr>
            <p:cNvPr id="18" name="TextBox 17">
              <a:extLst>
                <a:ext uri="{FF2B5EF4-FFF2-40B4-BE49-F238E27FC236}">
                  <a16:creationId xmlns:a16="http://schemas.microsoft.com/office/drawing/2014/main" id="{B5EEAE8E-CDAA-DEEA-156E-34C8ACEAB78D}"/>
                </a:ext>
              </a:extLst>
            </p:cNvPr>
            <p:cNvSpPr txBox="1"/>
            <p:nvPr/>
          </p:nvSpPr>
          <p:spPr>
            <a:xfrm>
              <a:off x="4838110" y="4446113"/>
              <a:ext cx="311712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t>
              </a:r>
              <a:r>
                <a:rPr lang="en-US" sz="2000" i="1" dirty="0">
                  <a:solidFill>
                    <a:prstClr val="white"/>
                  </a:solidFill>
                  <a:latin typeface="Calibri Light" panose="020F0302020204030204" pitchFamily="34" charset="0"/>
                  <a:cs typeface="Calibri Light" panose="020F0302020204030204" pitchFamily="34" charset="0"/>
                </a:rPr>
                <a:t>…</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baptism now </a:t>
              </a:r>
              <a:r>
                <a:rPr kumimoji="0" lang="en-US" sz="20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saves you</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t>
              </a:r>
            </a:p>
          </p:txBody>
        </p:sp>
        <p:sp>
          <p:nvSpPr>
            <p:cNvPr id="19" name="TextBox 18">
              <a:extLst>
                <a:ext uri="{FF2B5EF4-FFF2-40B4-BE49-F238E27FC236}">
                  <a16:creationId xmlns:a16="http://schemas.microsoft.com/office/drawing/2014/main" id="{34184959-82B2-0BF0-2431-99CC673E181A}"/>
                </a:ext>
              </a:extLst>
            </p:cNvPr>
            <p:cNvSpPr txBox="1"/>
            <p:nvPr/>
          </p:nvSpPr>
          <p:spPr>
            <a:xfrm>
              <a:off x="4883529" y="3995486"/>
              <a:ext cx="203086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 PETER 3:21</a:t>
              </a:r>
            </a:p>
          </p:txBody>
        </p:sp>
        <p:cxnSp>
          <p:nvCxnSpPr>
            <p:cNvPr id="20" name="Straight Connector 19">
              <a:extLst>
                <a:ext uri="{FF2B5EF4-FFF2-40B4-BE49-F238E27FC236}">
                  <a16:creationId xmlns:a16="http://schemas.microsoft.com/office/drawing/2014/main" id="{4C0A5B4D-09D9-8DC8-FCE4-E5BF0CD5E5D5}"/>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42C120F-736C-A997-6C86-0C0F499BFDDE}"/>
              </a:ext>
            </a:extLst>
          </p:cNvPr>
          <p:cNvGrpSpPr/>
          <p:nvPr/>
        </p:nvGrpSpPr>
        <p:grpSpPr>
          <a:xfrm>
            <a:off x="153873" y="749080"/>
            <a:ext cx="4572000" cy="1646267"/>
            <a:chOff x="153873" y="749080"/>
            <a:chExt cx="4572000" cy="1646267"/>
          </a:xfrm>
        </p:grpSpPr>
        <p:sp>
          <p:nvSpPr>
            <p:cNvPr id="5" name="TextBox 4">
              <a:extLst>
                <a:ext uri="{FF2B5EF4-FFF2-40B4-BE49-F238E27FC236}">
                  <a16:creationId xmlns:a16="http://schemas.microsoft.com/office/drawing/2014/main" id="{C9A616AC-1124-BB54-90D4-D950A5C4DB82}"/>
                </a:ext>
              </a:extLst>
            </p:cNvPr>
            <p:cNvSpPr txBox="1"/>
            <p:nvPr/>
          </p:nvSpPr>
          <p:spPr>
            <a:xfrm>
              <a:off x="153873" y="1872127"/>
              <a:ext cx="4572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POINT TO THE PURPOSE:</a:t>
              </a:r>
            </a:p>
          </p:txBody>
        </p:sp>
        <p:pic>
          <p:nvPicPr>
            <p:cNvPr id="6" name="Picture 5" descr="A white arrow on a black background&#10;&#10;Description automatically generated">
              <a:extLst>
                <a:ext uri="{FF2B5EF4-FFF2-40B4-BE49-F238E27FC236}">
                  <a16:creationId xmlns:a16="http://schemas.microsoft.com/office/drawing/2014/main" id="{64B95497-7299-164E-ABF4-5A3195752E0A}"/>
                </a:ext>
              </a:extLst>
            </p:cNvPr>
            <p:cNvPicPr>
              <a:picLocks noChangeAspect="1"/>
            </p:cNvPicPr>
            <p:nvPr/>
          </p:nvPicPr>
          <p:blipFill>
            <a:blip r:embed="rId3"/>
            <a:stretch>
              <a:fillRect/>
            </a:stretch>
          </p:blipFill>
          <p:spPr>
            <a:xfrm>
              <a:off x="1921113" y="749080"/>
              <a:ext cx="1435404" cy="1025289"/>
            </a:xfrm>
            <a:prstGeom prst="rect">
              <a:avLst/>
            </a:prstGeom>
          </p:spPr>
        </p:pic>
      </p:grpSp>
      <p:grpSp>
        <p:nvGrpSpPr>
          <p:cNvPr id="7" name="Group 6">
            <a:extLst>
              <a:ext uri="{FF2B5EF4-FFF2-40B4-BE49-F238E27FC236}">
                <a16:creationId xmlns:a16="http://schemas.microsoft.com/office/drawing/2014/main" id="{5E9886C2-7234-3EC7-54BE-C9C4AB4C8596}"/>
              </a:ext>
            </a:extLst>
          </p:cNvPr>
          <p:cNvGrpSpPr/>
          <p:nvPr/>
        </p:nvGrpSpPr>
        <p:grpSpPr>
          <a:xfrm>
            <a:off x="5528279" y="2267629"/>
            <a:ext cx="3615721" cy="1158513"/>
            <a:chOff x="4838109" y="3995486"/>
            <a:chExt cx="3615721" cy="1158513"/>
          </a:xfrm>
        </p:grpSpPr>
        <p:sp>
          <p:nvSpPr>
            <p:cNvPr id="8" name="TextBox 7">
              <a:extLst>
                <a:ext uri="{FF2B5EF4-FFF2-40B4-BE49-F238E27FC236}">
                  <a16:creationId xmlns:a16="http://schemas.microsoft.com/office/drawing/2014/main" id="{DABE3696-A390-15ED-9EFF-8A878B697CE8}"/>
                </a:ext>
              </a:extLst>
            </p:cNvPr>
            <p:cNvSpPr txBox="1"/>
            <p:nvPr/>
          </p:nvSpPr>
          <p:spPr>
            <a:xfrm>
              <a:off x="4838109" y="4446113"/>
              <a:ext cx="361572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“baptized </a:t>
              </a:r>
              <a:r>
                <a:rPr kumimoji="0" lang="en-US" sz="20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into Christ </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have </a:t>
              </a:r>
              <a:b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b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clothed yourselves with Christ…”</a:t>
              </a:r>
            </a:p>
          </p:txBody>
        </p:sp>
        <p:sp>
          <p:nvSpPr>
            <p:cNvPr id="9" name="TextBox 8">
              <a:extLst>
                <a:ext uri="{FF2B5EF4-FFF2-40B4-BE49-F238E27FC236}">
                  <a16:creationId xmlns:a16="http://schemas.microsoft.com/office/drawing/2014/main" id="{9BFDFB14-1D58-EDD8-97BA-F03C693ADDE7}"/>
                </a:ext>
              </a:extLst>
            </p:cNvPr>
            <p:cNvSpPr txBox="1"/>
            <p:nvPr/>
          </p:nvSpPr>
          <p:spPr>
            <a:xfrm>
              <a:off x="4883529" y="3995486"/>
              <a:ext cx="251093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GALATIANS 3:27</a:t>
              </a:r>
            </a:p>
          </p:txBody>
        </p:sp>
        <p:cxnSp>
          <p:nvCxnSpPr>
            <p:cNvPr id="14" name="Straight Connector 13">
              <a:extLst>
                <a:ext uri="{FF2B5EF4-FFF2-40B4-BE49-F238E27FC236}">
                  <a16:creationId xmlns:a16="http://schemas.microsoft.com/office/drawing/2014/main" id="{FE316DE0-1999-8114-E559-6325DBFB9147}"/>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231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93C7E-D821-F785-ED34-969E24C5E3B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807B45C-218E-7815-3E21-D26CF99CE144}"/>
              </a:ext>
            </a:extLst>
          </p:cNvPr>
          <p:cNvGrpSpPr/>
          <p:nvPr/>
        </p:nvGrpSpPr>
        <p:grpSpPr>
          <a:xfrm>
            <a:off x="153873" y="468347"/>
            <a:ext cx="4578008" cy="1382890"/>
            <a:chOff x="1728440" y="2247277"/>
            <a:chExt cx="4578008" cy="1382890"/>
          </a:xfrm>
        </p:grpSpPr>
        <p:sp>
          <p:nvSpPr>
            <p:cNvPr id="4" name="TextBox 3">
              <a:extLst>
                <a:ext uri="{FF2B5EF4-FFF2-40B4-BE49-F238E27FC236}">
                  <a16:creationId xmlns:a16="http://schemas.microsoft.com/office/drawing/2014/main" id="{33EC99E1-C6CC-25AD-8CFB-ED19F1CCC630}"/>
                </a:ext>
              </a:extLst>
            </p:cNvPr>
            <p:cNvSpPr txBox="1"/>
            <p:nvPr/>
          </p:nvSpPr>
          <p:spPr>
            <a:xfrm>
              <a:off x="1728440" y="2247277"/>
              <a:ext cx="457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rPr>
                <a:t>FORGIVENESS</a:t>
              </a:r>
            </a:p>
          </p:txBody>
        </p:sp>
        <p:sp>
          <p:nvSpPr>
            <p:cNvPr id="3" name="TextBox 2">
              <a:extLst>
                <a:ext uri="{FF2B5EF4-FFF2-40B4-BE49-F238E27FC236}">
                  <a16:creationId xmlns:a16="http://schemas.microsoft.com/office/drawing/2014/main" id="{30E746FF-61F6-25B1-4A8A-94119D635A43}"/>
                </a:ext>
              </a:extLst>
            </p:cNvPr>
            <p:cNvSpPr txBox="1"/>
            <p:nvPr/>
          </p:nvSpPr>
          <p:spPr>
            <a:xfrm>
              <a:off x="1734448" y="2922281"/>
              <a:ext cx="457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N   J E S U S</a:t>
              </a:r>
            </a:p>
          </p:txBody>
        </p:sp>
      </p:grpSp>
      <p:grpSp>
        <p:nvGrpSpPr>
          <p:cNvPr id="11" name="Group 10">
            <a:extLst>
              <a:ext uri="{FF2B5EF4-FFF2-40B4-BE49-F238E27FC236}">
                <a16:creationId xmlns:a16="http://schemas.microsoft.com/office/drawing/2014/main" id="{817F8C02-67FF-1E26-147F-1AC1B5608296}"/>
              </a:ext>
            </a:extLst>
          </p:cNvPr>
          <p:cNvGrpSpPr/>
          <p:nvPr/>
        </p:nvGrpSpPr>
        <p:grpSpPr>
          <a:xfrm>
            <a:off x="5056047" y="237514"/>
            <a:ext cx="3619602" cy="461665"/>
            <a:chOff x="4816621" y="3995486"/>
            <a:chExt cx="3619602" cy="461665"/>
          </a:xfrm>
        </p:grpSpPr>
        <p:sp>
          <p:nvSpPr>
            <p:cNvPr id="13" name="TextBox 12">
              <a:extLst>
                <a:ext uri="{FF2B5EF4-FFF2-40B4-BE49-F238E27FC236}">
                  <a16:creationId xmlns:a16="http://schemas.microsoft.com/office/drawing/2014/main" id="{20C147D4-81F9-B6A0-D498-145E497225D6}"/>
                </a:ext>
              </a:extLst>
            </p:cNvPr>
            <p:cNvSpPr txBox="1"/>
            <p:nvPr/>
          </p:nvSpPr>
          <p:spPr>
            <a:xfrm>
              <a:off x="4816621" y="3995486"/>
              <a:ext cx="29784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COMMON ERRORS</a:t>
              </a:r>
            </a:p>
          </p:txBody>
        </p:sp>
        <p:cxnSp>
          <p:nvCxnSpPr>
            <p:cNvPr id="15" name="Straight Connector 14">
              <a:extLst>
                <a:ext uri="{FF2B5EF4-FFF2-40B4-BE49-F238E27FC236}">
                  <a16:creationId xmlns:a16="http://schemas.microsoft.com/office/drawing/2014/main" id="{8EEF49A1-208F-7849-4EEE-B406259F5FCE}"/>
                </a:ext>
              </a:extLst>
            </p:cNvPr>
            <p:cNvCxnSpPr>
              <a:cxnSpLocks/>
            </p:cNvCxnSpPr>
            <p:nvPr/>
          </p:nvCxnSpPr>
          <p:spPr>
            <a:xfrm>
              <a:off x="4905415" y="4439535"/>
              <a:ext cx="3530808"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6F1AA771-EE7C-D110-37B8-11A47930AEDE}"/>
              </a:ext>
            </a:extLst>
          </p:cNvPr>
          <p:cNvSpPr txBox="1"/>
          <p:nvPr/>
        </p:nvSpPr>
        <p:spPr>
          <a:xfrm>
            <a:off x="1297558" y="3622357"/>
            <a:ext cx="228463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ROMANS 6:4,6</a:t>
            </a:r>
          </a:p>
        </p:txBody>
      </p:sp>
      <p:sp>
        <p:nvSpPr>
          <p:cNvPr id="5" name="TextBox 4">
            <a:extLst>
              <a:ext uri="{FF2B5EF4-FFF2-40B4-BE49-F238E27FC236}">
                <a16:creationId xmlns:a16="http://schemas.microsoft.com/office/drawing/2014/main" id="{BF119B72-AE1A-E7F9-4C61-227184287D97}"/>
              </a:ext>
            </a:extLst>
          </p:cNvPr>
          <p:cNvSpPr txBox="1"/>
          <p:nvPr/>
        </p:nvSpPr>
        <p:spPr>
          <a:xfrm>
            <a:off x="1057771" y="4476979"/>
            <a:ext cx="27642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COLOSSIANS 2:12-13</a:t>
            </a:r>
          </a:p>
        </p:txBody>
      </p:sp>
      <p:sp>
        <p:nvSpPr>
          <p:cNvPr id="6" name="TextBox 5">
            <a:extLst>
              <a:ext uri="{FF2B5EF4-FFF2-40B4-BE49-F238E27FC236}">
                <a16:creationId xmlns:a16="http://schemas.microsoft.com/office/drawing/2014/main" id="{318A4970-8B21-A248-637A-3EB32A5875E5}"/>
              </a:ext>
            </a:extLst>
          </p:cNvPr>
          <p:cNvSpPr txBox="1"/>
          <p:nvPr/>
        </p:nvSpPr>
        <p:spPr>
          <a:xfrm>
            <a:off x="1424440" y="4904291"/>
            <a:ext cx="203086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 PETER 3:21</a:t>
            </a:r>
          </a:p>
        </p:txBody>
      </p:sp>
      <p:sp>
        <p:nvSpPr>
          <p:cNvPr id="7" name="TextBox 6">
            <a:extLst>
              <a:ext uri="{FF2B5EF4-FFF2-40B4-BE49-F238E27FC236}">
                <a16:creationId xmlns:a16="http://schemas.microsoft.com/office/drawing/2014/main" id="{7E56CF91-F472-CC8B-0B7C-23FB61DDB689}"/>
              </a:ext>
            </a:extLst>
          </p:cNvPr>
          <p:cNvSpPr txBox="1"/>
          <p:nvPr/>
        </p:nvSpPr>
        <p:spPr>
          <a:xfrm>
            <a:off x="1553916" y="1913113"/>
            <a:ext cx="177191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2:38</a:t>
            </a:r>
          </a:p>
        </p:txBody>
      </p:sp>
      <p:sp>
        <p:nvSpPr>
          <p:cNvPr id="8" name="TextBox 7">
            <a:extLst>
              <a:ext uri="{FF2B5EF4-FFF2-40B4-BE49-F238E27FC236}">
                <a16:creationId xmlns:a16="http://schemas.microsoft.com/office/drawing/2014/main" id="{73D90EF8-3C16-063B-C35C-C148EE8FFF4D}"/>
              </a:ext>
            </a:extLst>
          </p:cNvPr>
          <p:cNvSpPr txBox="1"/>
          <p:nvPr/>
        </p:nvSpPr>
        <p:spPr>
          <a:xfrm>
            <a:off x="1113285" y="2340424"/>
            <a:ext cx="265317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10:43, 47-48</a:t>
            </a:r>
          </a:p>
        </p:txBody>
      </p:sp>
      <p:sp>
        <p:nvSpPr>
          <p:cNvPr id="9" name="TextBox 8">
            <a:extLst>
              <a:ext uri="{FF2B5EF4-FFF2-40B4-BE49-F238E27FC236}">
                <a16:creationId xmlns:a16="http://schemas.microsoft.com/office/drawing/2014/main" id="{5C2BD342-7DAA-31DE-709C-959DD6DE2681}"/>
              </a:ext>
            </a:extLst>
          </p:cNvPr>
          <p:cNvSpPr txBox="1"/>
          <p:nvPr/>
        </p:nvSpPr>
        <p:spPr>
          <a:xfrm>
            <a:off x="1553916" y="2767735"/>
            <a:ext cx="177191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13:38</a:t>
            </a:r>
          </a:p>
        </p:txBody>
      </p:sp>
      <p:sp>
        <p:nvSpPr>
          <p:cNvPr id="14" name="TextBox 13">
            <a:extLst>
              <a:ext uri="{FF2B5EF4-FFF2-40B4-BE49-F238E27FC236}">
                <a16:creationId xmlns:a16="http://schemas.microsoft.com/office/drawing/2014/main" id="{537F6E7B-860A-AB33-8631-C00A05B3E3F1}"/>
              </a:ext>
            </a:extLst>
          </p:cNvPr>
          <p:cNvSpPr txBox="1"/>
          <p:nvPr/>
        </p:nvSpPr>
        <p:spPr>
          <a:xfrm>
            <a:off x="1424440" y="3195046"/>
            <a:ext cx="203086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22:16</a:t>
            </a:r>
          </a:p>
        </p:txBody>
      </p:sp>
      <p:sp>
        <p:nvSpPr>
          <p:cNvPr id="16" name="TextBox 15">
            <a:extLst>
              <a:ext uri="{FF2B5EF4-FFF2-40B4-BE49-F238E27FC236}">
                <a16:creationId xmlns:a16="http://schemas.microsoft.com/office/drawing/2014/main" id="{4140CD64-F29D-6F50-C650-65E65B65D250}"/>
              </a:ext>
            </a:extLst>
          </p:cNvPr>
          <p:cNvSpPr txBox="1"/>
          <p:nvPr/>
        </p:nvSpPr>
        <p:spPr>
          <a:xfrm>
            <a:off x="5033745" y="785040"/>
            <a:ext cx="3619602"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Jesus commanded his followers to get baptized, so after I was saved I picked a day to get baptized. It</a:t>
            </a:r>
            <a:r>
              <a:rPr kumimoji="0" lang="en-US" sz="2000" b="0" i="1" u="none" strike="noStrike" kern="1200" cap="none" spc="0" normalizeH="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was a public proclamation of what God had done in my heart.</a:t>
            </a:r>
            <a:endPar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1" name="TextBox 20">
            <a:extLst>
              <a:ext uri="{FF2B5EF4-FFF2-40B4-BE49-F238E27FC236}">
                <a16:creationId xmlns:a16="http://schemas.microsoft.com/office/drawing/2014/main" id="{33FA08DF-269A-FA8B-FDEA-94C8728C1456}"/>
              </a:ext>
            </a:extLst>
          </p:cNvPr>
          <p:cNvSpPr txBox="1"/>
          <p:nvPr/>
        </p:nvSpPr>
        <p:spPr>
          <a:xfrm>
            <a:off x="5033745" y="2492076"/>
            <a:ext cx="361960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I really love this local</a:t>
            </a:r>
            <a:r>
              <a:rPr kumimoji="0" lang="en-US" sz="2000" b="0" i="1" u="none" strike="noStrike" kern="1200" cap="none" spc="0" normalizeH="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church. Everyone is so friendly and encouraging. I was baptized to become a member of this group.</a:t>
            </a:r>
            <a:endPar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8" name="TextBox 17">
            <a:extLst>
              <a:ext uri="{FF2B5EF4-FFF2-40B4-BE49-F238E27FC236}">
                <a16:creationId xmlns:a16="http://schemas.microsoft.com/office/drawing/2014/main" id="{DC9D78D6-40C2-C81B-0D01-DE8FE36CAF74}"/>
              </a:ext>
            </a:extLst>
          </p:cNvPr>
          <p:cNvSpPr txBox="1"/>
          <p:nvPr/>
        </p:nvSpPr>
        <p:spPr>
          <a:xfrm>
            <a:off x="1297558" y="4049668"/>
            <a:ext cx="228463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GALATIANS 3:27</a:t>
            </a:r>
          </a:p>
        </p:txBody>
      </p:sp>
      <p:sp>
        <p:nvSpPr>
          <p:cNvPr id="25" name="TextBox 24">
            <a:extLst>
              <a:ext uri="{FF2B5EF4-FFF2-40B4-BE49-F238E27FC236}">
                <a16:creationId xmlns:a16="http://schemas.microsoft.com/office/drawing/2014/main" id="{871EF41E-FC8F-779D-64D9-1783CBB8841B}"/>
              </a:ext>
            </a:extLst>
          </p:cNvPr>
          <p:cNvSpPr txBox="1"/>
          <p:nvPr/>
        </p:nvSpPr>
        <p:spPr>
          <a:xfrm>
            <a:off x="5033744" y="3897570"/>
            <a:ext cx="3864929"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The rest of my friends and family had been baptized, so I felt a lot of unspoken pressure.</a:t>
            </a:r>
            <a:r>
              <a:rPr kumimoji="0" lang="en-US" sz="2000" b="0" i="1" u="none" strike="noStrike" kern="1200" cap="none" spc="0" normalizeH="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And I knew </a:t>
            </a:r>
            <a:r>
              <a:rPr lang="en-US" sz="2000" i="1" dirty="0">
                <a:solidFill>
                  <a:prstClr val="white"/>
                </a:solidFill>
                <a:latin typeface="Calibri Light" panose="020F0302020204030204" pitchFamily="34" charset="0"/>
                <a:cs typeface="Calibri Light" panose="020F0302020204030204" pitchFamily="34" charset="0"/>
              </a:rPr>
              <a:t>they would be really proud of me so I got baptized to make them happy.</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p>
        </p:txBody>
      </p:sp>
    </p:spTree>
    <p:extLst>
      <p:ext uri="{BB962C8B-B14F-4D97-AF65-F5344CB8AC3E}">
        <p14:creationId xmlns:p14="http://schemas.microsoft.com/office/powerpoint/2010/main" val="42075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2553B-AA81-5884-A11E-3748626F37BA}"/>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116FFB65-CB9D-D590-B99F-B25CB8AD73D8}"/>
              </a:ext>
            </a:extLst>
          </p:cNvPr>
          <p:cNvGrpSpPr/>
          <p:nvPr/>
        </p:nvGrpSpPr>
        <p:grpSpPr>
          <a:xfrm>
            <a:off x="5529161" y="3558557"/>
            <a:ext cx="3460965" cy="1466290"/>
            <a:chOff x="4838109" y="3995486"/>
            <a:chExt cx="3460965" cy="1466290"/>
          </a:xfrm>
        </p:grpSpPr>
        <p:sp>
          <p:nvSpPr>
            <p:cNvPr id="23" name="TextBox 22">
              <a:extLst>
                <a:ext uri="{FF2B5EF4-FFF2-40B4-BE49-F238E27FC236}">
                  <a16:creationId xmlns:a16="http://schemas.microsoft.com/office/drawing/2014/main" id="{C072D43F-E10B-4B64-C8F4-37EA0A17305A}"/>
                </a:ext>
              </a:extLst>
            </p:cNvPr>
            <p:cNvSpPr txBox="1"/>
            <p:nvPr/>
          </p:nvSpPr>
          <p:spPr>
            <a:xfrm>
              <a:off x="4838109" y="4446113"/>
              <a:ext cx="3304487"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Paul repented, turned to God</a:t>
              </a:r>
              <a:r>
                <a:rPr lang="en-US" sz="2000" i="1" dirty="0">
                  <a:solidFill>
                    <a:prstClr val="white"/>
                  </a:solidFill>
                  <a:latin typeface="Calibri Light" panose="020F0302020204030204" pitchFamily="34" charset="0"/>
                  <a:cs typeface="Calibri Light" panose="020F0302020204030204" pitchFamily="34" charset="0"/>
                </a:rPr>
                <a:t>, and was baptized into Christ</a:t>
              </a:r>
              <a:br>
                <a:rPr lang="en-US" sz="2000" i="1" dirty="0">
                  <a:solidFill>
                    <a:prstClr val="white"/>
                  </a:solidFill>
                  <a:latin typeface="Calibri Light" panose="020F0302020204030204" pitchFamily="34" charset="0"/>
                  <a:cs typeface="Calibri Light" panose="020F0302020204030204" pitchFamily="34" charset="0"/>
                </a:rPr>
              </a:br>
              <a:r>
                <a:rPr lang="en-US" sz="2000" i="1" dirty="0">
                  <a:solidFill>
                    <a:prstClr val="white"/>
                  </a:solidFill>
                  <a:latin typeface="Calibri Light" panose="020F0302020204030204" pitchFamily="34" charset="0"/>
                  <a:cs typeface="Calibri Light" panose="020F0302020204030204" pitchFamily="34" charset="0"/>
                </a:rPr>
                <a:t>to have his sins washed away.</a:t>
              </a:r>
              <a:endPar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4" name="TextBox 23">
              <a:extLst>
                <a:ext uri="{FF2B5EF4-FFF2-40B4-BE49-F238E27FC236}">
                  <a16:creationId xmlns:a16="http://schemas.microsoft.com/office/drawing/2014/main" id="{8880C4C5-8CB1-BF4D-973C-A8E8CBDEAC49}"/>
                </a:ext>
              </a:extLst>
            </p:cNvPr>
            <p:cNvSpPr txBox="1"/>
            <p:nvPr/>
          </p:nvSpPr>
          <p:spPr>
            <a:xfrm>
              <a:off x="4883527" y="3995486"/>
              <a:ext cx="341554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26:19-20 (22:10-16)</a:t>
              </a:r>
            </a:p>
          </p:txBody>
        </p:sp>
        <p:cxnSp>
          <p:nvCxnSpPr>
            <p:cNvPr id="25" name="Straight Connector 24">
              <a:extLst>
                <a:ext uri="{FF2B5EF4-FFF2-40B4-BE49-F238E27FC236}">
                  <a16:creationId xmlns:a16="http://schemas.microsoft.com/office/drawing/2014/main" id="{872DEA8D-1617-B3CE-4EAC-412B1DD5E91A}"/>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C9A4D45-F1BD-C90D-3DCA-BA3C59606FFD}"/>
              </a:ext>
            </a:extLst>
          </p:cNvPr>
          <p:cNvGrpSpPr/>
          <p:nvPr/>
        </p:nvGrpSpPr>
        <p:grpSpPr>
          <a:xfrm>
            <a:off x="5529162" y="237515"/>
            <a:ext cx="3117126" cy="1466290"/>
            <a:chOff x="4838110" y="3995486"/>
            <a:chExt cx="3117126" cy="1466290"/>
          </a:xfrm>
        </p:grpSpPr>
        <p:sp>
          <p:nvSpPr>
            <p:cNvPr id="27" name="TextBox 26">
              <a:extLst>
                <a:ext uri="{FF2B5EF4-FFF2-40B4-BE49-F238E27FC236}">
                  <a16:creationId xmlns:a16="http://schemas.microsoft.com/office/drawing/2014/main" id="{901EE2C4-62F5-A8CD-BA40-89234B923BBE}"/>
                </a:ext>
              </a:extLst>
            </p:cNvPr>
            <p:cNvSpPr txBox="1"/>
            <p:nvPr/>
          </p:nvSpPr>
          <p:spPr>
            <a:xfrm>
              <a:off x="4838110" y="4446113"/>
              <a:ext cx="3117126" cy="101566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“I would wish to God…all who hear me this day, might </a:t>
              </a:r>
              <a:r>
                <a:rPr kumimoji="0" lang="en-US" sz="2000" b="1"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become such as I am</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t>
              </a:r>
            </a:p>
          </p:txBody>
        </p:sp>
        <p:sp>
          <p:nvSpPr>
            <p:cNvPr id="28" name="TextBox 27">
              <a:extLst>
                <a:ext uri="{FF2B5EF4-FFF2-40B4-BE49-F238E27FC236}">
                  <a16:creationId xmlns:a16="http://schemas.microsoft.com/office/drawing/2014/main" id="{AB99B7E3-4340-CD7B-513F-F0B5BFD27B6A}"/>
                </a:ext>
              </a:extLst>
            </p:cNvPr>
            <p:cNvSpPr txBox="1"/>
            <p:nvPr/>
          </p:nvSpPr>
          <p:spPr>
            <a:xfrm>
              <a:off x="4883529" y="3995486"/>
              <a:ext cx="265501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26:29</a:t>
              </a:r>
            </a:p>
          </p:txBody>
        </p:sp>
        <p:cxnSp>
          <p:nvCxnSpPr>
            <p:cNvPr id="29" name="Straight Connector 28">
              <a:extLst>
                <a:ext uri="{FF2B5EF4-FFF2-40B4-BE49-F238E27FC236}">
                  <a16:creationId xmlns:a16="http://schemas.microsoft.com/office/drawing/2014/main" id="{23F29CD9-DDD4-A1F0-17AF-1E4908E04ADB}"/>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B934B71A-96C1-547C-9697-277C49FAEAD2}"/>
              </a:ext>
            </a:extLst>
          </p:cNvPr>
          <p:cNvGrpSpPr/>
          <p:nvPr/>
        </p:nvGrpSpPr>
        <p:grpSpPr>
          <a:xfrm>
            <a:off x="153873" y="1993609"/>
            <a:ext cx="4578008" cy="1382890"/>
            <a:chOff x="1728440" y="2247277"/>
            <a:chExt cx="4578008" cy="1382890"/>
          </a:xfrm>
        </p:grpSpPr>
        <p:sp>
          <p:nvSpPr>
            <p:cNvPr id="4" name="TextBox 3">
              <a:extLst>
                <a:ext uri="{FF2B5EF4-FFF2-40B4-BE49-F238E27FC236}">
                  <a16:creationId xmlns:a16="http://schemas.microsoft.com/office/drawing/2014/main" id="{D87B5208-5899-BE0B-0FD9-717D0A98B3FE}"/>
                </a:ext>
              </a:extLst>
            </p:cNvPr>
            <p:cNvSpPr txBox="1"/>
            <p:nvPr/>
          </p:nvSpPr>
          <p:spPr>
            <a:xfrm>
              <a:off x="1728440" y="2247277"/>
              <a:ext cx="457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i="1" dirty="0">
                  <a:solidFill>
                    <a:srgbClr val="F5C88A"/>
                  </a:solidFill>
                  <a:latin typeface="Calibri Light" panose="020F0302020204030204" pitchFamily="34" charset="0"/>
                  <a:cs typeface="Calibri Light" panose="020F0302020204030204" pitchFamily="34" charset="0"/>
                </a:rPr>
                <a:t>EVALUATE</a:t>
              </a:r>
              <a:endParaRPr kumimoji="0" lang="en-US" sz="54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76A6080B-23DD-49D3-01A1-52CFBD004611}"/>
                </a:ext>
              </a:extLst>
            </p:cNvPr>
            <p:cNvSpPr txBox="1"/>
            <p:nvPr/>
          </p:nvSpPr>
          <p:spPr>
            <a:xfrm>
              <a:off x="1734448" y="2922281"/>
              <a:ext cx="457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EXAMPLES</a:t>
              </a:r>
            </a:p>
          </p:txBody>
        </p:sp>
      </p:grpSp>
      <p:grpSp>
        <p:nvGrpSpPr>
          <p:cNvPr id="11" name="Group 10">
            <a:extLst>
              <a:ext uri="{FF2B5EF4-FFF2-40B4-BE49-F238E27FC236}">
                <a16:creationId xmlns:a16="http://schemas.microsoft.com/office/drawing/2014/main" id="{3730C736-5240-A0E3-3832-297310B35358}"/>
              </a:ext>
            </a:extLst>
          </p:cNvPr>
          <p:cNvGrpSpPr/>
          <p:nvPr/>
        </p:nvGrpSpPr>
        <p:grpSpPr>
          <a:xfrm>
            <a:off x="5529162" y="2166666"/>
            <a:ext cx="3304486" cy="1158513"/>
            <a:chOff x="4838110" y="3995486"/>
            <a:chExt cx="3304486" cy="1158513"/>
          </a:xfrm>
        </p:grpSpPr>
        <p:sp>
          <p:nvSpPr>
            <p:cNvPr id="12" name="TextBox 11">
              <a:extLst>
                <a:ext uri="{FF2B5EF4-FFF2-40B4-BE49-F238E27FC236}">
                  <a16:creationId xmlns:a16="http://schemas.microsoft.com/office/drawing/2014/main" id="{C1EEC9C0-4860-CD4D-B3EB-273ACBE40532}"/>
                </a:ext>
              </a:extLst>
            </p:cNvPr>
            <p:cNvSpPr txBox="1"/>
            <p:nvPr/>
          </p:nvSpPr>
          <p:spPr>
            <a:xfrm>
              <a:off x="4838110" y="4446113"/>
              <a:ext cx="330448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Paul put his faith and hope in Jesus, risen from the dead. </a:t>
              </a:r>
            </a:p>
          </p:txBody>
        </p:sp>
        <p:sp>
          <p:nvSpPr>
            <p:cNvPr id="13" name="TextBox 12">
              <a:extLst>
                <a:ext uri="{FF2B5EF4-FFF2-40B4-BE49-F238E27FC236}">
                  <a16:creationId xmlns:a16="http://schemas.microsoft.com/office/drawing/2014/main" id="{6B49CE27-9044-1DE9-341C-BA447DF97AC3}"/>
                </a:ext>
              </a:extLst>
            </p:cNvPr>
            <p:cNvSpPr txBox="1"/>
            <p:nvPr/>
          </p:nvSpPr>
          <p:spPr>
            <a:xfrm>
              <a:off x="4883528" y="3995486"/>
              <a:ext cx="29114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26:6-8</a:t>
              </a:r>
            </a:p>
          </p:txBody>
        </p:sp>
        <p:cxnSp>
          <p:nvCxnSpPr>
            <p:cNvPr id="15" name="Straight Connector 14">
              <a:extLst>
                <a:ext uri="{FF2B5EF4-FFF2-40B4-BE49-F238E27FC236}">
                  <a16:creationId xmlns:a16="http://schemas.microsoft.com/office/drawing/2014/main" id="{7FCB6240-F505-8775-46E0-2EAC37123C5F}"/>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4D0AC9E0-A8DF-1F80-F8F0-4E6D02763E68}"/>
              </a:ext>
            </a:extLst>
          </p:cNvPr>
          <p:cNvSpPr txBox="1"/>
          <p:nvPr/>
        </p:nvSpPr>
        <p:spPr>
          <a:xfrm>
            <a:off x="636897" y="3342779"/>
            <a:ext cx="3605951"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“In a short time you will persuade me to </a:t>
            </a:r>
            <a:r>
              <a:rPr kumimoji="0" lang="en-US" sz="2000" b="1"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become a Christian</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dirty="0">
                <a:solidFill>
                  <a:prstClr val="white"/>
                </a:solidFill>
                <a:latin typeface="Calibri Light" panose="020F0302020204030204" pitchFamily="34" charset="0"/>
                <a:cs typeface="Calibri Light" panose="020F0302020204030204" pitchFamily="34" charset="0"/>
              </a:rPr>
              <a:t>Acts 26:28</a:t>
            </a:r>
            <a:endPar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97813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69AB2-E358-C4D9-A532-173A0500F6A1}"/>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5AFFA586-7F67-D21E-762E-2007E1B7FFFC}"/>
              </a:ext>
            </a:extLst>
          </p:cNvPr>
          <p:cNvGrpSpPr/>
          <p:nvPr/>
        </p:nvGrpSpPr>
        <p:grpSpPr>
          <a:xfrm>
            <a:off x="5529161" y="1483297"/>
            <a:ext cx="3460965" cy="1466290"/>
            <a:chOff x="4838109" y="3995486"/>
            <a:chExt cx="3460965" cy="1466290"/>
          </a:xfrm>
        </p:grpSpPr>
        <p:sp>
          <p:nvSpPr>
            <p:cNvPr id="23" name="TextBox 22">
              <a:extLst>
                <a:ext uri="{FF2B5EF4-FFF2-40B4-BE49-F238E27FC236}">
                  <a16:creationId xmlns:a16="http://schemas.microsoft.com/office/drawing/2014/main" id="{FBC04C09-508C-FF5B-BFB6-6F776EE80C05}"/>
                </a:ext>
              </a:extLst>
            </p:cNvPr>
            <p:cNvSpPr txBox="1"/>
            <p:nvPr/>
          </p:nvSpPr>
          <p:spPr>
            <a:xfrm>
              <a:off x="4838109" y="4446113"/>
              <a:ext cx="3304487" cy="101566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“In a short time you will persuade me to</a:t>
              </a:r>
              <a:r>
                <a:rPr kumimoji="0" lang="en-US" sz="2000" i="1"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become</a:t>
              </a:r>
              <a:br>
                <a:rPr kumimoji="0" lang="en-US" sz="2000" i="1"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br>
              <a:r>
                <a:rPr kumimoji="0" lang="en-US" sz="2000" i="1"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a:t>
              </a:r>
              <a:r>
                <a:rPr kumimoji="0" lang="en-US" sz="2000" b="1"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 Christian</a:t>
              </a:r>
              <a:r>
                <a:rPr kumimoji="0" lang="en-US" sz="2000" i="1"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a:t>
              </a:r>
            </a:p>
          </p:txBody>
        </p:sp>
        <p:sp>
          <p:nvSpPr>
            <p:cNvPr id="24" name="TextBox 23">
              <a:extLst>
                <a:ext uri="{FF2B5EF4-FFF2-40B4-BE49-F238E27FC236}">
                  <a16:creationId xmlns:a16="http://schemas.microsoft.com/office/drawing/2014/main" id="{11B49BC3-61AB-0557-F98E-239053D98F15}"/>
                </a:ext>
              </a:extLst>
            </p:cNvPr>
            <p:cNvSpPr txBox="1"/>
            <p:nvPr/>
          </p:nvSpPr>
          <p:spPr>
            <a:xfrm>
              <a:off x="4883527" y="3995486"/>
              <a:ext cx="341554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26:28</a:t>
              </a:r>
            </a:p>
          </p:txBody>
        </p:sp>
        <p:cxnSp>
          <p:nvCxnSpPr>
            <p:cNvPr id="25" name="Straight Connector 24">
              <a:extLst>
                <a:ext uri="{FF2B5EF4-FFF2-40B4-BE49-F238E27FC236}">
                  <a16:creationId xmlns:a16="http://schemas.microsoft.com/office/drawing/2014/main" id="{5FDA4797-381A-95AD-50BA-A83CD1FF6BC8}"/>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F894478-8FCE-7A50-D646-40AF98133238}"/>
              </a:ext>
            </a:extLst>
          </p:cNvPr>
          <p:cNvGrpSpPr/>
          <p:nvPr/>
        </p:nvGrpSpPr>
        <p:grpSpPr>
          <a:xfrm>
            <a:off x="5529162" y="3040957"/>
            <a:ext cx="3117126" cy="1158513"/>
            <a:chOff x="4838110" y="3995486"/>
            <a:chExt cx="3117126" cy="1158513"/>
          </a:xfrm>
        </p:grpSpPr>
        <p:sp>
          <p:nvSpPr>
            <p:cNvPr id="27" name="TextBox 26">
              <a:extLst>
                <a:ext uri="{FF2B5EF4-FFF2-40B4-BE49-F238E27FC236}">
                  <a16:creationId xmlns:a16="http://schemas.microsoft.com/office/drawing/2014/main" id="{DBFDE8D5-9DF5-6855-B33B-407B3AA6EC9B}"/>
                </a:ext>
              </a:extLst>
            </p:cNvPr>
            <p:cNvSpPr txBox="1"/>
            <p:nvPr/>
          </p:nvSpPr>
          <p:spPr>
            <a:xfrm>
              <a:off x="4838110" y="4446113"/>
              <a:ext cx="3117126" cy="707886"/>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“but if anyone suffers as</a:t>
              </a:r>
              <a:b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b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en-US" sz="2000" b="1"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 Christian</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t>
              </a:r>
            </a:p>
          </p:txBody>
        </p:sp>
        <p:sp>
          <p:nvSpPr>
            <p:cNvPr id="28" name="TextBox 27">
              <a:extLst>
                <a:ext uri="{FF2B5EF4-FFF2-40B4-BE49-F238E27FC236}">
                  <a16:creationId xmlns:a16="http://schemas.microsoft.com/office/drawing/2014/main" id="{9B4ECFD2-9689-6EAE-256A-761B2BDD44A8}"/>
                </a:ext>
              </a:extLst>
            </p:cNvPr>
            <p:cNvSpPr txBox="1"/>
            <p:nvPr/>
          </p:nvSpPr>
          <p:spPr>
            <a:xfrm>
              <a:off x="4883529" y="3995486"/>
              <a:ext cx="287751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 PETER 4:16, 1:22</a:t>
              </a:r>
            </a:p>
          </p:txBody>
        </p:sp>
        <p:cxnSp>
          <p:nvCxnSpPr>
            <p:cNvPr id="29" name="Straight Connector 28">
              <a:extLst>
                <a:ext uri="{FF2B5EF4-FFF2-40B4-BE49-F238E27FC236}">
                  <a16:creationId xmlns:a16="http://schemas.microsoft.com/office/drawing/2014/main" id="{5AFCC0B1-B1D5-D1FB-79E7-7F8F7FE1BDC7}"/>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B90727C-9A9C-8F14-555C-C947B7D65FE4}"/>
              </a:ext>
            </a:extLst>
          </p:cNvPr>
          <p:cNvGrpSpPr/>
          <p:nvPr/>
        </p:nvGrpSpPr>
        <p:grpSpPr>
          <a:xfrm>
            <a:off x="209628" y="1993609"/>
            <a:ext cx="4578008" cy="1382890"/>
            <a:chOff x="1728440" y="2247277"/>
            <a:chExt cx="4578008" cy="1382890"/>
          </a:xfrm>
        </p:grpSpPr>
        <p:sp>
          <p:nvSpPr>
            <p:cNvPr id="4" name="TextBox 3">
              <a:extLst>
                <a:ext uri="{FF2B5EF4-FFF2-40B4-BE49-F238E27FC236}">
                  <a16:creationId xmlns:a16="http://schemas.microsoft.com/office/drawing/2014/main" id="{878BBFF7-42D0-34BE-6345-B778CDABCC1C}"/>
                </a:ext>
              </a:extLst>
            </p:cNvPr>
            <p:cNvSpPr txBox="1"/>
            <p:nvPr/>
          </p:nvSpPr>
          <p:spPr>
            <a:xfrm>
              <a:off x="1728440" y="2247277"/>
              <a:ext cx="4572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i="1" dirty="0">
                  <a:solidFill>
                    <a:srgbClr val="F5C88A"/>
                  </a:solidFill>
                  <a:latin typeface="Calibri Light" panose="020F0302020204030204" pitchFamily="34" charset="0"/>
                  <a:cs typeface="Calibri Light" panose="020F0302020204030204" pitchFamily="34" charset="0"/>
                </a:rPr>
                <a:t>USE ACCURATE</a:t>
              </a:r>
              <a:endParaRPr kumimoji="0" lang="en-US" sz="5400" b="0" i="1" u="none" strike="noStrike" kern="1200" cap="none" spc="0" normalizeH="0" baseline="0" noProof="0" dirty="0">
                <a:ln>
                  <a:noFill/>
                </a:ln>
                <a:solidFill>
                  <a:srgbClr val="F5C88A"/>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38175F70-FF9D-0AB3-9334-A9C9B0B7FC0C}"/>
                </a:ext>
              </a:extLst>
            </p:cNvPr>
            <p:cNvSpPr txBox="1"/>
            <p:nvPr/>
          </p:nvSpPr>
          <p:spPr>
            <a:xfrm>
              <a:off x="1734448" y="2922281"/>
              <a:ext cx="457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SPEECH</a:t>
              </a:r>
            </a:p>
          </p:txBody>
        </p:sp>
      </p:grpSp>
      <p:grpSp>
        <p:nvGrpSpPr>
          <p:cNvPr id="5" name="Group 4">
            <a:extLst>
              <a:ext uri="{FF2B5EF4-FFF2-40B4-BE49-F238E27FC236}">
                <a16:creationId xmlns:a16="http://schemas.microsoft.com/office/drawing/2014/main" id="{3981D8CF-AB75-2A9E-DFE3-11AFE7A448E7}"/>
              </a:ext>
            </a:extLst>
          </p:cNvPr>
          <p:cNvGrpSpPr/>
          <p:nvPr/>
        </p:nvGrpSpPr>
        <p:grpSpPr>
          <a:xfrm>
            <a:off x="5529162" y="237515"/>
            <a:ext cx="3304486" cy="1158513"/>
            <a:chOff x="4838110" y="3995486"/>
            <a:chExt cx="3304486" cy="1158513"/>
          </a:xfrm>
        </p:grpSpPr>
        <p:sp>
          <p:nvSpPr>
            <p:cNvPr id="6" name="TextBox 5">
              <a:extLst>
                <a:ext uri="{FF2B5EF4-FFF2-40B4-BE49-F238E27FC236}">
                  <a16:creationId xmlns:a16="http://schemas.microsoft.com/office/drawing/2014/main" id="{093F733B-F10D-6495-2C32-E0FAAA1D6A25}"/>
                </a:ext>
              </a:extLst>
            </p:cNvPr>
            <p:cNvSpPr txBox="1"/>
            <p:nvPr/>
          </p:nvSpPr>
          <p:spPr>
            <a:xfrm>
              <a:off x="4838110" y="4446113"/>
              <a:ext cx="330448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“…the disciples were first </a:t>
              </a:r>
              <a:r>
                <a:rPr kumimoji="0" lang="en-US" sz="2000" b="1"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called Christians </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at Antioch.”</a:t>
              </a:r>
            </a:p>
          </p:txBody>
        </p:sp>
        <p:sp>
          <p:nvSpPr>
            <p:cNvPr id="7" name="TextBox 6">
              <a:extLst>
                <a:ext uri="{FF2B5EF4-FFF2-40B4-BE49-F238E27FC236}">
                  <a16:creationId xmlns:a16="http://schemas.microsoft.com/office/drawing/2014/main" id="{B490E422-FB46-B7B0-8BCB-36B0E4DE0FF5}"/>
                </a:ext>
              </a:extLst>
            </p:cNvPr>
            <p:cNvSpPr txBox="1"/>
            <p:nvPr/>
          </p:nvSpPr>
          <p:spPr>
            <a:xfrm>
              <a:off x="4883528" y="3995486"/>
              <a:ext cx="24119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ACTS 11:26</a:t>
              </a:r>
            </a:p>
          </p:txBody>
        </p:sp>
        <p:cxnSp>
          <p:nvCxnSpPr>
            <p:cNvPr id="8" name="Straight Connector 7">
              <a:extLst>
                <a:ext uri="{FF2B5EF4-FFF2-40B4-BE49-F238E27FC236}">
                  <a16:creationId xmlns:a16="http://schemas.microsoft.com/office/drawing/2014/main" id="{C805B4FD-EAFD-4DA5-BFD6-E7E818C8A731}"/>
                </a:ext>
              </a:extLst>
            </p:cNvPr>
            <p:cNvCxnSpPr>
              <a:cxnSpLocks/>
            </p:cNvCxnSpPr>
            <p:nvPr/>
          </p:nvCxnSpPr>
          <p:spPr>
            <a:xfrm>
              <a:off x="4905415" y="4439535"/>
              <a:ext cx="2743200"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sp>
        <p:nvSpPr>
          <p:cNvPr id="9" name="Rounded Rectangle 8">
            <a:extLst>
              <a:ext uri="{FF2B5EF4-FFF2-40B4-BE49-F238E27FC236}">
                <a16:creationId xmlns:a16="http://schemas.microsoft.com/office/drawing/2014/main" id="{DFBE2299-E435-45E6-D473-F3B834CDC733}"/>
              </a:ext>
            </a:extLst>
          </p:cNvPr>
          <p:cNvSpPr/>
          <p:nvPr/>
        </p:nvSpPr>
        <p:spPr>
          <a:xfrm>
            <a:off x="691900" y="3491584"/>
            <a:ext cx="3495945" cy="707886"/>
          </a:xfrm>
          <a:prstGeom prst="roundRect">
            <a:avLst>
              <a:gd name="adj" fmla="val 5000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latin typeface="Calibri Light" panose="020F0302020204030204" pitchFamily="34" charset="0"/>
                <a:cs typeface="Calibri Light" panose="020F0302020204030204" pitchFamily="34" charset="0"/>
              </a:rPr>
              <a:t>Christian Is More Than </a:t>
            </a:r>
            <a:br>
              <a:rPr lang="en-US" sz="2000" i="1" dirty="0">
                <a:latin typeface="Calibri Light" panose="020F0302020204030204" pitchFamily="34" charset="0"/>
                <a:cs typeface="Calibri Light" panose="020F0302020204030204" pitchFamily="34" charset="0"/>
              </a:rPr>
            </a:br>
            <a:r>
              <a:rPr lang="en-US" sz="2000" i="1" dirty="0">
                <a:latin typeface="Calibri Light" panose="020F0302020204030204" pitchFamily="34" charset="0"/>
                <a:cs typeface="Calibri Light" panose="020F0302020204030204" pitchFamily="34" charset="0"/>
              </a:rPr>
              <a:t>An Adjective, It Is An Identity.</a:t>
            </a:r>
          </a:p>
        </p:txBody>
      </p:sp>
      <p:sp>
        <p:nvSpPr>
          <p:cNvPr id="11" name="TextBox 10">
            <a:extLst>
              <a:ext uri="{FF2B5EF4-FFF2-40B4-BE49-F238E27FC236}">
                <a16:creationId xmlns:a16="http://schemas.microsoft.com/office/drawing/2014/main" id="{CC8724F5-DA36-6941-0FE4-47139364AE36}"/>
              </a:ext>
            </a:extLst>
          </p:cNvPr>
          <p:cNvSpPr txBox="1"/>
          <p:nvPr/>
        </p:nvSpPr>
        <p:spPr>
          <a:xfrm>
            <a:off x="5508701" y="4265005"/>
            <a:ext cx="330448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“OBEDIENCE</a:t>
            </a:r>
            <a:r>
              <a:rPr kumimoji="0" lang="en-US" sz="2000" b="0"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TO</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THE TRUTH”</a:t>
            </a:r>
          </a:p>
        </p:txBody>
      </p:sp>
      <p:sp>
        <p:nvSpPr>
          <p:cNvPr id="18" name="TextBox 17">
            <a:extLst>
              <a:ext uri="{FF2B5EF4-FFF2-40B4-BE49-F238E27FC236}">
                <a16:creationId xmlns:a16="http://schemas.microsoft.com/office/drawing/2014/main" id="{CE0955DD-5C99-F4EB-C52E-1C889FF719EB}"/>
              </a:ext>
            </a:extLst>
          </p:cNvPr>
          <p:cNvSpPr txBox="1"/>
          <p:nvPr/>
        </p:nvSpPr>
        <p:spPr>
          <a:xfrm>
            <a:off x="5529161" y="4650097"/>
            <a:ext cx="222859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“PURIFIED SOULS”</a:t>
            </a:r>
          </a:p>
        </p:txBody>
      </p:sp>
    </p:spTree>
    <p:extLst>
      <p:ext uri="{BB962C8B-B14F-4D97-AF65-F5344CB8AC3E}">
        <p14:creationId xmlns:p14="http://schemas.microsoft.com/office/powerpoint/2010/main" val="247337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07566-F7B1-274B-225E-9A1D610FF3D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E4100C4-30FB-7E50-56A9-A6DF1A4AA9E2}"/>
              </a:ext>
            </a:extLst>
          </p:cNvPr>
          <p:cNvSpPr txBox="1">
            <a:spLocks/>
          </p:cNvSpPr>
          <p:nvPr/>
        </p:nvSpPr>
        <p:spPr>
          <a:xfrm>
            <a:off x="511824" y="597740"/>
            <a:ext cx="7256393" cy="451952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600"/>
              </a:lnSpc>
            </a:pPr>
            <a:r>
              <a:rPr lang="en-US" sz="2800" dirty="0">
                <a:solidFill>
                  <a:schemeClr val="bg1"/>
                </a:solidFill>
              </a:rPr>
              <a:t>“Take pains with these things; </a:t>
            </a:r>
            <a:br>
              <a:rPr lang="en-US" sz="2800" dirty="0">
                <a:solidFill>
                  <a:schemeClr val="bg1"/>
                </a:solidFill>
              </a:rPr>
            </a:br>
            <a:r>
              <a:rPr lang="en-US" sz="2800" dirty="0">
                <a:solidFill>
                  <a:schemeClr val="bg1"/>
                </a:solidFill>
              </a:rPr>
              <a:t>be absorbed in them, so that your </a:t>
            </a:r>
            <a:br>
              <a:rPr lang="en-US" sz="2800" dirty="0">
                <a:solidFill>
                  <a:schemeClr val="bg1"/>
                </a:solidFill>
              </a:rPr>
            </a:br>
            <a:r>
              <a:rPr lang="en-US" sz="2800" dirty="0">
                <a:solidFill>
                  <a:schemeClr val="bg1"/>
                </a:solidFill>
              </a:rPr>
              <a:t>progress will be evident to all. </a:t>
            </a:r>
            <a:br>
              <a:rPr lang="en-US" sz="2800" dirty="0">
                <a:solidFill>
                  <a:schemeClr val="bg1"/>
                </a:solidFill>
              </a:rPr>
            </a:br>
            <a:r>
              <a:rPr lang="en-US" sz="2800" dirty="0">
                <a:solidFill>
                  <a:schemeClr val="bg1"/>
                </a:solidFill>
              </a:rPr>
              <a:t>Pay close attention to yourself and </a:t>
            </a:r>
            <a:br>
              <a:rPr lang="en-US" sz="2800" dirty="0">
                <a:solidFill>
                  <a:schemeClr val="bg1"/>
                </a:solidFill>
              </a:rPr>
            </a:br>
            <a:r>
              <a:rPr lang="en-US" sz="2800" dirty="0">
                <a:solidFill>
                  <a:schemeClr val="bg1"/>
                </a:solidFill>
              </a:rPr>
              <a:t>to your teaching; persevere in these </a:t>
            </a:r>
            <a:br>
              <a:rPr lang="en-US" sz="2800" dirty="0">
                <a:solidFill>
                  <a:schemeClr val="bg1"/>
                </a:solidFill>
              </a:rPr>
            </a:br>
            <a:r>
              <a:rPr lang="en-US" sz="2800" dirty="0">
                <a:solidFill>
                  <a:schemeClr val="bg1"/>
                </a:solidFill>
              </a:rPr>
              <a:t>things, for as you do this you will </a:t>
            </a:r>
            <a:br>
              <a:rPr lang="en-US" sz="2800" dirty="0">
                <a:solidFill>
                  <a:schemeClr val="bg1"/>
                </a:solidFill>
              </a:rPr>
            </a:br>
            <a:r>
              <a:rPr lang="en-US" sz="2800" dirty="0">
                <a:solidFill>
                  <a:schemeClr val="bg1"/>
                </a:solidFill>
              </a:rPr>
              <a:t>ensure salvation both for yourself </a:t>
            </a:r>
            <a:br>
              <a:rPr lang="en-US" sz="2800" dirty="0">
                <a:solidFill>
                  <a:schemeClr val="bg1"/>
                </a:solidFill>
              </a:rPr>
            </a:br>
            <a:r>
              <a:rPr lang="en-US" sz="2800" dirty="0">
                <a:solidFill>
                  <a:schemeClr val="bg1"/>
                </a:solidFill>
              </a:rPr>
              <a:t>and for those who hear you.”</a:t>
            </a:r>
            <a:br>
              <a:rPr lang="en-US" sz="4400" dirty="0">
                <a:solidFill>
                  <a:schemeClr val="bg1"/>
                </a:solidFill>
              </a:rPr>
            </a:br>
            <a:br>
              <a:rPr lang="en-US" sz="1400" dirty="0">
                <a:solidFill>
                  <a:schemeClr val="bg1"/>
                </a:solidFill>
              </a:rPr>
            </a:br>
            <a:r>
              <a:rPr lang="en-US" sz="2400" i="1" dirty="0">
                <a:solidFill>
                  <a:schemeClr val="bg1"/>
                </a:solidFill>
              </a:rPr>
              <a:t>1 Timothy 4:15-16</a:t>
            </a:r>
            <a:endParaRPr lang="en-US" sz="4400" i="1" dirty="0">
              <a:solidFill>
                <a:schemeClr val="bg1"/>
              </a:solidFill>
            </a:endParaRPr>
          </a:p>
        </p:txBody>
      </p:sp>
      <p:cxnSp>
        <p:nvCxnSpPr>
          <p:cNvPr id="4" name="Straight Connector 3">
            <a:extLst>
              <a:ext uri="{FF2B5EF4-FFF2-40B4-BE49-F238E27FC236}">
                <a16:creationId xmlns:a16="http://schemas.microsoft.com/office/drawing/2014/main" id="{A75F3FA0-90D9-33E5-8532-7BC3594998B1}"/>
              </a:ext>
            </a:extLst>
          </p:cNvPr>
          <p:cNvCxnSpPr>
            <a:cxnSpLocks/>
          </p:cNvCxnSpPr>
          <p:nvPr/>
        </p:nvCxnSpPr>
        <p:spPr>
          <a:xfrm>
            <a:off x="645326" y="2454608"/>
            <a:ext cx="4172001"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17DA9A-6E1B-BA41-D1CF-A17D3F1F2C1F}"/>
              </a:ext>
            </a:extLst>
          </p:cNvPr>
          <p:cNvCxnSpPr>
            <a:cxnSpLocks/>
          </p:cNvCxnSpPr>
          <p:nvPr/>
        </p:nvCxnSpPr>
        <p:spPr>
          <a:xfrm>
            <a:off x="645326" y="2919243"/>
            <a:ext cx="2287445"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698772-AB16-660D-91B2-B10BAD2E7706}"/>
              </a:ext>
            </a:extLst>
          </p:cNvPr>
          <p:cNvCxnSpPr>
            <a:cxnSpLocks/>
          </p:cNvCxnSpPr>
          <p:nvPr/>
        </p:nvCxnSpPr>
        <p:spPr>
          <a:xfrm>
            <a:off x="1639229" y="3822491"/>
            <a:ext cx="1293542"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27166-5F5D-F181-2651-C5142C6E3CEC}"/>
              </a:ext>
            </a:extLst>
          </p:cNvPr>
          <p:cNvCxnSpPr>
            <a:cxnSpLocks/>
          </p:cNvCxnSpPr>
          <p:nvPr/>
        </p:nvCxnSpPr>
        <p:spPr>
          <a:xfrm>
            <a:off x="1745580" y="4313144"/>
            <a:ext cx="2655435"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4576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681</TotalTime>
  <Words>1547</Words>
  <Application>Microsoft Macintosh PowerPoint</Application>
  <PresentationFormat>On-screen Show (16:10)</PresentationFormat>
  <Paragraphs>194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Calibri Light</vt:lpstr>
      <vt:lpstr>Office Theme</vt:lpstr>
      <vt:lpstr>Ensure Salvation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Ensure Salvation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74</cp:revision>
  <dcterms:created xsi:type="dcterms:W3CDTF">2024-01-19T15:13:42Z</dcterms:created>
  <dcterms:modified xsi:type="dcterms:W3CDTF">2024-01-21T03:23:32Z</dcterms:modified>
</cp:coreProperties>
</file>