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sldIdLst>
    <p:sldId id="276" r:id="rId2"/>
    <p:sldId id="277" r:id="rId3"/>
    <p:sldId id="257" r:id="rId4"/>
    <p:sldId id="279" r:id="rId5"/>
    <p:sldId id="278" r:id="rId6"/>
    <p:sldId id="280" r:id="rId7"/>
    <p:sldId id="281" r:id="rId8"/>
    <p:sldId id="282" r:id="rId9"/>
    <p:sldId id="284" r:id="rId10"/>
    <p:sldId id="285" r:id="rId11"/>
    <p:sldId id="291" r:id="rId12"/>
    <p:sldId id="290" r:id="rId13"/>
    <p:sldId id="287" r:id="rId14"/>
    <p:sldId id="292" r:id="rId15"/>
    <p:sldId id="288" r:id="rId16"/>
    <p:sldId id="294" r:id="rId17"/>
    <p:sldId id="295" r:id="rId1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/>
    <p:restoredTop sz="79320"/>
  </p:normalViewPr>
  <p:slideViewPr>
    <p:cSldViewPr snapToGrid="0">
      <p:cViewPr varScale="1">
        <p:scale>
          <a:sx n="120" d="100"/>
          <a:sy n="120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F5FDE-9C43-B94F-A1EB-934DDC7DE811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FA816-ADE2-4B4A-A2B5-B30733434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Possible ideas about being born into the kingdom or that salvation comes through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BFA816-ADE2-4B4A-A2B5-B307334345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BFA816-ADE2-4B4A-A2B5-B307334345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4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3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2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5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2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30168-DCA4-B54F-861E-58F0D69F25E6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91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CEA0-E44C-E92B-DFD3-DB896060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549"/>
            <a:ext cx="7886700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Christ, seated at the right hand</a:t>
            </a:r>
            <a:br>
              <a:rPr lang="en-US" sz="40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His exaltation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7F5E4-979A-4799-9345-0A9465E1284B}"/>
              </a:ext>
            </a:extLst>
          </p:cNvPr>
          <p:cNvSpPr txBox="1"/>
          <p:nvPr/>
        </p:nvSpPr>
        <p:spPr>
          <a:xfrm>
            <a:off x="1522428" y="1295734"/>
            <a:ext cx="6160633" cy="954107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Acts 2:29-36 – Jesus, sitting on the throne of David forever and ever.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248ED2-4638-2F60-2B29-1CAD0D83D65E}"/>
              </a:ext>
            </a:extLst>
          </p:cNvPr>
          <p:cNvSpPr txBox="1"/>
          <p:nvPr/>
        </p:nvSpPr>
        <p:spPr>
          <a:xfrm>
            <a:off x="628650" y="2857501"/>
            <a:ext cx="2156591" cy="1815882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is in a position of glory and honor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EA8353-AF5E-BFD9-D0EB-542702CBA8BE}"/>
              </a:ext>
            </a:extLst>
          </p:cNvPr>
          <p:cNvSpPr txBox="1"/>
          <p:nvPr/>
        </p:nvSpPr>
        <p:spPr>
          <a:xfrm>
            <a:off x="3524448" y="2857499"/>
            <a:ext cx="2156591" cy="1862047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is in an intercessory position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DC72AC-F4E7-A2B7-8E00-AB8E6DB536F8}"/>
              </a:ext>
            </a:extLst>
          </p:cNvPr>
          <p:cNvSpPr txBox="1"/>
          <p:nvPr/>
        </p:nvSpPr>
        <p:spPr>
          <a:xfrm>
            <a:off x="6420246" y="2857500"/>
            <a:ext cx="2156591" cy="1862047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is in a sovereign position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2EEE2C9D-98B9-4D33-190B-D2E565ECAEBB}"/>
              </a:ext>
            </a:extLst>
          </p:cNvPr>
          <p:cNvCxnSpPr>
            <a:cxnSpLocks/>
            <a:stCxn id="6" idx="1"/>
            <a:endCxn id="12" idx="0"/>
          </p:cNvCxnSpPr>
          <p:nvPr/>
        </p:nvCxnSpPr>
        <p:spPr>
          <a:xfrm rot="10800000" flipH="1" flipV="1">
            <a:off x="1522428" y="1772787"/>
            <a:ext cx="184518" cy="1084713"/>
          </a:xfrm>
          <a:prstGeom prst="bentConnector4">
            <a:avLst>
              <a:gd name="adj1" fmla="val -123890"/>
              <a:gd name="adj2" fmla="val 7199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3E9D14FE-9BC8-C283-0C58-92AE937862C3}"/>
              </a:ext>
            </a:extLst>
          </p:cNvPr>
          <p:cNvCxnSpPr>
            <a:cxnSpLocks/>
            <a:stCxn id="6" idx="3"/>
            <a:endCxn id="15" idx="0"/>
          </p:cNvCxnSpPr>
          <p:nvPr/>
        </p:nvCxnSpPr>
        <p:spPr>
          <a:xfrm flipH="1">
            <a:off x="7498542" y="1772788"/>
            <a:ext cx="184519" cy="1084712"/>
          </a:xfrm>
          <a:prstGeom prst="bentConnector4">
            <a:avLst>
              <a:gd name="adj1" fmla="val -123890"/>
              <a:gd name="adj2" fmla="val 7199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379A8747-D6FE-6E98-E4DB-FFCD3E4A6F49}"/>
              </a:ext>
            </a:extLst>
          </p:cNvPr>
          <p:cNvCxnSpPr>
            <a:cxnSpLocks/>
            <a:stCxn id="6" idx="2"/>
            <a:endCxn id="13" idx="0"/>
          </p:cNvCxnSpPr>
          <p:nvPr/>
        </p:nvCxnSpPr>
        <p:spPr>
          <a:xfrm rot="5400000">
            <a:off x="4298916" y="2553670"/>
            <a:ext cx="607658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85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b="1" u="sng" dirty="0"/>
              <a:t>positional status</a:t>
            </a:r>
            <a:r>
              <a:rPr lang="en-US" dirty="0"/>
              <a:t> within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John 13:5 Then He *poured water into the basin, and began to wash the disciples’ feet and to wipe them with the towel with which He was girded. 6 So He *came to Simon Peter. He *said to Him, “</a:t>
            </a:r>
            <a:r>
              <a:rPr lang="en-US" sz="2400" u="sng" dirty="0"/>
              <a:t>Lord, do You wash my feet</a:t>
            </a:r>
            <a:r>
              <a:rPr lang="en-US" sz="2400" dirty="0"/>
              <a:t>?” 7 Jesus answered and said to him, “What I do you do not realize now, but you will understand hereafter.” 8 Peter *said to Him, “</a:t>
            </a:r>
            <a:r>
              <a:rPr lang="en-US" sz="2400" u="sng" dirty="0"/>
              <a:t>Never shall You wash my feet</a:t>
            </a:r>
            <a:r>
              <a:rPr lang="en-US" sz="2400" dirty="0"/>
              <a:t>!”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God’s kingdom was going to provide power and prestige to those in authority</a:t>
            </a:r>
          </a:p>
        </p:txBody>
      </p:sp>
    </p:spTree>
    <p:extLst>
      <p:ext uri="{BB962C8B-B14F-4D97-AF65-F5344CB8AC3E}">
        <p14:creationId xmlns:p14="http://schemas.microsoft.com/office/powerpoint/2010/main" val="43210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b="1" u="sng" dirty="0"/>
              <a:t>positional status</a:t>
            </a:r>
            <a:r>
              <a:rPr lang="en-US" dirty="0"/>
              <a:t> within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240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Matthew 20:25…“You know that the rulers of the Gentiles lord it over them, and their great men exercise authority over them.26 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It is not this way among you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 but whoever wishes to become great among you shall be your servant, 27 and whoever wishes to be first among you shall be your slave; 28 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just as the Son of Man did not come to be served, but to serve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and to give His life a ransom for many.”</a:t>
            </a: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D2251EE3-6550-8B13-E5AB-48AC9AA2F5BF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Was not going to be like the kingdoms of men. Greatness was to be shown in servitude. </a:t>
            </a:r>
          </a:p>
        </p:txBody>
      </p:sp>
    </p:spTree>
    <p:extLst>
      <p:ext uri="{BB962C8B-B14F-4D97-AF65-F5344CB8AC3E}">
        <p14:creationId xmlns:p14="http://schemas.microsoft.com/office/powerpoint/2010/main" val="244914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b="1" u="sng" dirty="0"/>
              <a:t>positional status</a:t>
            </a:r>
            <a:r>
              <a:rPr lang="en-US" dirty="0"/>
              <a:t> within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 10:15 Truly I say to you, </a:t>
            </a:r>
            <a:r>
              <a:rPr lang="en-US" sz="24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whoever does not receive</a:t>
            </a: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 kingdom of God </a:t>
            </a:r>
            <a:r>
              <a:rPr lang="en-US" sz="24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like a child will not enter it at all</a:t>
            </a: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John 13:13 You call Me Teacher and Lord; and you are right, for </a:t>
            </a:r>
            <a:r>
              <a:rPr lang="en-US" sz="2400" i="1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 am. 14 </a:t>
            </a:r>
            <a:r>
              <a:rPr lang="en-US" sz="24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If I then, the Lord and the Teacher, washed your feet</a:t>
            </a: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you also ought to wash one another’s feet. 15 For </a:t>
            </a:r>
            <a:r>
              <a:rPr lang="en-US" sz="24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gave you an example</a:t>
            </a: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that 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 also should do as I did to you.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D2251EE3-6550-8B13-E5AB-48AC9AA2F5BF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Was not going to be like the kingdoms of men. Greatness was to be shown in servitude. </a:t>
            </a:r>
          </a:p>
        </p:txBody>
      </p:sp>
    </p:spTree>
    <p:extLst>
      <p:ext uri="{BB962C8B-B14F-4D97-AF65-F5344CB8AC3E}">
        <p14:creationId xmlns:p14="http://schemas.microsoft.com/office/powerpoint/2010/main" val="195573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u="sng" dirty="0"/>
              <a:t>blessings</a:t>
            </a:r>
            <a:r>
              <a:rPr lang="en-US" dirty="0"/>
              <a:t> within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 10:25 It is easier for a camel to go through the eye of a needle than for a rich man to enter the kingdom of God.” 26 They were even more astonished and said to Him, “</a:t>
            </a:r>
            <a:r>
              <a:rPr lang="en-US" sz="24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Then who can be saved?</a:t>
            </a:r>
            <a:r>
              <a:rPr lang="en-US" sz="2400" i="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Luke 16:14 Now the Pharisees,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who were lovers of money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were listening to all these things and were scoffing at Him. 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Physical blessings are a sign of spiritual approbation and favor from Jesus the King</a:t>
            </a:r>
          </a:p>
        </p:txBody>
      </p:sp>
    </p:spTree>
    <p:extLst>
      <p:ext uri="{BB962C8B-B14F-4D97-AF65-F5344CB8AC3E}">
        <p14:creationId xmlns:p14="http://schemas.microsoft.com/office/powerpoint/2010/main" val="120223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u="sng" dirty="0"/>
              <a:t>blessings</a:t>
            </a:r>
            <a:r>
              <a:rPr lang="en-US" dirty="0"/>
              <a:t> within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 5:3(10) “Blessed are the 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poor in spirit who have been persecuted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sake of righteousness, for theirs is the kingdom of heaven.</a:t>
            </a:r>
            <a:endParaRPr lang="en-US" sz="240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 10:29 Jesus said, “Truly I say to you, </a:t>
            </a:r>
            <a:r>
              <a:rPr lang="en-US" sz="24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there is no one who has left</a:t>
            </a:r>
            <a:r>
              <a:rPr lang="en-US" sz="2400" i="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house or brothers or sisters or mother or father or children or farms, for My sake and for the gospel’s sake, 30 but that he will receive a hundred times as much now in the present age, houses and brothers and sisters and mothers and children and farms, along with persecutions; and in the age to come, eternal life.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C5BCBF2-DED6-E34A-18D8-2E41BA89C2AA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God’s approval was going to be demonstrated in His faithfulness to His faithful remnant.</a:t>
            </a:r>
          </a:p>
        </p:txBody>
      </p:sp>
    </p:spTree>
    <p:extLst>
      <p:ext uri="{BB962C8B-B14F-4D97-AF65-F5344CB8AC3E}">
        <p14:creationId xmlns:p14="http://schemas.microsoft.com/office/powerpoint/2010/main" val="3742735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 expectation about </a:t>
            </a:r>
            <a:r>
              <a:rPr lang="en-US" b="1" u="sng" dirty="0"/>
              <a:t>Jesus’ mission</a:t>
            </a:r>
            <a:r>
              <a:rPr lang="en-US" dirty="0"/>
              <a:t> within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67" y="2427890"/>
            <a:ext cx="8197703" cy="328711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John 18:10 Simon Peter then, </a:t>
            </a:r>
            <a:r>
              <a:rPr lang="en-US" sz="28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having a sword, drew it and struck the high priest’s slave</a:t>
            </a:r>
            <a:r>
              <a:rPr lang="en-US" sz="28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and cut off his right ear; and the slave’s name was </a:t>
            </a:r>
            <a:r>
              <a:rPr lang="en-US" sz="280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Malchus</a:t>
            </a:r>
            <a:r>
              <a:rPr lang="en-US" sz="28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11 So Jesus said to Peter, “Put the sword into the sheath; the cup which the Father has given Me, shall I not drink it?</a:t>
            </a:r>
          </a:p>
          <a:p>
            <a:pPr marL="0" indent="0" algn="ctr">
              <a:buNone/>
            </a:pPr>
            <a:r>
              <a:rPr lang="en-US" sz="28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26:53 Or do you think that I cannot appeal to My Father, and He will at once put at My disposal more than twelve legions of angels? 54 </a:t>
            </a:r>
            <a:r>
              <a:rPr lang="en-US" sz="28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then will the Scriptures be fulfilled, </a:t>
            </a:r>
            <a:r>
              <a:rPr lang="en-US" sz="2800" i="1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which say</a:t>
            </a:r>
            <a:r>
              <a:rPr lang="en-US" sz="28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that it must happen this way</a:t>
            </a:r>
            <a:r>
              <a:rPr lang="en-US" sz="28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?”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Jesus was going to provide relief to the Jews from the hands of the Roman oppressors</a:t>
            </a:r>
          </a:p>
        </p:txBody>
      </p:sp>
    </p:spTree>
    <p:extLst>
      <p:ext uri="{BB962C8B-B14F-4D97-AF65-F5344CB8AC3E}">
        <p14:creationId xmlns:p14="http://schemas.microsoft.com/office/powerpoint/2010/main" val="416615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 expectation about </a:t>
            </a:r>
            <a:r>
              <a:rPr lang="en-US" b="1" u="sng" dirty="0"/>
              <a:t>Jesus’ mission</a:t>
            </a:r>
            <a:r>
              <a:rPr lang="en-US" dirty="0"/>
              <a:t> within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28711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Acts 2:38 Peter </a:t>
            </a:r>
            <a:r>
              <a:rPr lang="en-US" sz="2800" b="0" i="1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said</a:t>
            </a: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to them, “Repent, and each of you be baptized in the name of Jesus Christ </a:t>
            </a:r>
            <a:r>
              <a:rPr lang="en-US" sz="2800" b="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the </a:t>
            </a:r>
            <a:r>
              <a:rPr lang="en-US" sz="280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forgiveness </a:t>
            </a:r>
            <a:r>
              <a:rPr lang="en-US" sz="2800" b="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your sins</a:t>
            </a: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and you will receive the gift of the Holy Spirit.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Acts 26:18 open their eyes so that they may turn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from darkness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 light and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from the dominion of Satan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to God, that they may receive forgiveness of sins and an inheritance among those who have been sanctified by faith in Me.’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F367679C-8742-D468-362E-A43D5D5FF58A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Was God saving us from the enemy we couldn’t even fathom taking on, our sin.</a:t>
            </a:r>
          </a:p>
        </p:txBody>
      </p:sp>
    </p:spTree>
    <p:extLst>
      <p:ext uri="{BB962C8B-B14F-4D97-AF65-F5344CB8AC3E}">
        <p14:creationId xmlns:p14="http://schemas.microsoft.com/office/powerpoint/2010/main" val="246751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D8D20D90-8883-929F-4E58-055E570C3E79}"/>
              </a:ext>
            </a:extLst>
          </p:cNvPr>
          <p:cNvSpPr txBox="1">
            <a:spLocks/>
          </p:cNvSpPr>
          <p:nvPr/>
        </p:nvSpPr>
        <p:spPr>
          <a:xfrm>
            <a:off x="171450" y="18883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God’s kingdom was going be established in Jerusalem             (only for the Jews)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1A0D8773-3AD8-29A8-6F7B-418DE6139FA5}"/>
              </a:ext>
            </a:extLst>
          </p:cNvPr>
          <p:cNvSpPr txBox="1">
            <a:spLocks/>
          </p:cNvSpPr>
          <p:nvPr/>
        </p:nvSpPr>
        <p:spPr>
          <a:xfrm>
            <a:off x="171450" y="1575146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God’s kingdom was going to provide power and prestige to those in authority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D288CF13-EF7D-6027-53E3-357DEB327869}"/>
              </a:ext>
            </a:extLst>
          </p:cNvPr>
          <p:cNvSpPr txBox="1">
            <a:spLocks/>
          </p:cNvSpPr>
          <p:nvPr/>
        </p:nvSpPr>
        <p:spPr>
          <a:xfrm>
            <a:off x="171450" y="2961462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Physical blessings are a sign of spiritual approbation and favor from Jesus the King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B24D83D6-6AF4-05C7-3581-D277479A2F18}"/>
              </a:ext>
            </a:extLst>
          </p:cNvPr>
          <p:cNvSpPr txBox="1">
            <a:spLocks/>
          </p:cNvSpPr>
          <p:nvPr/>
        </p:nvSpPr>
        <p:spPr>
          <a:xfrm>
            <a:off x="171450" y="4347778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Jesus was going to provide relief to the Jews from the hands of the Roman oppressors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F49F1BA1-038F-3C9B-BDC1-101D8C9F31AA}"/>
              </a:ext>
            </a:extLst>
          </p:cNvPr>
          <p:cNvSpPr txBox="1">
            <a:spLocks/>
          </p:cNvSpPr>
          <p:nvPr/>
        </p:nvSpPr>
        <p:spPr>
          <a:xfrm>
            <a:off x="5029202" y="188829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Was God restoring souls of all places to Himself through       Jesus Christ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AEFEB42-FC34-7F39-0A6B-C4D39DCE70BF}"/>
              </a:ext>
            </a:extLst>
          </p:cNvPr>
          <p:cNvSpPr txBox="1">
            <a:spLocks/>
          </p:cNvSpPr>
          <p:nvPr/>
        </p:nvSpPr>
        <p:spPr>
          <a:xfrm>
            <a:off x="5029200" y="1575145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Was not going to be like the kingdoms of men. Greatness was to be shown in servitude. 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F511E624-078D-DC65-8220-17172F81432B}"/>
              </a:ext>
            </a:extLst>
          </p:cNvPr>
          <p:cNvSpPr txBox="1">
            <a:spLocks/>
          </p:cNvSpPr>
          <p:nvPr/>
        </p:nvSpPr>
        <p:spPr>
          <a:xfrm>
            <a:off x="5029200" y="4347777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Was God saving us from the enemy we couldn’t even fathom taking on, our sin.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5C0D135F-2E22-8394-CA4F-831895225670}"/>
              </a:ext>
            </a:extLst>
          </p:cNvPr>
          <p:cNvSpPr txBox="1">
            <a:spLocks/>
          </p:cNvSpPr>
          <p:nvPr/>
        </p:nvSpPr>
        <p:spPr>
          <a:xfrm>
            <a:off x="5029200" y="2961462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God’s approval was going to be demonstrated in His faithfulness to His faithful remnant.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3B2201C-4BCA-10F1-D1EB-A1DC325D3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43495"/>
            <a:ext cx="3943350" cy="3121682"/>
          </a:xfrm>
          <a:ln w="31750">
            <a:solidFill>
              <a:schemeClr val="accent5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Mark 8:33 But turning around and seeing His disciples, He rebuked Peter and *said, “Get behind Me, Satan; </a:t>
            </a:r>
            <a:r>
              <a:rPr lang="en-US" sz="2800" u="sng" dirty="0"/>
              <a:t>for you are not setting your mind on God’s interests</a:t>
            </a:r>
            <a:r>
              <a:rPr lang="en-US" sz="2800" dirty="0"/>
              <a:t>, but man’s.”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7361A73-4477-9669-900E-81F05E45E7ED}"/>
              </a:ext>
            </a:extLst>
          </p:cNvPr>
          <p:cNvSpPr txBox="1">
            <a:spLocks/>
          </p:cNvSpPr>
          <p:nvPr/>
        </p:nvSpPr>
        <p:spPr>
          <a:xfrm>
            <a:off x="171450" y="1575145"/>
            <a:ext cx="3943350" cy="3121682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Romans 14:17 for the kingdom of God is not eating and drinking, but righteousness and peace and joy in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950533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uiExpand="1" build="p" animBg="1"/>
      <p:bldP spid="12" grpId="1" uiExpand="1" build="p" animBg="1"/>
      <p:bldP spid="13" grpId="0" uiExpand="1" build="p" animBg="1"/>
      <p:bldP spid="13" grpId="1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34092"/>
            <a:ext cx="7886700" cy="4382538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8:22 And they *came to Bethsaida. And they *brought a blind man to Jesus and *implored Him to touch him. 23 Taking the blind man by the hand, He brought him out of the village; and after spitting on his eyes and laying His hands on him, He asked him, “Do you see anything?” 24 And he looked up and said, “</a:t>
            </a:r>
            <a:r>
              <a:rPr lang="en-US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see men, for I see them like trees, walking around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F4B151-DE4F-533C-8C22-6E01A76D4844}"/>
              </a:ext>
            </a:extLst>
          </p:cNvPr>
          <p:cNvSpPr txBox="1"/>
          <p:nvPr/>
        </p:nvSpPr>
        <p:spPr>
          <a:xfrm>
            <a:off x="1491683" y="98673"/>
            <a:ext cx="6160633" cy="707886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Seeing but not seeing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105BF3-994D-3112-6640-18C7ED0C3E7B}"/>
              </a:ext>
            </a:extLst>
          </p:cNvPr>
          <p:cNvSpPr txBox="1"/>
          <p:nvPr/>
        </p:nvSpPr>
        <p:spPr>
          <a:xfrm>
            <a:off x="1791225" y="1826448"/>
            <a:ext cx="2780773" cy="206210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Was Jesus not strong enough to heal this man?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365414-0F47-D6A2-6149-A687185A32CB}"/>
              </a:ext>
            </a:extLst>
          </p:cNvPr>
          <p:cNvSpPr txBox="1"/>
          <p:nvPr/>
        </p:nvSpPr>
        <p:spPr>
          <a:xfrm>
            <a:off x="4572000" y="1826448"/>
            <a:ext cx="2780773" cy="206210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Did Jesus need to gradually heal this     man?</a:t>
            </a:r>
          </a:p>
        </p:txBody>
      </p:sp>
    </p:spTree>
    <p:extLst>
      <p:ext uri="{BB962C8B-B14F-4D97-AF65-F5344CB8AC3E}">
        <p14:creationId xmlns:p14="http://schemas.microsoft.com/office/powerpoint/2010/main" val="202982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34092"/>
            <a:ext cx="7886700" cy="4382538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8:22 And they *came to Bethsaida. And they *brought a blind man to Jesus and *implored Him to touch him. 23 Taking the blind man by the hand, He brought him out of the village; and after spitting on his eyes and laying His hands on him, He asked him, “Do you see anything?” 24 And he looked up and said, “</a:t>
            </a:r>
            <a:r>
              <a:rPr lang="en-US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see men, for I see them like trees, walking around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F4B151-DE4F-533C-8C22-6E01A76D4844}"/>
              </a:ext>
            </a:extLst>
          </p:cNvPr>
          <p:cNvSpPr txBox="1"/>
          <p:nvPr/>
        </p:nvSpPr>
        <p:spPr>
          <a:xfrm>
            <a:off x="1491683" y="98673"/>
            <a:ext cx="6160633" cy="707886"/>
          </a:xfrm>
          <a:prstGeom prst="rect">
            <a:avLst/>
          </a:prstGeom>
          <a:noFill/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Seeing but not seeing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105BF3-994D-3112-6640-18C7ED0C3E7B}"/>
              </a:ext>
            </a:extLst>
          </p:cNvPr>
          <p:cNvSpPr txBox="1"/>
          <p:nvPr/>
        </p:nvSpPr>
        <p:spPr>
          <a:xfrm>
            <a:off x="2669628" y="1703338"/>
            <a:ext cx="3794234" cy="2308324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This is a         </a:t>
            </a:r>
            <a:r>
              <a:rPr lang="en-US" sz="3600" dirty="0">
                <a:solidFill>
                  <a:srgbClr val="FFFF00"/>
                </a:solidFill>
              </a:rPr>
              <a:t>nested story</a:t>
            </a:r>
            <a:r>
              <a:rPr lang="en-US" sz="3600" dirty="0"/>
              <a:t> about the apostles’ view of Jesus.</a:t>
            </a:r>
          </a:p>
        </p:txBody>
      </p:sp>
    </p:spTree>
    <p:extLst>
      <p:ext uri="{BB962C8B-B14F-4D97-AF65-F5344CB8AC3E}">
        <p14:creationId xmlns:p14="http://schemas.microsoft.com/office/powerpoint/2010/main" val="5383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F81B3-27D2-60DD-D7F7-5D7EA273D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3810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US" sz="4800" dirty="0"/>
              <a:t>Misconceptions about the kingdom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A3E18-3807-95BA-4BE7-7E597A80B4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Seeing past the “trees” that the apostles saw about Jesus and His kingdom to avoid the same pitfalls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ED739-4435-652B-5D09-395432AFBFFC}"/>
              </a:ext>
            </a:extLst>
          </p:cNvPr>
          <p:cNvCxnSpPr/>
          <p:nvPr/>
        </p:nvCxnSpPr>
        <p:spPr>
          <a:xfrm>
            <a:off x="1525465" y="2916177"/>
            <a:ext cx="6093069" cy="0"/>
          </a:xfrm>
          <a:prstGeom prst="line">
            <a:avLst/>
          </a:prstGeom>
          <a:ln w="19050"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58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b="1" u="sng" dirty="0"/>
              <a:t>where</a:t>
            </a:r>
            <a:r>
              <a:rPr lang="en-US" dirty="0"/>
              <a:t> the kingdom of God was going to be established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Acts 1:6 So when they had come together, they were asking Him, saying, “Lord, is it at this time You </a:t>
            </a:r>
            <a:r>
              <a:rPr lang="en-US" sz="2400" u="sng" dirty="0"/>
              <a:t>are restoring the kingdom to Israel</a:t>
            </a:r>
            <a:r>
              <a:rPr lang="en-US" sz="2400" dirty="0"/>
              <a:t>?” 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Acts 10:28 And he said to them, “You yourselves know how unlawful it is for a man </a:t>
            </a:r>
            <a:r>
              <a:rPr lang="en-US" sz="2400" u="sng" dirty="0"/>
              <a:t>who is a Jew to associate with a foreigner or to visit him</a:t>
            </a:r>
            <a:r>
              <a:rPr lang="en-US" sz="2400" dirty="0"/>
              <a:t>; and yet God has shown me that I should not call any man unholy or unclean.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FA35E8B-82D0-032B-E7D1-6644F4977623}"/>
              </a:ext>
            </a:extLst>
          </p:cNvPr>
          <p:cNvSpPr txBox="1">
            <a:spLocks/>
          </p:cNvSpPr>
          <p:nvPr/>
        </p:nvSpPr>
        <p:spPr>
          <a:xfrm>
            <a:off x="2600325" y="1198699"/>
            <a:ext cx="3943350" cy="1229191"/>
          </a:xfrm>
          <a:prstGeom prst="rect">
            <a:avLst/>
          </a:prstGeom>
          <a:ln w="317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God’s kingdom was going be established in Jerusalem             (only for the Jews)</a:t>
            </a:r>
          </a:p>
        </p:txBody>
      </p:sp>
    </p:spTree>
    <p:extLst>
      <p:ext uri="{BB962C8B-B14F-4D97-AF65-F5344CB8AC3E}">
        <p14:creationId xmlns:p14="http://schemas.microsoft.com/office/powerpoint/2010/main" val="228970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b="1" u="sng" dirty="0"/>
              <a:t>where</a:t>
            </a:r>
            <a:r>
              <a:rPr lang="en-US" dirty="0"/>
              <a:t> the kingdom of God was going to be established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Acts 11:2 And when Peter came up to Jerusalem,</a:t>
            </a:r>
            <a:r>
              <a:rPr lang="en-US" sz="2400" u="sng" dirty="0"/>
              <a:t> those who were circumcised took issue with him</a:t>
            </a:r>
            <a:r>
              <a:rPr lang="en-US" sz="2400" dirty="0"/>
              <a:t>, 3 saying, “You went to uncircumcised men and ate with them.”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Acts 15:1 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 men came down from Judea   and </a:t>
            </a:r>
            <a:r>
              <a:rPr lang="en-US" sz="2400" b="0" i="1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began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teaching the brethren, “</a:t>
            </a:r>
            <a:r>
              <a:rPr lang="en-US" sz="2400" b="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Unless you are circumcised according to the custom of Moses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you cannot be saved.”</a:t>
            </a:r>
            <a:endParaRPr lang="en-US" sz="24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FA35E8B-82D0-032B-E7D1-6644F497762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God’s kingdom was going be established in Jerusalem             (only for the Jews)</a:t>
            </a:r>
          </a:p>
        </p:txBody>
      </p:sp>
    </p:spTree>
    <p:extLst>
      <p:ext uri="{BB962C8B-B14F-4D97-AF65-F5344CB8AC3E}">
        <p14:creationId xmlns:p14="http://schemas.microsoft.com/office/powerpoint/2010/main" val="309657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b="1" u="sng" dirty="0"/>
              <a:t>where</a:t>
            </a:r>
            <a:r>
              <a:rPr lang="en-US" dirty="0"/>
              <a:t> the kingdom of God was going to be established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Acts 1:8 but you will receive power when the Holy Spirit has come upon you; and </a:t>
            </a:r>
            <a:r>
              <a:rPr lang="en-US" sz="2400" u="sng" dirty="0"/>
              <a:t>you shall be My witnesses </a:t>
            </a:r>
            <a:r>
              <a:rPr lang="en-US" sz="2400" dirty="0"/>
              <a:t>both in Jerusalem, and in all Judea and Samaria, and </a:t>
            </a:r>
            <a:r>
              <a:rPr lang="en-US" sz="2400" u="sng" dirty="0"/>
              <a:t>even to the remotest part of the earth</a:t>
            </a:r>
            <a:r>
              <a:rPr lang="en-US" sz="2400" dirty="0"/>
              <a:t>.”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Acts 10:34 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“I most certainly understand </a:t>
            </a:r>
            <a:r>
              <a:rPr lang="en-US" sz="2400" b="0" i="1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b="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that God is not one to show partiality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Was God restoring souls of all places to Himself through       Jesus Christ</a:t>
            </a:r>
          </a:p>
        </p:txBody>
      </p:sp>
    </p:spTree>
    <p:extLst>
      <p:ext uri="{BB962C8B-B14F-4D97-AF65-F5344CB8AC3E}">
        <p14:creationId xmlns:p14="http://schemas.microsoft.com/office/powerpoint/2010/main" val="193314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b="1" u="sng" dirty="0"/>
              <a:t>where</a:t>
            </a:r>
            <a:r>
              <a:rPr lang="en-US" dirty="0"/>
              <a:t> the kingdom of God was going to be established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Acts 15:28 “For it seemed good to the Holy Spirit and to us to lay upon you </a:t>
            </a:r>
            <a:r>
              <a:rPr lang="en-US" sz="2400" u="sng" dirty="0"/>
              <a:t>no greater burden than these essentials</a:t>
            </a:r>
            <a:r>
              <a:rPr lang="en-US" sz="2400" dirty="0"/>
              <a:t>: 29 that you abstain from things sacrificed to idols and from blood and from things strangled and from fornication; if you keep yourselves free from such things, you will do well. 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kingdom of God: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Was God restoring souls of all places to Himself through       Jesus Christ</a:t>
            </a:r>
          </a:p>
        </p:txBody>
      </p:sp>
    </p:spTree>
    <p:extLst>
      <p:ext uri="{BB962C8B-B14F-4D97-AF65-F5344CB8AC3E}">
        <p14:creationId xmlns:p14="http://schemas.microsoft.com/office/powerpoint/2010/main" val="292281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BF20-A62E-22AC-A85A-7DA80F18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064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apostles’ expectation about </a:t>
            </a:r>
            <a:r>
              <a:rPr lang="en-US" b="1" u="sng" dirty="0"/>
              <a:t>positional status</a:t>
            </a:r>
            <a:r>
              <a:rPr lang="en-US" dirty="0"/>
              <a:t> within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E777-2114-B068-4CF2-698F979E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7890"/>
            <a:ext cx="7886700" cy="31930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Mark 10:13 And </a:t>
            </a:r>
            <a:r>
              <a:rPr lang="en-US" sz="2400" u="sng" dirty="0"/>
              <a:t>they were bringing children to Him</a:t>
            </a:r>
            <a:r>
              <a:rPr lang="en-US" sz="2400" dirty="0"/>
              <a:t> so that He might touch them; but </a:t>
            </a:r>
            <a:r>
              <a:rPr lang="en-US" sz="2400" u="sng" dirty="0"/>
              <a:t>the disciples rebuked them</a:t>
            </a:r>
            <a:r>
              <a:rPr lang="en-US" sz="2400" dirty="0"/>
              <a:t>…37 They said to Him, “</a:t>
            </a:r>
            <a:r>
              <a:rPr lang="en-US" sz="2400" u="sng" dirty="0"/>
              <a:t>Grant that we may sit</a:t>
            </a:r>
            <a:r>
              <a:rPr lang="en-US" sz="2400" dirty="0"/>
              <a:t>, one on Your right and one on Your left, </a:t>
            </a:r>
            <a:r>
              <a:rPr lang="en-US" sz="2400" u="sng" dirty="0"/>
              <a:t>in Your glory</a:t>
            </a:r>
            <a:r>
              <a:rPr lang="en-US" sz="2400" dirty="0"/>
              <a:t>.” 38 But Jesus said to them, “You do not know what you are asking.”</a:t>
            </a:r>
          </a:p>
          <a:p>
            <a:pPr marL="0" indent="0" algn="ctr">
              <a:buNone/>
            </a:pPr>
            <a:r>
              <a:rPr lang="en-US" sz="2400" dirty="0"/>
              <a:t>Matthew 23:6 </a:t>
            </a:r>
            <a:r>
              <a:rPr lang="en-US" sz="2400" u="sng" dirty="0"/>
              <a:t>They love the place of honor </a:t>
            </a:r>
            <a:r>
              <a:rPr lang="en-US" sz="2400" dirty="0"/>
              <a:t>at banquets and </a:t>
            </a:r>
            <a:r>
              <a:rPr lang="en-US" sz="2400" u="sng" dirty="0"/>
              <a:t>the chief seats</a:t>
            </a:r>
            <a:r>
              <a:rPr lang="en-US" sz="2400" dirty="0"/>
              <a:t> in the synagogues, 7 and respectful greetings in the market places, and </a:t>
            </a:r>
            <a:r>
              <a:rPr lang="en-US" sz="2400" u="sng" dirty="0"/>
              <a:t>being called Rabbi by men</a:t>
            </a:r>
            <a:r>
              <a:rPr lang="en-US" sz="2400" dirty="0"/>
              <a:t>.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F95B584-4F75-D6D7-95AA-188E1086EDF3}"/>
              </a:ext>
            </a:extLst>
          </p:cNvPr>
          <p:cNvSpPr txBox="1">
            <a:spLocks/>
          </p:cNvSpPr>
          <p:nvPr/>
        </p:nvSpPr>
        <p:spPr>
          <a:xfrm>
            <a:off x="2600325" y="1198700"/>
            <a:ext cx="3943350" cy="1229191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Misconception: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God’s kingdom was going to provide power and prestige to those in authority</a:t>
            </a:r>
          </a:p>
        </p:txBody>
      </p:sp>
    </p:spTree>
    <p:extLst>
      <p:ext uri="{BB962C8B-B14F-4D97-AF65-F5344CB8AC3E}">
        <p14:creationId xmlns:p14="http://schemas.microsoft.com/office/powerpoint/2010/main" val="1620311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 I listening" id="{B4DEAA6C-2483-CD49-83A9-0C4F482066DC}" vid="{1C8A1454-9376-2F44-B899-7DDF33FEF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1921</Words>
  <Application>Microsoft Macintosh PowerPoint</Application>
  <PresentationFormat>On-screen Show (16:10)</PresentationFormat>
  <Paragraphs>98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Office Theme</vt:lpstr>
      <vt:lpstr>Christ, seated at the right hand His exaltation</vt:lpstr>
      <vt:lpstr>PowerPoint Presentation</vt:lpstr>
      <vt:lpstr>PowerPoint Presentation</vt:lpstr>
      <vt:lpstr>Misconceptions about the kingdom of God</vt:lpstr>
      <vt:lpstr>The apostles’ expectation about where the kingdom of God was going to be established</vt:lpstr>
      <vt:lpstr>The apostles’ expectation about where the kingdom of God was going to be established</vt:lpstr>
      <vt:lpstr>The apostles’ expectation about where the kingdom of God was going to be established</vt:lpstr>
      <vt:lpstr>The apostles’ expectation about where the kingdom of God was going to be established</vt:lpstr>
      <vt:lpstr>The apostles’ expectation about positional status within the kingdom of God</vt:lpstr>
      <vt:lpstr>The apostles’ expectation about positional status within the kingdom of God</vt:lpstr>
      <vt:lpstr>The apostles’ expectation about positional status within the kingdom of God</vt:lpstr>
      <vt:lpstr>The apostles’ expectation about positional status within the kingdom of God</vt:lpstr>
      <vt:lpstr>The apostles’ expectation about blessings within the kingdom of God</vt:lpstr>
      <vt:lpstr>The apostles’ expectation about blessings within the kingdom of God</vt:lpstr>
      <vt:lpstr>The apostles expectation about Jesus’ mission within the kingdom of God</vt:lpstr>
      <vt:lpstr>The apostles expectation about Jesus’ mission within the kingdom of God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Christ, seated at the right hand His exaltation</dc:title>
  <dc:creator>Bill Sanchez</dc:creator>
  <cp:lastModifiedBy>Bill Sanchez</cp:lastModifiedBy>
  <cp:revision>2</cp:revision>
  <dcterms:created xsi:type="dcterms:W3CDTF">2024-01-26T18:58:26Z</dcterms:created>
  <dcterms:modified xsi:type="dcterms:W3CDTF">2024-01-28T01:52:46Z</dcterms:modified>
</cp:coreProperties>
</file>