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notesMasterIdLst>
    <p:notesMasterId r:id="rId17"/>
  </p:notesMasterIdLst>
  <p:sldIdLst>
    <p:sldId id="256" r:id="rId3"/>
    <p:sldId id="266" r:id="rId4"/>
    <p:sldId id="265" r:id="rId5"/>
    <p:sldId id="269" r:id="rId6"/>
    <p:sldId id="267" r:id="rId7"/>
    <p:sldId id="270" r:id="rId8"/>
    <p:sldId id="261" r:id="rId9"/>
    <p:sldId id="268" r:id="rId10"/>
    <p:sldId id="262" r:id="rId11"/>
    <p:sldId id="271" r:id="rId12"/>
    <p:sldId id="281" r:id="rId13"/>
    <p:sldId id="283" r:id="rId14"/>
    <p:sldId id="282" r:id="rId15"/>
    <p:sldId id="260" r:id="rId16"/>
  </p:sldIdLst>
  <p:sldSz cx="9144000" cy="5715000" type="screen16x10"/>
  <p:notesSz cx="6858000" cy="9144000"/>
  <p:defaultTextStyle>
    <a:defPPr>
      <a:defRPr lang="en-US"/>
    </a:defPPr>
    <a:lvl1pPr marL="0" algn="l" defTabSz="356616" rtl="0" eaLnBrk="1" latinLnBrk="0" hangingPunct="1">
      <a:defRPr sz="1404" kern="1200">
        <a:solidFill>
          <a:schemeClr val="tx1"/>
        </a:solidFill>
        <a:latin typeface="+mn-lt"/>
        <a:ea typeface="+mn-ea"/>
        <a:cs typeface="+mn-cs"/>
      </a:defRPr>
    </a:lvl1pPr>
    <a:lvl2pPr marL="356616" algn="l" defTabSz="356616" rtl="0" eaLnBrk="1" latinLnBrk="0" hangingPunct="1">
      <a:defRPr sz="1404" kern="1200">
        <a:solidFill>
          <a:schemeClr val="tx1"/>
        </a:solidFill>
        <a:latin typeface="+mn-lt"/>
        <a:ea typeface="+mn-ea"/>
        <a:cs typeface="+mn-cs"/>
      </a:defRPr>
    </a:lvl2pPr>
    <a:lvl3pPr marL="713232" algn="l" defTabSz="356616" rtl="0" eaLnBrk="1" latinLnBrk="0" hangingPunct="1">
      <a:defRPr sz="1404" kern="1200">
        <a:solidFill>
          <a:schemeClr val="tx1"/>
        </a:solidFill>
        <a:latin typeface="+mn-lt"/>
        <a:ea typeface="+mn-ea"/>
        <a:cs typeface="+mn-cs"/>
      </a:defRPr>
    </a:lvl3pPr>
    <a:lvl4pPr marL="1069848" algn="l" defTabSz="356616" rtl="0" eaLnBrk="1" latinLnBrk="0" hangingPunct="1">
      <a:defRPr sz="1404" kern="1200">
        <a:solidFill>
          <a:schemeClr val="tx1"/>
        </a:solidFill>
        <a:latin typeface="+mn-lt"/>
        <a:ea typeface="+mn-ea"/>
        <a:cs typeface="+mn-cs"/>
      </a:defRPr>
    </a:lvl4pPr>
    <a:lvl5pPr marL="1426464" algn="l" defTabSz="356616" rtl="0" eaLnBrk="1" latinLnBrk="0" hangingPunct="1">
      <a:defRPr sz="1404" kern="1200">
        <a:solidFill>
          <a:schemeClr val="tx1"/>
        </a:solidFill>
        <a:latin typeface="+mn-lt"/>
        <a:ea typeface="+mn-ea"/>
        <a:cs typeface="+mn-cs"/>
      </a:defRPr>
    </a:lvl5pPr>
    <a:lvl6pPr marL="1783080" algn="l" defTabSz="356616" rtl="0" eaLnBrk="1" latinLnBrk="0" hangingPunct="1">
      <a:defRPr sz="1404" kern="1200">
        <a:solidFill>
          <a:schemeClr val="tx1"/>
        </a:solidFill>
        <a:latin typeface="+mn-lt"/>
        <a:ea typeface="+mn-ea"/>
        <a:cs typeface="+mn-cs"/>
      </a:defRPr>
    </a:lvl6pPr>
    <a:lvl7pPr marL="2139696" algn="l" defTabSz="356616" rtl="0" eaLnBrk="1" latinLnBrk="0" hangingPunct="1">
      <a:defRPr sz="1404" kern="1200">
        <a:solidFill>
          <a:schemeClr val="tx1"/>
        </a:solidFill>
        <a:latin typeface="+mn-lt"/>
        <a:ea typeface="+mn-ea"/>
        <a:cs typeface="+mn-cs"/>
      </a:defRPr>
    </a:lvl7pPr>
    <a:lvl8pPr marL="2496312" algn="l" defTabSz="356616" rtl="0" eaLnBrk="1" latinLnBrk="0" hangingPunct="1">
      <a:defRPr sz="1404" kern="1200">
        <a:solidFill>
          <a:schemeClr val="tx1"/>
        </a:solidFill>
        <a:latin typeface="+mn-lt"/>
        <a:ea typeface="+mn-ea"/>
        <a:cs typeface="+mn-cs"/>
      </a:defRPr>
    </a:lvl8pPr>
    <a:lvl9pPr marL="2852928" algn="l" defTabSz="356616"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8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81"/>
    <p:restoredTop sz="71020"/>
  </p:normalViewPr>
  <p:slideViewPr>
    <p:cSldViewPr snapToGrid="0">
      <p:cViewPr varScale="1">
        <p:scale>
          <a:sx n="107" d="100"/>
          <a:sy n="107" d="100"/>
        </p:scale>
        <p:origin x="203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7BC7F5-8B38-CD4C-8E89-3C0DDD5EAFB5}" type="datetimeFigureOut">
              <a:rPr lang="en-US" smtClean="0"/>
              <a:t>1/19/24</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90692-EAC9-FF48-8FA3-D74057512FFB}" type="slidenum">
              <a:rPr lang="en-US" smtClean="0"/>
              <a:t>‹#›</a:t>
            </a:fld>
            <a:endParaRPr lang="en-US"/>
          </a:p>
        </p:txBody>
      </p:sp>
    </p:spTree>
    <p:extLst>
      <p:ext uri="{BB962C8B-B14F-4D97-AF65-F5344CB8AC3E}">
        <p14:creationId xmlns:p14="http://schemas.microsoft.com/office/powerpoint/2010/main" val="2166546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3 men make significant sacrifices in this book in order to do the right thing. </a:t>
            </a:r>
          </a:p>
          <a:p>
            <a:endParaRPr lang="en-US" dirty="0"/>
          </a:p>
        </p:txBody>
      </p:sp>
      <p:sp>
        <p:nvSpPr>
          <p:cNvPr id="4" name="Slide Number Placeholder 3"/>
          <p:cNvSpPr>
            <a:spLocks noGrp="1"/>
          </p:cNvSpPr>
          <p:nvPr>
            <p:ph type="sldNum" sz="quarter" idx="5"/>
          </p:nvPr>
        </p:nvSpPr>
        <p:spPr/>
        <p:txBody>
          <a:bodyPr/>
          <a:lstStyle/>
          <a:p>
            <a:fld id="{57590692-EAC9-FF48-8FA3-D74057512FFB}" type="slidenum">
              <a:rPr lang="en-US" smtClean="0"/>
              <a:t>5</a:t>
            </a:fld>
            <a:endParaRPr lang="en-US"/>
          </a:p>
        </p:txBody>
      </p:sp>
    </p:spTree>
    <p:extLst>
      <p:ext uri="{BB962C8B-B14F-4D97-AF65-F5344CB8AC3E}">
        <p14:creationId xmlns:p14="http://schemas.microsoft.com/office/powerpoint/2010/main" val="1442582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reality of our forgiveness changes the way we interact with other people.  I’m less harsh. I’m more hopeful.  I have more endurance. </a:t>
            </a:r>
            <a:r>
              <a:rPr lang="en-US" dirty="0" err="1"/>
              <a:t>Etc</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57590692-EAC9-FF48-8FA3-D74057512FFB}" type="slidenum">
              <a:rPr lang="en-US" smtClean="0"/>
              <a:t>6</a:t>
            </a:fld>
            <a:endParaRPr lang="en-US"/>
          </a:p>
        </p:txBody>
      </p:sp>
    </p:spTree>
    <p:extLst>
      <p:ext uri="{BB962C8B-B14F-4D97-AF65-F5344CB8AC3E}">
        <p14:creationId xmlns:p14="http://schemas.microsoft.com/office/powerpoint/2010/main" val="3749342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we know about God’s heart for people that have run far away from Him?</a:t>
            </a:r>
          </a:p>
          <a:p>
            <a:endParaRPr lang="en-US" dirty="0"/>
          </a:p>
          <a:p>
            <a:r>
              <a:rPr lang="en-US" dirty="0"/>
              <a:t>How does the book of Philemon help us reach people who don’t really know God, but are chasing satisfaction in all the wrong places?  </a:t>
            </a:r>
          </a:p>
          <a:p>
            <a:endParaRPr lang="en-US" dirty="0"/>
          </a:p>
          <a:p>
            <a:r>
              <a:rPr lang="en-US" dirty="0"/>
              <a:t>And, how does the book of Philemon help us reach people who at one time were serving God, but have run away and need to return to him?</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book emphasizes both the power of the gospel and the power of personal connections. What words and phrases does Paul use to emphasize the love shared in his relationship with Onesimus and Philemon? How does this personal connection increase Paul’s influence?  </a:t>
            </a:r>
          </a:p>
          <a:p>
            <a:endParaRPr lang="en-US" dirty="0"/>
          </a:p>
          <a:p>
            <a:r>
              <a:rPr lang="en-US" dirty="0"/>
              <a:t>We know we should care about those running from God and that we should welcome back those who return.  But WHY should we actually welcome them back? Onesimus shows us 3 reasons.</a:t>
            </a:r>
          </a:p>
          <a:p>
            <a:endParaRPr lang="en-US" dirty="0"/>
          </a:p>
          <a:p>
            <a:r>
              <a:rPr lang="en-US" dirty="0"/>
              <a:t>1.) Because Onesimus Has Changed.  </a:t>
            </a:r>
          </a:p>
          <a:p>
            <a:r>
              <a:rPr lang="en-US" dirty="0"/>
              <a:t>2.) Because We Are Equals. (We are no different: From a brother, to a brother, about a brother.)</a:t>
            </a:r>
          </a:p>
          <a:p>
            <a:r>
              <a:rPr lang="en-US" dirty="0"/>
              <a:t>3.) Because</a:t>
            </a:r>
          </a:p>
          <a:p>
            <a:endParaRPr lang="en-US" dirty="0"/>
          </a:p>
          <a:p>
            <a:r>
              <a:rPr lang="en-US" dirty="0"/>
              <a:t>Paul, Onesimus, &amp; Philemon all make impressive choices in this book. </a:t>
            </a:r>
          </a:p>
          <a:p>
            <a:endParaRPr lang="en-US" dirty="0"/>
          </a:p>
          <a:p>
            <a:r>
              <a:rPr lang="en-US" dirty="0"/>
              <a:t>How can we imitate Paul when seeking the lost?</a:t>
            </a:r>
          </a:p>
          <a:p>
            <a:endParaRPr lang="en-US" dirty="0"/>
          </a:p>
          <a:p>
            <a:r>
              <a:rPr lang="en-US" dirty="0"/>
              <a:t>How can we imitate </a:t>
            </a:r>
            <a:r>
              <a:rPr lang="en-US" dirty="0" err="1"/>
              <a:t>Onesiums</a:t>
            </a:r>
            <a:r>
              <a:rPr lang="en-US" dirty="0"/>
              <a:t> when seeking the lost?</a:t>
            </a:r>
          </a:p>
          <a:p>
            <a:endParaRPr lang="en-US" dirty="0"/>
          </a:p>
          <a:p>
            <a:r>
              <a:rPr lang="en-US" dirty="0"/>
              <a:t>How can we imitate Philemon when seeking the lost?</a:t>
            </a:r>
          </a:p>
          <a:p>
            <a:endParaRPr lang="en-US" dirty="0"/>
          </a:p>
        </p:txBody>
      </p:sp>
      <p:sp>
        <p:nvSpPr>
          <p:cNvPr id="4" name="Slide Number Placeholder 3"/>
          <p:cNvSpPr>
            <a:spLocks noGrp="1"/>
          </p:cNvSpPr>
          <p:nvPr>
            <p:ph type="sldNum" sz="quarter" idx="5"/>
          </p:nvPr>
        </p:nvSpPr>
        <p:spPr/>
        <p:txBody>
          <a:bodyPr/>
          <a:lstStyle/>
          <a:p>
            <a:fld id="{57590692-EAC9-FF48-8FA3-D74057512FFB}" type="slidenum">
              <a:rPr lang="en-US" smtClean="0"/>
              <a:t>8</a:t>
            </a:fld>
            <a:endParaRPr lang="en-US"/>
          </a:p>
        </p:txBody>
      </p:sp>
    </p:spTree>
    <p:extLst>
      <p:ext uri="{BB962C8B-B14F-4D97-AF65-F5344CB8AC3E}">
        <p14:creationId xmlns:p14="http://schemas.microsoft.com/office/powerpoint/2010/main" val="2643529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We can make a connection – personal.</a:t>
            </a:r>
          </a:p>
          <a:p>
            <a:r>
              <a:rPr lang="en-US" dirty="0"/>
              <a:t>We can make a decision – plausible.</a:t>
            </a:r>
          </a:p>
          <a:p>
            <a:r>
              <a:rPr lang="en-US" dirty="0"/>
              <a:t>We can make the return – possible.</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“Those who have run hard, and fast, and far from God can be given the direction, support, and grace to come back.”</a:t>
            </a:r>
          </a:p>
          <a:p>
            <a:endParaRPr lang="en-US" dirty="0"/>
          </a:p>
        </p:txBody>
      </p:sp>
      <p:sp>
        <p:nvSpPr>
          <p:cNvPr id="4" name="Slide Number Placeholder 3"/>
          <p:cNvSpPr>
            <a:spLocks noGrp="1"/>
          </p:cNvSpPr>
          <p:nvPr>
            <p:ph type="sldNum" sz="quarter" idx="5"/>
          </p:nvPr>
        </p:nvSpPr>
        <p:spPr/>
        <p:txBody>
          <a:bodyPr/>
          <a:lstStyle/>
          <a:p>
            <a:fld id="{57590692-EAC9-FF48-8FA3-D74057512FFB}" type="slidenum">
              <a:rPr lang="en-US" smtClean="0"/>
              <a:t>9</a:t>
            </a:fld>
            <a:endParaRPr lang="en-US"/>
          </a:p>
        </p:txBody>
      </p:sp>
    </p:spTree>
    <p:extLst>
      <p:ext uri="{BB962C8B-B14F-4D97-AF65-F5344CB8AC3E}">
        <p14:creationId xmlns:p14="http://schemas.microsoft.com/office/powerpoint/2010/main" val="2746415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we know about God’s heart for people that have run far away from Him?</a:t>
            </a:r>
          </a:p>
          <a:p>
            <a:endParaRPr lang="en-US" dirty="0"/>
          </a:p>
          <a:p>
            <a:r>
              <a:rPr lang="en-US" dirty="0"/>
              <a:t>How does the book of Philemon help us reach people who don’t really know God, but are chasing satisfaction in all the wrong places?  </a:t>
            </a:r>
          </a:p>
          <a:p>
            <a:endParaRPr lang="en-US" dirty="0"/>
          </a:p>
          <a:p>
            <a:r>
              <a:rPr lang="en-US" dirty="0"/>
              <a:t>And, how does the book of Philemon help us reach people who at one time were serving God, but have run away and need to return to him?</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book emphasizes both the power of the gospel and the power of personal connections. What words and phrases does Paul use to emphasize the love shared in his relationship with Onesimus and Philemon? How does this personal connection increase Paul’s influence?  </a:t>
            </a:r>
          </a:p>
          <a:p>
            <a:endParaRPr lang="en-US" dirty="0"/>
          </a:p>
          <a:p>
            <a:r>
              <a:rPr lang="en-US" dirty="0"/>
              <a:t>We know we should care about those running from God and that we should welcome back those who return.  But WHY should we actually welcome them back? Onesimus shows us 3 reasons.</a:t>
            </a:r>
          </a:p>
          <a:p>
            <a:endParaRPr lang="en-US" dirty="0"/>
          </a:p>
          <a:p>
            <a:r>
              <a:rPr lang="en-US" dirty="0"/>
              <a:t>1.) Because Onesimus Has Changed.  </a:t>
            </a:r>
          </a:p>
          <a:p>
            <a:r>
              <a:rPr lang="en-US" dirty="0"/>
              <a:t>2.) Because We Are Equals. (We are no different: From a brother, to a brother, about a brother.)</a:t>
            </a:r>
          </a:p>
          <a:p>
            <a:r>
              <a:rPr lang="en-US" dirty="0"/>
              <a:t>3.) Because</a:t>
            </a:r>
          </a:p>
          <a:p>
            <a:endParaRPr lang="en-US" dirty="0"/>
          </a:p>
          <a:p>
            <a:r>
              <a:rPr lang="en-US" dirty="0"/>
              <a:t>Paul, Onesimus, &amp; Philemon all make impressive choices in this book. </a:t>
            </a:r>
          </a:p>
          <a:p>
            <a:endParaRPr lang="en-US" dirty="0"/>
          </a:p>
          <a:p>
            <a:r>
              <a:rPr lang="en-US" dirty="0"/>
              <a:t>How can we imitate Paul when seeking the lost?</a:t>
            </a:r>
          </a:p>
          <a:p>
            <a:endParaRPr lang="en-US" dirty="0"/>
          </a:p>
          <a:p>
            <a:r>
              <a:rPr lang="en-US" dirty="0"/>
              <a:t>How can we imitate </a:t>
            </a:r>
            <a:r>
              <a:rPr lang="en-US" dirty="0" err="1"/>
              <a:t>Onesiums</a:t>
            </a:r>
            <a:r>
              <a:rPr lang="en-US" dirty="0"/>
              <a:t> when seeking the lost?</a:t>
            </a:r>
          </a:p>
          <a:p>
            <a:endParaRPr lang="en-US" dirty="0"/>
          </a:p>
          <a:p>
            <a:r>
              <a:rPr lang="en-US" dirty="0"/>
              <a:t>How can we imitate Philemon when seeking the lost?</a:t>
            </a:r>
          </a:p>
          <a:p>
            <a:endParaRPr lang="en-US" dirty="0"/>
          </a:p>
        </p:txBody>
      </p:sp>
      <p:sp>
        <p:nvSpPr>
          <p:cNvPr id="4" name="Slide Number Placeholder 3"/>
          <p:cNvSpPr>
            <a:spLocks noGrp="1"/>
          </p:cNvSpPr>
          <p:nvPr>
            <p:ph type="sldNum" sz="quarter" idx="5"/>
          </p:nvPr>
        </p:nvSpPr>
        <p:spPr/>
        <p:txBody>
          <a:bodyPr/>
          <a:lstStyle/>
          <a:p>
            <a:fld id="{57590692-EAC9-FF48-8FA3-D74057512FFB}" type="slidenum">
              <a:rPr lang="en-US" smtClean="0"/>
              <a:t>10</a:t>
            </a:fld>
            <a:endParaRPr lang="en-US"/>
          </a:p>
        </p:txBody>
      </p:sp>
    </p:spTree>
    <p:extLst>
      <p:ext uri="{BB962C8B-B14F-4D97-AF65-F5344CB8AC3E}">
        <p14:creationId xmlns:p14="http://schemas.microsoft.com/office/powerpoint/2010/main" val="544246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230188"/>
            <a:ext cx="4260850" cy="2662237"/>
          </a:xfrm>
        </p:spPr>
      </p:sp>
      <p:sp>
        <p:nvSpPr>
          <p:cNvPr id="3" name="Notes Placeholder 2"/>
          <p:cNvSpPr>
            <a:spLocks noGrp="1"/>
          </p:cNvSpPr>
          <p:nvPr>
            <p:ph type="body" idx="1"/>
          </p:nvPr>
        </p:nvSpPr>
        <p:spPr>
          <a:xfrm>
            <a:off x="265043" y="3101009"/>
            <a:ext cx="6361044" cy="5711687"/>
          </a:xfrm>
        </p:spPr>
        <p:txBody>
          <a:bodyPr/>
          <a:lstStyle/>
          <a:p>
            <a:r>
              <a:rPr lang="en-US" dirty="0"/>
              <a:t>Today we are looking at one of the most wonderful NT strategies for taking the good news to our world.</a:t>
            </a:r>
          </a:p>
          <a:p>
            <a:endParaRPr lang="en-US" dirty="0"/>
          </a:p>
          <a:p>
            <a:r>
              <a:rPr lang="en-US" dirty="0"/>
              <a:t>When Jesus sent out the 12 Apostles in Mark 6:7 – he sent them out in pairs.</a:t>
            </a:r>
          </a:p>
          <a:p>
            <a:r>
              <a:rPr lang="en-US" dirty="0"/>
              <a:t>When the Apostles preached in the temple in Acts 3 and to the Samaritans in Acts 8 – they did it in pairs – Peter &amp; John.</a:t>
            </a:r>
          </a:p>
          <a:p>
            <a:r>
              <a:rPr lang="en-US" dirty="0"/>
              <a:t>When the Holy Spirit chose preachers to go out to the Gentiles in Acts 13 – He chose a pair (Paul &amp; Barnabas.)</a:t>
            </a:r>
          </a:p>
          <a:p>
            <a:endParaRPr lang="en-US" dirty="0"/>
          </a:p>
          <a:p>
            <a:r>
              <a:rPr lang="en-US" dirty="0"/>
              <a:t>Again and again – the effectiveness of God’s servants is multiplied when they work 2 by 2! </a:t>
            </a:r>
          </a:p>
          <a:p>
            <a:endParaRPr lang="en-US" dirty="0"/>
          </a:p>
          <a:p>
            <a:r>
              <a:rPr lang="en-US" dirty="0"/>
              <a:t>Yes, of course there are passages where one person is teaching another – like Philip and the Eunuch – but we can’t ignore that JESUS himself capitalizes on this strategy multiple times to take His mission to new heights.</a:t>
            </a:r>
          </a:p>
          <a:p>
            <a:endParaRPr lang="en-US" dirty="0"/>
          </a:p>
          <a:p>
            <a:r>
              <a:rPr lang="en-US" dirty="0"/>
              <a:t>So today, let’s dig into Luke 10:1-24 and look at one of Jesus’ most extensive discussions about the power of working in pairs.  And at the end of the lesson, I’ll have some details about how we can put this in practice as a church body during 2024…. But I’m going to start with the WHY…. WHY does Jesus do this…</a:t>
            </a:r>
          </a:p>
          <a:p>
            <a:endParaRPr lang="en-US" dirty="0"/>
          </a:p>
          <a:p>
            <a:endParaRPr lang="en-US" dirty="0"/>
          </a:p>
        </p:txBody>
      </p:sp>
      <p:sp>
        <p:nvSpPr>
          <p:cNvPr id="4" name="Slide Number Placeholder 3"/>
          <p:cNvSpPr>
            <a:spLocks noGrp="1"/>
          </p:cNvSpPr>
          <p:nvPr>
            <p:ph type="sldNum" sz="quarter" idx="5"/>
          </p:nvPr>
        </p:nvSpPr>
        <p:spPr/>
        <p:txBody>
          <a:bodyPr/>
          <a:lstStyle/>
          <a:p>
            <a:fld id="{81FFF219-C377-8C48-AC4A-1243DD5F43A1}" type="slidenum">
              <a:rPr lang="en-US" smtClean="0"/>
              <a:t>11</a:t>
            </a:fld>
            <a:endParaRPr lang="en-US"/>
          </a:p>
        </p:txBody>
      </p:sp>
    </p:spTree>
    <p:extLst>
      <p:ext uri="{BB962C8B-B14F-4D97-AF65-F5344CB8AC3E}">
        <p14:creationId xmlns:p14="http://schemas.microsoft.com/office/powerpoint/2010/main" val="3759723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dirty="0"/>
              <a:t>Jesus shows us how … This year we are Going to reach more people in more places.</a:t>
            </a:r>
          </a:p>
          <a:p>
            <a:endParaRPr lang="en-US" dirty="0"/>
          </a:p>
          <a:p>
            <a:r>
              <a:rPr lang="en-US" dirty="0"/>
              <a:t>We’ve all heard the quote “we can accomplish more together than we can alone.”  It was popularized by</a:t>
            </a:r>
          </a:p>
          <a:p>
            <a:r>
              <a:rPr lang="en-US" dirty="0"/>
              <a:t>Max De </a:t>
            </a:r>
            <a:r>
              <a:rPr lang="en-US" dirty="0" err="1"/>
              <a:t>Pree</a:t>
            </a:r>
            <a:r>
              <a:rPr lang="en-US" dirty="0"/>
              <a:t>, Author or Leadership is an Art, known for his faith and business success as CEO or Herman Miller furniture.</a:t>
            </a:r>
          </a:p>
          <a:p>
            <a:endParaRPr lang="en-US" dirty="0"/>
          </a:p>
          <a:p>
            <a:r>
              <a:rPr lang="en-US" dirty="0"/>
              <a:t>We embrace Jesus’ </a:t>
            </a:r>
            <a:r>
              <a:rPr lang="en-US" dirty="0" err="1"/>
              <a:t>strategry</a:t>
            </a:r>
            <a:r>
              <a:rPr lang="en-US" dirty="0"/>
              <a:t>… He uses teams in Luke 10 to drive home a lesson that is so obvious, it is easy to overlook: This is not a one man job!  It takes dozens of people!</a:t>
            </a:r>
          </a:p>
          <a:p>
            <a:endParaRPr lang="en-US" dirty="0"/>
          </a:p>
          <a:p>
            <a:r>
              <a:rPr lang="en-US" dirty="0"/>
              <a:t>We will work 2 by 2…</a:t>
            </a:r>
          </a:p>
          <a:p>
            <a:endParaRPr lang="en-US" dirty="0"/>
          </a:p>
          <a:p>
            <a:pPr marL="171450" indent="-171450">
              <a:buFont typeface="Wingdings" pitchFamily="2" charset="2"/>
              <a:buChar char="Ø"/>
            </a:pPr>
            <a:r>
              <a:rPr lang="en-US" dirty="0"/>
              <a:t>These are partnerships full of cooperation, full of love for the lost, full of action…</a:t>
            </a:r>
          </a:p>
          <a:p>
            <a:pPr marL="171450" indent="-171450">
              <a:buFont typeface="Wingdings" pitchFamily="2" charset="2"/>
              <a:buChar char="Ø"/>
            </a:pPr>
            <a:endParaRPr lang="en-US" dirty="0"/>
          </a:p>
          <a:p>
            <a:pPr marL="171450" indent="-171450">
              <a:buFont typeface="Wingdings" pitchFamily="2" charset="2"/>
              <a:buChar char="Ø"/>
            </a:pPr>
            <a:r>
              <a:rPr lang="en-US" b="1" dirty="0">
                <a:solidFill>
                  <a:srgbClr val="FF0000"/>
                </a:solidFill>
              </a:rPr>
              <a:t>More people in More places.</a:t>
            </a:r>
          </a:p>
          <a:p>
            <a:pPr marL="171450" indent="-171450">
              <a:buFont typeface="Wingdings" pitchFamily="2" charset="2"/>
              <a:buChar char="Ø"/>
            </a:pPr>
            <a:r>
              <a:rPr lang="en-US" dirty="0"/>
              <a:t>Safety &amp; Courage!</a:t>
            </a:r>
          </a:p>
          <a:p>
            <a:pPr marL="171450" indent="-171450">
              <a:buFont typeface="Wingdings" pitchFamily="2" charset="2"/>
              <a:buChar char="Ø"/>
            </a:pPr>
            <a:endParaRPr lang="en-US" dirty="0"/>
          </a:p>
          <a:p>
            <a:pPr marL="171450" indent="-171450">
              <a:buFont typeface="Wingdings" pitchFamily="2" charset="2"/>
              <a:buChar char="Ø"/>
            </a:pPr>
            <a:r>
              <a:rPr lang="en-US" dirty="0"/>
              <a:t>Pairs – More believable – 2 witnesses (Jewish practice)</a:t>
            </a:r>
          </a:p>
          <a:p>
            <a:pPr marL="171450" indent="-171450">
              <a:buFont typeface="Wingdings" pitchFamily="2" charset="2"/>
              <a:buChar char="Ø"/>
            </a:pPr>
            <a:endParaRPr lang="en-US" dirty="0"/>
          </a:p>
          <a:p>
            <a:pPr marL="171450" indent="-171450">
              <a:buFont typeface="Wingdings" pitchFamily="2" charset="2"/>
              <a:buChar char="Ø"/>
            </a:pPr>
            <a:endParaRPr lang="en-US" dirty="0"/>
          </a:p>
          <a:p>
            <a:r>
              <a:rPr lang="en-US" dirty="0"/>
              <a:t>We are going in pairs.</a:t>
            </a:r>
          </a:p>
          <a:p>
            <a:endParaRPr lang="en-US" dirty="0"/>
          </a:p>
          <a:p>
            <a:r>
              <a:rPr lang="en-US" dirty="0"/>
              <a:t>We are going with love.</a:t>
            </a:r>
          </a:p>
          <a:p>
            <a:endParaRPr lang="en-US" dirty="0"/>
          </a:p>
          <a:p>
            <a:r>
              <a:rPr lang="en-US" dirty="0"/>
              <a:t>We are going with good news.</a:t>
            </a:r>
          </a:p>
          <a:p>
            <a:endParaRPr lang="en-US" dirty="0"/>
          </a:p>
          <a:p>
            <a:r>
              <a:rPr lang="en-US" dirty="0"/>
              <a:t>We are going to seek out.</a:t>
            </a:r>
          </a:p>
          <a:p>
            <a:endParaRPr lang="en-US" dirty="0"/>
          </a:p>
          <a:p>
            <a:r>
              <a:rPr lang="en-US" dirty="0"/>
              <a:t>We are going with </a:t>
            </a:r>
          </a:p>
        </p:txBody>
      </p:sp>
      <p:sp>
        <p:nvSpPr>
          <p:cNvPr id="4" name="Slide Number Placeholder 3"/>
          <p:cNvSpPr>
            <a:spLocks noGrp="1"/>
          </p:cNvSpPr>
          <p:nvPr>
            <p:ph type="sldNum" sz="quarter" idx="5"/>
          </p:nvPr>
        </p:nvSpPr>
        <p:spPr/>
        <p:txBody>
          <a:bodyPr/>
          <a:lstStyle/>
          <a:p>
            <a:pPr marL="0" marR="0" lvl="0" indent="0" algn="r" defTabSz="356616" rtl="0" eaLnBrk="1" fontAlgn="auto" latinLnBrk="0" hangingPunct="1">
              <a:lnSpc>
                <a:spcPct val="100000"/>
              </a:lnSpc>
              <a:spcBef>
                <a:spcPts val="0"/>
              </a:spcBef>
              <a:spcAft>
                <a:spcPts val="0"/>
              </a:spcAft>
              <a:buClrTx/>
              <a:buSzTx/>
              <a:buFontTx/>
              <a:buNone/>
              <a:tabLst/>
              <a:defRPr/>
            </a:pPr>
            <a:fld id="{81FFF219-C377-8C48-AC4A-1243DD5F43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56616"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1565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year we are encouraging every interested member – to pair up with a teammate who wants to be active in evangelism.</a:t>
            </a:r>
          </a:p>
          <a:p>
            <a:endParaRPr lang="en-US" dirty="0"/>
          </a:p>
          <a:p>
            <a:r>
              <a:rPr lang="en-US" dirty="0"/>
              <a:t>The number one goal of this partnership is: We agree to help each other carry out our good intentions.</a:t>
            </a:r>
          </a:p>
          <a:p>
            <a:pPr marL="171450" indent="-171450">
              <a:buFont typeface="Wingdings" pitchFamily="2" charset="2"/>
              <a:buChar char="Ø"/>
            </a:pPr>
            <a:r>
              <a:rPr lang="en-US" dirty="0"/>
              <a:t>Do you want to invite someone to a Bible study – you can talk to your partner about it.</a:t>
            </a:r>
          </a:p>
          <a:p>
            <a:pPr marL="171450" indent="-171450">
              <a:buFont typeface="Wingdings" pitchFamily="2" charset="2"/>
              <a:buChar char="Ø"/>
            </a:pPr>
            <a:r>
              <a:rPr lang="en-US" dirty="0"/>
              <a:t>Do you want to attend our gospel meetings more </a:t>
            </a:r>
            <a:r>
              <a:rPr lang="en-US" dirty="0" err="1"/>
              <a:t>consisently</a:t>
            </a:r>
            <a:r>
              <a:rPr lang="en-US" dirty="0"/>
              <a:t> – you can talk to your partner about it.</a:t>
            </a:r>
          </a:p>
          <a:p>
            <a:pPr marL="171450" indent="-171450">
              <a:buFont typeface="Wingdings" pitchFamily="2" charset="2"/>
              <a:buChar char="Ø"/>
            </a:pPr>
            <a:r>
              <a:rPr lang="en-US" dirty="0"/>
              <a:t>I am 100% confident that I am surrounded by Christians with really good intentions – and this relationship exist to help us turn these into actions.</a:t>
            </a:r>
          </a:p>
          <a:p>
            <a:pPr marL="171450" indent="-171450">
              <a:buFont typeface="Wingdings" pitchFamily="2" charset="2"/>
              <a:buChar char="Ø"/>
            </a:pPr>
            <a:endParaRPr lang="en-US" dirty="0"/>
          </a:p>
          <a:p>
            <a:pPr marL="171450" indent="-171450">
              <a:buFont typeface="Wingdings" pitchFamily="2" charset="2"/>
              <a:buChar char="Ø"/>
            </a:pPr>
            <a:endParaRPr lang="en-US" dirty="0"/>
          </a:p>
          <a:p>
            <a:pPr marL="0" indent="0">
              <a:buFont typeface="Wingdings" pitchFamily="2" charset="2"/>
              <a:buNone/>
            </a:pPr>
            <a:r>
              <a:rPr lang="en-US" dirty="0"/>
              <a:t>Some recommendations about choosing a partner.  It’s totally ok to choose a close friend.  Someone you already know and trust has it’s advantages for sure.</a:t>
            </a:r>
          </a:p>
          <a:p>
            <a:pPr marL="0" indent="0">
              <a:buFont typeface="Wingdings" pitchFamily="2" charset="2"/>
              <a:buNone/>
            </a:pPr>
            <a:r>
              <a:rPr lang="en-US" dirty="0"/>
              <a:t>But, you may want to partner with someone who isn’t just your spouse or closest friend – but instead with someone whose strengths will help you overcome your weaknesses.</a:t>
            </a:r>
          </a:p>
          <a:p>
            <a:pPr marL="0" indent="0">
              <a:buFont typeface="Wingdings" pitchFamily="2" charset="2"/>
              <a:buNone/>
            </a:pPr>
            <a:endParaRPr lang="en-US" dirty="0"/>
          </a:p>
          <a:p>
            <a:pPr marL="0" indent="0">
              <a:buFont typeface="Wingdings" pitchFamily="2" charset="2"/>
              <a:buNone/>
            </a:pPr>
            <a:endParaRPr lang="en-US" dirty="0"/>
          </a:p>
          <a:p>
            <a:pPr marL="0" indent="0">
              <a:buFont typeface="Wingdings" pitchFamily="2" charset="2"/>
              <a:buNone/>
            </a:pPr>
            <a:r>
              <a:rPr lang="en-US" dirty="0"/>
              <a:t>Some Good Intentions To Consider…</a:t>
            </a:r>
          </a:p>
          <a:p>
            <a:pPr marL="0" indent="0">
              <a:buFont typeface="Wingdings" pitchFamily="2" charset="2"/>
              <a:buNone/>
            </a:pPr>
            <a:endParaRPr lang="en-US" dirty="0"/>
          </a:p>
          <a:p>
            <a:pPr marL="171450" indent="-171450">
              <a:buFont typeface="Wingdings" pitchFamily="2" charset="2"/>
              <a:buChar char="Ø"/>
            </a:pPr>
            <a:r>
              <a:rPr lang="en-US" dirty="0"/>
              <a:t>Invite someone to a Meetup.</a:t>
            </a:r>
          </a:p>
          <a:p>
            <a:pPr marL="171450" indent="-171450">
              <a:buFont typeface="Wingdings" pitchFamily="2" charset="2"/>
              <a:buChar char="Ø"/>
            </a:pPr>
            <a:r>
              <a:rPr lang="en-US" dirty="0"/>
              <a:t>Host a Bible Study in your home.</a:t>
            </a:r>
          </a:p>
          <a:p>
            <a:pPr marL="171450" indent="-171450">
              <a:buFont typeface="Wingdings" pitchFamily="2" charset="2"/>
              <a:buChar char="Ø"/>
            </a:pPr>
            <a:r>
              <a:rPr lang="en-US" dirty="0"/>
              <a:t>Take a friend to lunch and ask about salvation.</a:t>
            </a:r>
          </a:p>
          <a:p>
            <a:pPr marL="171450" indent="-171450">
              <a:buFont typeface="Wingdings" pitchFamily="2" charset="2"/>
              <a:buChar char="Ø"/>
            </a:pPr>
            <a:r>
              <a:rPr lang="en-US" dirty="0"/>
              <a:t>Email a specific sermon on becoming a Christian to people you love.</a:t>
            </a:r>
          </a:p>
          <a:p>
            <a:pPr marL="171450" indent="-171450">
              <a:buFont typeface="Wingdings" pitchFamily="2" charset="2"/>
              <a:buChar char="Ø"/>
            </a:pPr>
            <a:r>
              <a:rPr lang="en-US" dirty="0"/>
              <a:t>Send a Hand Written Letter.</a:t>
            </a:r>
          </a:p>
          <a:p>
            <a:pPr marL="171450" indent="-171450">
              <a:buFont typeface="Wingdings" pitchFamily="2" charset="2"/>
              <a:buChar char="Ø"/>
            </a:pPr>
            <a:r>
              <a:rPr lang="en-US" dirty="0"/>
              <a:t>Reach out to Prodigals.</a:t>
            </a:r>
          </a:p>
          <a:p>
            <a:pPr marL="171450" indent="-171450">
              <a:buFont typeface="Wingdings" pitchFamily="2" charset="2"/>
              <a:buChar char="Ø"/>
            </a:pPr>
            <a:r>
              <a:rPr lang="en-US" dirty="0"/>
              <a:t>Help A Child Learn About Jesus / Come to Church</a:t>
            </a:r>
          </a:p>
          <a:p>
            <a:pPr marL="171450" indent="-171450">
              <a:buFont typeface="Wingdings" pitchFamily="2" charset="2"/>
              <a:buChar char="Ø"/>
            </a:pPr>
            <a:r>
              <a:rPr lang="en-US" dirty="0"/>
              <a:t>Help A New Convert</a:t>
            </a:r>
          </a:p>
        </p:txBody>
      </p:sp>
      <p:sp>
        <p:nvSpPr>
          <p:cNvPr id="4" name="Slide Number Placeholder 3"/>
          <p:cNvSpPr>
            <a:spLocks noGrp="1"/>
          </p:cNvSpPr>
          <p:nvPr>
            <p:ph type="sldNum" sz="quarter" idx="5"/>
          </p:nvPr>
        </p:nvSpPr>
        <p:spPr/>
        <p:txBody>
          <a:bodyPr/>
          <a:lstStyle/>
          <a:p>
            <a:pPr marL="0" marR="0" lvl="0" indent="0" algn="r" defTabSz="356616" rtl="0" eaLnBrk="1" fontAlgn="auto" latinLnBrk="0" hangingPunct="1">
              <a:lnSpc>
                <a:spcPct val="100000"/>
              </a:lnSpc>
              <a:spcBef>
                <a:spcPts val="0"/>
              </a:spcBef>
              <a:spcAft>
                <a:spcPts val="0"/>
              </a:spcAft>
              <a:buClrTx/>
              <a:buSzTx/>
              <a:buFontTx/>
              <a:buNone/>
              <a:tabLst/>
              <a:defRPr/>
            </a:pPr>
            <a:fld id="{81FFF219-C377-8C48-AC4A-1243DD5F43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56616"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3473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24951600"/>
      </p:ext>
    </p:extLst>
  </p:cSld>
  <p:clrMapOvr>
    <a:masterClrMapping/>
  </p:clrMapOvr>
  <p:transition spd="med">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latin typeface="Calibri" panose="020F0502020204030204" pitchFamily="34" charset="0"/>
                <a:cs typeface="Calibri" panose="020F0502020204030204" pitchFamily="34" charset="0"/>
              </a:defRPr>
            </a:lvl1pPr>
            <a:lvl2pPr>
              <a:defRPr>
                <a:solidFill>
                  <a:schemeClr val="bg1"/>
                </a:solidFill>
                <a:latin typeface="Calibri" panose="020F0502020204030204" pitchFamily="34" charset="0"/>
                <a:cs typeface="Calibri" panose="020F0502020204030204" pitchFamily="34" charset="0"/>
              </a:defRPr>
            </a:lvl2pPr>
            <a:lvl3pPr>
              <a:defRPr>
                <a:solidFill>
                  <a:schemeClr val="bg1"/>
                </a:solidFill>
                <a:latin typeface="Calibri" panose="020F0502020204030204" pitchFamily="34" charset="0"/>
                <a:cs typeface="Calibri" panose="020F0502020204030204" pitchFamily="34" charset="0"/>
              </a:defRPr>
            </a:lvl3pPr>
            <a:lvl4pPr>
              <a:defRPr>
                <a:solidFill>
                  <a:schemeClr val="bg1"/>
                </a:solidFill>
                <a:latin typeface="Calibri" panose="020F0502020204030204" pitchFamily="34" charset="0"/>
                <a:cs typeface="Calibri" panose="020F0502020204030204" pitchFamily="34" charset="0"/>
              </a:defRPr>
            </a:lvl4pPr>
            <a:lvl5pPr>
              <a:defRPr>
                <a:solidFill>
                  <a:schemeClr val="bg1"/>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77483589"/>
      </p:ext>
    </p:extLst>
  </p:cSld>
  <p:clrMapOvr>
    <a:masterClrMapping/>
  </p:clrMapOvr>
  <p:transition spd="med">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824553"/>
            <a:ext cx="7886700" cy="125015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71948207"/>
      </p:ext>
    </p:extLst>
  </p:cSld>
  <p:clrMapOvr>
    <a:masterClrMapping/>
  </p:clrMapOvr>
  <p:transition spd="med">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71940895"/>
      </p:ext>
    </p:extLst>
  </p:cSld>
  <p:clrMapOvr>
    <a:masterClrMapping/>
  </p:clrMapOvr>
  <p:transition spd="med">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11307675"/>
      </p:ext>
    </p:extLst>
  </p:cSld>
  <p:clrMapOvr>
    <a:masterClrMapping/>
  </p:clrMapOvr>
  <p:transition spd="med">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57307427"/>
      </p:ext>
    </p:extLst>
  </p:cSld>
  <p:clrMapOvr>
    <a:masterClrMapping/>
  </p:clrMapOvr>
  <p:transition spd="med">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80147147"/>
      </p:ext>
    </p:extLst>
  </p:cSld>
  <p:clrMapOvr>
    <a:masterClrMapping/>
  </p:clrMapOvr>
  <p:transition spd="med">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30044952"/>
      </p:ext>
    </p:extLst>
  </p:cSld>
  <p:clrMapOvr>
    <a:masterClrMapping/>
  </p:clrMapOvr>
  <p:transition spd="med">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70708177"/>
      </p:ext>
    </p:extLst>
  </p:cSld>
  <p:clrMapOvr>
    <a:masterClrMapping/>
  </p:clrMapOvr>
  <p:transition spd="med">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39851518"/>
      </p:ext>
    </p:extLst>
  </p:cSld>
  <p:clrMapOvr>
    <a:masterClrMapping/>
  </p:clrMapOvr>
  <p:transition spd="med">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2958698"/>
      </p:ext>
    </p:extLst>
  </p:cSld>
  <p:clrMapOvr>
    <a:masterClrMapping/>
  </p:clrMapOvr>
  <p:transition spd="med">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824553"/>
            <a:ext cx="7886700" cy="125015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E8D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82000"/>
                  </a:schemeClr>
                </a:solidFill>
              </a:defRPr>
            </a:lvl1pPr>
          </a:lstStyle>
          <a:p>
            <a:fld id="{C764DE79-268F-4C1A-8933-263129D2AF90}" type="datetimeFigureOut">
              <a:rPr lang="en-US" dirty="0"/>
              <a:t>1/19/24</a:t>
            </a:fld>
            <a:endParaRPr lang="en-US" dirty="0"/>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82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82000"/>
                  </a:schemeClr>
                </a:solidFill>
              </a:defRPr>
            </a:lvl1pPr>
          </a:lstStyle>
          <a:p>
            <a:fld id="{C764DE79-268F-4C1A-8933-263129D2AF90}" type="datetimeFigureOut">
              <a:rPr lang="en-US" dirty="0"/>
              <a:t>1/19/24</a:t>
            </a:fld>
            <a:endParaRPr lang="en-US" dirty="0"/>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82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293718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circl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401A3-AA9F-C595-0454-EF253D23AE31}"/>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Philemon Workshop</a:t>
            </a:r>
          </a:p>
        </p:txBody>
      </p:sp>
      <p:sp>
        <p:nvSpPr>
          <p:cNvPr id="3" name="Subtitle 2">
            <a:extLst>
              <a:ext uri="{FF2B5EF4-FFF2-40B4-BE49-F238E27FC236}">
                <a16:creationId xmlns:a16="http://schemas.microsoft.com/office/drawing/2014/main" id="{811AAF79-0CA9-7793-68C2-BBFC2E31304E}"/>
              </a:ext>
            </a:extLst>
          </p:cNvPr>
          <p:cNvSpPr>
            <a:spLocks noGrp="1"/>
          </p:cNvSpPr>
          <p:nvPr>
            <p:ph type="subTitle" idx="1"/>
          </p:nvPr>
        </p:nvSpPr>
        <p:spPr/>
        <p:txBody>
          <a:bodyPr/>
          <a:lstStyle/>
          <a:p>
            <a:endParaRPr lang="en-US"/>
          </a:p>
        </p:txBody>
      </p:sp>
      <p:pic>
        <p:nvPicPr>
          <p:cNvPr id="7" name="Picture 6" descr="A logo for a workshop&#10;&#10;Description automatically generated">
            <a:extLst>
              <a:ext uri="{FF2B5EF4-FFF2-40B4-BE49-F238E27FC236}">
                <a16:creationId xmlns:a16="http://schemas.microsoft.com/office/drawing/2014/main" id="{52CB0DFE-BD12-CE3F-AC90-BA91010ABC40}"/>
              </a:ext>
            </a:extLst>
          </p:cNvPr>
          <p:cNvPicPr>
            <a:picLocks noChangeAspect="1"/>
          </p:cNvPicPr>
          <p:nvPr/>
        </p:nvPicPr>
        <p:blipFill>
          <a:blip r:embed="rId2"/>
          <a:stretch>
            <a:fillRect/>
          </a:stretch>
        </p:blipFill>
        <p:spPr>
          <a:xfrm>
            <a:off x="0" y="0"/>
            <a:ext cx="9144000" cy="5715000"/>
          </a:xfrm>
          <a:prstGeom prst="rect">
            <a:avLst/>
          </a:prstGeom>
        </p:spPr>
      </p:pic>
    </p:spTree>
    <p:extLst>
      <p:ext uri="{BB962C8B-B14F-4D97-AF65-F5344CB8AC3E}">
        <p14:creationId xmlns:p14="http://schemas.microsoft.com/office/powerpoint/2010/main" val="1447150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ircle with a shadow on the ground&#10;&#10;Description automatically generated">
            <a:extLst>
              <a:ext uri="{FF2B5EF4-FFF2-40B4-BE49-F238E27FC236}">
                <a16:creationId xmlns:a16="http://schemas.microsoft.com/office/drawing/2014/main" id="{7E819125-0307-8AFA-98AD-771DB95A18F5}"/>
              </a:ext>
            </a:extLst>
          </p:cNvPr>
          <p:cNvPicPr>
            <a:picLocks noChangeAspect="1"/>
          </p:cNvPicPr>
          <p:nvPr/>
        </p:nvPicPr>
        <p:blipFill>
          <a:blip r:embed="rId3"/>
          <a:stretch>
            <a:fillRect/>
          </a:stretch>
        </p:blipFill>
        <p:spPr>
          <a:xfrm>
            <a:off x="3730521" y="209823"/>
            <a:ext cx="1682958" cy="1627374"/>
          </a:xfrm>
          <a:prstGeom prst="rect">
            <a:avLst/>
          </a:prstGeom>
        </p:spPr>
      </p:pic>
      <p:sp>
        <p:nvSpPr>
          <p:cNvPr id="11" name="TextBox 10">
            <a:extLst>
              <a:ext uri="{FF2B5EF4-FFF2-40B4-BE49-F238E27FC236}">
                <a16:creationId xmlns:a16="http://schemas.microsoft.com/office/drawing/2014/main" id="{C057044F-95B4-D775-796D-DD57187E1BAB}"/>
              </a:ext>
            </a:extLst>
          </p:cNvPr>
          <p:cNvSpPr txBox="1"/>
          <p:nvPr/>
        </p:nvSpPr>
        <p:spPr>
          <a:xfrm>
            <a:off x="411924" y="2531646"/>
            <a:ext cx="8320151" cy="1384995"/>
          </a:xfrm>
          <a:prstGeom prst="rect">
            <a:avLst/>
          </a:prstGeom>
          <a:noFill/>
        </p:spPr>
        <p:txBody>
          <a:bodyPr wrap="square" rtlCol="0">
            <a:spAutoFit/>
          </a:bodyPr>
          <a:lstStyle/>
          <a:p>
            <a:pPr algn="ctr"/>
            <a:r>
              <a:rPr lang="en-US" sz="2800" dirty="0">
                <a:latin typeface="Calibri" panose="020F0502020204030204" pitchFamily="34" charset="0"/>
                <a:cs typeface="Calibri" panose="020F0502020204030204" pitchFamily="34" charset="0"/>
              </a:rPr>
              <a:t>Those who run hard, and fast, and far from God</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can be given the direction, support, and grace</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to come back to the Lord. </a:t>
            </a:r>
          </a:p>
        </p:txBody>
      </p:sp>
      <p:sp>
        <p:nvSpPr>
          <p:cNvPr id="5" name="TextBox 4">
            <a:extLst>
              <a:ext uri="{FF2B5EF4-FFF2-40B4-BE49-F238E27FC236}">
                <a16:creationId xmlns:a16="http://schemas.microsoft.com/office/drawing/2014/main" id="{07EA336B-9A8F-5192-74D6-8AE8A5D81AD8}"/>
              </a:ext>
            </a:extLst>
          </p:cNvPr>
          <p:cNvSpPr txBox="1"/>
          <p:nvPr/>
        </p:nvSpPr>
        <p:spPr>
          <a:xfrm>
            <a:off x="2687043" y="1922811"/>
            <a:ext cx="3769912" cy="523220"/>
          </a:xfrm>
          <a:prstGeom prst="rect">
            <a:avLst/>
          </a:prstGeom>
          <a:noFill/>
        </p:spPr>
        <p:txBody>
          <a:bodyPr wrap="square" rtlCol="0">
            <a:spAutoFit/>
          </a:bodyPr>
          <a:lstStyle/>
          <a:p>
            <a:pPr algn="ctr"/>
            <a:r>
              <a:rPr lang="en-US" sz="2800" b="1" i="1" dirty="0">
                <a:solidFill>
                  <a:srgbClr val="0070C0"/>
                </a:solidFill>
                <a:latin typeface="Calibri" panose="020F0502020204030204" pitchFamily="34" charset="0"/>
                <a:cs typeface="Calibri" panose="020F0502020204030204" pitchFamily="34" charset="0"/>
              </a:rPr>
              <a:t>The Book of Philemon</a:t>
            </a:r>
            <a:endParaRPr lang="en-US" sz="2800" i="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904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F100D-38D5-BEF5-ED9B-2FCF68545023}"/>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2 by 2</a:t>
            </a:r>
          </a:p>
        </p:txBody>
      </p:sp>
      <p:sp>
        <p:nvSpPr>
          <p:cNvPr id="3" name="Subtitle 2">
            <a:extLst>
              <a:ext uri="{FF2B5EF4-FFF2-40B4-BE49-F238E27FC236}">
                <a16:creationId xmlns:a16="http://schemas.microsoft.com/office/drawing/2014/main" id="{CBAAEB5A-5673-BAE5-735A-508025F391C9}"/>
              </a:ext>
            </a:extLst>
          </p:cNvPr>
          <p:cNvSpPr>
            <a:spLocks noGrp="1"/>
          </p:cNvSpPr>
          <p:nvPr>
            <p:ph type="subTitle" idx="1"/>
          </p:nvPr>
        </p:nvSpPr>
        <p:spPr/>
        <p:txBody>
          <a:bodyPr/>
          <a:lstStyle/>
          <a:p>
            <a:endParaRPr lang="en-US"/>
          </a:p>
        </p:txBody>
      </p:sp>
      <p:pic>
        <p:nvPicPr>
          <p:cNvPr id="7" name="Picture 6" descr="A mountain range with text overlay&#10;&#10;Description automatically generated">
            <a:extLst>
              <a:ext uri="{FF2B5EF4-FFF2-40B4-BE49-F238E27FC236}">
                <a16:creationId xmlns:a16="http://schemas.microsoft.com/office/drawing/2014/main" id="{1AD1C38C-3E56-C2CF-44FF-7B21D583D585}"/>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4235566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1E2C108-170E-0221-F527-1BDFA2F39BAC}"/>
              </a:ext>
            </a:extLst>
          </p:cNvPr>
          <p:cNvGrpSpPr/>
          <p:nvPr/>
        </p:nvGrpSpPr>
        <p:grpSpPr>
          <a:xfrm>
            <a:off x="1858433" y="551212"/>
            <a:ext cx="5427133" cy="523220"/>
            <a:chOff x="2108200" y="3404550"/>
            <a:chExt cx="5427133" cy="523220"/>
          </a:xfrm>
        </p:grpSpPr>
        <p:sp>
          <p:nvSpPr>
            <p:cNvPr id="8" name="TextBox 7">
              <a:extLst>
                <a:ext uri="{FF2B5EF4-FFF2-40B4-BE49-F238E27FC236}">
                  <a16:creationId xmlns:a16="http://schemas.microsoft.com/office/drawing/2014/main" id="{EBB5ACE4-38F1-4E22-1565-9263A2DBFA97}"/>
                </a:ext>
              </a:extLst>
            </p:cNvPr>
            <p:cNvSpPr txBox="1"/>
            <p:nvPr/>
          </p:nvSpPr>
          <p:spPr>
            <a:xfrm>
              <a:off x="2218982" y="3404550"/>
              <a:ext cx="5205567" cy="523220"/>
            </a:xfrm>
            <a:prstGeom prst="rect">
              <a:avLst/>
            </a:prstGeom>
            <a:noFill/>
          </p:spPr>
          <p:txBody>
            <a:bodyPr wrap="square" rtlCol="0">
              <a:spAutoFit/>
            </a:bodyPr>
            <a:lstStyle/>
            <a:p>
              <a:pPr marL="0" marR="0" lvl="0" indent="0" algn="ctr" defTabSz="35661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W</a:t>
              </a:r>
              <a:r>
                <a:rPr kumimoji="0" lang="en-US" sz="24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ORKING</a:t>
              </a:r>
              <a:r>
                <a:rPr kumimoji="0" lang="en-US" sz="28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T</a:t>
              </a:r>
              <a:r>
                <a:rPr kumimoji="0" lang="en-US" sz="24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WO</a:t>
              </a:r>
              <a:r>
                <a:rPr kumimoji="0" lang="en-US" sz="28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a:t>
              </a:r>
              <a:r>
                <a:rPr kumimoji="0" lang="en-US" sz="24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BY</a:t>
              </a:r>
              <a:r>
                <a:rPr kumimoji="0" lang="en-US" sz="28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T</a:t>
              </a:r>
              <a:r>
                <a:rPr kumimoji="0" lang="en-US" sz="24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WO…</a:t>
              </a:r>
              <a:endParaRPr kumimoji="0" lang="en-US" sz="28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cxnSp>
          <p:nvCxnSpPr>
            <p:cNvPr id="9" name="Straight Connector 8">
              <a:extLst>
                <a:ext uri="{FF2B5EF4-FFF2-40B4-BE49-F238E27FC236}">
                  <a16:creationId xmlns:a16="http://schemas.microsoft.com/office/drawing/2014/main" id="{9FAEFDDC-4B31-2C71-C6E5-54EAFF2B5163}"/>
                </a:ext>
              </a:extLst>
            </p:cNvPr>
            <p:cNvCxnSpPr>
              <a:cxnSpLocks/>
            </p:cNvCxnSpPr>
            <p:nvPr/>
          </p:nvCxnSpPr>
          <p:spPr>
            <a:xfrm>
              <a:off x="2108200" y="3927770"/>
              <a:ext cx="5427133" cy="0"/>
            </a:xfrm>
            <a:prstGeom prst="line">
              <a:avLst/>
            </a:prstGeom>
            <a:ln w="22225">
              <a:solidFill>
                <a:srgbClr val="F4C78A"/>
              </a:solidFill>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E5019F09-DB45-1D95-2D45-34222ADBEF13}"/>
              </a:ext>
            </a:extLst>
          </p:cNvPr>
          <p:cNvSpPr txBox="1"/>
          <p:nvPr/>
        </p:nvSpPr>
        <p:spPr>
          <a:xfrm>
            <a:off x="631825" y="1376669"/>
            <a:ext cx="3940175" cy="830997"/>
          </a:xfrm>
          <a:prstGeom prst="rect">
            <a:avLst/>
          </a:prstGeom>
          <a:noFill/>
        </p:spPr>
        <p:txBody>
          <a:bodyPr wrap="square" rtlCol="0">
            <a:spAutoFit/>
          </a:bodyPr>
          <a:lstStyle/>
          <a:p>
            <a:pPr marL="0" marR="0" lvl="0" indent="0" defTabSz="35661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We Will </a:t>
            </a:r>
            <a:r>
              <a:rPr kumimoji="0" lang="en-US" sz="2400" b="0" i="0" u="none" strike="noStrike" kern="1200" cap="none" spc="0" normalizeH="0" baseline="0" noProof="0" dirty="0">
                <a:ln>
                  <a:noFill/>
                </a:ln>
                <a:solidFill>
                  <a:srgbClr val="EBB678"/>
                </a:solidFill>
                <a:effectLst/>
                <a:uLnTx/>
                <a:uFillTx/>
                <a:latin typeface="Calibri" panose="020F0502020204030204" pitchFamily="34" charset="0"/>
                <a:ea typeface="+mn-ea"/>
                <a:cs typeface="Calibri" panose="020F0502020204030204" pitchFamily="34" charset="0"/>
              </a:rPr>
              <a:t>Accomplish More </a:t>
            </a:r>
            <a:b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Than We Can Alone.</a:t>
            </a:r>
          </a:p>
        </p:txBody>
      </p:sp>
      <p:sp>
        <p:nvSpPr>
          <p:cNvPr id="3" name="TextBox 2">
            <a:extLst>
              <a:ext uri="{FF2B5EF4-FFF2-40B4-BE49-F238E27FC236}">
                <a16:creationId xmlns:a16="http://schemas.microsoft.com/office/drawing/2014/main" id="{E681E59B-F7D7-B288-FD70-B0AFBE19D599}"/>
              </a:ext>
            </a:extLst>
          </p:cNvPr>
          <p:cNvSpPr txBox="1"/>
          <p:nvPr/>
        </p:nvSpPr>
        <p:spPr>
          <a:xfrm>
            <a:off x="631825" y="2652407"/>
            <a:ext cx="3940175" cy="830997"/>
          </a:xfrm>
          <a:prstGeom prst="rect">
            <a:avLst/>
          </a:prstGeom>
          <a:noFill/>
        </p:spPr>
        <p:txBody>
          <a:bodyPr wrap="square" rtlCol="0">
            <a:spAutoFit/>
          </a:bodyPr>
          <a:lstStyle/>
          <a:p>
            <a:r>
              <a:rPr lang="en-US" sz="2400" dirty="0">
                <a:solidFill>
                  <a:schemeClr val="bg1"/>
                </a:solidFill>
                <a:latin typeface="Calibri" panose="020F0502020204030204" pitchFamily="34" charset="0"/>
                <a:cs typeface="Calibri" panose="020F0502020204030204" pitchFamily="34" charset="0"/>
              </a:rPr>
              <a:t>We Will </a:t>
            </a:r>
            <a:r>
              <a:rPr lang="en-US" sz="2400" dirty="0">
                <a:solidFill>
                  <a:srgbClr val="EBB678"/>
                </a:solidFill>
                <a:latin typeface="Calibri" panose="020F0502020204030204" pitchFamily="34" charset="0"/>
                <a:cs typeface="Calibri" panose="020F0502020204030204" pitchFamily="34" charset="0"/>
              </a:rPr>
              <a:t>Increase Our</a:t>
            </a:r>
            <a:br>
              <a:rPr lang="en-US" sz="2400" dirty="0">
                <a:solidFill>
                  <a:srgbClr val="EBB678"/>
                </a:solidFill>
                <a:latin typeface="Calibri" panose="020F0502020204030204" pitchFamily="34" charset="0"/>
                <a:cs typeface="Calibri" panose="020F0502020204030204" pitchFamily="34" charset="0"/>
              </a:rPr>
            </a:br>
            <a:r>
              <a:rPr lang="en-US" sz="2400" dirty="0">
                <a:solidFill>
                  <a:srgbClr val="EBB678"/>
                </a:solidFill>
                <a:latin typeface="Calibri" panose="020F0502020204030204" pitchFamily="34" charset="0"/>
                <a:cs typeface="Calibri" panose="020F0502020204030204" pitchFamily="34" charset="0"/>
              </a:rPr>
              <a:t>Reliance</a:t>
            </a:r>
            <a:r>
              <a:rPr lang="en-US" sz="2400" dirty="0">
                <a:solidFill>
                  <a:schemeClr val="bg1"/>
                </a:solidFill>
                <a:latin typeface="Calibri" panose="020F0502020204030204" pitchFamily="34" charset="0"/>
                <a:cs typeface="Calibri" panose="020F0502020204030204" pitchFamily="34" charset="0"/>
              </a:rPr>
              <a:t> on God.</a:t>
            </a:r>
          </a:p>
        </p:txBody>
      </p:sp>
      <p:sp>
        <p:nvSpPr>
          <p:cNvPr id="5" name="TextBox 4">
            <a:extLst>
              <a:ext uri="{FF2B5EF4-FFF2-40B4-BE49-F238E27FC236}">
                <a16:creationId xmlns:a16="http://schemas.microsoft.com/office/drawing/2014/main" id="{54CAE12B-96DD-60A6-2255-484761BB1329}"/>
              </a:ext>
            </a:extLst>
          </p:cNvPr>
          <p:cNvSpPr txBox="1"/>
          <p:nvPr/>
        </p:nvSpPr>
        <p:spPr>
          <a:xfrm>
            <a:off x="631825" y="4106277"/>
            <a:ext cx="3940175" cy="830997"/>
          </a:xfrm>
          <a:prstGeom prst="rect">
            <a:avLst/>
          </a:prstGeom>
          <a:noFill/>
        </p:spPr>
        <p:txBody>
          <a:bodyPr wrap="square" rtlCol="0">
            <a:spAutoFit/>
          </a:bodyPr>
          <a:lstStyle/>
          <a:p>
            <a:r>
              <a:rPr lang="en-US" sz="2400" dirty="0">
                <a:solidFill>
                  <a:schemeClr val="bg1"/>
                </a:solidFill>
                <a:latin typeface="Calibri" panose="020F0502020204030204" pitchFamily="34" charset="0"/>
                <a:cs typeface="Calibri" panose="020F0502020204030204" pitchFamily="34" charset="0"/>
              </a:rPr>
              <a:t>We Will </a:t>
            </a:r>
            <a:r>
              <a:rPr lang="en-US" sz="2400" dirty="0">
                <a:solidFill>
                  <a:srgbClr val="EBB678"/>
                </a:solidFill>
                <a:latin typeface="Calibri" panose="020F0502020204030204" pitchFamily="34" charset="0"/>
                <a:cs typeface="Calibri" panose="020F0502020204030204" pitchFamily="34" charset="0"/>
              </a:rPr>
              <a:t>Announce The </a:t>
            </a:r>
            <a:br>
              <a:rPr lang="en-US" sz="2400" dirty="0">
                <a:solidFill>
                  <a:srgbClr val="EBB678"/>
                </a:solidFill>
                <a:latin typeface="Calibri" panose="020F0502020204030204" pitchFamily="34" charset="0"/>
                <a:cs typeface="Calibri" panose="020F0502020204030204" pitchFamily="34" charset="0"/>
              </a:rPr>
            </a:br>
            <a:r>
              <a:rPr lang="en-US" sz="2400" dirty="0">
                <a:solidFill>
                  <a:srgbClr val="EBB678"/>
                </a:solidFill>
                <a:latin typeface="Calibri" panose="020F0502020204030204" pitchFamily="34" charset="0"/>
                <a:cs typeface="Calibri" panose="020F0502020204030204" pitchFamily="34" charset="0"/>
              </a:rPr>
              <a:t>Arrival </a:t>
            </a:r>
            <a:r>
              <a:rPr lang="en-US" sz="2400" dirty="0">
                <a:solidFill>
                  <a:schemeClr val="bg1"/>
                </a:solidFill>
                <a:latin typeface="Calibri" panose="020F0502020204030204" pitchFamily="34" charset="0"/>
                <a:cs typeface="Calibri" panose="020F0502020204030204" pitchFamily="34" charset="0"/>
              </a:rPr>
              <a:t>of God’s Kingdom.</a:t>
            </a:r>
          </a:p>
        </p:txBody>
      </p:sp>
      <p:sp>
        <p:nvSpPr>
          <p:cNvPr id="10" name="TextBox 9">
            <a:extLst>
              <a:ext uri="{FF2B5EF4-FFF2-40B4-BE49-F238E27FC236}">
                <a16:creationId xmlns:a16="http://schemas.microsoft.com/office/drawing/2014/main" id="{80D5C30E-EDD0-05E9-54EA-76304122A6CC}"/>
              </a:ext>
            </a:extLst>
          </p:cNvPr>
          <p:cNvSpPr txBox="1"/>
          <p:nvPr/>
        </p:nvSpPr>
        <p:spPr>
          <a:xfrm>
            <a:off x="4429499" y="1376669"/>
            <a:ext cx="4322619" cy="830997"/>
          </a:xfrm>
          <a:prstGeom prst="rect">
            <a:avLst/>
          </a:prstGeom>
          <a:noFill/>
        </p:spPr>
        <p:txBody>
          <a:bodyPr wrap="square" rtlCol="0">
            <a:spAutoFit/>
          </a:bodyPr>
          <a:lstStyle/>
          <a:p>
            <a:r>
              <a:rPr lang="en-US" sz="2400" dirty="0">
                <a:solidFill>
                  <a:schemeClr val="bg1"/>
                </a:solidFill>
                <a:latin typeface="Calibri" panose="020F0502020204030204" pitchFamily="34" charset="0"/>
                <a:cs typeface="Calibri" panose="020F0502020204030204" pitchFamily="34" charset="0"/>
              </a:rPr>
              <a:t>We Will </a:t>
            </a:r>
            <a:r>
              <a:rPr lang="en-US" sz="2400" dirty="0">
                <a:solidFill>
                  <a:srgbClr val="EBB678"/>
                </a:solidFill>
                <a:latin typeface="Calibri" panose="020F0502020204030204" pitchFamily="34" charset="0"/>
                <a:cs typeface="Calibri" panose="020F0502020204030204" pitchFamily="34" charset="0"/>
              </a:rPr>
              <a:t>Prevent Discouragement</a:t>
            </a:r>
            <a:br>
              <a:rPr lang="en-US" sz="2400" dirty="0">
                <a:solidFill>
                  <a:srgbClr val="EBB678"/>
                </a:solidFill>
                <a:latin typeface="Calibri" panose="020F0502020204030204" pitchFamily="34" charset="0"/>
                <a:cs typeface="Calibri" panose="020F0502020204030204" pitchFamily="34" charset="0"/>
              </a:rPr>
            </a:br>
            <a:r>
              <a:rPr lang="en-US" sz="2400" dirty="0">
                <a:solidFill>
                  <a:schemeClr val="bg1"/>
                </a:solidFill>
                <a:latin typeface="Calibri" panose="020F0502020204030204" pitchFamily="34" charset="0"/>
                <a:cs typeface="Calibri" panose="020F0502020204030204" pitchFamily="34" charset="0"/>
              </a:rPr>
              <a:t>In A Difficult Environment.</a:t>
            </a:r>
          </a:p>
        </p:txBody>
      </p:sp>
      <p:sp>
        <p:nvSpPr>
          <p:cNvPr id="13" name="TextBox 12">
            <a:extLst>
              <a:ext uri="{FF2B5EF4-FFF2-40B4-BE49-F238E27FC236}">
                <a16:creationId xmlns:a16="http://schemas.microsoft.com/office/drawing/2014/main" id="{92C5EBB2-00D3-6CE5-AB94-7AC1413BA915}"/>
              </a:ext>
            </a:extLst>
          </p:cNvPr>
          <p:cNvSpPr txBox="1"/>
          <p:nvPr/>
        </p:nvSpPr>
        <p:spPr>
          <a:xfrm>
            <a:off x="4429498" y="2652407"/>
            <a:ext cx="4322619" cy="830997"/>
          </a:xfrm>
          <a:prstGeom prst="rect">
            <a:avLst/>
          </a:prstGeom>
          <a:noFill/>
        </p:spPr>
        <p:txBody>
          <a:bodyPr wrap="square" rtlCol="0">
            <a:spAutoFit/>
          </a:bodyPr>
          <a:lstStyle/>
          <a:p>
            <a:r>
              <a:rPr lang="en-US" sz="2400" dirty="0">
                <a:solidFill>
                  <a:schemeClr val="bg1"/>
                </a:solidFill>
                <a:latin typeface="Calibri" panose="020F0502020204030204" pitchFamily="34" charset="0"/>
                <a:cs typeface="Calibri" panose="020F0502020204030204" pitchFamily="34" charset="0"/>
              </a:rPr>
              <a:t>We Will </a:t>
            </a:r>
            <a:r>
              <a:rPr lang="en-US" sz="2400" dirty="0">
                <a:solidFill>
                  <a:srgbClr val="EBB678"/>
                </a:solidFill>
                <a:latin typeface="Calibri" panose="020F0502020204030204" pitchFamily="34" charset="0"/>
                <a:cs typeface="Calibri" panose="020F0502020204030204" pitchFamily="34" charset="0"/>
              </a:rPr>
              <a:t>Rejoice In God’s Grace</a:t>
            </a:r>
            <a:br>
              <a:rPr lang="en-US" sz="2400" dirty="0">
                <a:solidFill>
                  <a:srgbClr val="EBB678"/>
                </a:solidFill>
                <a:latin typeface="Calibri" panose="020F0502020204030204" pitchFamily="34" charset="0"/>
                <a:cs typeface="Calibri" panose="020F0502020204030204" pitchFamily="34" charset="0"/>
              </a:rPr>
            </a:br>
            <a:r>
              <a:rPr lang="en-US" sz="2400" dirty="0">
                <a:solidFill>
                  <a:schemeClr val="bg1"/>
                </a:solidFill>
                <a:latin typeface="Calibri" panose="020F0502020204030204" pitchFamily="34" charset="0"/>
                <a:cs typeface="Calibri" panose="020F0502020204030204" pitchFamily="34" charset="0"/>
              </a:rPr>
              <a:t>Instead of Our Abilities.</a:t>
            </a:r>
          </a:p>
        </p:txBody>
      </p:sp>
      <p:sp>
        <p:nvSpPr>
          <p:cNvPr id="14" name="TextBox 13">
            <a:extLst>
              <a:ext uri="{FF2B5EF4-FFF2-40B4-BE49-F238E27FC236}">
                <a16:creationId xmlns:a16="http://schemas.microsoft.com/office/drawing/2014/main" id="{D687DD26-8C3E-B7BB-61CB-F65CA5C7128E}"/>
              </a:ext>
            </a:extLst>
          </p:cNvPr>
          <p:cNvSpPr txBox="1"/>
          <p:nvPr/>
        </p:nvSpPr>
        <p:spPr>
          <a:xfrm>
            <a:off x="4429498" y="4106277"/>
            <a:ext cx="3797671" cy="830997"/>
          </a:xfrm>
          <a:prstGeom prst="rect">
            <a:avLst/>
          </a:prstGeom>
          <a:noFill/>
        </p:spPr>
        <p:txBody>
          <a:bodyPr wrap="square" rtlCol="0">
            <a:spAutoFit/>
          </a:bodyPr>
          <a:lstStyle/>
          <a:p>
            <a:r>
              <a:rPr lang="en-US" sz="2400" dirty="0">
                <a:solidFill>
                  <a:schemeClr val="bg1"/>
                </a:solidFill>
                <a:latin typeface="Calibri" panose="020F0502020204030204" pitchFamily="34" charset="0"/>
                <a:cs typeface="Calibri" panose="020F0502020204030204" pitchFamily="34" charset="0"/>
              </a:rPr>
              <a:t>“…Rejoice That Your Names Are </a:t>
            </a:r>
            <a:r>
              <a:rPr lang="en-US" sz="2400" dirty="0">
                <a:solidFill>
                  <a:srgbClr val="EBB678"/>
                </a:solidFill>
                <a:latin typeface="Calibri" panose="020F0502020204030204" pitchFamily="34" charset="0"/>
                <a:cs typeface="Calibri" panose="020F0502020204030204" pitchFamily="34" charset="0"/>
              </a:rPr>
              <a:t>Recorded In Heaven.”</a:t>
            </a:r>
            <a:endParaRPr lang="en-US"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385778"/>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10"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862BE89-BC8E-4870-E33A-8129F96AB104}"/>
              </a:ext>
            </a:extLst>
          </p:cNvPr>
          <p:cNvGrpSpPr/>
          <p:nvPr/>
        </p:nvGrpSpPr>
        <p:grpSpPr>
          <a:xfrm>
            <a:off x="4673593" y="253160"/>
            <a:ext cx="3756953" cy="1682442"/>
            <a:chOff x="4673593" y="987672"/>
            <a:chExt cx="3756953" cy="1682442"/>
          </a:xfrm>
        </p:grpSpPr>
        <p:sp>
          <p:nvSpPr>
            <p:cNvPr id="5" name="TextBox 4">
              <a:extLst>
                <a:ext uri="{FF2B5EF4-FFF2-40B4-BE49-F238E27FC236}">
                  <a16:creationId xmlns:a16="http://schemas.microsoft.com/office/drawing/2014/main" id="{CFBC5120-3447-D647-5CEE-9DA84BA818E2}"/>
                </a:ext>
              </a:extLst>
            </p:cNvPr>
            <p:cNvSpPr txBox="1"/>
            <p:nvPr/>
          </p:nvSpPr>
          <p:spPr>
            <a:xfrm>
              <a:off x="4673593" y="987672"/>
              <a:ext cx="3394416" cy="523220"/>
            </a:xfrm>
            <a:prstGeom prst="rect">
              <a:avLst/>
            </a:prstGeom>
            <a:noFill/>
          </p:spPr>
          <p:txBody>
            <a:bodyPr wrap="square" rtlCol="0">
              <a:spAutoFit/>
            </a:bodyPr>
            <a:lstStyle/>
            <a:p>
              <a:pPr marL="0" marR="0" lvl="0" indent="0" algn="l" defTabSz="35661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PARTNERSHIPS</a:t>
              </a:r>
            </a:p>
          </p:txBody>
        </p:sp>
        <p:sp>
          <p:nvSpPr>
            <p:cNvPr id="6" name="TextBox 5">
              <a:extLst>
                <a:ext uri="{FF2B5EF4-FFF2-40B4-BE49-F238E27FC236}">
                  <a16:creationId xmlns:a16="http://schemas.microsoft.com/office/drawing/2014/main" id="{FC2FBE1B-6915-71AD-64EF-23BAFF2A2505}"/>
                </a:ext>
              </a:extLst>
            </p:cNvPr>
            <p:cNvSpPr txBox="1"/>
            <p:nvPr/>
          </p:nvSpPr>
          <p:spPr>
            <a:xfrm>
              <a:off x="5036131" y="1404857"/>
              <a:ext cx="3394415" cy="430887"/>
            </a:xfrm>
            <a:prstGeom prst="rect">
              <a:avLst/>
            </a:prstGeom>
            <a:noFill/>
          </p:spPr>
          <p:txBody>
            <a:bodyPr wrap="square" rtlCol="0">
              <a:spAutoFit/>
            </a:bodyPr>
            <a:lstStyle/>
            <a:p>
              <a:pPr marL="0" marR="0" lvl="0" indent="0" algn="l" defTabSz="356616"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Combine Your Strengths…</a:t>
              </a:r>
            </a:p>
          </p:txBody>
        </p:sp>
        <p:sp>
          <p:nvSpPr>
            <p:cNvPr id="7" name="TextBox 6">
              <a:extLst>
                <a:ext uri="{FF2B5EF4-FFF2-40B4-BE49-F238E27FC236}">
                  <a16:creationId xmlns:a16="http://schemas.microsoft.com/office/drawing/2014/main" id="{D415FCA8-32CB-A5FF-9EA6-76037A726420}"/>
                </a:ext>
              </a:extLst>
            </p:cNvPr>
            <p:cNvSpPr txBox="1"/>
            <p:nvPr/>
          </p:nvSpPr>
          <p:spPr>
            <a:xfrm>
              <a:off x="5036131" y="1822042"/>
              <a:ext cx="3394415" cy="430887"/>
            </a:xfrm>
            <a:prstGeom prst="rect">
              <a:avLst/>
            </a:prstGeom>
            <a:noFill/>
          </p:spPr>
          <p:txBody>
            <a:bodyPr wrap="square" rtlCol="0">
              <a:spAutoFit/>
            </a:bodyPr>
            <a:lstStyle/>
            <a:p>
              <a:pPr marL="0" marR="0" lvl="0" indent="0" algn="l" defTabSz="356616"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Work In Your Area…</a:t>
              </a:r>
            </a:p>
          </p:txBody>
        </p:sp>
        <p:sp>
          <p:nvSpPr>
            <p:cNvPr id="10" name="TextBox 9">
              <a:extLst>
                <a:ext uri="{FF2B5EF4-FFF2-40B4-BE49-F238E27FC236}">
                  <a16:creationId xmlns:a16="http://schemas.microsoft.com/office/drawing/2014/main" id="{6B8BAFF1-3A15-F89A-9AA3-B52B24C40253}"/>
                </a:ext>
              </a:extLst>
            </p:cNvPr>
            <p:cNvSpPr txBox="1"/>
            <p:nvPr/>
          </p:nvSpPr>
          <p:spPr>
            <a:xfrm>
              <a:off x="5036131" y="2239227"/>
              <a:ext cx="3394415" cy="430887"/>
            </a:xfrm>
            <a:prstGeom prst="rect">
              <a:avLst/>
            </a:prstGeom>
            <a:noFill/>
          </p:spPr>
          <p:txBody>
            <a:bodyPr wrap="square" rtlCol="0">
              <a:spAutoFit/>
            </a:bodyPr>
            <a:lstStyle/>
            <a:p>
              <a:pPr marL="0" marR="0" lvl="0" indent="0" algn="l" defTabSz="356616"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Grow Your Friendship…</a:t>
              </a:r>
            </a:p>
          </p:txBody>
        </p:sp>
      </p:grpSp>
      <p:grpSp>
        <p:nvGrpSpPr>
          <p:cNvPr id="3" name="Group 2">
            <a:extLst>
              <a:ext uri="{FF2B5EF4-FFF2-40B4-BE49-F238E27FC236}">
                <a16:creationId xmlns:a16="http://schemas.microsoft.com/office/drawing/2014/main" id="{5A7CDB6D-84C2-3112-258B-CAF8FEDF1C75}"/>
              </a:ext>
            </a:extLst>
          </p:cNvPr>
          <p:cNvGrpSpPr/>
          <p:nvPr/>
        </p:nvGrpSpPr>
        <p:grpSpPr>
          <a:xfrm>
            <a:off x="4673593" y="2136606"/>
            <a:ext cx="4072467" cy="1361775"/>
            <a:chOff x="4673593" y="2871116"/>
            <a:chExt cx="4072467" cy="1361775"/>
          </a:xfrm>
        </p:grpSpPr>
        <p:sp>
          <p:nvSpPr>
            <p:cNvPr id="11" name="TextBox 10">
              <a:extLst>
                <a:ext uri="{FF2B5EF4-FFF2-40B4-BE49-F238E27FC236}">
                  <a16:creationId xmlns:a16="http://schemas.microsoft.com/office/drawing/2014/main" id="{241CF4D4-11CE-2898-C056-18269AA2A84E}"/>
                </a:ext>
              </a:extLst>
            </p:cNvPr>
            <p:cNvSpPr txBox="1"/>
            <p:nvPr/>
          </p:nvSpPr>
          <p:spPr>
            <a:xfrm>
              <a:off x="4673593" y="2871116"/>
              <a:ext cx="3394416" cy="523220"/>
            </a:xfrm>
            <a:prstGeom prst="rect">
              <a:avLst/>
            </a:prstGeom>
            <a:noFill/>
          </p:spPr>
          <p:txBody>
            <a:bodyPr wrap="square" rtlCol="0">
              <a:spAutoFit/>
            </a:bodyPr>
            <a:lstStyle/>
            <a:p>
              <a:pPr marL="0" marR="0" lvl="0" indent="0" algn="l" defTabSz="35661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ACCOMPLISH MORE</a:t>
              </a:r>
            </a:p>
          </p:txBody>
        </p:sp>
        <p:sp>
          <p:nvSpPr>
            <p:cNvPr id="12" name="TextBox 11">
              <a:extLst>
                <a:ext uri="{FF2B5EF4-FFF2-40B4-BE49-F238E27FC236}">
                  <a16:creationId xmlns:a16="http://schemas.microsoft.com/office/drawing/2014/main" id="{2ACC7C48-3C79-3B6C-3640-717EC5F742CF}"/>
                </a:ext>
              </a:extLst>
            </p:cNvPr>
            <p:cNvSpPr txBox="1"/>
            <p:nvPr/>
          </p:nvSpPr>
          <p:spPr>
            <a:xfrm>
              <a:off x="5036131" y="3379894"/>
              <a:ext cx="3709929" cy="430887"/>
            </a:xfrm>
            <a:prstGeom prst="rect">
              <a:avLst/>
            </a:prstGeom>
            <a:noFill/>
          </p:spPr>
          <p:txBody>
            <a:bodyPr wrap="square" rtlCol="0">
              <a:spAutoFit/>
            </a:bodyPr>
            <a:lstStyle/>
            <a:p>
              <a:pPr marL="0" marR="0" lvl="0" indent="0" algn="l" defTabSz="356616"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Carry Out Your Good Intentions</a:t>
              </a:r>
            </a:p>
          </p:txBody>
        </p:sp>
        <p:sp>
          <p:nvSpPr>
            <p:cNvPr id="13" name="TextBox 12">
              <a:extLst>
                <a:ext uri="{FF2B5EF4-FFF2-40B4-BE49-F238E27FC236}">
                  <a16:creationId xmlns:a16="http://schemas.microsoft.com/office/drawing/2014/main" id="{FBA046AD-06B6-3741-A2AE-426AFE31EAD6}"/>
                </a:ext>
              </a:extLst>
            </p:cNvPr>
            <p:cNvSpPr txBox="1"/>
            <p:nvPr/>
          </p:nvSpPr>
          <p:spPr>
            <a:xfrm>
              <a:off x="5036131" y="3802004"/>
              <a:ext cx="3709929" cy="430887"/>
            </a:xfrm>
            <a:prstGeom prst="rect">
              <a:avLst/>
            </a:prstGeom>
            <a:noFill/>
          </p:spPr>
          <p:txBody>
            <a:bodyPr wrap="square" rtlCol="0">
              <a:spAutoFit/>
            </a:bodyPr>
            <a:lstStyle/>
            <a:p>
              <a:pPr marL="0" marR="0" lvl="0" indent="0" algn="l" defTabSz="356616"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Check-In With The Group</a:t>
              </a:r>
            </a:p>
          </p:txBody>
        </p:sp>
      </p:grpSp>
      <p:pic>
        <p:nvPicPr>
          <p:cNvPr id="14" name="Picture 13" descr="A mountain range with text overlay&#10;&#10;Description automatically generated">
            <a:extLst>
              <a:ext uri="{FF2B5EF4-FFF2-40B4-BE49-F238E27FC236}">
                <a16:creationId xmlns:a16="http://schemas.microsoft.com/office/drawing/2014/main" id="{74E573DE-9DBD-F8F9-532F-507143F1D715}"/>
              </a:ext>
            </a:extLst>
          </p:cNvPr>
          <p:cNvPicPr>
            <a:picLocks noChangeAspect="1"/>
          </p:cNvPicPr>
          <p:nvPr/>
        </p:nvPicPr>
        <p:blipFill rotWithShape="1">
          <a:blip r:embed="rId3"/>
          <a:srcRect l="17497" r="17604"/>
          <a:stretch/>
        </p:blipFill>
        <p:spPr>
          <a:xfrm>
            <a:off x="397940" y="392567"/>
            <a:ext cx="3897618" cy="3753527"/>
          </a:xfrm>
          <a:prstGeom prst="rect">
            <a:avLst/>
          </a:prstGeom>
        </p:spPr>
      </p:pic>
      <p:grpSp>
        <p:nvGrpSpPr>
          <p:cNvPr id="4" name="Group 3">
            <a:extLst>
              <a:ext uri="{FF2B5EF4-FFF2-40B4-BE49-F238E27FC236}">
                <a16:creationId xmlns:a16="http://schemas.microsoft.com/office/drawing/2014/main" id="{E3C51BBD-548F-7D3F-71EF-4BC3293202AF}"/>
              </a:ext>
            </a:extLst>
          </p:cNvPr>
          <p:cNvGrpSpPr/>
          <p:nvPr/>
        </p:nvGrpSpPr>
        <p:grpSpPr>
          <a:xfrm>
            <a:off x="4673593" y="3734584"/>
            <a:ext cx="3756953" cy="1682442"/>
            <a:chOff x="4673593" y="987672"/>
            <a:chExt cx="3756953" cy="1682442"/>
          </a:xfrm>
        </p:grpSpPr>
        <p:sp>
          <p:nvSpPr>
            <p:cNvPr id="8" name="TextBox 7">
              <a:extLst>
                <a:ext uri="{FF2B5EF4-FFF2-40B4-BE49-F238E27FC236}">
                  <a16:creationId xmlns:a16="http://schemas.microsoft.com/office/drawing/2014/main" id="{4FD6C698-0720-D665-3D26-EBAEA69BDC1B}"/>
                </a:ext>
              </a:extLst>
            </p:cNvPr>
            <p:cNvSpPr txBox="1"/>
            <p:nvPr/>
          </p:nvSpPr>
          <p:spPr>
            <a:xfrm>
              <a:off x="4673593" y="987672"/>
              <a:ext cx="3394416" cy="523220"/>
            </a:xfrm>
            <a:prstGeom prst="rect">
              <a:avLst/>
            </a:prstGeom>
            <a:noFill/>
          </p:spPr>
          <p:txBody>
            <a:bodyPr wrap="square" rtlCol="0">
              <a:spAutoFit/>
            </a:bodyPr>
            <a:lstStyle/>
            <a:p>
              <a:pPr marL="0" marR="0" lvl="0" indent="0" algn="l" defTabSz="35661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TODAY – JANUARY 31</a:t>
              </a:r>
            </a:p>
          </p:txBody>
        </p:sp>
        <p:sp>
          <p:nvSpPr>
            <p:cNvPr id="9" name="TextBox 8">
              <a:extLst>
                <a:ext uri="{FF2B5EF4-FFF2-40B4-BE49-F238E27FC236}">
                  <a16:creationId xmlns:a16="http://schemas.microsoft.com/office/drawing/2014/main" id="{3D4D0BEC-1283-0CB7-3B6B-4047ABE0CC94}"/>
                </a:ext>
              </a:extLst>
            </p:cNvPr>
            <p:cNvSpPr txBox="1"/>
            <p:nvPr/>
          </p:nvSpPr>
          <p:spPr>
            <a:xfrm>
              <a:off x="5036131" y="1404857"/>
              <a:ext cx="3394415" cy="430887"/>
            </a:xfrm>
            <a:prstGeom prst="rect">
              <a:avLst/>
            </a:prstGeom>
            <a:noFill/>
          </p:spPr>
          <p:txBody>
            <a:bodyPr wrap="square" rtlCol="0">
              <a:spAutoFit/>
            </a:bodyPr>
            <a:lstStyle/>
            <a:p>
              <a:pPr marL="0" marR="0" lvl="0" indent="0" algn="l" defTabSz="356616"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Choose A Teammate…</a:t>
              </a:r>
            </a:p>
          </p:txBody>
        </p:sp>
        <p:sp>
          <p:nvSpPr>
            <p:cNvPr id="15" name="TextBox 14">
              <a:extLst>
                <a:ext uri="{FF2B5EF4-FFF2-40B4-BE49-F238E27FC236}">
                  <a16:creationId xmlns:a16="http://schemas.microsoft.com/office/drawing/2014/main" id="{973ED6FD-7F9B-24C4-C0C0-C90582C8BFA1}"/>
                </a:ext>
              </a:extLst>
            </p:cNvPr>
            <p:cNvSpPr txBox="1"/>
            <p:nvPr/>
          </p:nvSpPr>
          <p:spPr>
            <a:xfrm>
              <a:off x="5036131" y="1822042"/>
              <a:ext cx="3394415" cy="430887"/>
            </a:xfrm>
            <a:prstGeom prst="rect">
              <a:avLst/>
            </a:prstGeom>
            <a:noFill/>
          </p:spPr>
          <p:txBody>
            <a:bodyPr wrap="square" rtlCol="0">
              <a:spAutoFit/>
            </a:bodyPr>
            <a:lstStyle/>
            <a:p>
              <a:pPr marL="0" marR="0" lvl="0" indent="0" algn="l" defTabSz="356616"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Request A Teammate…</a:t>
              </a:r>
            </a:p>
          </p:txBody>
        </p:sp>
        <p:sp>
          <p:nvSpPr>
            <p:cNvPr id="16" name="TextBox 15">
              <a:extLst>
                <a:ext uri="{FF2B5EF4-FFF2-40B4-BE49-F238E27FC236}">
                  <a16:creationId xmlns:a16="http://schemas.microsoft.com/office/drawing/2014/main" id="{255A3FD4-A2CD-641D-22DD-FF00962EC287}"/>
                </a:ext>
              </a:extLst>
            </p:cNvPr>
            <p:cNvSpPr txBox="1"/>
            <p:nvPr/>
          </p:nvSpPr>
          <p:spPr>
            <a:xfrm>
              <a:off x="5036131" y="2239227"/>
              <a:ext cx="3394415" cy="430887"/>
            </a:xfrm>
            <a:prstGeom prst="rect">
              <a:avLst/>
            </a:prstGeom>
            <a:noFill/>
          </p:spPr>
          <p:txBody>
            <a:bodyPr wrap="square" rtlCol="0">
              <a:spAutoFit/>
            </a:bodyPr>
            <a:lstStyle/>
            <a:p>
              <a:pPr marL="0" marR="0" lvl="0" indent="0" algn="l" defTabSz="356616"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Sign Up As A Team…</a:t>
              </a:r>
            </a:p>
          </p:txBody>
        </p:sp>
      </p:grpSp>
      <p:sp>
        <p:nvSpPr>
          <p:cNvPr id="17" name="TextBox 16">
            <a:extLst>
              <a:ext uri="{FF2B5EF4-FFF2-40B4-BE49-F238E27FC236}">
                <a16:creationId xmlns:a16="http://schemas.microsoft.com/office/drawing/2014/main" id="{B46D230A-18D4-7755-4C60-87C85AB7DB33}"/>
              </a:ext>
            </a:extLst>
          </p:cNvPr>
          <p:cNvSpPr txBox="1"/>
          <p:nvPr/>
        </p:nvSpPr>
        <p:spPr>
          <a:xfrm>
            <a:off x="649541" y="4009675"/>
            <a:ext cx="3394415" cy="1215717"/>
          </a:xfrm>
          <a:prstGeom prst="rect">
            <a:avLst/>
          </a:prstGeom>
          <a:noFill/>
        </p:spPr>
        <p:txBody>
          <a:bodyPr wrap="square" rtlCol="0">
            <a:spAutoFit/>
          </a:bodyPr>
          <a:lstStyle/>
          <a:p>
            <a:pPr marL="0" marR="0" lvl="0" indent="0" algn="ctr" defTabSz="356616"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First Sunday at 5pm</a:t>
            </a:r>
          </a:p>
          <a:p>
            <a:pPr marL="0" marR="0" lvl="0" indent="0" algn="l" defTabSz="356616" rtl="0" eaLnBrk="1" fontAlgn="auto" latinLnBrk="0" hangingPunct="1">
              <a:lnSpc>
                <a:spcPct val="100000"/>
              </a:lnSpc>
              <a:spcBef>
                <a:spcPts val="0"/>
              </a:spcBef>
              <a:spcAft>
                <a:spcPts val="0"/>
              </a:spcAft>
              <a:buClrTx/>
              <a:buSzTx/>
              <a:buFontTx/>
              <a:buNone/>
              <a:tabLst/>
              <a:defRPr/>
            </a:pPr>
            <a:endParaRPr kumimoji="0" lang="en-US" sz="700" b="1" i="1"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a:p>
            <a:pPr marL="0" marR="0" lvl="0" indent="0" algn="l" defTabSz="356616"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March 3			June 2</a:t>
            </a:r>
          </a:p>
          <a:p>
            <a:pPr marL="0" marR="0" lvl="0" indent="0" algn="l" defTabSz="356616"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September</a:t>
            </a:r>
            <a:r>
              <a:rPr lang="en-US" sz="2200" i="1" dirty="0">
                <a:solidFill>
                  <a:prstClr val="white"/>
                </a:solidFill>
                <a:latin typeface="Calibri Light" panose="020F0302020204030204" pitchFamily="34" charset="0"/>
                <a:cs typeface="Calibri Light" panose="020F0302020204030204" pitchFamily="34" charset="0"/>
              </a:rPr>
              <a:t> </a:t>
            </a:r>
            <a:r>
              <a:rPr kumimoji="0" lang="en-US" sz="22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1		December 1</a:t>
            </a:r>
          </a:p>
        </p:txBody>
      </p:sp>
    </p:spTree>
    <p:extLst>
      <p:ext uri="{BB962C8B-B14F-4D97-AF65-F5344CB8AC3E}">
        <p14:creationId xmlns:p14="http://schemas.microsoft.com/office/powerpoint/2010/main" val="3337610650"/>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401A3-AA9F-C595-0454-EF253D23AE31}"/>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Philemon Workshop</a:t>
            </a:r>
          </a:p>
        </p:txBody>
      </p:sp>
      <p:sp>
        <p:nvSpPr>
          <p:cNvPr id="3" name="Subtitle 2">
            <a:extLst>
              <a:ext uri="{FF2B5EF4-FFF2-40B4-BE49-F238E27FC236}">
                <a16:creationId xmlns:a16="http://schemas.microsoft.com/office/drawing/2014/main" id="{811AAF79-0CA9-7793-68C2-BBFC2E31304E}"/>
              </a:ext>
            </a:extLst>
          </p:cNvPr>
          <p:cNvSpPr>
            <a:spLocks noGrp="1"/>
          </p:cNvSpPr>
          <p:nvPr>
            <p:ph type="subTitle" idx="1"/>
          </p:nvPr>
        </p:nvSpPr>
        <p:spPr/>
        <p:txBody>
          <a:bodyPr/>
          <a:lstStyle/>
          <a:p>
            <a:endParaRPr lang="en-US"/>
          </a:p>
        </p:txBody>
      </p:sp>
      <p:pic>
        <p:nvPicPr>
          <p:cNvPr id="7" name="Picture 6" descr="A logo for a workshop&#10;&#10;Description automatically generated">
            <a:extLst>
              <a:ext uri="{FF2B5EF4-FFF2-40B4-BE49-F238E27FC236}">
                <a16:creationId xmlns:a16="http://schemas.microsoft.com/office/drawing/2014/main" id="{52CB0DFE-BD12-CE3F-AC90-BA91010ABC40}"/>
              </a:ext>
            </a:extLst>
          </p:cNvPr>
          <p:cNvPicPr>
            <a:picLocks noChangeAspect="1"/>
          </p:cNvPicPr>
          <p:nvPr/>
        </p:nvPicPr>
        <p:blipFill>
          <a:blip r:embed="rId2"/>
          <a:stretch>
            <a:fillRect/>
          </a:stretch>
        </p:blipFill>
        <p:spPr>
          <a:xfrm>
            <a:off x="0" y="0"/>
            <a:ext cx="9144000" cy="5715000"/>
          </a:xfrm>
          <a:prstGeom prst="rect">
            <a:avLst/>
          </a:prstGeom>
        </p:spPr>
      </p:pic>
    </p:spTree>
    <p:extLst>
      <p:ext uri="{BB962C8B-B14F-4D97-AF65-F5344CB8AC3E}">
        <p14:creationId xmlns:p14="http://schemas.microsoft.com/office/powerpoint/2010/main" val="371359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ircle with a shadow on the ground&#10;&#10;Description automatically generated">
            <a:extLst>
              <a:ext uri="{FF2B5EF4-FFF2-40B4-BE49-F238E27FC236}">
                <a16:creationId xmlns:a16="http://schemas.microsoft.com/office/drawing/2014/main" id="{7E819125-0307-8AFA-98AD-771DB95A18F5}"/>
              </a:ext>
            </a:extLst>
          </p:cNvPr>
          <p:cNvPicPr>
            <a:picLocks noChangeAspect="1"/>
          </p:cNvPicPr>
          <p:nvPr/>
        </p:nvPicPr>
        <p:blipFill>
          <a:blip r:embed="rId2"/>
          <a:stretch>
            <a:fillRect/>
          </a:stretch>
        </p:blipFill>
        <p:spPr>
          <a:xfrm>
            <a:off x="3730521" y="209823"/>
            <a:ext cx="1682958" cy="1627374"/>
          </a:xfrm>
          <a:prstGeom prst="rect">
            <a:avLst/>
          </a:prstGeom>
        </p:spPr>
      </p:pic>
      <p:sp>
        <p:nvSpPr>
          <p:cNvPr id="11" name="TextBox 10">
            <a:extLst>
              <a:ext uri="{FF2B5EF4-FFF2-40B4-BE49-F238E27FC236}">
                <a16:creationId xmlns:a16="http://schemas.microsoft.com/office/drawing/2014/main" id="{C057044F-95B4-D775-796D-DD57187E1BAB}"/>
              </a:ext>
            </a:extLst>
          </p:cNvPr>
          <p:cNvSpPr txBox="1"/>
          <p:nvPr/>
        </p:nvSpPr>
        <p:spPr>
          <a:xfrm>
            <a:off x="411924" y="2492738"/>
            <a:ext cx="8320151" cy="2462213"/>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Finally, brethren, pray for us that the word of the Lord will spread rapidly and be glorified, just as </a:t>
            </a:r>
            <a:r>
              <a:rPr lang="en-US" sz="2000" i="1" dirty="0">
                <a:latin typeface="Calibri" panose="020F0502020204030204" pitchFamily="34" charset="0"/>
                <a:cs typeface="Calibri" panose="020F0502020204030204" pitchFamily="34" charset="0"/>
              </a:rPr>
              <a:t>it did</a:t>
            </a:r>
            <a:r>
              <a:rPr lang="en-US" sz="2000" dirty="0">
                <a:latin typeface="Calibri" panose="020F0502020204030204" pitchFamily="34" charset="0"/>
                <a:cs typeface="Calibri" panose="020F0502020204030204" pitchFamily="34" charset="0"/>
              </a:rPr>
              <a:t> also with you; </a:t>
            </a:r>
            <a:r>
              <a:rPr lang="en-US" sz="2000" b="1" baseline="30000" dirty="0">
                <a:latin typeface="Calibri" panose="020F0502020204030204" pitchFamily="34" charset="0"/>
                <a:cs typeface="Calibri" panose="020F0502020204030204" pitchFamily="34" charset="0"/>
              </a:rPr>
              <a:t>2 </a:t>
            </a:r>
            <a:r>
              <a:rPr lang="en-US" sz="2000" dirty="0">
                <a:latin typeface="Calibri" panose="020F0502020204030204" pitchFamily="34" charset="0"/>
                <a:cs typeface="Calibri" panose="020F0502020204030204" pitchFamily="34" charset="0"/>
              </a:rPr>
              <a:t>and that we will be rescued from perverse and evil men; for not all have faith. </a:t>
            </a:r>
            <a:br>
              <a:rPr lang="en-US" sz="2000" dirty="0">
                <a:latin typeface="Calibri" panose="020F0502020204030204" pitchFamily="34" charset="0"/>
                <a:cs typeface="Calibri" panose="020F0502020204030204" pitchFamily="34" charset="0"/>
              </a:rPr>
            </a:br>
            <a:br>
              <a:rPr lang="en-US" sz="1400" dirty="0">
                <a:latin typeface="Calibri" panose="020F0502020204030204" pitchFamily="34" charset="0"/>
                <a:cs typeface="Calibri" panose="020F0502020204030204" pitchFamily="34" charset="0"/>
              </a:rPr>
            </a:br>
            <a:r>
              <a:rPr lang="en-US" sz="2000" b="1" baseline="30000" dirty="0">
                <a:latin typeface="Calibri" panose="020F0502020204030204" pitchFamily="34" charset="0"/>
                <a:cs typeface="Calibri" panose="020F0502020204030204" pitchFamily="34" charset="0"/>
              </a:rPr>
              <a:t>3 </a:t>
            </a:r>
            <a:r>
              <a:rPr lang="en-US" sz="2000" dirty="0">
                <a:latin typeface="Calibri" panose="020F0502020204030204" pitchFamily="34" charset="0"/>
                <a:cs typeface="Calibri" panose="020F0502020204030204" pitchFamily="34" charset="0"/>
              </a:rPr>
              <a:t>But the Lord is faithful, and He will strengthen and protect you from the evil </a:t>
            </a:r>
            <a:r>
              <a:rPr lang="en-US" sz="2000" i="1" dirty="0">
                <a:latin typeface="Calibri" panose="020F0502020204030204" pitchFamily="34" charset="0"/>
                <a:cs typeface="Calibri" panose="020F0502020204030204" pitchFamily="34" charset="0"/>
              </a:rPr>
              <a:t>one</a:t>
            </a:r>
            <a:r>
              <a:rPr lang="en-US" sz="2000" dirty="0">
                <a:latin typeface="Calibri" panose="020F0502020204030204" pitchFamily="34" charset="0"/>
                <a:cs typeface="Calibri" panose="020F0502020204030204" pitchFamily="34" charset="0"/>
              </a:rPr>
              <a:t>. </a:t>
            </a:r>
            <a:r>
              <a:rPr lang="en-US" sz="2000" b="1" baseline="30000" dirty="0">
                <a:latin typeface="Calibri" panose="020F0502020204030204" pitchFamily="34" charset="0"/>
                <a:cs typeface="Calibri" panose="020F0502020204030204" pitchFamily="34" charset="0"/>
              </a:rPr>
              <a:t>4 </a:t>
            </a:r>
            <a:r>
              <a:rPr lang="en-US" sz="2000" dirty="0">
                <a:latin typeface="Calibri" panose="020F0502020204030204" pitchFamily="34" charset="0"/>
                <a:cs typeface="Calibri" panose="020F0502020204030204" pitchFamily="34" charset="0"/>
              </a:rPr>
              <a:t>We have confidence in the Lord concerning you, that you are doing and will </a:t>
            </a:r>
            <a:r>
              <a:rPr lang="en-US" sz="2000" i="1" dirty="0">
                <a:latin typeface="Calibri" panose="020F0502020204030204" pitchFamily="34" charset="0"/>
                <a:cs typeface="Calibri" panose="020F0502020204030204" pitchFamily="34" charset="0"/>
              </a:rPr>
              <a:t>continue to</a:t>
            </a:r>
            <a:r>
              <a:rPr lang="en-US" sz="2000" dirty="0">
                <a:latin typeface="Calibri" panose="020F0502020204030204" pitchFamily="34" charset="0"/>
                <a:cs typeface="Calibri" panose="020F0502020204030204" pitchFamily="34" charset="0"/>
              </a:rPr>
              <a:t> do what we command.  </a:t>
            </a:r>
            <a:r>
              <a:rPr lang="en-US" sz="2000" b="1" baseline="30000" dirty="0">
                <a:latin typeface="Calibri" panose="020F0502020204030204" pitchFamily="34" charset="0"/>
                <a:cs typeface="Calibri" panose="020F0502020204030204" pitchFamily="34" charset="0"/>
              </a:rPr>
              <a:t>5 </a:t>
            </a:r>
            <a:r>
              <a:rPr lang="en-US" sz="2000" dirty="0">
                <a:latin typeface="Calibri" panose="020F0502020204030204" pitchFamily="34" charset="0"/>
                <a:cs typeface="Calibri" panose="020F0502020204030204" pitchFamily="34" charset="0"/>
              </a:rPr>
              <a:t>May the Lord direct your hearts into the love of God and into the steadfastness of Christ. (2 Thess. 3:1-5)</a:t>
            </a:r>
            <a:endParaRPr lang="en-US" sz="4000" dirty="0">
              <a:solidFill>
                <a:srgbClr val="0070C0"/>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07EA336B-9A8F-5192-74D6-8AE8A5D81AD8}"/>
              </a:ext>
            </a:extLst>
          </p:cNvPr>
          <p:cNvSpPr txBox="1"/>
          <p:nvPr/>
        </p:nvSpPr>
        <p:spPr>
          <a:xfrm>
            <a:off x="799348" y="1901422"/>
            <a:ext cx="7545301" cy="523220"/>
          </a:xfrm>
          <a:prstGeom prst="rect">
            <a:avLst/>
          </a:prstGeom>
          <a:noFill/>
        </p:spPr>
        <p:txBody>
          <a:bodyPr wrap="square" rtlCol="0">
            <a:spAutoFit/>
          </a:bodyPr>
          <a:lstStyle/>
          <a:p>
            <a:pPr algn="ctr"/>
            <a:r>
              <a:rPr lang="en-US" sz="2800" b="1" i="1" dirty="0">
                <a:solidFill>
                  <a:srgbClr val="0070C0"/>
                </a:solidFill>
                <a:latin typeface="Calibri" panose="020F0502020204030204" pitchFamily="34" charset="0"/>
                <a:cs typeface="Calibri" panose="020F0502020204030204" pitchFamily="34" charset="0"/>
              </a:rPr>
              <a:t>Praying For God’s Word To Spread Rapidly</a:t>
            </a:r>
            <a:endParaRPr lang="en-US" sz="2800" i="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5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ircle with a shadow on the ground&#10;&#10;Description automatically generated">
            <a:extLst>
              <a:ext uri="{FF2B5EF4-FFF2-40B4-BE49-F238E27FC236}">
                <a16:creationId xmlns:a16="http://schemas.microsoft.com/office/drawing/2014/main" id="{7E819125-0307-8AFA-98AD-771DB95A18F5}"/>
              </a:ext>
            </a:extLst>
          </p:cNvPr>
          <p:cNvPicPr>
            <a:picLocks noChangeAspect="1"/>
          </p:cNvPicPr>
          <p:nvPr/>
        </p:nvPicPr>
        <p:blipFill>
          <a:blip r:embed="rId2"/>
          <a:stretch>
            <a:fillRect/>
          </a:stretch>
        </p:blipFill>
        <p:spPr>
          <a:xfrm>
            <a:off x="3730521" y="209823"/>
            <a:ext cx="1682958" cy="1627374"/>
          </a:xfrm>
          <a:prstGeom prst="rect">
            <a:avLst/>
          </a:prstGeom>
        </p:spPr>
      </p:pic>
      <p:sp>
        <p:nvSpPr>
          <p:cNvPr id="11" name="TextBox 10">
            <a:extLst>
              <a:ext uri="{FF2B5EF4-FFF2-40B4-BE49-F238E27FC236}">
                <a16:creationId xmlns:a16="http://schemas.microsoft.com/office/drawing/2014/main" id="{C057044F-95B4-D775-796D-DD57187E1BAB}"/>
              </a:ext>
            </a:extLst>
          </p:cNvPr>
          <p:cNvSpPr txBox="1"/>
          <p:nvPr/>
        </p:nvSpPr>
        <p:spPr>
          <a:xfrm>
            <a:off x="411924" y="2531646"/>
            <a:ext cx="8320151" cy="1384995"/>
          </a:xfrm>
          <a:prstGeom prst="rect">
            <a:avLst/>
          </a:prstGeom>
          <a:noFill/>
        </p:spPr>
        <p:txBody>
          <a:bodyPr wrap="square" rtlCol="0">
            <a:spAutoFit/>
          </a:bodyPr>
          <a:lstStyle/>
          <a:p>
            <a:pPr algn="ctr"/>
            <a:r>
              <a:rPr lang="en-US" sz="2800" dirty="0">
                <a:latin typeface="Calibri" panose="020F0502020204030204" pitchFamily="34" charset="0"/>
                <a:cs typeface="Calibri" panose="020F0502020204030204" pitchFamily="34" charset="0"/>
              </a:rPr>
              <a:t>The book of Philemon teaches us how to help someone who has been running from their past, running from their problems, and running from their master.</a:t>
            </a:r>
          </a:p>
        </p:txBody>
      </p:sp>
      <p:sp>
        <p:nvSpPr>
          <p:cNvPr id="5" name="TextBox 4">
            <a:extLst>
              <a:ext uri="{FF2B5EF4-FFF2-40B4-BE49-F238E27FC236}">
                <a16:creationId xmlns:a16="http://schemas.microsoft.com/office/drawing/2014/main" id="{07EA336B-9A8F-5192-74D6-8AE8A5D81AD8}"/>
              </a:ext>
            </a:extLst>
          </p:cNvPr>
          <p:cNvSpPr txBox="1"/>
          <p:nvPr/>
        </p:nvSpPr>
        <p:spPr>
          <a:xfrm>
            <a:off x="3117776" y="1898494"/>
            <a:ext cx="2908445" cy="523220"/>
          </a:xfrm>
          <a:prstGeom prst="rect">
            <a:avLst/>
          </a:prstGeom>
          <a:noFill/>
        </p:spPr>
        <p:txBody>
          <a:bodyPr wrap="square" rtlCol="0">
            <a:spAutoFit/>
          </a:bodyPr>
          <a:lstStyle/>
          <a:p>
            <a:pPr algn="ctr"/>
            <a:r>
              <a:rPr lang="en-US" sz="2800" b="1" i="1" dirty="0">
                <a:solidFill>
                  <a:srgbClr val="0070C0"/>
                </a:solidFill>
                <a:latin typeface="Calibri" panose="020F0502020204030204" pitchFamily="34" charset="0"/>
                <a:cs typeface="Calibri" panose="020F0502020204030204" pitchFamily="34" charset="0"/>
              </a:rPr>
              <a:t>Why This Book?</a:t>
            </a:r>
            <a:endParaRPr lang="en-US" sz="2800" i="1" dirty="0">
              <a:solidFill>
                <a:srgbClr val="0070C0"/>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153D0EA6-658D-A5CE-BE70-3535B3D11DBB}"/>
              </a:ext>
            </a:extLst>
          </p:cNvPr>
          <p:cNvSpPr txBox="1"/>
          <p:nvPr/>
        </p:nvSpPr>
        <p:spPr>
          <a:xfrm>
            <a:off x="411924" y="4175621"/>
            <a:ext cx="8320151" cy="523220"/>
          </a:xfrm>
          <a:prstGeom prst="rect">
            <a:avLst/>
          </a:prstGeom>
          <a:noFill/>
        </p:spPr>
        <p:txBody>
          <a:bodyPr wrap="square" rtlCol="0">
            <a:spAutoFit/>
          </a:bodyPr>
          <a:lstStyle/>
          <a:p>
            <a:pPr algn="ctr"/>
            <a:r>
              <a:rPr lang="en-US" sz="2800" b="1" i="1" dirty="0">
                <a:solidFill>
                  <a:srgbClr val="0070C0"/>
                </a:solidFill>
                <a:latin typeface="Calibri" panose="020F0502020204030204" pitchFamily="34" charset="0"/>
                <a:cs typeface="Calibri" panose="020F0502020204030204" pitchFamily="34" charset="0"/>
              </a:rPr>
              <a:t>Why are people running from God today?</a:t>
            </a:r>
            <a:endParaRPr lang="en-US" sz="2800" i="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701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ircle with a shadow on the ground&#10;&#10;Description automatically generated">
            <a:extLst>
              <a:ext uri="{FF2B5EF4-FFF2-40B4-BE49-F238E27FC236}">
                <a16:creationId xmlns:a16="http://schemas.microsoft.com/office/drawing/2014/main" id="{7E819125-0307-8AFA-98AD-771DB95A18F5}"/>
              </a:ext>
            </a:extLst>
          </p:cNvPr>
          <p:cNvPicPr>
            <a:picLocks noChangeAspect="1"/>
          </p:cNvPicPr>
          <p:nvPr/>
        </p:nvPicPr>
        <p:blipFill>
          <a:blip r:embed="rId2"/>
          <a:stretch>
            <a:fillRect/>
          </a:stretch>
        </p:blipFill>
        <p:spPr>
          <a:xfrm>
            <a:off x="3730521" y="209823"/>
            <a:ext cx="1682958" cy="1627374"/>
          </a:xfrm>
          <a:prstGeom prst="rect">
            <a:avLst/>
          </a:prstGeom>
        </p:spPr>
      </p:pic>
      <p:sp>
        <p:nvSpPr>
          <p:cNvPr id="11" name="TextBox 10">
            <a:extLst>
              <a:ext uri="{FF2B5EF4-FFF2-40B4-BE49-F238E27FC236}">
                <a16:creationId xmlns:a16="http://schemas.microsoft.com/office/drawing/2014/main" id="{C057044F-95B4-D775-796D-DD57187E1BAB}"/>
              </a:ext>
            </a:extLst>
          </p:cNvPr>
          <p:cNvSpPr txBox="1"/>
          <p:nvPr/>
        </p:nvSpPr>
        <p:spPr>
          <a:xfrm>
            <a:off x="411924" y="2531646"/>
            <a:ext cx="8320151" cy="1384995"/>
          </a:xfrm>
          <a:prstGeom prst="rect">
            <a:avLst/>
          </a:prstGeom>
          <a:noFill/>
        </p:spPr>
        <p:txBody>
          <a:bodyPr wrap="square" rtlCol="0">
            <a:spAutoFit/>
          </a:bodyPr>
          <a:lstStyle/>
          <a:p>
            <a:pPr algn="ctr"/>
            <a:r>
              <a:rPr lang="en-US" sz="2800" dirty="0">
                <a:latin typeface="Calibri" panose="020F0502020204030204" pitchFamily="34" charset="0"/>
                <a:cs typeface="Calibri" panose="020F0502020204030204" pitchFamily="34" charset="0"/>
              </a:rPr>
              <a:t>The book of Philemon teaches us how to help someone who has been running from their past, running from their problems, and running from their master.</a:t>
            </a:r>
          </a:p>
        </p:txBody>
      </p:sp>
      <p:sp>
        <p:nvSpPr>
          <p:cNvPr id="5" name="TextBox 4">
            <a:extLst>
              <a:ext uri="{FF2B5EF4-FFF2-40B4-BE49-F238E27FC236}">
                <a16:creationId xmlns:a16="http://schemas.microsoft.com/office/drawing/2014/main" id="{07EA336B-9A8F-5192-74D6-8AE8A5D81AD8}"/>
              </a:ext>
            </a:extLst>
          </p:cNvPr>
          <p:cNvSpPr txBox="1"/>
          <p:nvPr/>
        </p:nvSpPr>
        <p:spPr>
          <a:xfrm>
            <a:off x="3117776" y="1898494"/>
            <a:ext cx="2908445" cy="523220"/>
          </a:xfrm>
          <a:prstGeom prst="rect">
            <a:avLst/>
          </a:prstGeom>
          <a:noFill/>
        </p:spPr>
        <p:txBody>
          <a:bodyPr wrap="square" rtlCol="0">
            <a:spAutoFit/>
          </a:bodyPr>
          <a:lstStyle/>
          <a:p>
            <a:pPr algn="ctr"/>
            <a:r>
              <a:rPr lang="en-US" sz="2800" b="1" i="1" dirty="0">
                <a:solidFill>
                  <a:srgbClr val="0070C0"/>
                </a:solidFill>
                <a:latin typeface="Calibri" panose="020F0502020204030204" pitchFamily="34" charset="0"/>
                <a:cs typeface="Calibri" panose="020F0502020204030204" pitchFamily="34" charset="0"/>
              </a:rPr>
              <a:t>Why This Book?</a:t>
            </a:r>
            <a:endParaRPr lang="en-US" sz="2800" i="1" dirty="0">
              <a:solidFill>
                <a:srgbClr val="0070C0"/>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153D0EA6-658D-A5CE-BE70-3535B3D11DBB}"/>
              </a:ext>
            </a:extLst>
          </p:cNvPr>
          <p:cNvSpPr txBox="1"/>
          <p:nvPr/>
        </p:nvSpPr>
        <p:spPr>
          <a:xfrm>
            <a:off x="411924" y="4175621"/>
            <a:ext cx="8320151" cy="523220"/>
          </a:xfrm>
          <a:prstGeom prst="rect">
            <a:avLst/>
          </a:prstGeom>
          <a:noFill/>
        </p:spPr>
        <p:txBody>
          <a:bodyPr wrap="square" rtlCol="0">
            <a:spAutoFit/>
          </a:bodyPr>
          <a:lstStyle/>
          <a:p>
            <a:pPr algn="ctr"/>
            <a:r>
              <a:rPr lang="en-US" sz="2800" b="1" i="1" dirty="0">
                <a:solidFill>
                  <a:srgbClr val="0070C0"/>
                </a:solidFill>
                <a:latin typeface="Calibri" panose="020F0502020204030204" pitchFamily="34" charset="0"/>
                <a:cs typeface="Calibri" panose="020F0502020204030204" pitchFamily="34" charset="0"/>
              </a:rPr>
              <a:t>What do we know about the 3 central people? </a:t>
            </a:r>
            <a:endParaRPr lang="en-US" sz="2800" i="1" dirty="0">
              <a:solidFill>
                <a:srgbClr val="0070C0"/>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FAF9C30-C321-D3E9-E121-7A523A3CD93D}"/>
              </a:ext>
            </a:extLst>
          </p:cNvPr>
          <p:cNvSpPr txBox="1"/>
          <p:nvPr/>
        </p:nvSpPr>
        <p:spPr>
          <a:xfrm>
            <a:off x="1446897" y="4698841"/>
            <a:ext cx="1707822" cy="523220"/>
          </a:xfrm>
          <a:prstGeom prst="rect">
            <a:avLst/>
          </a:prstGeom>
          <a:noFill/>
        </p:spPr>
        <p:txBody>
          <a:bodyPr wrap="square" rtlCol="0">
            <a:spAutoFit/>
          </a:bodyPr>
          <a:lstStyle/>
          <a:p>
            <a:pPr algn="ctr"/>
            <a:r>
              <a:rPr lang="en-US" sz="2800" dirty="0">
                <a:latin typeface="Calibri" panose="020F0502020204030204" pitchFamily="34" charset="0"/>
                <a:cs typeface="Calibri" panose="020F0502020204030204" pitchFamily="34" charset="0"/>
              </a:rPr>
              <a:t>Paul</a:t>
            </a:r>
          </a:p>
        </p:txBody>
      </p:sp>
      <p:sp>
        <p:nvSpPr>
          <p:cNvPr id="7" name="TextBox 6">
            <a:extLst>
              <a:ext uri="{FF2B5EF4-FFF2-40B4-BE49-F238E27FC236}">
                <a16:creationId xmlns:a16="http://schemas.microsoft.com/office/drawing/2014/main" id="{5A64E4F5-1EBF-25A2-8BAC-8CCF36FD8ADC}"/>
              </a:ext>
            </a:extLst>
          </p:cNvPr>
          <p:cNvSpPr txBox="1"/>
          <p:nvPr/>
        </p:nvSpPr>
        <p:spPr>
          <a:xfrm>
            <a:off x="3705657" y="4698841"/>
            <a:ext cx="1707822" cy="523220"/>
          </a:xfrm>
          <a:prstGeom prst="rect">
            <a:avLst/>
          </a:prstGeom>
          <a:noFill/>
        </p:spPr>
        <p:txBody>
          <a:bodyPr wrap="square" rtlCol="0">
            <a:spAutoFit/>
          </a:bodyPr>
          <a:lstStyle/>
          <a:p>
            <a:pPr algn="ctr"/>
            <a:r>
              <a:rPr lang="en-US" sz="2800" dirty="0">
                <a:latin typeface="Calibri" panose="020F0502020204030204" pitchFamily="34" charset="0"/>
                <a:cs typeface="Calibri" panose="020F0502020204030204" pitchFamily="34" charset="0"/>
              </a:rPr>
              <a:t>Philemon</a:t>
            </a:r>
          </a:p>
        </p:txBody>
      </p:sp>
      <p:sp>
        <p:nvSpPr>
          <p:cNvPr id="8" name="TextBox 7">
            <a:extLst>
              <a:ext uri="{FF2B5EF4-FFF2-40B4-BE49-F238E27FC236}">
                <a16:creationId xmlns:a16="http://schemas.microsoft.com/office/drawing/2014/main" id="{BE992AE0-6A16-5077-31D6-7F015A45C0C5}"/>
              </a:ext>
            </a:extLst>
          </p:cNvPr>
          <p:cNvSpPr txBox="1"/>
          <p:nvPr/>
        </p:nvSpPr>
        <p:spPr>
          <a:xfrm>
            <a:off x="5964419" y="4698841"/>
            <a:ext cx="1707822" cy="523220"/>
          </a:xfrm>
          <a:prstGeom prst="rect">
            <a:avLst/>
          </a:prstGeom>
          <a:noFill/>
        </p:spPr>
        <p:txBody>
          <a:bodyPr wrap="square" rtlCol="0">
            <a:spAutoFit/>
          </a:bodyPr>
          <a:lstStyle/>
          <a:p>
            <a:pPr algn="ctr"/>
            <a:r>
              <a:rPr lang="en-US" sz="2800" dirty="0">
                <a:latin typeface="Calibri" panose="020F0502020204030204" pitchFamily="34" charset="0"/>
                <a:cs typeface="Calibri" panose="020F0502020204030204" pitchFamily="34" charset="0"/>
              </a:rPr>
              <a:t>Onesimus</a:t>
            </a:r>
          </a:p>
        </p:txBody>
      </p:sp>
    </p:spTree>
    <p:extLst>
      <p:ext uri="{BB962C8B-B14F-4D97-AF65-F5344CB8AC3E}">
        <p14:creationId xmlns:p14="http://schemas.microsoft.com/office/powerpoint/2010/main" val="137192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ircle with a shadow on the ground&#10;&#10;Description automatically generated">
            <a:extLst>
              <a:ext uri="{FF2B5EF4-FFF2-40B4-BE49-F238E27FC236}">
                <a16:creationId xmlns:a16="http://schemas.microsoft.com/office/drawing/2014/main" id="{7E819125-0307-8AFA-98AD-771DB95A18F5}"/>
              </a:ext>
            </a:extLst>
          </p:cNvPr>
          <p:cNvPicPr>
            <a:picLocks noChangeAspect="1"/>
          </p:cNvPicPr>
          <p:nvPr/>
        </p:nvPicPr>
        <p:blipFill>
          <a:blip r:embed="rId3"/>
          <a:stretch>
            <a:fillRect/>
          </a:stretch>
        </p:blipFill>
        <p:spPr>
          <a:xfrm>
            <a:off x="3730521" y="209823"/>
            <a:ext cx="1682958" cy="1627374"/>
          </a:xfrm>
          <a:prstGeom prst="rect">
            <a:avLst/>
          </a:prstGeom>
        </p:spPr>
      </p:pic>
      <p:sp>
        <p:nvSpPr>
          <p:cNvPr id="11" name="TextBox 10">
            <a:extLst>
              <a:ext uri="{FF2B5EF4-FFF2-40B4-BE49-F238E27FC236}">
                <a16:creationId xmlns:a16="http://schemas.microsoft.com/office/drawing/2014/main" id="{C057044F-95B4-D775-796D-DD57187E1BAB}"/>
              </a:ext>
            </a:extLst>
          </p:cNvPr>
          <p:cNvSpPr txBox="1"/>
          <p:nvPr/>
        </p:nvSpPr>
        <p:spPr>
          <a:xfrm>
            <a:off x="411924" y="2531646"/>
            <a:ext cx="8320151" cy="1323439"/>
          </a:xfrm>
          <a:prstGeom prst="rect">
            <a:avLst/>
          </a:prstGeom>
          <a:noFill/>
        </p:spPr>
        <p:txBody>
          <a:bodyPr wrap="square" rtlCol="0">
            <a:spAutoFit/>
          </a:bodyPr>
          <a:lstStyle/>
          <a:p>
            <a:pPr algn="ctr"/>
            <a:r>
              <a:rPr lang="en-US" sz="2800" dirty="0">
                <a:latin typeface="Calibri" panose="020F0502020204030204" pitchFamily="34" charset="0"/>
                <a:cs typeface="Calibri" panose="020F0502020204030204" pitchFamily="34" charset="0"/>
              </a:rPr>
              <a:t>“They are all asked to do the right thing, </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they are not asked to do the easy thing.”</a:t>
            </a:r>
          </a:p>
          <a:p>
            <a:pPr algn="ctr"/>
            <a:r>
              <a:rPr lang="en-US" sz="2400" i="1" dirty="0">
                <a:latin typeface="Calibri" panose="020F0502020204030204" pitchFamily="34" charset="0"/>
                <a:cs typeface="Calibri" panose="020F0502020204030204" pitchFamily="34" charset="0"/>
              </a:rPr>
              <a:t>- Don Truex</a:t>
            </a:r>
          </a:p>
        </p:txBody>
      </p:sp>
      <p:sp>
        <p:nvSpPr>
          <p:cNvPr id="5" name="TextBox 4">
            <a:extLst>
              <a:ext uri="{FF2B5EF4-FFF2-40B4-BE49-F238E27FC236}">
                <a16:creationId xmlns:a16="http://schemas.microsoft.com/office/drawing/2014/main" id="{07EA336B-9A8F-5192-74D6-8AE8A5D81AD8}"/>
              </a:ext>
            </a:extLst>
          </p:cNvPr>
          <p:cNvSpPr txBox="1"/>
          <p:nvPr/>
        </p:nvSpPr>
        <p:spPr>
          <a:xfrm>
            <a:off x="3117776" y="1898494"/>
            <a:ext cx="2908445" cy="523220"/>
          </a:xfrm>
          <a:prstGeom prst="rect">
            <a:avLst/>
          </a:prstGeom>
          <a:noFill/>
        </p:spPr>
        <p:txBody>
          <a:bodyPr wrap="square" rtlCol="0">
            <a:spAutoFit/>
          </a:bodyPr>
          <a:lstStyle/>
          <a:p>
            <a:pPr algn="ctr"/>
            <a:r>
              <a:rPr lang="en-US" sz="2800" b="1" i="1" dirty="0">
                <a:solidFill>
                  <a:srgbClr val="0070C0"/>
                </a:solidFill>
                <a:latin typeface="Calibri" panose="020F0502020204030204" pitchFamily="34" charset="0"/>
                <a:cs typeface="Calibri" panose="020F0502020204030204" pitchFamily="34" charset="0"/>
              </a:rPr>
              <a:t>Why This Book?</a:t>
            </a:r>
            <a:endParaRPr lang="en-US" sz="2800" i="1" dirty="0">
              <a:solidFill>
                <a:srgbClr val="0070C0"/>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0E95DD5-1805-85CF-B84E-868147232D74}"/>
              </a:ext>
            </a:extLst>
          </p:cNvPr>
          <p:cNvSpPr txBox="1"/>
          <p:nvPr/>
        </p:nvSpPr>
        <p:spPr>
          <a:xfrm>
            <a:off x="411924" y="4175621"/>
            <a:ext cx="8320151" cy="523220"/>
          </a:xfrm>
          <a:prstGeom prst="rect">
            <a:avLst/>
          </a:prstGeom>
          <a:noFill/>
        </p:spPr>
        <p:txBody>
          <a:bodyPr wrap="square" rtlCol="0">
            <a:spAutoFit/>
          </a:bodyPr>
          <a:lstStyle/>
          <a:p>
            <a:pPr algn="ctr"/>
            <a:r>
              <a:rPr lang="en-US" sz="2800" b="1" i="1" dirty="0">
                <a:solidFill>
                  <a:srgbClr val="0070C0"/>
                </a:solidFill>
                <a:latin typeface="Calibri" panose="020F0502020204030204" pitchFamily="34" charset="0"/>
                <a:cs typeface="Calibri" panose="020F0502020204030204" pitchFamily="34" charset="0"/>
              </a:rPr>
              <a:t>What is hard about what each man must do? </a:t>
            </a:r>
            <a:endParaRPr lang="en-US" sz="2800" i="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728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ircle with a shadow on the ground&#10;&#10;Description automatically generated">
            <a:extLst>
              <a:ext uri="{FF2B5EF4-FFF2-40B4-BE49-F238E27FC236}">
                <a16:creationId xmlns:a16="http://schemas.microsoft.com/office/drawing/2014/main" id="{7E819125-0307-8AFA-98AD-771DB95A18F5}"/>
              </a:ext>
            </a:extLst>
          </p:cNvPr>
          <p:cNvPicPr>
            <a:picLocks noChangeAspect="1"/>
          </p:cNvPicPr>
          <p:nvPr/>
        </p:nvPicPr>
        <p:blipFill>
          <a:blip r:embed="rId3"/>
          <a:stretch>
            <a:fillRect/>
          </a:stretch>
        </p:blipFill>
        <p:spPr>
          <a:xfrm>
            <a:off x="3730521" y="209823"/>
            <a:ext cx="1682958" cy="1627374"/>
          </a:xfrm>
          <a:prstGeom prst="rect">
            <a:avLst/>
          </a:prstGeom>
        </p:spPr>
      </p:pic>
      <p:sp>
        <p:nvSpPr>
          <p:cNvPr id="11" name="TextBox 10">
            <a:extLst>
              <a:ext uri="{FF2B5EF4-FFF2-40B4-BE49-F238E27FC236}">
                <a16:creationId xmlns:a16="http://schemas.microsoft.com/office/drawing/2014/main" id="{C057044F-95B4-D775-796D-DD57187E1BAB}"/>
              </a:ext>
            </a:extLst>
          </p:cNvPr>
          <p:cNvSpPr txBox="1"/>
          <p:nvPr/>
        </p:nvSpPr>
        <p:spPr>
          <a:xfrm>
            <a:off x="411924" y="2531646"/>
            <a:ext cx="8320151" cy="954107"/>
          </a:xfrm>
          <a:prstGeom prst="rect">
            <a:avLst/>
          </a:prstGeom>
          <a:noFill/>
        </p:spPr>
        <p:txBody>
          <a:bodyPr wrap="square" rtlCol="0">
            <a:spAutoFit/>
          </a:bodyPr>
          <a:lstStyle/>
          <a:p>
            <a:pPr algn="ctr"/>
            <a:r>
              <a:rPr lang="en-US" sz="2800" dirty="0">
                <a:latin typeface="Calibri" panose="020F0502020204030204" pitchFamily="34" charset="0"/>
                <a:cs typeface="Calibri" panose="020F0502020204030204" pitchFamily="34" charset="0"/>
              </a:rPr>
              <a:t>“who formerly was useless to you, but now is useful both to you and to me.” Philemon 1:11</a:t>
            </a:r>
            <a:endParaRPr lang="en-US" sz="2400" i="1"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07EA336B-9A8F-5192-74D6-8AE8A5D81AD8}"/>
              </a:ext>
            </a:extLst>
          </p:cNvPr>
          <p:cNvSpPr txBox="1"/>
          <p:nvPr/>
        </p:nvSpPr>
        <p:spPr>
          <a:xfrm>
            <a:off x="1689515" y="1933696"/>
            <a:ext cx="5764967" cy="523220"/>
          </a:xfrm>
          <a:prstGeom prst="rect">
            <a:avLst/>
          </a:prstGeom>
          <a:noFill/>
        </p:spPr>
        <p:txBody>
          <a:bodyPr wrap="square" rtlCol="0">
            <a:spAutoFit/>
          </a:bodyPr>
          <a:lstStyle/>
          <a:p>
            <a:pPr algn="ctr"/>
            <a:r>
              <a:rPr lang="en-US" sz="2800" b="1" i="1" dirty="0">
                <a:solidFill>
                  <a:srgbClr val="0070C0"/>
                </a:solidFill>
                <a:latin typeface="Calibri" panose="020F0502020204030204" pitchFamily="34" charset="0"/>
                <a:cs typeface="Calibri" panose="020F0502020204030204" pitchFamily="34" charset="0"/>
              </a:rPr>
              <a:t>Forgiveness As A Catalyst for Change</a:t>
            </a:r>
            <a:endParaRPr lang="en-US" sz="2800" i="1" dirty="0">
              <a:solidFill>
                <a:srgbClr val="0070C0"/>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F4A7ADE3-17D8-7156-68CC-7BF21AF18716}"/>
              </a:ext>
            </a:extLst>
          </p:cNvPr>
          <p:cNvSpPr txBox="1"/>
          <p:nvPr/>
        </p:nvSpPr>
        <p:spPr>
          <a:xfrm>
            <a:off x="411924" y="4175621"/>
            <a:ext cx="8320151" cy="954107"/>
          </a:xfrm>
          <a:prstGeom prst="rect">
            <a:avLst/>
          </a:prstGeom>
          <a:noFill/>
        </p:spPr>
        <p:txBody>
          <a:bodyPr wrap="square" rtlCol="0">
            <a:spAutoFit/>
          </a:bodyPr>
          <a:lstStyle/>
          <a:p>
            <a:pPr algn="ctr"/>
            <a:r>
              <a:rPr lang="en-US" sz="2800" b="1" i="1" dirty="0">
                <a:solidFill>
                  <a:srgbClr val="0070C0"/>
                </a:solidFill>
                <a:latin typeface="Calibri" panose="020F0502020204030204" pitchFamily="34" charset="0"/>
                <a:cs typeface="Calibri" panose="020F0502020204030204" pitchFamily="34" charset="0"/>
              </a:rPr>
              <a:t>Knowing “I am forgiven” changes the way</a:t>
            </a:r>
            <a:br>
              <a:rPr lang="en-US" sz="2800" b="1" i="1" dirty="0">
                <a:solidFill>
                  <a:srgbClr val="0070C0"/>
                </a:solidFill>
                <a:latin typeface="Calibri" panose="020F0502020204030204" pitchFamily="34" charset="0"/>
                <a:cs typeface="Calibri" panose="020F0502020204030204" pitchFamily="34" charset="0"/>
              </a:rPr>
            </a:br>
            <a:r>
              <a:rPr lang="en-US" sz="2800" b="1" i="1" dirty="0">
                <a:solidFill>
                  <a:srgbClr val="0070C0"/>
                </a:solidFill>
                <a:latin typeface="Calibri" panose="020F0502020204030204" pitchFamily="34" charset="0"/>
                <a:cs typeface="Calibri" panose="020F0502020204030204" pitchFamily="34" charset="0"/>
              </a:rPr>
              <a:t> I think about the challenges ahead.</a:t>
            </a:r>
            <a:endParaRPr lang="en-US" sz="2800" i="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02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ircle with a shadow on the ground&#10;&#10;Description automatically generated">
            <a:extLst>
              <a:ext uri="{FF2B5EF4-FFF2-40B4-BE49-F238E27FC236}">
                <a16:creationId xmlns:a16="http://schemas.microsoft.com/office/drawing/2014/main" id="{7E819125-0307-8AFA-98AD-771DB95A18F5}"/>
              </a:ext>
            </a:extLst>
          </p:cNvPr>
          <p:cNvPicPr>
            <a:picLocks noChangeAspect="1"/>
          </p:cNvPicPr>
          <p:nvPr/>
        </p:nvPicPr>
        <p:blipFill>
          <a:blip r:embed="rId2"/>
          <a:stretch>
            <a:fillRect/>
          </a:stretch>
        </p:blipFill>
        <p:spPr>
          <a:xfrm>
            <a:off x="3730521" y="209823"/>
            <a:ext cx="1682958" cy="1627374"/>
          </a:xfrm>
          <a:prstGeom prst="rect">
            <a:avLst/>
          </a:prstGeom>
        </p:spPr>
      </p:pic>
      <p:sp>
        <p:nvSpPr>
          <p:cNvPr id="11" name="TextBox 10">
            <a:extLst>
              <a:ext uri="{FF2B5EF4-FFF2-40B4-BE49-F238E27FC236}">
                <a16:creationId xmlns:a16="http://schemas.microsoft.com/office/drawing/2014/main" id="{C057044F-95B4-D775-796D-DD57187E1BAB}"/>
              </a:ext>
            </a:extLst>
          </p:cNvPr>
          <p:cNvSpPr txBox="1"/>
          <p:nvPr/>
        </p:nvSpPr>
        <p:spPr>
          <a:xfrm>
            <a:off x="411924" y="1909079"/>
            <a:ext cx="8320151" cy="954107"/>
          </a:xfrm>
          <a:prstGeom prst="rect">
            <a:avLst/>
          </a:prstGeom>
          <a:noFill/>
        </p:spPr>
        <p:txBody>
          <a:bodyPr wrap="square" rtlCol="0">
            <a:spAutoFit/>
          </a:bodyPr>
          <a:lstStyle/>
          <a:p>
            <a:pPr algn="ctr"/>
            <a:r>
              <a:rPr lang="en-US" sz="2800" b="1" i="1" dirty="0">
                <a:solidFill>
                  <a:srgbClr val="0070C0"/>
                </a:solidFill>
                <a:latin typeface="Calibri" panose="020F0502020204030204" pitchFamily="34" charset="0"/>
                <a:cs typeface="Calibri" panose="020F0502020204030204" pitchFamily="34" charset="0"/>
              </a:rPr>
              <a:t>Authenticity</a:t>
            </a:r>
            <a:r>
              <a:rPr lang="en-US" sz="2800" i="1" dirty="0">
                <a:solidFill>
                  <a:srgbClr val="0070C0"/>
                </a:solidFill>
                <a:latin typeface="Calibri" panose="020F0502020204030204" pitchFamily="34" charset="0"/>
                <a:cs typeface="Calibri" panose="020F0502020204030204" pitchFamily="34" charset="0"/>
              </a:rPr>
              <a:t>, Not Authority, </a:t>
            </a:r>
            <a:br>
              <a:rPr lang="en-US" sz="2800" i="1" dirty="0">
                <a:solidFill>
                  <a:srgbClr val="0070C0"/>
                </a:solidFill>
                <a:latin typeface="Calibri" panose="020F0502020204030204" pitchFamily="34" charset="0"/>
                <a:cs typeface="Calibri" panose="020F0502020204030204" pitchFamily="34" charset="0"/>
              </a:rPr>
            </a:br>
            <a:r>
              <a:rPr lang="en-US" sz="2800" i="1" dirty="0">
                <a:solidFill>
                  <a:srgbClr val="0070C0"/>
                </a:solidFill>
                <a:latin typeface="Calibri" panose="020F0502020204030204" pitchFamily="34" charset="0"/>
                <a:cs typeface="Calibri" panose="020F0502020204030204" pitchFamily="34" charset="0"/>
              </a:rPr>
              <a:t>Is The Source of Genuine Leadership. (vs. 8-9)</a:t>
            </a:r>
          </a:p>
        </p:txBody>
      </p:sp>
      <p:sp>
        <p:nvSpPr>
          <p:cNvPr id="2" name="TextBox 1">
            <a:extLst>
              <a:ext uri="{FF2B5EF4-FFF2-40B4-BE49-F238E27FC236}">
                <a16:creationId xmlns:a16="http://schemas.microsoft.com/office/drawing/2014/main" id="{4FA8978E-F4C1-E143-5D1F-28E3F48B6A99}"/>
              </a:ext>
            </a:extLst>
          </p:cNvPr>
          <p:cNvSpPr txBox="1"/>
          <p:nvPr/>
        </p:nvSpPr>
        <p:spPr>
          <a:xfrm>
            <a:off x="411923" y="3021302"/>
            <a:ext cx="8320151" cy="954107"/>
          </a:xfrm>
          <a:prstGeom prst="rect">
            <a:avLst/>
          </a:prstGeom>
          <a:noFill/>
        </p:spPr>
        <p:txBody>
          <a:bodyPr wrap="square" rtlCol="0">
            <a:spAutoFit/>
          </a:bodyPr>
          <a:lstStyle/>
          <a:p>
            <a:pPr algn="ctr"/>
            <a:r>
              <a:rPr lang="en-US" sz="2800" b="1" i="1" dirty="0">
                <a:solidFill>
                  <a:srgbClr val="0070C0"/>
                </a:solidFill>
                <a:latin typeface="Calibri" panose="020F0502020204030204" pitchFamily="34" charset="0"/>
                <a:cs typeface="Calibri" panose="020F0502020204030204" pitchFamily="34" charset="0"/>
              </a:rPr>
              <a:t>Love</a:t>
            </a:r>
            <a:r>
              <a:rPr lang="en-US" sz="2800" i="1" dirty="0">
                <a:solidFill>
                  <a:srgbClr val="0070C0"/>
                </a:solidFill>
                <a:latin typeface="Calibri" panose="020F0502020204030204" pitchFamily="34" charset="0"/>
                <a:cs typeface="Calibri" panose="020F0502020204030204" pitchFamily="34" charset="0"/>
              </a:rPr>
              <a:t>, Not Compulsion, </a:t>
            </a:r>
            <a:br>
              <a:rPr lang="en-US" sz="2800" i="1" dirty="0">
                <a:solidFill>
                  <a:srgbClr val="0070C0"/>
                </a:solidFill>
                <a:latin typeface="Calibri" panose="020F0502020204030204" pitchFamily="34" charset="0"/>
                <a:cs typeface="Calibri" panose="020F0502020204030204" pitchFamily="34" charset="0"/>
              </a:rPr>
            </a:br>
            <a:r>
              <a:rPr lang="en-US" sz="2800" i="1" dirty="0">
                <a:solidFill>
                  <a:srgbClr val="0070C0"/>
                </a:solidFill>
                <a:latin typeface="Calibri" panose="020F0502020204030204" pitchFamily="34" charset="0"/>
                <a:cs typeface="Calibri" panose="020F0502020204030204" pitchFamily="34" charset="0"/>
              </a:rPr>
              <a:t>Is The Source of Genuine Forgiveness. (vs. 10-14)</a:t>
            </a:r>
          </a:p>
        </p:txBody>
      </p:sp>
      <p:sp>
        <p:nvSpPr>
          <p:cNvPr id="3" name="TextBox 2">
            <a:extLst>
              <a:ext uri="{FF2B5EF4-FFF2-40B4-BE49-F238E27FC236}">
                <a16:creationId xmlns:a16="http://schemas.microsoft.com/office/drawing/2014/main" id="{D98DDC86-492A-BBF4-3115-84923DF6E5DA}"/>
              </a:ext>
            </a:extLst>
          </p:cNvPr>
          <p:cNvSpPr txBox="1"/>
          <p:nvPr/>
        </p:nvSpPr>
        <p:spPr>
          <a:xfrm>
            <a:off x="411923" y="4133525"/>
            <a:ext cx="8320151" cy="954107"/>
          </a:xfrm>
          <a:prstGeom prst="rect">
            <a:avLst/>
          </a:prstGeom>
          <a:noFill/>
        </p:spPr>
        <p:txBody>
          <a:bodyPr wrap="square" rtlCol="0">
            <a:spAutoFit/>
          </a:bodyPr>
          <a:lstStyle/>
          <a:p>
            <a:pPr algn="ctr"/>
            <a:r>
              <a:rPr lang="en-US" sz="2800" b="1" i="1" dirty="0">
                <a:solidFill>
                  <a:srgbClr val="0070C0"/>
                </a:solidFill>
                <a:latin typeface="Calibri" panose="020F0502020204030204" pitchFamily="34" charset="0"/>
                <a:cs typeface="Calibri" panose="020F0502020204030204" pitchFamily="34" charset="0"/>
              </a:rPr>
              <a:t>Sacrifice</a:t>
            </a:r>
            <a:r>
              <a:rPr lang="en-US" sz="2800" i="1" dirty="0">
                <a:solidFill>
                  <a:srgbClr val="0070C0"/>
                </a:solidFill>
                <a:latin typeface="Calibri" panose="020F0502020204030204" pitchFamily="34" charset="0"/>
                <a:cs typeface="Calibri" panose="020F0502020204030204" pitchFamily="34" charset="0"/>
              </a:rPr>
              <a:t>, Not Self-Interest, </a:t>
            </a:r>
            <a:br>
              <a:rPr lang="en-US" sz="2800" i="1" dirty="0">
                <a:solidFill>
                  <a:srgbClr val="0070C0"/>
                </a:solidFill>
                <a:latin typeface="Calibri" panose="020F0502020204030204" pitchFamily="34" charset="0"/>
                <a:cs typeface="Calibri" panose="020F0502020204030204" pitchFamily="34" charset="0"/>
              </a:rPr>
            </a:br>
            <a:r>
              <a:rPr lang="en-US" sz="2800" i="1" dirty="0">
                <a:solidFill>
                  <a:srgbClr val="0070C0"/>
                </a:solidFill>
                <a:latin typeface="Calibri" panose="020F0502020204030204" pitchFamily="34" charset="0"/>
                <a:cs typeface="Calibri" panose="020F0502020204030204" pitchFamily="34" charset="0"/>
              </a:rPr>
              <a:t>Is The Source of Genuine Restoration. (vs. 15-21)</a:t>
            </a:r>
          </a:p>
        </p:txBody>
      </p:sp>
    </p:spTree>
    <p:extLst>
      <p:ext uri="{BB962C8B-B14F-4D97-AF65-F5344CB8AC3E}">
        <p14:creationId xmlns:p14="http://schemas.microsoft.com/office/powerpoint/2010/main" val="213484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ircle with a shadow on the ground&#10;&#10;Description automatically generated">
            <a:extLst>
              <a:ext uri="{FF2B5EF4-FFF2-40B4-BE49-F238E27FC236}">
                <a16:creationId xmlns:a16="http://schemas.microsoft.com/office/drawing/2014/main" id="{7E819125-0307-8AFA-98AD-771DB95A18F5}"/>
              </a:ext>
            </a:extLst>
          </p:cNvPr>
          <p:cNvPicPr>
            <a:picLocks noChangeAspect="1"/>
          </p:cNvPicPr>
          <p:nvPr/>
        </p:nvPicPr>
        <p:blipFill>
          <a:blip r:embed="rId3"/>
          <a:stretch>
            <a:fillRect/>
          </a:stretch>
        </p:blipFill>
        <p:spPr>
          <a:xfrm>
            <a:off x="3730521" y="209823"/>
            <a:ext cx="1682958" cy="1627374"/>
          </a:xfrm>
          <a:prstGeom prst="rect">
            <a:avLst/>
          </a:prstGeom>
        </p:spPr>
      </p:pic>
      <p:sp>
        <p:nvSpPr>
          <p:cNvPr id="11" name="TextBox 10">
            <a:extLst>
              <a:ext uri="{FF2B5EF4-FFF2-40B4-BE49-F238E27FC236}">
                <a16:creationId xmlns:a16="http://schemas.microsoft.com/office/drawing/2014/main" id="{C057044F-95B4-D775-796D-DD57187E1BAB}"/>
              </a:ext>
            </a:extLst>
          </p:cNvPr>
          <p:cNvSpPr txBox="1"/>
          <p:nvPr/>
        </p:nvSpPr>
        <p:spPr>
          <a:xfrm>
            <a:off x="411924" y="2531646"/>
            <a:ext cx="8320151" cy="1323439"/>
          </a:xfrm>
          <a:prstGeom prst="rect">
            <a:avLst/>
          </a:prstGeom>
          <a:noFill/>
        </p:spPr>
        <p:txBody>
          <a:bodyPr wrap="square" rtlCol="0">
            <a:spAutoFit/>
          </a:bodyPr>
          <a:lstStyle/>
          <a:p>
            <a:pPr algn="ctr"/>
            <a:r>
              <a:rPr lang="en-US" sz="2800" dirty="0">
                <a:latin typeface="Calibri" panose="020F0502020204030204" pitchFamily="34" charset="0"/>
                <a:cs typeface="Calibri" panose="020F0502020204030204" pitchFamily="34" charset="0"/>
              </a:rPr>
              <a:t>“Spiritual run-aways may leave our sight, </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but they never leave God’s sight.”</a:t>
            </a:r>
          </a:p>
          <a:p>
            <a:pPr algn="ctr"/>
            <a:r>
              <a:rPr lang="en-US" sz="2400" i="1" dirty="0">
                <a:latin typeface="Calibri" panose="020F0502020204030204" pitchFamily="34" charset="0"/>
                <a:cs typeface="Calibri" panose="020F0502020204030204" pitchFamily="34" charset="0"/>
              </a:rPr>
              <a:t>- Don Truex</a:t>
            </a:r>
          </a:p>
        </p:txBody>
      </p:sp>
      <p:sp>
        <p:nvSpPr>
          <p:cNvPr id="5" name="TextBox 4">
            <a:extLst>
              <a:ext uri="{FF2B5EF4-FFF2-40B4-BE49-F238E27FC236}">
                <a16:creationId xmlns:a16="http://schemas.microsoft.com/office/drawing/2014/main" id="{07EA336B-9A8F-5192-74D6-8AE8A5D81AD8}"/>
              </a:ext>
            </a:extLst>
          </p:cNvPr>
          <p:cNvSpPr txBox="1"/>
          <p:nvPr/>
        </p:nvSpPr>
        <p:spPr>
          <a:xfrm>
            <a:off x="3117776" y="1898494"/>
            <a:ext cx="2908445" cy="523220"/>
          </a:xfrm>
          <a:prstGeom prst="rect">
            <a:avLst/>
          </a:prstGeom>
          <a:noFill/>
        </p:spPr>
        <p:txBody>
          <a:bodyPr wrap="square" rtlCol="0">
            <a:spAutoFit/>
          </a:bodyPr>
          <a:lstStyle/>
          <a:p>
            <a:pPr algn="ctr"/>
            <a:r>
              <a:rPr lang="en-US" sz="2800" b="1" i="1" dirty="0">
                <a:solidFill>
                  <a:srgbClr val="0070C0"/>
                </a:solidFill>
                <a:latin typeface="Calibri" panose="020F0502020204030204" pitchFamily="34" charset="0"/>
                <a:cs typeface="Calibri" panose="020F0502020204030204" pitchFamily="34" charset="0"/>
              </a:rPr>
              <a:t>Group Discussion</a:t>
            </a:r>
            <a:endParaRPr lang="en-US" sz="2800" i="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866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ircle with a shadow on the ground&#10;&#10;Description automatically generated">
            <a:extLst>
              <a:ext uri="{FF2B5EF4-FFF2-40B4-BE49-F238E27FC236}">
                <a16:creationId xmlns:a16="http://schemas.microsoft.com/office/drawing/2014/main" id="{7E819125-0307-8AFA-98AD-771DB95A18F5}"/>
              </a:ext>
            </a:extLst>
          </p:cNvPr>
          <p:cNvPicPr>
            <a:picLocks noChangeAspect="1"/>
          </p:cNvPicPr>
          <p:nvPr/>
        </p:nvPicPr>
        <p:blipFill>
          <a:blip r:embed="rId3"/>
          <a:stretch>
            <a:fillRect/>
          </a:stretch>
        </p:blipFill>
        <p:spPr>
          <a:xfrm>
            <a:off x="3730521" y="209823"/>
            <a:ext cx="1682958" cy="1627374"/>
          </a:xfrm>
          <a:prstGeom prst="rect">
            <a:avLst/>
          </a:prstGeom>
        </p:spPr>
      </p:pic>
      <p:sp>
        <p:nvSpPr>
          <p:cNvPr id="11" name="TextBox 10">
            <a:extLst>
              <a:ext uri="{FF2B5EF4-FFF2-40B4-BE49-F238E27FC236}">
                <a16:creationId xmlns:a16="http://schemas.microsoft.com/office/drawing/2014/main" id="{C057044F-95B4-D775-796D-DD57187E1BAB}"/>
              </a:ext>
            </a:extLst>
          </p:cNvPr>
          <p:cNvSpPr txBox="1"/>
          <p:nvPr/>
        </p:nvSpPr>
        <p:spPr>
          <a:xfrm>
            <a:off x="411924" y="1909079"/>
            <a:ext cx="8320151" cy="954107"/>
          </a:xfrm>
          <a:prstGeom prst="rect">
            <a:avLst/>
          </a:prstGeom>
          <a:noFill/>
        </p:spPr>
        <p:txBody>
          <a:bodyPr wrap="square" rtlCol="0">
            <a:spAutoFit/>
          </a:bodyPr>
          <a:lstStyle/>
          <a:p>
            <a:pPr algn="ctr"/>
            <a:r>
              <a:rPr lang="en-US" sz="2800" b="1" i="1" dirty="0">
                <a:solidFill>
                  <a:srgbClr val="0070C0"/>
                </a:solidFill>
                <a:latin typeface="Calibri" panose="020F0502020204030204" pitchFamily="34" charset="0"/>
                <a:cs typeface="Calibri" panose="020F0502020204030204" pitchFamily="34" charset="0"/>
              </a:rPr>
              <a:t>Be A Paul:</a:t>
            </a:r>
            <a:r>
              <a:rPr lang="en-US" sz="2800" i="1" dirty="0">
                <a:solidFill>
                  <a:srgbClr val="0070C0"/>
                </a:solidFill>
                <a:latin typeface="Calibri" panose="020F0502020204030204" pitchFamily="34" charset="0"/>
                <a:cs typeface="Calibri" panose="020F0502020204030204" pitchFamily="34" charset="0"/>
              </a:rPr>
              <a:t> </a:t>
            </a:r>
            <a:br>
              <a:rPr lang="en-US" sz="2800" i="1" dirty="0">
                <a:solidFill>
                  <a:srgbClr val="0070C0"/>
                </a:solidFill>
                <a:latin typeface="Calibri" panose="020F0502020204030204" pitchFamily="34" charset="0"/>
                <a:cs typeface="Calibri" panose="020F0502020204030204" pitchFamily="34" charset="0"/>
              </a:rPr>
            </a:br>
            <a:r>
              <a:rPr lang="en-US" sz="2800" i="1" dirty="0">
                <a:solidFill>
                  <a:srgbClr val="0070C0"/>
                </a:solidFill>
                <a:latin typeface="Calibri" panose="020F0502020204030204" pitchFamily="34" charset="0"/>
                <a:cs typeface="Calibri" panose="020F0502020204030204" pitchFamily="34" charset="0"/>
              </a:rPr>
              <a:t>Demonstrate The Freedom of the Gospel.</a:t>
            </a:r>
          </a:p>
        </p:txBody>
      </p:sp>
      <p:sp>
        <p:nvSpPr>
          <p:cNvPr id="2" name="TextBox 1">
            <a:extLst>
              <a:ext uri="{FF2B5EF4-FFF2-40B4-BE49-F238E27FC236}">
                <a16:creationId xmlns:a16="http://schemas.microsoft.com/office/drawing/2014/main" id="{4FA8978E-F4C1-E143-5D1F-28E3F48B6A99}"/>
              </a:ext>
            </a:extLst>
          </p:cNvPr>
          <p:cNvSpPr txBox="1"/>
          <p:nvPr/>
        </p:nvSpPr>
        <p:spPr>
          <a:xfrm>
            <a:off x="411923" y="3021302"/>
            <a:ext cx="8320151" cy="954107"/>
          </a:xfrm>
          <a:prstGeom prst="rect">
            <a:avLst/>
          </a:prstGeom>
          <a:noFill/>
        </p:spPr>
        <p:txBody>
          <a:bodyPr wrap="square" rtlCol="0">
            <a:spAutoFit/>
          </a:bodyPr>
          <a:lstStyle/>
          <a:p>
            <a:pPr algn="ctr"/>
            <a:r>
              <a:rPr lang="en-US" sz="2800" b="1" i="1" dirty="0">
                <a:solidFill>
                  <a:srgbClr val="0070C0"/>
                </a:solidFill>
                <a:latin typeface="Calibri" panose="020F0502020204030204" pitchFamily="34" charset="0"/>
                <a:cs typeface="Calibri" panose="020F0502020204030204" pitchFamily="34" charset="0"/>
              </a:rPr>
              <a:t>Be An Onesimus:</a:t>
            </a:r>
            <a:br>
              <a:rPr lang="en-US" sz="2800" i="1" dirty="0">
                <a:solidFill>
                  <a:srgbClr val="0070C0"/>
                </a:solidFill>
                <a:latin typeface="Calibri" panose="020F0502020204030204" pitchFamily="34" charset="0"/>
                <a:cs typeface="Calibri" panose="020F0502020204030204" pitchFamily="34" charset="0"/>
              </a:rPr>
            </a:br>
            <a:r>
              <a:rPr lang="en-US" sz="2800" i="1" dirty="0">
                <a:solidFill>
                  <a:srgbClr val="0070C0"/>
                </a:solidFill>
                <a:latin typeface="Calibri" panose="020F0502020204030204" pitchFamily="34" charset="0"/>
                <a:cs typeface="Calibri" panose="020F0502020204030204" pitchFamily="34" charset="0"/>
              </a:rPr>
              <a:t>Share Your Journey Away From &amp; Back To God.</a:t>
            </a:r>
          </a:p>
        </p:txBody>
      </p:sp>
      <p:sp>
        <p:nvSpPr>
          <p:cNvPr id="3" name="TextBox 2">
            <a:extLst>
              <a:ext uri="{FF2B5EF4-FFF2-40B4-BE49-F238E27FC236}">
                <a16:creationId xmlns:a16="http://schemas.microsoft.com/office/drawing/2014/main" id="{D98DDC86-492A-BBF4-3115-84923DF6E5DA}"/>
              </a:ext>
            </a:extLst>
          </p:cNvPr>
          <p:cNvSpPr txBox="1"/>
          <p:nvPr/>
        </p:nvSpPr>
        <p:spPr>
          <a:xfrm>
            <a:off x="411923" y="4133525"/>
            <a:ext cx="8320151" cy="954107"/>
          </a:xfrm>
          <a:prstGeom prst="rect">
            <a:avLst/>
          </a:prstGeom>
          <a:noFill/>
        </p:spPr>
        <p:txBody>
          <a:bodyPr wrap="square" rtlCol="0">
            <a:spAutoFit/>
          </a:bodyPr>
          <a:lstStyle/>
          <a:p>
            <a:pPr algn="ctr"/>
            <a:r>
              <a:rPr lang="en-US" sz="2800" b="1" i="1" dirty="0">
                <a:solidFill>
                  <a:srgbClr val="0070C0"/>
                </a:solidFill>
                <a:latin typeface="Calibri" panose="020F0502020204030204" pitchFamily="34" charset="0"/>
                <a:cs typeface="Calibri" panose="020F0502020204030204" pitchFamily="34" charset="0"/>
              </a:rPr>
              <a:t>Be A Philemon:</a:t>
            </a:r>
            <a:br>
              <a:rPr lang="en-US" sz="2800" i="1" dirty="0">
                <a:solidFill>
                  <a:srgbClr val="0070C0"/>
                </a:solidFill>
                <a:latin typeface="Calibri" panose="020F0502020204030204" pitchFamily="34" charset="0"/>
                <a:cs typeface="Calibri" panose="020F0502020204030204" pitchFamily="34" charset="0"/>
              </a:rPr>
            </a:br>
            <a:r>
              <a:rPr lang="en-US" sz="2800" i="1" dirty="0">
                <a:solidFill>
                  <a:srgbClr val="0070C0"/>
                </a:solidFill>
                <a:latin typeface="Calibri" panose="020F0502020204030204" pitchFamily="34" charset="0"/>
                <a:cs typeface="Calibri" panose="020F0502020204030204" pitchFamily="34" charset="0"/>
              </a:rPr>
              <a:t>Pay Forward The Kindness &amp; Grace of God.</a:t>
            </a:r>
          </a:p>
        </p:txBody>
      </p:sp>
    </p:spTree>
    <p:extLst>
      <p:ext uri="{BB962C8B-B14F-4D97-AF65-F5344CB8AC3E}">
        <p14:creationId xmlns:p14="http://schemas.microsoft.com/office/powerpoint/2010/main" val="65410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684</TotalTime>
  <Words>1789</Words>
  <Application>Microsoft Macintosh PowerPoint</Application>
  <PresentationFormat>On-screen Show (16:10)</PresentationFormat>
  <Paragraphs>174</Paragraphs>
  <Slides>14</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Aptos</vt:lpstr>
      <vt:lpstr>Aptos Display</vt:lpstr>
      <vt:lpstr>Arial</vt:lpstr>
      <vt:lpstr>Calibri</vt:lpstr>
      <vt:lpstr>Calibri Light</vt:lpstr>
      <vt:lpstr>Wingdings</vt:lpstr>
      <vt:lpstr>Office Theme</vt:lpstr>
      <vt:lpstr>1_Office Theme</vt:lpstr>
      <vt:lpstr>Philemon Workshop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by 2</vt:lpstr>
      <vt:lpstr>PowerPoint Presentation</vt:lpstr>
      <vt:lpstr>PowerPoint Presentation</vt:lpstr>
      <vt:lpstr>Philemon Workshop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Philemon Workshop</dc:title>
  <dc:creator>Phillip Shumake</dc:creator>
  <cp:lastModifiedBy>Phillip Shumake</cp:lastModifiedBy>
  <cp:revision>29</cp:revision>
  <dcterms:created xsi:type="dcterms:W3CDTF">2024-01-16T19:02:40Z</dcterms:created>
  <dcterms:modified xsi:type="dcterms:W3CDTF">2024-01-19T19:29:52Z</dcterms:modified>
</cp:coreProperties>
</file>