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9" r:id="rId3"/>
    <p:sldId id="265" r:id="rId4"/>
    <p:sldId id="309" r:id="rId5"/>
    <p:sldId id="276" r:id="rId6"/>
    <p:sldId id="297" r:id="rId7"/>
    <p:sldId id="278" r:id="rId8"/>
    <p:sldId id="302" r:id="rId9"/>
    <p:sldId id="303" r:id="rId10"/>
    <p:sldId id="304" r:id="rId11"/>
    <p:sldId id="310" r:id="rId12"/>
    <p:sldId id="306" r:id="rId13"/>
    <p:sldId id="307" r:id="rId14"/>
    <p:sldId id="308" r:id="rId15"/>
  </p:sldIdLst>
  <p:sldSz cx="9144000" cy="5715000" type="screen16x10"/>
  <p:notesSz cx="9144000" cy="6858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42"/>
    <a:srgbClr val="006666"/>
    <a:srgbClr val="4B534E"/>
    <a:srgbClr val="383E3A"/>
    <a:srgbClr val="272D2C"/>
    <a:srgbClr val="3B4544"/>
    <a:srgbClr val="00FFFF"/>
    <a:srgbClr val="0000FF"/>
    <a:srgbClr val="34535A"/>
    <a:srgbClr val="314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3F2D58-3F5E-4123-A261-D8B785C61DB0}" v="1697" dt="2023-12-27T16:06:45.8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1" autoAdjust="0"/>
    <p:restoredTop sz="94657" autoAdjust="0"/>
  </p:normalViewPr>
  <p:slideViewPr>
    <p:cSldViewPr snapToGrid="0">
      <p:cViewPr varScale="1">
        <p:scale>
          <a:sx n="47" d="100"/>
          <a:sy n="47" d="100"/>
        </p:scale>
        <p:origin x="1012" y="32"/>
      </p:cViewPr>
      <p:guideLst/>
    </p:cSldViewPr>
  </p:slideViewPr>
  <p:outlineViewPr>
    <p:cViewPr>
      <p:scale>
        <a:sx n="33" d="100"/>
        <a:sy n="33" d="100"/>
      </p:scale>
      <p:origin x="0" y="-764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54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09BC8-2985-4D63-9A16-817E7A50819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A173F-3761-4607-B31D-18BB34BC1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65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0CA59-922D-4096-BF68-2DDF8A2FE3E5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20975" y="857250"/>
            <a:ext cx="370205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7773D-F850-44B4-A8CD-AB12A202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Material in multiple locations in the foyer; will also be online.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7773D-F850-44B4-A8CD-AB12A202606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5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EADDC1-056F-4A8C-AB7B-B125339A75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4D7904-67A2-C252-B8DA-E0BBBB97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F1513F-CCEF-59F3-DF54-A8B5B50B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C4FEF4DE-2034-4CF6-AD28-5A1EDB35CEA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graphic of a logo&#10;&#10;Description automatically generated with medium confidence">
            <a:extLst>
              <a:ext uri="{FF2B5EF4-FFF2-40B4-BE49-F238E27FC236}">
                <a16:creationId xmlns="" xmlns:a16="http://schemas.microsoft.com/office/drawing/2014/main" id="{3F36C049-A9C6-743E-FEDA-D4BAB741F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7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0E9E29-1205-C4C0-8DE5-674F2629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1D53EA-5D17-9B18-40EB-DC55E0B8F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189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696C17-2D6D-C7A8-4570-A6C4A480E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64974"/>
            <a:ext cx="7886700" cy="2185051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6532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CCBDDA-5BAF-4A30-16BE-5471DD690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1D960E-4CDA-8687-C6C3-C1083ACFF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8783" y="1216404"/>
            <a:ext cx="4196067" cy="4330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64E3C5C-4782-EA46-44A0-0BD8B9DAE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216404"/>
            <a:ext cx="4196067" cy="4330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6552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ADB259-4F92-FF9B-E16F-954831973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304271"/>
            <a:ext cx="8636000" cy="8641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A9EC483-6504-2D8F-A410-3DDDAE55B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80" y="1279049"/>
            <a:ext cx="4213702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46E91FA-BAA1-9F8E-6D88-EB88FEA80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4480" y="1965642"/>
            <a:ext cx="4213702" cy="3551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B14ED91-7CA9-68CD-3888-3BA2DA66D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79049"/>
            <a:ext cx="429133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0D283E0-0C56-246D-D320-CA4D53A1E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965643"/>
            <a:ext cx="4291330" cy="3551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27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16CC95-4232-8D5E-F6D9-464FA82DF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071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331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,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="" xmlns:a16="http://schemas.microsoft.com/office/drawing/2014/main" id="{E400C477-EB3B-888C-84CE-4E0A2035FD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1050" y="3149600"/>
            <a:ext cx="6711950" cy="1289050"/>
          </a:xfrm>
        </p:spPr>
        <p:txBody>
          <a:bodyPr anchor="ctr"/>
          <a:lstStyle>
            <a:lvl1pPr marL="0" indent="0" algn="just">
              <a:buNone/>
              <a:defRPr b="1" i="1">
                <a:solidFill>
                  <a:srgbClr val="004742"/>
                </a:solidFill>
                <a:effectLst/>
                <a:latin typeface="Metropolis Light" panose="000004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62334935-7153-A1B3-29E3-1C508ED994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9088" y="3149600"/>
            <a:ext cx="1598612" cy="1289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Class Logo</a:t>
            </a:r>
          </a:p>
        </p:txBody>
      </p:sp>
    </p:spTree>
    <p:extLst>
      <p:ext uri="{BB962C8B-B14F-4D97-AF65-F5344CB8AC3E}">
        <p14:creationId xmlns:p14="http://schemas.microsoft.com/office/powerpoint/2010/main" val="1503705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BDCBC9-A2CB-F9A5-87E3-F219BA2D0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" y="381000"/>
            <a:ext cx="3258297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AE253A-0FE2-7719-1AA5-1E1EE686B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663" y="648268"/>
            <a:ext cx="5001904" cy="48381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95B5619-30D8-5710-ED27-C0743B411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0722" y="1714500"/>
            <a:ext cx="3258297" cy="3771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2636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D29954-F227-3E0A-9C93-F624D79F5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70" y="381000"/>
            <a:ext cx="3244649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75651EB-BA0E-D8A4-7B14-05F26FD19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0" y="822855"/>
            <a:ext cx="4922239" cy="43701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95B0315-5674-F405-30D8-818D0AF66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370" y="1714500"/>
            <a:ext cx="3244649" cy="37514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5962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C5B85D-D739-D7E7-4AA1-E2CAE77F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27A539D-65EC-9288-3F82-9D04FCFC4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791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="" xmlns:a16="http://schemas.microsoft.com/office/drawing/2014/main" id="{DC303A33-CA30-68A6-0A5C-A784CB544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24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B9CC352-EAB7-1459-6F62-12F629DC4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0"/>
            <a:ext cx="1971675" cy="51411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1F920D-74A0-3CD5-4219-454428D95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5786" y="304271"/>
            <a:ext cx="6033590" cy="51411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696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="" xmlns:a16="http://schemas.microsoft.com/office/drawing/2014/main" id="{4CCE34B0-B2A8-0525-D12E-78FA2741E6A1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969823"/>
            <a:ext cx="8153400" cy="1333500"/>
            <a:chOff x="288" y="1489"/>
            <a:chExt cx="5136" cy="1008"/>
          </a:xfrm>
        </p:grpSpPr>
        <p:sp>
          <p:nvSpPr>
            <p:cNvPr id="3" name="Arc 2">
              <a:extLst>
                <a:ext uri="{FF2B5EF4-FFF2-40B4-BE49-F238E27FC236}">
                  <a16:creationId xmlns="" xmlns:a16="http://schemas.microsoft.com/office/drawing/2014/main" id="{88F168C8-5052-C120-F08F-2C48B7948A5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T0" fmla="*/ 25 w 21912"/>
                <a:gd name="T1" fmla="*/ 0 h 43200"/>
                <a:gd name="T2" fmla="*/ 0 w 21912"/>
                <a:gd name="T3" fmla="*/ 1008 h 43200"/>
                <a:gd name="T4" fmla="*/ 26 w 21912"/>
                <a:gd name="T5" fmla="*/ 50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972"/>
            </a:p>
          </p:txBody>
        </p:sp>
        <p:sp>
          <p:nvSpPr>
            <p:cNvPr id="4" name="Arc 3">
              <a:extLst>
                <a:ext uri="{FF2B5EF4-FFF2-40B4-BE49-F238E27FC236}">
                  <a16:creationId xmlns="" xmlns:a16="http://schemas.microsoft.com/office/drawing/2014/main" id="{2F05036D-F8E7-3A4B-DD58-02109BEFE84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T0" fmla="*/ 26 w 21924"/>
                <a:gd name="T1" fmla="*/ 0 h 43200"/>
                <a:gd name="T2" fmla="*/ 0 w 21924"/>
                <a:gd name="T3" fmla="*/ 800 h 43200"/>
                <a:gd name="T4" fmla="*/ 27 w 21924"/>
                <a:gd name="T5" fmla="*/ 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972"/>
            </a:p>
          </p:txBody>
        </p:sp>
        <p:sp>
          <p:nvSpPr>
            <p:cNvPr id="5" name="Arc 4">
              <a:extLst>
                <a:ext uri="{FF2B5EF4-FFF2-40B4-BE49-F238E27FC236}">
                  <a16:creationId xmlns="" xmlns:a16="http://schemas.microsoft.com/office/drawing/2014/main" id="{FB771AC9-3B30-E80C-3BF1-3920D8E1E63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T0" fmla="*/ 26 w 21925"/>
                <a:gd name="T1" fmla="*/ 0 h 43200"/>
                <a:gd name="T2" fmla="*/ 0 w 21925"/>
                <a:gd name="T3" fmla="*/ 522 h 43200"/>
                <a:gd name="T4" fmla="*/ 27 w 21925"/>
                <a:gd name="T5" fmla="*/ 261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972"/>
            </a:p>
          </p:txBody>
        </p:sp>
        <p:sp>
          <p:nvSpPr>
            <p:cNvPr id="6" name="AutoShape 5">
              <a:extLst>
                <a:ext uri="{FF2B5EF4-FFF2-40B4-BE49-F238E27FC236}">
                  <a16:creationId xmlns="" xmlns:a16="http://schemas.microsoft.com/office/drawing/2014/main" id="{FE39076E-158B-A64E-65E9-63C4CC854774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/>
            </a:p>
          </p:txBody>
        </p:sp>
      </p:grpSp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06500"/>
            <a:ext cx="7772400" cy="952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111500"/>
            <a:ext cx="6400800" cy="14605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="" xmlns:a16="http://schemas.microsoft.com/office/drawing/2014/main" id="{4865294C-69B1-84AD-F7A8-6F7222DBCF0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5270500"/>
            <a:ext cx="19050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="" xmlns:a16="http://schemas.microsoft.com/office/drawing/2014/main" id="{CF1BF1B8-3386-1546-C998-0B958174FF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270500"/>
            <a:ext cx="28956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62D7EC3A-F6E6-D732-E43B-5AEE7CCB1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52705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3CBB770E-1F82-47A2-8997-521E0C1AA6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25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 F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a hand holding coins&#10;&#10;Description automatically generated">
            <a:extLst>
              <a:ext uri="{FF2B5EF4-FFF2-40B4-BE49-F238E27FC236}">
                <a16:creationId xmlns="" xmlns:a16="http://schemas.microsoft.com/office/drawing/2014/main" id="{C0350440-62A5-9220-CD28-E7932654F6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6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A1F9498-9634-F493-250A-7B1CA58A7FA8}"/>
              </a:ext>
            </a:extLst>
          </p:cNvPr>
          <p:cNvGrpSpPr/>
          <p:nvPr userDrawn="1"/>
        </p:nvGrpSpPr>
        <p:grpSpPr>
          <a:xfrm>
            <a:off x="-4762" y="0"/>
            <a:ext cx="9150824" cy="5738249"/>
            <a:chOff x="-4762" y="0"/>
            <a:chExt cx="9150824" cy="5738249"/>
          </a:xfrm>
        </p:grpSpPr>
        <p:pic>
          <p:nvPicPr>
            <p:cNvPr id="8" name="Picture 7" descr="A logo with a hand and plants&#10;&#10;Description automatically generated">
              <a:extLst>
                <a:ext uri="{FF2B5EF4-FFF2-40B4-BE49-F238E27FC236}">
                  <a16:creationId xmlns="" xmlns:a16="http://schemas.microsoft.com/office/drawing/2014/main" id="{CDC5FCA7-E07F-2F8D-0D56-C034934F73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" t="7046"/>
            <a:stretch/>
          </p:blipFill>
          <p:spPr>
            <a:xfrm>
              <a:off x="-4762" y="0"/>
              <a:ext cx="9136190" cy="5332856"/>
            </a:xfrm>
            <a:prstGeom prst="rect">
              <a:avLst/>
            </a:prstGeom>
          </p:spPr>
        </p:pic>
        <p:pic>
          <p:nvPicPr>
            <p:cNvPr id="7" name="Picture 6" descr="A logo with a hand and plants&#10;&#10;Description automatically generated">
              <a:extLst>
                <a:ext uri="{FF2B5EF4-FFF2-40B4-BE49-F238E27FC236}">
                  <a16:creationId xmlns="" xmlns:a16="http://schemas.microsoft.com/office/drawing/2014/main" id="{3F8405A3-4E24-DF4D-CA36-DF47D4F811F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20" b="6730"/>
            <a:stretch/>
          </p:blipFill>
          <p:spPr>
            <a:xfrm>
              <a:off x="0" y="3889859"/>
              <a:ext cx="9144000" cy="1442997"/>
            </a:xfrm>
            <a:prstGeom prst="rect">
              <a:avLst/>
            </a:prstGeom>
          </p:spPr>
        </p:pic>
        <p:pic>
          <p:nvPicPr>
            <p:cNvPr id="9" name="Picture 8" descr="A logo with a hand and plants&#10;&#10;Description automatically generated">
              <a:extLst>
                <a:ext uri="{FF2B5EF4-FFF2-40B4-BE49-F238E27FC236}">
                  <a16:creationId xmlns="" xmlns:a16="http://schemas.microsoft.com/office/drawing/2014/main" id="{250400B2-2A50-B6DE-8FA7-7EF5702B2B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01"/>
            <a:stretch/>
          </p:blipFill>
          <p:spPr>
            <a:xfrm>
              <a:off x="-4762" y="3490768"/>
              <a:ext cx="9144000" cy="428586"/>
            </a:xfrm>
            <a:prstGeom prst="rect">
              <a:avLst/>
            </a:prstGeom>
          </p:spPr>
        </p:pic>
        <p:pic>
          <p:nvPicPr>
            <p:cNvPr id="10" name="Picture 9" descr="A logo with a hand and plants&#10;&#10;Description automatically generated">
              <a:extLst>
                <a:ext uri="{FF2B5EF4-FFF2-40B4-BE49-F238E27FC236}">
                  <a16:creationId xmlns="" xmlns:a16="http://schemas.microsoft.com/office/drawing/2014/main" id="{50E05EB7-65E5-9806-FE97-F655EEB114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01" b="-303"/>
            <a:stretch/>
          </p:blipFill>
          <p:spPr>
            <a:xfrm>
              <a:off x="0" y="5288959"/>
              <a:ext cx="9144000" cy="449290"/>
            </a:xfrm>
            <a:prstGeom prst="rect">
              <a:avLst/>
            </a:prstGeom>
          </p:spPr>
        </p:pic>
        <p:pic>
          <p:nvPicPr>
            <p:cNvPr id="11" name="Picture 10" descr="A logo with a hand and plants&#10;&#10;Description automatically generated">
              <a:extLst>
                <a:ext uri="{FF2B5EF4-FFF2-40B4-BE49-F238E27FC236}">
                  <a16:creationId xmlns="" xmlns:a16="http://schemas.microsoft.com/office/drawing/2014/main" id="{B66CA338-B86A-9EDF-E110-67A7608C56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0" t="97048" r="21419" b="1124"/>
            <a:stretch/>
          </p:blipFill>
          <p:spPr>
            <a:xfrm rot="16200000">
              <a:off x="6235926" y="2804864"/>
              <a:ext cx="5715000" cy="105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92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a lamp in the middle&#10;&#10;Description automatically generated">
            <a:extLst>
              <a:ext uri="{FF2B5EF4-FFF2-40B4-BE49-F238E27FC236}">
                <a16:creationId xmlns="" xmlns:a16="http://schemas.microsoft.com/office/drawing/2014/main" id="{2D65D62F-812B-9D30-AB23-B19EA098D5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6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or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grapes in a circle&#10;&#10;Description automatically generated">
            <a:extLst>
              <a:ext uri="{FF2B5EF4-FFF2-40B4-BE49-F238E27FC236}">
                <a16:creationId xmlns="" xmlns:a16="http://schemas.microsoft.com/office/drawing/2014/main" id="{6AEB74B7-A1B2-53B2-A4DC-EC6B456D8C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1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dding F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ogo with a letter in the middle&#10;&#10;Description automatically generated">
            <a:extLst>
              <a:ext uri="{FF2B5EF4-FFF2-40B4-BE49-F238E27FC236}">
                <a16:creationId xmlns="" xmlns:a16="http://schemas.microsoft.com/office/drawing/2014/main" id="{8D1EA6FA-E500-8750-9412-46FF45F13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0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ngd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a crown&#10;&#10;Description automatically generated">
            <a:extLst>
              <a:ext uri="{FF2B5EF4-FFF2-40B4-BE49-F238E27FC236}">
                <a16:creationId xmlns="" xmlns:a16="http://schemas.microsoft.com/office/drawing/2014/main" id="{C0AD2CAC-F10B-3C8C-C264-D7A424B7D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6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0E9E29-1205-C4C0-8DE5-674F2629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1D53EA-5D17-9B18-40EB-DC55E0B8F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3" y="1719618"/>
            <a:ext cx="8649048" cy="2572603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13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microsoft.com/office/2007/relationships/hdphoto" Target="../media/hdphoto2.wdp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26DF40E-5CFC-9C14-CF59-DD473028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3" y="304272"/>
            <a:ext cx="8649047" cy="79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068D918-7DB7-B105-C250-66922472F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783" y="1098646"/>
            <a:ext cx="8649048" cy="4530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black and green background with text&#10;&#10;Description automatically generated with medium confidence">
            <a:extLst>
              <a:ext uri="{FF2B5EF4-FFF2-40B4-BE49-F238E27FC236}">
                <a16:creationId xmlns="" xmlns:a16="http://schemas.microsoft.com/office/drawing/2014/main" id="{8CE12B7C-E6F7-2641-A411-D0942871F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9300"/>
                    </a14:imgEffect>
                    <a14:imgEffect>
                      <a14:saturation sat="3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10463" r="38537" b="63323"/>
          <a:stretch/>
        </p:blipFill>
        <p:spPr>
          <a:xfrm rot="2626564">
            <a:off x="8038977" y="-150209"/>
            <a:ext cx="1478050" cy="1052925"/>
          </a:xfrm>
          <a:prstGeom prst="diamond">
            <a:avLst/>
          </a:prstGeom>
        </p:spPr>
      </p:pic>
      <p:pic>
        <p:nvPicPr>
          <p:cNvPr id="6" name="Picture 5" descr="A black and green background with text&#10;&#10;Description automatically generated with medium confidence">
            <a:extLst>
              <a:ext uri="{FF2B5EF4-FFF2-40B4-BE49-F238E27FC236}">
                <a16:creationId xmlns="" xmlns:a16="http://schemas.microsoft.com/office/drawing/2014/main" id="{77373658-6070-0B73-4126-FEB09E8D7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9300"/>
                    </a14:imgEffect>
                    <a14:imgEffect>
                      <a14:saturation sat="3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00" t="56448" r="38917" b="23546"/>
          <a:stretch/>
        </p:blipFill>
        <p:spPr>
          <a:xfrm>
            <a:off x="-384127" y="4975266"/>
            <a:ext cx="1443307" cy="799134"/>
          </a:xfrm>
          <a:prstGeom prst="diamond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1489596-1536-87BC-5447-94D793EAEF0D}"/>
              </a:ext>
            </a:extLst>
          </p:cNvPr>
          <p:cNvSpPr txBox="1"/>
          <p:nvPr userDrawn="1"/>
        </p:nvSpPr>
        <p:spPr>
          <a:xfrm>
            <a:off x="8635180" y="5393289"/>
            <a:ext cx="508819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4621001-BA4A-4D2B-B410-934182B66713}" type="slidenum">
              <a:rPr lang="en-US" b="1" smtClean="0">
                <a:solidFill>
                  <a:schemeClr val="bg1"/>
                </a:solidFill>
              </a:rPr>
              <a:pPr algn="r"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1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0" r:id="rId9"/>
    <p:sldLayoutId id="2147483666" r:id="rId10"/>
    <p:sldLayoutId id="2147483667" r:id="rId11"/>
    <p:sldLayoutId id="2147483652" r:id="rId12"/>
    <p:sldLayoutId id="2147483653" r:id="rId13"/>
    <p:sldLayoutId id="2147483654" r:id="rId14"/>
    <p:sldLayoutId id="2147483668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6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75000"/>
        <a:buFont typeface="Wingdings" panose="05000000000000000000" pitchFamily="2" charset="2"/>
        <a:buChar char="Ø"/>
        <a:defRPr sz="28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Ø"/>
        <a:defRPr sz="24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Ø"/>
        <a:defRPr sz="20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Ø"/>
        <a:defRPr sz="18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Wingdings" panose="05000000000000000000" pitchFamily="2" charset="2"/>
        <a:buChar char="Ø"/>
        <a:defRPr sz="18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tropoli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D3EF9E9-18EF-0C8D-F2DE-5F1FF3A3D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9480" b="879"/>
          <a:stretch/>
        </p:blipFill>
        <p:spPr>
          <a:xfrm>
            <a:off x="15" y="503664"/>
            <a:ext cx="9143985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2E1BDA-DFE5-8D71-8419-8BAF881DF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8732" y="3535594"/>
            <a:ext cx="6686549" cy="169708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150" dirty="0"/>
              <a:t>Laborers in the Kingdom/</a:t>
            </a:r>
            <a:br>
              <a:rPr lang="en-US" sz="3150" dirty="0"/>
            </a:br>
            <a:r>
              <a:rPr lang="en-US" sz="3150" i="1" dirty="0" err="1" smtClean="0"/>
              <a:t>Obreros</a:t>
            </a:r>
            <a:r>
              <a:rPr lang="en-US" sz="3150" i="1" dirty="0" smtClean="0"/>
              <a:t> </a:t>
            </a:r>
            <a:r>
              <a:rPr lang="en-US" sz="3150" i="1" dirty="0" err="1"/>
              <a:t>en</a:t>
            </a:r>
            <a:r>
              <a:rPr lang="en-US" sz="3150" i="1" dirty="0"/>
              <a:t> el </a:t>
            </a:r>
            <a:r>
              <a:rPr lang="en-US" sz="3150" i="1" dirty="0" err="1"/>
              <a:t>Reino</a:t>
            </a:r>
            <a:endParaRPr lang="en-US" sz="315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982548" y="2006825"/>
            <a:ext cx="5203179" cy="1323439"/>
          </a:xfrm>
          <a:prstGeom prst="rect">
            <a:avLst/>
          </a:prstGeom>
          <a:solidFill>
            <a:srgbClr val="CFEA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METROPOLIS PERSONAL USE" pitchFamily="2" charset="0"/>
              </a:rPr>
              <a:t>PARÁBOLAS DE TRANSFORMACIÓN</a:t>
            </a:r>
            <a:endParaRPr lang="en-US" sz="4000" dirty="0">
              <a:latin typeface="METROPOLIS PERSONAL US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8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="" xmlns:a16="http://schemas.microsoft.com/office/drawing/2014/main" id="{0E48AC0C-E2B4-FD46-01DB-C3A0C11B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0700" y="799191"/>
            <a:ext cx="8883787" cy="258011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Clr>
                <a:srgbClr val="CCFFFF"/>
              </a:buClr>
              <a:buSzPct val="50000"/>
              <a:buNone/>
            </a:pPr>
            <a:r>
              <a:rPr lang="en-US" sz="1600" b="1" i="1" baseline="30000" dirty="0">
                <a:effectLst/>
                <a:latin typeface="Metropolis" panose="00000500000000000000"/>
              </a:rPr>
              <a:t>8 </a:t>
            </a:r>
            <a:r>
              <a:rPr lang="es-ES" sz="1600" i="1" dirty="0">
                <a:effectLst/>
                <a:latin typeface="Metropolis" panose="00000500000000000000"/>
              </a:rPr>
              <a:t>Al atardecer, el señor de la viña dijo* a su mayordomo: “Llama a los obreros y págales su jornal, comenzando por los últimos y terminando con los primeros”.  9  Cuando llegaron los que habían sido contratados como a la hora undécima, cada uno recibió un denario.  10  Cuando llegaron los que fueron contratados primero, pensaban que recibirían más; pero ellos también recibieron un denario cada uno.  11  Y al recibirlo, murmuraban contra el hacendado,  12  diciendo: “Estos últimos han trabajado solo una hora, pero usted los ha hecho iguales a nosotros que hemos soportado el peso y el calor abrasador del día”.  13  Pero respondiendo el hacendado, dijo a uno de ellos: “Amigo, no te hago ninguna injusticia; ¿no conviniste conmigo en un denario?  14  Toma lo que es tuyo, y vete; pero yo quiero darle a este último lo mismo que a ti.  15  ¿No me es lícito hacer lo que quiero con lo que es mío? ¿O es tu ojo malo porque yo soy bueno?”.  16  Así, los últimos serán primeros, y los primeros, últimos».</a:t>
            </a:r>
            <a:endParaRPr lang="en-US" altLang="en-US" sz="4400" i="1" dirty="0">
              <a:latin typeface="Metropolis" panose="0000050000000000000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0CA6CD6-1789-DF30-4BD8-933173E88D72}"/>
              </a:ext>
            </a:extLst>
          </p:cNvPr>
          <p:cNvSpPr txBox="1">
            <a:spLocks/>
          </p:cNvSpPr>
          <p:nvPr/>
        </p:nvSpPr>
        <p:spPr>
          <a:xfrm>
            <a:off x="247474" y="84330"/>
            <a:ext cx="8649047" cy="79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Parábola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– Mateo 20:1-16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90BB5C-962C-77DD-83C0-8D81BB4A2F12}"/>
              </a:ext>
            </a:extLst>
          </p:cNvPr>
          <p:cNvSpPr txBox="1">
            <a:spLocks/>
          </p:cNvSpPr>
          <p:nvPr/>
        </p:nvSpPr>
        <p:spPr>
          <a:xfrm>
            <a:off x="458080" y="3065405"/>
            <a:ext cx="8227834" cy="1373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+mj-lt"/>
              <a:buAutoNum type="arabicPeriod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¿Cuál </a:t>
            </a:r>
            <a:r>
              <a:rPr lang="es-ES" sz="2000" dirty="0">
                <a:effectLst/>
                <a:latin typeface="Metropolis" panose="00000500000000000000"/>
                <a:ea typeface="Calibri" panose="020F0502020204030204" pitchFamily="34" charset="0"/>
              </a:rPr>
              <a:t>es el orden de pago a los </a:t>
            </a:r>
            <a:r>
              <a:rPr lang="es-E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obreros</a:t>
            </a:r>
            <a:r>
              <a:rPr lang="es-ES" sz="20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(v. </a:t>
            </a:r>
            <a:r>
              <a:rPr lang="en-US" sz="2000" dirty="0">
                <a:effectLst/>
                <a:latin typeface="Metropolis" panose="00000500000000000000"/>
                <a:ea typeface="Calibri" panose="020F0502020204030204" pitchFamily="34" charset="0"/>
              </a:rPr>
              <a:t>8)?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¿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Qué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recibieron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los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obreros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de la hora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undécima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Metropolis" panose="00000500000000000000"/>
                <a:ea typeface="Calibri" panose="020F0502020204030204" pitchFamily="34" charset="0"/>
              </a:rPr>
              <a:t>(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v. </a:t>
            </a:r>
            <a:r>
              <a:rPr lang="en-US" sz="2000" dirty="0">
                <a:effectLst/>
                <a:latin typeface="Metropolis" panose="00000500000000000000"/>
                <a:ea typeface="Calibri" panose="020F0502020204030204" pitchFamily="34" charset="0"/>
              </a:rPr>
              <a:t>9)?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¿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Por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qué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se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enojaron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los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primeros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contratados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Metropolis" panose="00000500000000000000"/>
                <a:ea typeface="Calibri" panose="020F0502020204030204" pitchFamily="34" charset="0"/>
              </a:rPr>
              <a:t>(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v. </a:t>
            </a:r>
            <a:r>
              <a:rPr lang="en-US" sz="2000" dirty="0">
                <a:effectLst/>
                <a:latin typeface="Metropolis" panose="00000500000000000000"/>
                <a:ea typeface="Calibri" panose="020F0502020204030204" pitchFamily="34" charset="0"/>
              </a:rPr>
              <a:t>12)?  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¿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Parece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justificada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su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queja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?</a:t>
            </a:r>
            <a:endParaRPr lang="en-US" sz="2000" dirty="0">
              <a:effectLst/>
              <a:latin typeface="Metropolis" panose="00000500000000000000"/>
              <a:ea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¿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Cómo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responde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el </a:t>
            </a:r>
            <a:r>
              <a:rPr lang="en-US" sz="20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hacendado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Metropolis" panose="00000500000000000000"/>
                <a:ea typeface="Calibri" panose="020F0502020204030204" pitchFamily="34" charset="0"/>
              </a:rPr>
              <a:t>(</a:t>
            </a:r>
            <a:r>
              <a:rPr lang="en-US" sz="20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vv. </a:t>
            </a:r>
            <a:r>
              <a:rPr lang="en-US" sz="2000" dirty="0">
                <a:effectLst/>
                <a:latin typeface="Metropolis" panose="00000500000000000000"/>
                <a:ea typeface="Calibri" panose="020F0502020204030204" pitchFamily="34" charset="0"/>
              </a:rPr>
              <a:t>13-15)?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None/>
            </a:pPr>
            <a:endParaRPr lang="en-US" sz="2000" dirty="0">
              <a:effectLst/>
              <a:latin typeface="Metropolis" panose="0000050000000000000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85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="" xmlns:a16="http://schemas.microsoft.com/office/drawing/2014/main" id="{0E48AC0C-E2B4-FD46-01DB-C3A0C11B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0700" y="799191"/>
            <a:ext cx="8883787" cy="258011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Clr>
                <a:srgbClr val="CCFFFF"/>
              </a:buClr>
              <a:buSzPct val="50000"/>
              <a:buNone/>
            </a:pPr>
            <a:r>
              <a:rPr lang="en-US" sz="1600" b="1" i="1" baseline="30000" dirty="0">
                <a:effectLst/>
                <a:latin typeface="Metropolis" panose="00000500000000000000"/>
              </a:rPr>
              <a:t>8 </a:t>
            </a:r>
            <a:r>
              <a:rPr lang="es-ES" sz="1600" i="1" dirty="0">
                <a:effectLst/>
                <a:latin typeface="Metropolis" panose="00000500000000000000"/>
              </a:rPr>
              <a:t>Al atardecer, el señor de la viña dijo* a su mayordomo: “Llama a los obreros y págales su jornal, comenzando por los últimos y terminando con los primeros”.  9  Cuando llegaron los que habían sido contratados como a la hora undécima, cada uno recibió un denario.  10  Cuando llegaron los que fueron contratados primero, pensaban que recibirían más; pero ellos también recibieron un denario cada uno.  11  Y al recibirlo, murmuraban contra el hacendado,  12  diciendo: “Estos últimos han trabajado solo una hora, pero usted los ha hecho iguales a nosotros que hemos soportado el peso y el calor abrasador del día”.  13  Pero respondiendo el hacendado, dijo a uno de ellos: “Amigo, no te hago ninguna injusticia; ¿no conviniste conmigo en un denario?  14  Toma lo que es tuyo, y vete; pero yo quiero darle a este último lo mismo que a ti.  15  ¿No me es lícito hacer lo que quiero con lo que es mío? ¿O es tu ojo malo porque yo soy bueno?”.  16  </a:t>
            </a:r>
            <a:r>
              <a:rPr lang="es-ES" sz="1800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Metropolis" panose="00000500000000000000"/>
              </a:rPr>
              <a:t>Así, los últimos serán primeros, y los primeros, últimos».</a:t>
            </a:r>
            <a:endParaRPr lang="en-US" altLang="en-US" sz="4400" b="1" i="1" dirty="0">
              <a:solidFill>
                <a:schemeClr val="accent5">
                  <a:lumMod val="60000"/>
                  <a:lumOff val="40000"/>
                </a:schemeClr>
              </a:solidFill>
              <a:latin typeface="Metropolis" panose="0000050000000000000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0CA6CD6-1789-DF30-4BD8-933173E88D72}"/>
              </a:ext>
            </a:extLst>
          </p:cNvPr>
          <p:cNvSpPr txBox="1">
            <a:spLocks/>
          </p:cNvSpPr>
          <p:nvPr/>
        </p:nvSpPr>
        <p:spPr>
          <a:xfrm>
            <a:off x="247474" y="84330"/>
            <a:ext cx="8649047" cy="79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Parábola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– Mateo 20:1-16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90BB5C-962C-77DD-83C0-8D81BB4A2F12}"/>
              </a:ext>
            </a:extLst>
          </p:cNvPr>
          <p:cNvSpPr txBox="1">
            <a:spLocks/>
          </p:cNvSpPr>
          <p:nvPr/>
        </p:nvSpPr>
        <p:spPr>
          <a:xfrm>
            <a:off x="508676" y="3111690"/>
            <a:ext cx="8227834" cy="2356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+mj-lt"/>
              <a:buAutoNum type="arabicPeriod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sz="2400" dirty="0">
                <a:effectLst/>
                <a:latin typeface="Metropolis" panose="00000500000000000000"/>
                <a:ea typeface="Calibri" panose="020F0502020204030204" pitchFamily="34" charset="0"/>
              </a:rPr>
              <a:t>¿Cuál es el orden de pago a los obreros 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(v. 8)?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¿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Qué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recibieron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los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obreros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de la hora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undécima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(v. 9)?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¿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Por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qué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se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enojaron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los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primeros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contratados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(v. 12)?  ¿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Parece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justificada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su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queja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¿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Cómo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responde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el </a:t>
            </a:r>
            <a:r>
              <a:rPr lang="en-US" sz="2400" dirty="0" err="1">
                <a:effectLst/>
                <a:latin typeface="Metropolis" panose="00000500000000000000"/>
                <a:ea typeface="Calibri" panose="020F0502020204030204" pitchFamily="34" charset="0"/>
              </a:rPr>
              <a:t>hacendado</a:t>
            </a:r>
            <a:r>
              <a:rPr lang="en-US" sz="2400" dirty="0">
                <a:effectLst/>
                <a:latin typeface="Metropolis" panose="00000500000000000000"/>
                <a:ea typeface="Calibri" panose="020F0502020204030204" pitchFamily="34" charset="0"/>
              </a:rPr>
              <a:t> (vv. 13-15)?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Versículo </a:t>
            </a:r>
            <a:r>
              <a:rPr lang="es-E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clave – Mateo 20:16</a:t>
            </a:r>
            <a:endParaRPr lang="en-US" sz="2200" dirty="0">
              <a:effectLst/>
              <a:latin typeface="Metropolis" panose="00000500000000000000"/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None/>
            </a:pPr>
            <a:endParaRPr lang="en-US" sz="2200" dirty="0">
              <a:effectLst/>
              <a:latin typeface="Metropolis" panose="0000050000000000000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0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1F9658-D60C-0CC2-ACD6-C9B6332E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Lecciones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posibles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pero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incompletas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CF202F0-C5E7-C199-60B7-771DA8776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3" y="1370355"/>
            <a:ext cx="8435603" cy="363896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La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salvaci</a:t>
            </a:r>
            <a:r>
              <a:rPr lang="es-E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ón</a:t>
            </a:r>
            <a:r>
              <a:rPr lang="es-E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está disponible hasta en el lecho de la muerte.</a:t>
            </a: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Los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judíos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iban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a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ser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suplantados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o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suplementados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por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los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gentiles (dos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parábolas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– 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Mateo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21:28-46)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¿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Otras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lecciones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inadecuadas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?</a:t>
            </a: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1F9658-D60C-0CC2-ACD6-C9B6332E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Lección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)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para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los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apóstoles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CF202F0-C5E7-C199-60B7-771DA8776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3" y="1195426"/>
            <a:ext cx="8649047" cy="404037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None/>
            </a:pP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Dado el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diálogo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de Mateo 19:23-30, ¿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qué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lecciones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debían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sacar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los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apóstoles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de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esta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parábola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? </a:t>
            </a: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Vivir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fielmente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según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la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oportunidad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que se le da a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uno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(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Lucas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12:48)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Evitar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las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comparaciones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con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los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demás</a:t>
            </a: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Salvos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por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la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gracia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(error 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de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justicia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propia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)</a:t>
            </a: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Los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primeros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serán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últimos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, y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los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últimos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,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primeros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– ¿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pero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qué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significa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esto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?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(cf. 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Lucas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13:30)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4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1F9658-D60C-0CC2-ACD6-C9B6332E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Lecciones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preguntas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)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para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nosotros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CF202F0-C5E7-C199-60B7-771DA8776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3" y="1195426"/>
            <a:ext cx="8649047" cy="404037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¿Le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molesta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a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usted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la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vida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más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fácil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que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algunos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cristianos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disfrutan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?</a:t>
            </a: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¿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Compara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el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esfuerzo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/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sacrificio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que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hace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por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Cristo con las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acciones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de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los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demás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?</a:t>
            </a: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+mj-lt"/>
              <a:buAutoNum type="arabicPeriod"/>
            </a:pP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¿Se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siente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indigno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– 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no lo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suficiente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bueno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– 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de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ser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salvo?</a:t>
            </a: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A5E957-B175-9E59-92F4-611BC9662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Summary/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Resumen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1E484F-1185-1DA7-9995-0DBB4D7A8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78" y="1098646"/>
            <a:ext cx="8570444" cy="1954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/>
              <a:t>A study of parables that call us to radically </a:t>
            </a:r>
            <a:r>
              <a:rPr lang="en-US" sz="27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change our hearts and actions</a:t>
            </a:r>
            <a:r>
              <a:rPr lang="en-US" sz="2700" dirty="0"/>
              <a:t> to be true kingdom citizens:  we want to find </a:t>
            </a:r>
            <a:r>
              <a:rPr lang="en-US" sz="27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specific changes</a:t>
            </a:r>
            <a:r>
              <a:rPr lang="en-US" sz="2700" dirty="0"/>
              <a:t> to make as we start a new year of service to God.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01BC5EE5-0BDA-95E3-0121-19B280A3BECE}"/>
              </a:ext>
            </a:extLst>
          </p:cNvPr>
          <p:cNvSpPr txBox="1">
            <a:spLocks/>
          </p:cNvSpPr>
          <p:nvPr/>
        </p:nvSpPr>
        <p:spPr>
          <a:xfrm>
            <a:off x="318783" y="3199116"/>
            <a:ext cx="8570444" cy="22359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+mj-lt"/>
              <a:buAutoNum type="arabicPeriod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s-ES" sz="3200" dirty="0"/>
              <a:t>Un estudio de las parábolas que nos llaman a </a:t>
            </a:r>
            <a:r>
              <a:rPr lang="es-ES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cambiar radicalmente nuestros corazones y acciones</a:t>
            </a:r>
            <a:r>
              <a:rPr lang="es-ES" sz="3200" dirty="0"/>
              <a:t> para ser verdaderos ciudadanos del reino: queremos encontrar </a:t>
            </a:r>
            <a:r>
              <a:rPr lang="es-ES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cambios específicos </a:t>
            </a:r>
            <a:r>
              <a:rPr lang="es-ES" sz="3200" dirty="0"/>
              <a:t>que hacer al comenzar un nuevo año de servicio a Dios.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800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0C35AA72-49BC-3A8C-C19A-F6BA3048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9381"/>
            <a:ext cx="9144000" cy="768059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Objetivos</a:t>
            </a:r>
            <a:r>
              <a:rPr lang="en-US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del </a:t>
            </a:r>
            <a:r>
              <a:rPr lang="en-US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Estudio</a:t>
            </a:r>
            <a:r>
              <a:rPr lang="en-US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de Fin de </a:t>
            </a:r>
            <a:r>
              <a:rPr lang="en-US" sz="32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Año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528EEC6C-EB90-E677-7117-FD639161EB75}"/>
              </a:ext>
            </a:extLst>
          </p:cNvPr>
          <p:cNvSpPr txBox="1">
            <a:spLocks/>
          </p:cNvSpPr>
          <p:nvPr/>
        </p:nvSpPr>
        <p:spPr>
          <a:xfrm>
            <a:off x="204491" y="1330623"/>
            <a:ext cx="4002597" cy="41557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Improve our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skill in reading </a:t>
            </a:r>
            <a:r>
              <a:rPr lang="en-US" sz="2400" dirty="0">
                <a:solidFill>
                  <a:schemeClr val="bg1"/>
                </a:solidFill>
              </a:rPr>
              <a:t>and applying Jesus’ parables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Better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understand</a:t>
            </a:r>
            <a:r>
              <a:rPr lang="en-US" sz="2400" dirty="0">
                <a:solidFill>
                  <a:schemeClr val="bg1"/>
                </a:solidFill>
              </a:rPr>
              <a:t> the nature of </a:t>
            </a: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God’s Kingdom </a:t>
            </a:r>
            <a:r>
              <a:rPr lang="en-US" sz="2400" dirty="0">
                <a:solidFill>
                  <a:schemeClr val="bg1"/>
                </a:solidFill>
              </a:rPr>
              <a:t>and our roles within it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Make specific changes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to our thinking and daily lives to be better Kingdom citizens</a:t>
            </a:r>
          </a:p>
          <a:p>
            <a:endParaRPr lang="en-US" sz="1650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38F436CF-950E-FD6A-F64A-CEAB7FAC896E}"/>
              </a:ext>
            </a:extLst>
          </p:cNvPr>
          <p:cNvSpPr txBox="1">
            <a:spLocks/>
          </p:cNvSpPr>
          <p:nvPr/>
        </p:nvSpPr>
        <p:spPr>
          <a:xfrm>
            <a:off x="4572000" y="1297440"/>
            <a:ext cx="4367509" cy="24873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Font typeface="+mj-lt"/>
              <a:buAutoNum type="arabicPeriod"/>
            </a:pPr>
            <a:r>
              <a:rPr lang="es-ES" sz="2400" dirty="0">
                <a:solidFill>
                  <a:schemeClr val="bg1"/>
                </a:solidFill>
              </a:rPr>
              <a:t>Mejorar nuestra </a:t>
            </a:r>
            <a:r>
              <a:rPr lang="es-E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habilidad en la lectura</a:t>
            </a:r>
            <a:r>
              <a:rPr lang="es-E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>
                <a:solidFill>
                  <a:schemeClr val="bg1"/>
                </a:solidFill>
              </a:rPr>
              <a:t>y aplicación de las parábolas de Jesús.</a:t>
            </a:r>
          </a:p>
          <a:p>
            <a:pPr>
              <a:buClr>
                <a:schemeClr val="bg1"/>
              </a:buClr>
              <a:buFont typeface="+mj-lt"/>
              <a:buAutoNum type="arabicPeriod"/>
            </a:pPr>
            <a:r>
              <a:rPr lang="es-E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Comprender </a:t>
            </a:r>
            <a:r>
              <a:rPr lang="es-ES" sz="2400" dirty="0" smtClean="0">
                <a:solidFill>
                  <a:schemeClr val="bg1"/>
                </a:solidFill>
              </a:rPr>
              <a:t>mejor la </a:t>
            </a:r>
            <a:r>
              <a:rPr lang="es-ES" sz="2400" dirty="0">
                <a:solidFill>
                  <a:schemeClr val="bg1"/>
                </a:solidFill>
              </a:rPr>
              <a:t>naturaleza del </a:t>
            </a:r>
            <a:r>
              <a:rPr lang="es-E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Reino de Dios </a:t>
            </a:r>
            <a:r>
              <a:rPr lang="es-ES" sz="2400" dirty="0">
                <a:solidFill>
                  <a:schemeClr val="bg1"/>
                </a:solidFill>
              </a:rPr>
              <a:t>y nuestros roles dentro de él.</a:t>
            </a:r>
          </a:p>
          <a:p>
            <a:pPr>
              <a:buClr>
                <a:schemeClr val="bg1"/>
              </a:buClr>
              <a:buFont typeface="+mj-lt"/>
              <a:buAutoNum type="arabicPeriod"/>
            </a:pPr>
            <a:r>
              <a:rPr lang="es-E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Realizar cambios específicos </a:t>
            </a:r>
            <a:r>
              <a:rPr lang="es-ES" sz="2400" dirty="0">
                <a:solidFill>
                  <a:schemeClr val="bg1"/>
                </a:solidFill>
              </a:rPr>
              <a:t>en nuestro modo de pensar y en nuestra vida diaria para ser mejores ciudadanos del Reino.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0C35AA72-49BC-3A8C-C19A-F6BA3048FD86}"/>
              </a:ext>
            </a:extLst>
          </p:cNvPr>
          <p:cNvSpPr txBox="1">
            <a:spLocks/>
          </p:cNvSpPr>
          <p:nvPr/>
        </p:nvSpPr>
        <p:spPr>
          <a:xfrm>
            <a:off x="1503386" y="0"/>
            <a:ext cx="6442028" cy="768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Year-End Study Goals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46745F-F29A-DB49-0340-B4219D5D9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Calendario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del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estudio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de fin de a</a:t>
            </a:r>
            <a:r>
              <a:rPr lang="es-E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ño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92578226-2EA5-22CE-7B4F-AC5CA82FF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766256"/>
              </p:ext>
            </p:extLst>
          </p:nvPr>
        </p:nvGraphicFramePr>
        <p:xfrm>
          <a:off x="318783" y="1098646"/>
          <a:ext cx="8423576" cy="45887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45503">
                  <a:extLst>
                    <a:ext uri="{9D8B030D-6E8A-4147-A177-3AD203B41FA5}">
                      <a16:colId xmlns="" xmlns:a16="http://schemas.microsoft.com/office/drawing/2014/main" val="2939089606"/>
                    </a:ext>
                  </a:extLst>
                </a:gridCol>
                <a:gridCol w="2694788">
                  <a:extLst>
                    <a:ext uri="{9D8B030D-6E8A-4147-A177-3AD203B41FA5}">
                      <a16:colId xmlns="" xmlns:a16="http://schemas.microsoft.com/office/drawing/2014/main" val="4007716169"/>
                    </a:ext>
                  </a:extLst>
                </a:gridCol>
                <a:gridCol w="2769140">
                  <a:extLst>
                    <a:ext uri="{9D8B030D-6E8A-4147-A177-3AD203B41FA5}">
                      <a16:colId xmlns="" xmlns:a16="http://schemas.microsoft.com/office/drawing/2014/main" val="2925967975"/>
                    </a:ext>
                  </a:extLst>
                </a:gridCol>
                <a:gridCol w="888460">
                  <a:extLst>
                    <a:ext uri="{9D8B030D-6E8A-4147-A177-3AD203B41FA5}">
                      <a16:colId xmlns="" xmlns:a16="http://schemas.microsoft.com/office/drawing/2014/main" val="3368226158"/>
                    </a:ext>
                  </a:extLst>
                </a:gridCol>
                <a:gridCol w="1225685">
                  <a:extLst>
                    <a:ext uri="{9D8B030D-6E8A-4147-A177-3AD203B41FA5}">
                      <a16:colId xmlns="" xmlns:a16="http://schemas.microsoft.com/office/drawing/2014/main" val="963277350"/>
                    </a:ext>
                  </a:extLst>
                </a:gridCol>
              </a:tblGrid>
              <a:tr h="2562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 err="1">
                          <a:solidFill>
                            <a:srgbClr val="CFEAF3"/>
                          </a:solidFill>
                          <a:effectLst/>
                          <a:latin typeface="Metropolis Med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Fecha</a:t>
                      </a:r>
                      <a:endParaRPr lang="en-US" sz="2000" kern="150" dirty="0">
                        <a:solidFill>
                          <a:srgbClr val="CFEAF3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E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 err="1" smtClean="0">
                          <a:solidFill>
                            <a:srgbClr val="CFEAF3"/>
                          </a:solidFill>
                          <a:effectLst/>
                          <a:latin typeface="Metropolis Med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Tema</a:t>
                      </a:r>
                      <a:r>
                        <a:rPr lang="en-US" sz="1400" kern="0" dirty="0" smtClean="0">
                          <a:solidFill>
                            <a:srgbClr val="CFEAF3"/>
                          </a:solidFill>
                          <a:effectLst/>
                          <a:latin typeface="Metropolis Med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US" sz="1400" kern="0" dirty="0" err="1" smtClean="0">
                          <a:solidFill>
                            <a:srgbClr val="CFEAF3"/>
                          </a:solidFill>
                          <a:effectLst/>
                          <a:latin typeface="Metropolis Med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texto</a:t>
                      </a:r>
                      <a:endParaRPr lang="en-US" sz="2000" kern="150" dirty="0">
                        <a:solidFill>
                          <a:srgbClr val="CFEAF3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E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kern="0" dirty="0" smtClean="0">
                          <a:solidFill>
                            <a:srgbClr val="CFEAF3"/>
                          </a:solidFill>
                          <a:effectLst/>
                          <a:latin typeface="Metropolis Medium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Aplicación</a:t>
                      </a:r>
                      <a:endParaRPr lang="en-US" sz="1400" kern="150" dirty="0">
                        <a:solidFill>
                          <a:srgbClr val="CFEAF3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E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kern="0" dirty="0" smtClean="0">
                          <a:solidFill>
                            <a:srgbClr val="CFEAF3"/>
                          </a:solidFill>
                          <a:effectLst/>
                          <a:latin typeface="Metropolis Med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Sesión</a:t>
                      </a:r>
                      <a:endParaRPr lang="en-US" sz="2000" kern="150" dirty="0">
                        <a:solidFill>
                          <a:srgbClr val="CFEAF3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E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CFEAF3"/>
                          </a:solidFill>
                          <a:effectLst/>
                          <a:latin typeface="Metropolis Medium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Maestro</a:t>
                      </a:r>
                      <a:endParaRPr lang="en-US" sz="2000" kern="150" dirty="0">
                        <a:solidFill>
                          <a:srgbClr val="CFEAF3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4E5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03956049"/>
                  </a:ext>
                </a:extLst>
              </a:tr>
              <a:tr h="503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Dom, 17 de dic</a:t>
                      </a:r>
                      <a:endParaRPr lang="en-US" sz="2400" kern="1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Parábola de las tierras</a:t>
                      </a:r>
                      <a:b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S" sz="12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Marcos 4:1-25</a:t>
                      </a:r>
                      <a:endParaRPr lang="en-US" sz="18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Aprender a entender</a:t>
                      </a:r>
                      <a:b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 parábolas</a:t>
                      </a:r>
                      <a:endParaRPr lang="en-US" sz="1800" kern="1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Sermón AM</a:t>
                      </a:r>
                      <a:endParaRPr lang="en-US" sz="2400" kern="1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Bill Sánchez</a:t>
                      </a:r>
                      <a:endParaRPr lang="en-US" sz="2400" kern="1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78666244"/>
                  </a:ext>
                </a:extLst>
              </a:tr>
              <a:tr h="503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 dirty="0" err="1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Mié</a:t>
                      </a:r>
                      <a: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20 de dic</a:t>
                      </a:r>
                      <a:endParaRPr lang="en-US" sz="24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Parábola del amigo a medianoche</a:t>
                      </a:r>
                      <a:b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S" sz="12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Lucas 11:5-13</a:t>
                      </a:r>
                      <a:endParaRPr lang="en-US" sz="1800" kern="1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Aprender la persistencia</a:t>
                      </a:r>
                      <a:b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 la oración</a:t>
                      </a:r>
                      <a:endParaRPr lang="en-US" sz="18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Clase bíblica</a:t>
                      </a:r>
                      <a:endParaRPr lang="en-US" sz="2400" kern="1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Ryan Poe</a:t>
                      </a:r>
                      <a:endParaRPr lang="en-US" sz="24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556924901"/>
                  </a:ext>
                </a:extLst>
              </a:tr>
              <a:tr h="503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Dom, 24 de </a:t>
                      </a:r>
                      <a:r>
                        <a:rPr lang="en-US" sz="1600" b="0" kern="0" dirty="0" err="1">
                          <a:solidFill>
                            <a:schemeClr val="tx1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</a:t>
                      </a:r>
                      <a:endParaRPr lang="en-US" sz="2400" b="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Parábola del rico insensato</a:t>
                      </a:r>
                      <a:br>
                        <a:rPr lang="es-ES" sz="16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S" sz="12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Lucas 12:13-23</a:t>
                      </a:r>
                      <a:endParaRPr lang="en-US" sz="1800" b="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Aprender a rechazar el materialismo</a:t>
                      </a:r>
                      <a:endParaRPr lang="en-US" sz="1800" b="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 err="1">
                          <a:solidFill>
                            <a:schemeClr val="tx1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Clase</a:t>
                      </a:r>
                      <a:r>
                        <a:rPr lang="en-US" sz="16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kern="0" dirty="0" err="1">
                          <a:solidFill>
                            <a:schemeClr val="tx1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bíblica</a:t>
                      </a:r>
                      <a:endParaRPr lang="en-US" sz="2400" b="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solidFill>
                            <a:schemeClr val="tx1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Marty Broadwell</a:t>
                      </a:r>
                      <a:endParaRPr lang="en-US" sz="2400" b="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503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Mié</a:t>
                      </a:r>
                      <a:r>
                        <a:rPr lang="en-US" sz="1800" b="1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27 de </a:t>
                      </a:r>
                      <a:r>
                        <a:rPr lang="en-US" sz="1800" b="1" kern="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</a:t>
                      </a:r>
                      <a:endParaRPr lang="en-US" sz="2800" b="1" kern="15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Parábola de los obreros de la viña</a:t>
                      </a:r>
                      <a:br>
                        <a:rPr lang="es-ES" sz="1800" b="1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S" sz="1400" b="1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Mateo 20:1-16</a:t>
                      </a:r>
                      <a:endParaRPr lang="en-US" sz="2000" b="1" kern="15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Aprender a regocijarnos</a:t>
                      </a:r>
                      <a:br>
                        <a:rPr lang="es-ES" sz="1800" b="1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S" sz="1800" b="1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 el crecimiento del Reino</a:t>
                      </a:r>
                      <a:endParaRPr lang="en-US" sz="2000" b="1" kern="15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Clase bíblica</a:t>
                      </a:r>
                      <a:endParaRPr lang="en-US" sz="2800" b="1" kern="15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kern="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Russ</a:t>
                      </a:r>
                      <a:r>
                        <a:rPr lang="es-ES" sz="1800" b="1" kern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800" b="1" kern="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LaGrone</a:t>
                      </a:r>
                      <a:endParaRPr lang="en-US" sz="2800" b="1" kern="15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74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494799"/>
                  </a:ext>
                </a:extLst>
              </a:tr>
              <a:tr h="503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Dom, 31 de dic</a:t>
                      </a:r>
                      <a:endParaRPr lang="en-US" sz="2400" kern="1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Parábola de la fiesta de bodas</a:t>
                      </a:r>
                      <a:b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S" sz="12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Mateo 22:1-14</a:t>
                      </a:r>
                      <a:endParaRPr lang="en-US" sz="18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Aprender a someternos</a:t>
                      </a:r>
                      <a:b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los estándares de Dios</a:t>
                      </a:r>
                      <a:endParaRPr lang="en-US" sz="18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Clase bíblica</a:t>
                      </a:r>
                      <a:endParaRPr lang="en-US" sz="24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Phillip </a:t>
                      </a:r>
                      <a:r>
                        <a:rPr lang="en-US" sz="1600" kern="0" dirty="0" err="1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Shumake</a:t>
                      </a:r>
                      <a:endParaRPr lang="en-US" sz="24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144445387"/>
                  </a:ext>
                </a:extLst>
              </a:tr>
              <a:tr h="5142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Dom, 31 de dic</a:t>
                      </a:r>
                      <a:endParaRPr lang="en-US" sz="2400" kern="1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Parábolas del Reino</a:t>
                      </a:r>
                      <a:endParaRPr lang="en-US" sz="1800" kern="1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Mateo 13, 18</a:t>
                      </a:r>
                      <a:endParaRPr lang="en-US" sz="1800" kern="1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Aprender a ser mejores</a:t>
                      </a:r>
                      <a:b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ciudadanos del Reino</a:t>
                      </a:r>
                      <a:endParaRPr lang="en-US" sz="18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PM</a:t>
                      </a:r>
                      <a:endParaRPr lang="en-US" sz="2400" kern="1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Varios</a:t>
                      </a:r>
                      <a:endParaRPr lang="en-US" sz="2400" kern="1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934789096"/>
                  </a:ext>
                </a:extLst>
              </a:tr>
              <a:tr h="5193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 err="1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Mié</a:t>
                      </a: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3 de </a:t>
                      </a:r>
                      <a:r>
                        <a:rPr lang="en-US" sz="1600" kern="0" dirty="0" err="1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n-US" sz="24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Parábola de las diez vírgenes</a:t>
                      </a:r>
                      <a:b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S" sz="12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Mateo 25:1-13</a:t>
                      </a:r>
                      <a:endParaRPr lang="en-US" sz="18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Aprender a ser fieles a</a:t>
                      </a:r>
                      <a:b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E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nuestro compromiso</a:t>
                      </a:r>
                      <a:endParaRPr lang="en-US" sz="18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5400" marB="254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 err="1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Clase</a:t>
                      </a: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0" dirty="0" err="1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bíblica</a:t>
                      </a:r>
                      <a:endParaRPr lang="en-US" sz="24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Metropolis Light" panose="0000040000000000000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Mason Broadwell</a:t>
                      </a:r>
                      <a:endParaRPr lang="en-US" sz="2400" kern="1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7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2180118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4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="" xmlns:a16="http://schemas.microsoft.com/office/drawing/2014/main" id="{2EE2B632-06BC-04E8-9A6F-EB62473D0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79169"/>
            <a:ext cx="7886700" cy="2185051"/>
          </a:xfrm>
        </p:spPr>
        <p:txBody>
          <a:bodyPr/>
          <a:lstStyle/>
          <a:p>
            <a:r>
              <a:rPr lang="en-US" alt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Obreros</a:t>
            </a:r>
            <a:r>
              <a:rPr lang="en-US" alt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en</a:t>
            </a:r>
            <a:r>
              <a:rPr lang="en-US" alt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el </a:t>
            </a:r>
            <a:r>
              <a:rPr lang="en-US" alt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Reino</a:t>
            </a:r>
            <a:endParaRPr lang="en-US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99" name="Subtitle 2">
            <a:extLst>
              <a:ext uri="{FF2B5EF4-FFF2-40B4-BE49-F238E27FC236}">
                <a16:creationId xmlns="" xmlns:a16="http://schemas.microsoft.com/office/drawing/2014/main" id="{B40E1F01-7F45-2185-EB3B-4938494C1325}"/>
              </a:ext>
            </a:extLst>
          </p:cNvPr>
          <p:cNvSpPr>
            <a:spLocks noGrp="1"/>
          </p:cNvSpPr>
          <p:nvPr>
            <p:ph type="subTitle" sz="quarter" idx="4294967295"/>
          </p:nvPr>
        </p:nvSpPr>
        <p:spPr>
          <a:xfrm>
            <a:off x="0" y="2933970"/>
            <a:ext cx="9144000" cy="14605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 smtClean="0"/>
              <a:t>Mateo </a:t>
            </a:r>
            <a:r>
              <a:rPr lang="en-US" altLang="en-US" dirty="0"/>
              <a:t>20:1-16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1F9658-D60C-0CC2-ACD6-C9B6332E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Contexto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CF202F0-C5E7-C199-60B7-771DA8776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220" y="1100011"/>
            <a:ext cx="8825217" cy="4448034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El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rechazo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del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joven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rico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(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Mat.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19:17-22)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Declaración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(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Jesús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)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–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Pregunta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–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Respuesta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(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Mat.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19:23-26)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Declaración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(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Pedro)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–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Pregunta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–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Respuesta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(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Mat.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19:27-30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en-US" dirty="0">
              <a:effectLst/>
              <a:latin typeface="Metropolis" panose="00000500000000000000"/>
              <a:ea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Frase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clave (Mateo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19:30)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Falta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de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comprensión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de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los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apóstoles</a:t>
            </a:r>
            <a:r>
              <a:rPr lang="en-US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(Mateo </a:t>
            </a:r>
            <a:r>
              <a:rPr lang="en-US" dirty="0">
                <a:effectLst/>
                <a:latin typeface="Metropolis" panose="00000500000000000000"/>
                <a:ea typeface="Calibri" panose="020F0502020204030204" pitchFamily="34" charset="0"/>
              </a:rPr>
              <a:t>20:20-28)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347099D0-F252-A00B-CEF8-5DAED7C3837E}"/>
              </a:ext>
            </a:extLst>
          </p:cNvPr>
          <p:cNvSpPr/>
          <p:nvPr/>
        </p:nvSpPr>
        <p:spPr>
          <a:xfrm>
            <a:off x="5462546" y="3093593"/>
            <a:ext cx="3681454" cy="1494845"/>
          </a:xfrm>
          <a:prstGeom prst="wedgeRoundRectCallout">
            <a:avLst>
              <a:gd name="adj1" fmla="val -58846"/>
              <a:gd name="adj2" fmla="val 18883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i="1" dirty="0"/>
              <a:t>Pero muchos primeros serán últimos, y los últimos, primeros. 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0735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="" xmlns:a16="http://schemas.microsoft.com/office/drawing/2014/main" id="{0E48AC0C-E2B4-FD46-01DB-C3A0C11B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22" y="997973"/>
            <a:ext cx="8515501" cy="42545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Clr>
                <a:srgbClr val="CCFFFF"/>
              </a:buClr>
              <a:buSzPct val="50000"/>
              <a:buNone/>
            </a:pPr>
            <a:r>
              <a:rPr lang="es-ES" sz="2400" i="1" dirty="0" smtClean="0">
                <a:effectLst/>
                <a:latin typeface="Metropolis" panose="00000500000000000000"/>
              </a:rPr>
              <a:t>Porque </a:t>
            </a:r>
            <a:r>
              <a:rPr lang="es-ES" sz="2400" i="1" dirty="0">
                <a:effectLst/>
                <a:latin typeface="Metropolis" panose="00000500000000000000"/>
              </a:rPr>
              <a:t>el reino de los cielos es semejante a un hacendado que salió muy de mañana para contratar obreros para su viña.  2  Y habiendo convenido con los obreros en un denario al día, los envió a su viña.  3  Salió después como a la hora tercera, y vio parados en la plaza a otros que estaban sin trabajo;  4  y a estos les dijo: “Vayan también ustedes a la viña, y les daré lo que sea justo”. Y ellos fueron.  5  Volvió a salir como a la hora sexta y a la novena, e hizo lo mismo.  6  Y saliendo como a la hora undécima, encontró a otros parados, y les dijo*: “¿Por qué han estado aquí parados todo el día sin trabajar?”.  7  Ellos le dijeron*: “Porque nadie nos ha contratado”. Él les dijo*: “Vayan también ustedes a la viña”.</a:t>
            </a:r>
            <a:endParaRPr lang="en-US" altLang="en-US" sz="6000" i="1" dirty="0">
              <a:latin typeface="Metropolis" panose="0000050000000000000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0CA6CD6-1789-DF30-4BD8-933173E88D72}"/>
              </a:ext>
            </a:extLst>
          </p:cNvPr>
          <p:cNvSpPr txBox="1">
            <a:spLocks/>
          </p:cNvSpPr>
          <p:nvPr/>
        </p:nvSpPr>
        <p:spPr>
          <a:xfrm>
            <a:off x="247476" y="203599"/>
            <a:ext cx="8649047" cy="79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Parábola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–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Mateo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20:1-16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="" xmlns:a16="http://schemas.microsoft.com/office/drawing/2014/main" id="{0E48AC0C-E2B4-FD46-01DB-C3A0C11B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918" y="997972"/>
            <a:ext cx="9072081" cy="4632265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Clr>
                <a:srgbClr val="CCFFFF"/>
              </a:buClr>
              <a:buSzPct val="50000"/>
              <a:buNone/>
            </a:pPr>
            <a:r>
              <a:rPr lang="en-US" sz="2400" b="1" i="1" baseline="30000" dirty="0">
                <a:effectLst/>
                <a:latin typeface="Metropolis" panose="00000500000000000000"/>
              </a:rPr>
              <a:t>8 </a:t>
            </a:r>
            <a:r>
              <a:rPr lang="es-ES" sz="2400" i="1" dirty="0" smtClean="0">
                <a:effectLst/>
                <a:latin typeface="Metropolis" panose="00000500000000000000"/>
              </a:rPr>
              <a:t>Al </a:t>
            </a:r>
            <a:r>
              <a:rPr lang="es-ES" sz="2400" i="1" dirty="0">
                <a:effectLst/>
                <a:latin typeface="Metropolis" panose="00000500000000000000"/>
              </a:rPr>
              <a:t>atardecer, el señor de la viña dijo* a su mayordomo: “Llama a los obreros y págales su jornal, comenzando por los últimos y terminando con los primeros”.  9  Cuando llegaron los que habían sido contratados como a la hora undécima, cada uno recibió un denario.  10  Cuando llegaron los que fueron contratados primero, pensaban que recibirían más; pero ellos también recibieron un denario cada uno.  11  Y al recibirlo, murmuraban contra el hacendado,  12  diciendo: “Estos últimos han trabajado solo una hora, pero usted los ha hecho iguales a nosotros que hemos soportado el peso y el calor abrasador del día”.  13  Pero respondiendo el hacendado, dijo a uno de ellos: “Amigo, no te hago ninguna injusticia; ¿no conviniste conmigo en un denario?  14  Toma lo que es tuyo, y vete; pero yo quiero darle a este último lo mismo que a ti.  15  ¿No me es lícito hacer lo que quiero con lo que es mío? ¿O es tu ojo malo porque yo soy bueno?”.  16  Así, los últimos serán primeros, y los primeros, últimos».</a:t>
            </a:r>
            <a:endParaRPr lang="en-US" altLang="en-US" sz="6000" i="1" dirty="0">
              <a:latin typeface="Metropolis" panose="0000050000000000000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0CA6CD6-1789-DF30-4BD8-933173E88D72}"/>
              </a:ext>
            </a:extLst>
          </p:cNvPr>
          <p:cNvSpPr txBox="1">
            <a:spLocks/>
          </p:cNvSpPr>
          <p:nvPr/>
        </p:nvSpPr>
        <p:spPr>
          <a:xfrm>
            <a:off x="247476" y="203599"/>
            <a:ext cx="8649047" cy="79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Parábola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– Mateo 20:1-16</a:t>
            </a:r>
          </a:p>
        </p:txBody>
      </p:sp>
    </p:spTree>
    <p:extLst>
      <p:ext uri="{BB962C8B-B14F-4D97-AF65-F5344CB8AC3E}">
        <p14:creationId xmlns:p14="http://schemas.microsoft.com/office/powerpoint/2010/main" val="18489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="" xmlns:a16="http://schemas.microsoft.com/office/drawing/2014/main" id="{0E48AC0C-E2B4-FD46-01DB-C3A0C11B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20" y="894606"/>
            <a:ext cx="8515501" cy="236020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Clr>
                <a:srgbClr val="CCFFFF"/>
              </a:buClr>
              <a:buSzPct val="50000"/>
              <a:buNone/>
            </a:pPr>
            <a:r>
              <a:rPr lang="es-ES" sz="1600" i="1" dirty="0" smtClean="0">
                <a:effectLst/>
                <a:latin typeface="Metropolis" panose="00000500000000000000"/>
              </a:rPr>
              <a:t>Porque </a:t>
            </a:r>
            <a:r>
              <a:rPr lang="es-ES" sz="1600" i="1" dirty="0">
                <a:effectLst/>
                <a:latin typeface="Metropolis" panose="00000500000000000000"/>
              </a:rPr>
              <a:t>el reino de los cielos es semejante a un hacendado que salió muy de mañana para contratar obreros para su viña.  2  Y habiendo convenido con los obreros en un denario al día, los envió a su viña.  3  Salió después como a la hora tercera, y vio parados en la plaza a otros que estaban sin trabajo;  4  y a estos les dijo: “Vayan también ustedes a la viña, y les daré lo que sea justo”. Y ellos fueron.  5  Volvió a salir como a la hora sexta y a la novena, e hizo lo mismo.  6  Y saliendo como a la hora undécima, encontró a otros parados, y les dijo*: “¿Por qué han estado aquí parados todo el día sin trabajar?”.  7  Ellos le dijeron*: “Porque nadie nos ha contratado”. Él les dijo*: “Vayan también ustedes a la viña”.</a:t>
            </a:r>
            <a:endParaRPr lang="en-US" altLang="en-US" sz="4400" i="1" dirty="0">
              <a:latin typeface="Metropolis" panose="0000050000000000000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0CA6CD6-1789-DF30-4BD8-933173E88D72}"/>
              </a:ext>
            </a:extLst>
          </p:cNvPr>
          <p:cNvSpPr txBox="1">
            <a:spLocks/>
          </p:cNvSpPr>
          <p:nvPr/>
        </p:nvSpPr>
        <p:spPr>
          <a:xfrm>
            <a:off x="247476" y="203599"/>
            <a:ext cx="8649047" cy="79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Parábola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– Mateo 20:1-16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58810ACE-179C-0267-2A94-9832C2C04C98}"/>
              </a:ext>
            </a:extLst>
          </p:cNvPr>
          <p:cNvSpPr txBox="1">
            <a:spLocks/>
          </p:cNvSpPr>
          <p:nvPr/>
        </p:nvSpPr>
        <p:spPr>
          <a:xfrm>
            <a:off x="226163" y="3254815"/>
            <a:ext cx="8825217" cy="20884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5000"/>
              <a:buFont typeface="+mj-lt"/>
              <a:buAutoNum type="arabicPeriod"/>
              <a:defRPr sz="2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4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+mj-lt"/>
              <a:buAutoNum type="arabicPeriod"/>
              <a:defRPr sz="18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i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¿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Cuál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es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el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acuerdo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con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los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obreros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de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temprano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en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la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mañana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(v. </a:t>
            </a: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2)?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¿</a:t>
            </a:r>
            <a:r>
              <a:rPr lang="en-US" sz="2200" dirty="0" err="1">
                <a:effectLst/>
                <a:latin typeface="Metropolis" panose="00000500000000000000"/>
                <a:ea typeface="Calibri" panose="020F0502020204030204" pitchFamily="34" charset="0"/>
              </a:rPr>
              <a:t>Cuál</a:t>
            </a: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Metropolis" panose="00000500000000000000"/>
                <a:ea typeface="Calibri" panose="020F0502020204030204" pitchFamily="34" charset="0"/>
              </a:rPr>
              <a:t>es</a:t>
            </a: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 el </a:t>
            </a:r>
            <a:r>
              <a:rPr lang="en-US" sz="2200" dirty="0" err="1">
                <a:effectLst/>
                <a:latin typeface="Metropolis" panose="00000500000000000000"/>
                <a:ea typeface="Calibri" panose="020F0502020204030204" pitchFamily="34" charset="0"/>
              </a:rPr>
              <a:t>acuerdo</a:t>
            </a: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 con </a:t>
            </a:r>
            <a:r>
              <a:rPr lang="en-US" sz="2200" dirty="0" err="1">
                <a:effectLst/>
                <a:latin typeface="Metropolis" panose="00000500000000000000"/>
                <a:ea typeface="Calibri" panose="020F0502020204030204" pitchFamily="34" charset="0"/>
              </a:rPr>
              <a:t>los</a:t>
            </a: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Metropolis" panose="00000500000000000000"/>
                <a:ea typeface="Calibri" panose="020F0502020204030204" pitchFamily="34" charset="0"/>
              </a:rPr>
              <a:t>obreros</a:t>
            </a: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 de 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las horas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tercera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,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sexta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y novena (vv. </a:t>
            </a:r>
            <a:r>
              <a:rPr lang="en-US" sz="2200" dirty="0">
                <a:effectLst/>
                <a:latin typeface="Metropolis" panose="00000500000000000000"/>
                <a:ea typeface="Calibri" panose="020F0502020204030204" pitchFamily="34" charset="0"/>
              </a:rPr>
              <a:t>3-5)?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¿</a:t>
            </a:r>
            <a:r>
              <a:rPr lang="es-E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Qu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é se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pregunta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a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los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obreros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de la hora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undécima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? ¿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Cómo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responden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? ¿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Qué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 se les </a:t>
            </a:r>
            <a:r>
              <a:rPr lang="en-US" sz="2200" dirty="0" err="1" smtClean="0">
                <a:effectLst/>
                <a:latin typeface="Metropolis" panose="00000500000000000000"/>
                <a:ea typeface="Calibri" panose="020F0502020204030204" pitchFamily="34" charset="0"/>
              </a:rPr>
              <a:t>promete</a:t>
            </a:r>
            <a:r>
              <a:rPr lang="en-US" sz="2200" dirty="0" smtClean="0">
                <a:effectLst/>
                <a:latin typeface="Metropolis" panose="00000500000000000000"/>
                <a:ea typeface="Calibri" panose="020F0502020204030204" pitchFamily="34" charset="0"/>
              </a:rPr>
              <a:t>?</a:t>
            </a:r>
            <a:endParaRPr lang="es-ES" sz="2200" dirty="0" smtClean="0">
              <a:effectLst/>
              <a:latin typeface="Metropolis" panose="0000050000000000000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2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20073</TotalTime>
  <Words>1109</Words>
  <Application>Microsoft Office PowerPoint</Application>
  <PresentationFormat>On-screen Show (16:10)</PresentationFormat>
  <Paragraphs>103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Metropolis</vt:lpstr>
      <vt:lpstr>Metropolis Light</vt:lpstr>
      <vt:lpstr>Metropolis Medium</vt:lpstr>
      <vt:lpstr>METROPOLIS PERSONAL USE</vt:lpstr>
      <vt:lpstr>Times New Roman</vt:lpstr>
      <vt:lpstr>Wingdings</vt:lpstr>
      <vt:lpstr>Wingdings 3</vt:lpstr>
      <vt:lpstr>Office Theme</vt:lpstr>
      <vt:lpstr>Laborers in the Kingdom/ Obreros en el Reino</vt:lpstr>
      <vt:lpstr>Summary/Resumen</vt:lpstr>
      <vt:lpstr>Objetivos del Estudio de Fin de Año</vt:lpstr>
      <vt:lpstr>Calendario del estudio de fin de año</vt:lpstr>
      <vt:lpstr>Obreros en el Reino</vt:lpstr>
      <vt:lpstr>Contexto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Lecciones posibles pero incompletas</vt:lpstr>
      <vt:lpstr>Lección(es) para los apóstoles</vt:lpstr>
      <vt:lpstr>Lecciones (preguntas) para nosotros</vt:lpstr>
    </vt:vector>
  </TitlesOfParts>
  <Company>VMware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Mason Broadwell</dc:creator>
  <cp:lastModifiedBy>Esther Eubanks</cp:lastModifiedBy>
  <cp:revision>35</cp:revision>
  <dcterms:created xsi:type="dcterms:W3CDTF">2023-11-23T20:56:47Z</dcterms:created>
  <dcterms:modified xsi:type="dcterms:W3CDTF">2023-12-27T19:29:39Z</dcterms:modified>
</cp:coreProperties>
</file>