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
  </p:notesMasterIdLst>
  <p:sldIdLst>
    <p:sldId id="256" r:id="rId2"/>
    <p:sldId id="260" r:id="rId3"/>
    <p:sldId id="261" r:id="rId4"/>
    <p:sldId id="263" r:id="rId5"/>
    <p:sldId id="259" r:id="rId6"/>
    <p:sldId id="262" r:id="rId7"/>
    <p:sldId id="258" r:id="rId8"/>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60AA"/>
    <a:srgbClr val="686EC8"/>
    <a:srgbClr val="A280D3"/>
    <a:srgbClr val="464B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6939"/>
  </p:normalViewPr>
  <p:slideViewPr>
    <p:cSldViewPr snapToGrid="0">
      <p:cViewPr varScale="1">
        <p:scale>
          <a:sx n="116" d="100"/>
          <a:sy n="116" d="100"/>
        </p:scale>
        <p:origin x="20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91B8B-C0FB-1741-B8E8-776D96F019D3}" type="datetimeFigureOut">
              <a:rPr lang="en-US" smtClean="0"/>
              <a:t>2/3/24</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564E6-F98A-464C-9E1E-961E82684681}" type="slidenum">
              <a:rPr lang="en-US" smtClean="0"/>
              <a:t>‹#›</a:t>
            </a:fld>
            <a:endParaRPr lang="en-US"/>
          </a:p>
        </p:txBody>
      </p:sp>
    </p:spTree>
    <p:extLst>
      <p:ext uri="{BB962C8B-B14F-4D97-AF65-F5344CB8AC3E}">
        <p14:creationId xmlns:p14="http://schemas.microsoft.com/office/powerpoint/2010/main" val="3228886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erriam-webster.com/dictionary/discernment"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merriam-webster.com/dictionary/prudent" TargetMode="External"/><Relationship Id="rId4" Type="http://schemas.openxmlformats.org/officeDocument/2006/relationships/hyperlink" Target="https://www.merriam-webster.com/dictionary/conduct#h2"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Aaron Sorkin is a famous screen writer in Hollywood.</a:t>
            </a:r>
          </a:p>
          <a:p>
            <a:endParaRPr lang="en-US" dirty="0"/>
          </a:p>
          <a:p>
            <a:r>
              <a:rPr lang="en-US" dirty="0"/>
              <a:t>He is known for finding the DEFINING moment in people’s lives.  Because in those moments we see not just their choices – but their character, what drives them, who they really love.</a:t>
            </a:r>
          </a:p>
          <a:p>
            <a:endParaRPr lang="en-US" dirty="0"/>
          </a:p>
          <a:p>
            <a:r>
              <a:rPr lang="en-US" dirty="0"/>
              <a:t>1 Sam 25 is the defining moment in the life of Abigail.</a:t>
            </a:r>
          </a:p>
          <a:p>
            <a:endParaRPr lang="en-US" dirty="0"/>
          </a:p>
          <a:p>
            <a:r>
              <a:rPr lang="en-US" dirty="0"/>
              <a:t>We know nothing about what came before and very little about what comes after.  But in this chapter we see her amazing faith and her Godly character as she makes life and death decisions to save her family.</a:t>
            </a:r>
          </a:p>
        </p:txBody>
      </p:sp>
      <p:sp>
        <p:nvSpPr>
          <p:cNvPr id="4" name="Slide Number Placeholder 3"/>
          <p:cNvSpPr>
            <a:spLocks noGrp="1"/>
          </p:cNvSpPr>
          <p:nvPr>
            <p:ph type="sldNum" sz="quarter" idx="5"/>
          </p:nvPr>
        </p:nvSpPr>
        <p:spPr/>
        <p:txBody>
          <a:bodyPr/>
          <a:lstStyle/>
          <a:p>
            <a:fld id="{BF6564E6-F98A-464C-9E1E-961E82684681}" type="slidenum">
              <a:rPr lang="en-US" smtClean="0"/>
              <a:t>1</a:t>
            </a:fld>
            <a:endParaRPr lang="en-US"/>
          </a:p>
        </p:txBody>
      </p:sp>
    </p:spTree>
    <p:extLst>
      <p:ext uri="{BB962C8B-B14F-4D97-AF65-F5344CB8AC3E}">
        <p14:creationId xmlns:p14="http://schemas.microsoft.com/office/powerpoint/2010/main" val="4048965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 defining moment…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Spiritual &amp; Physical Beauty are not contradictory.  This is not one vs. the other.</a:t>
            </a:r>
          </a:p>
          <a:p>
            <a:endParaRPr lang="en-US" dirty="0"/>
          </a:p>
          <a:p>
            <a:endParaRPr lang="en-US" dirty="0"/>
          </a:p>
        </p:txBody>
      </p:sp>
      <p:sp>
        <p:nvSpPr>
          <p:cNvPr id="4" name="Slide Number Placeholder 3"/>
          <p:cNvSpPr>
            <a:spLocks noGrp="1"/>
          </p:cNvSpPr>
          <p:nvPr>
            <p:ph type="sldNum" sz="quarter" idx="5"/>
          </p:nvPr>
        </p:nvSpPr>
        <p:spPr/>
        <p:txBody>
          <a:bodyPr/>
          <a:lstStyle/>
          <a:p>
            <a:fld id="{BF6564E6-F98A-464C-9E1E-961E82684681}" type="slidenum">
              <a:rPr lang="en-US" smtClean="0"/>
              <a:t>2</a:t>
            </a:fld>
            <a:endParaRPr lang="en-US"/>
          </a:p>
        </p:txBody>
      </p:sp>
    </p:spTree>
    <p:extLst>
      <p:ext uri="{BB962C8B-B14F-4D97-AF65-F5344CB8AC3E}">
        <p14:creationId xmlns:p14="http://schemas.microsoft.com/office/powerpoint/2010/main" val="1648687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E3783-EA75-8B8B-A12D-8B54194E8B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6328F-B174-1DA7-1765-4BB00A06B2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33212E-C9E6-46D0-0424-FD98ECCBE5B6}"/>
              </a:ext>
            </a:extLst>
          </p:cNvPr>
          <p:cNvSpPr>
            <a:spLocks noGrp="1"/>
          </p:cNvSpPr>
          <p:nvPr>
            <p:ph type="body" idx="1"/>
          </p:nvPr>
        </p:nvSpPr>
        <p:spPr/>
        <p:txBody>
          <a:bodyPr/>
          <a:lstStyle/>
          <a:p>
            <a:r>
              <a:rPr lang="en-US" dirty="0"/>
              <a:t>Her resume is much deeper than her wisdom and beauty…</a:t>
            </a:r>
          </a:p>
          <a:p>
            <a:endParaRPr lang="en-US" dirty="0"/>
          </a:p>
          <a:p>
            <a:r>
              <a:rPr lang="en-US" dirty="0"/>
              <a:t>Discreet – not everything needs to be immediately announced. Some information needs to be kept private until the right moment.</a:t>
            </a:r>
          </a:p>
          <a:p>
            <a:endParaRPr lang="en-US" dirty="0"/>
          </a:p>
          <a:p>
            <a:r>
              <a:rPr lang="en-US" dirty="0"/>
              <a:t>Discreet - </a:t>
            </a:r>
            <a:r>
              <a:rPr lang="en-US" b="1" i="0" dirty="0">
                <a:solidFill>
                  <a:srgbClr val="212529"/>
                </a:solidFill>
                <a:effectLst/>
                <a:latin typeface="Open Sans" panose="020F0502020204030204" pitchFamily="34" charset="0"/>
              </a:rPr>
              <a:t>: </a:t>
            </a:r>
            <a:r>
              <a:rPr lang="en-US" b="0" i="0" dirty="0">
                <a:solidFill>
                  <a:srgbClr val="212529"/>
                </a:solidFill>
                <a:effectLst/>
                <a:latin typeface="Open Sans" panose="020B0606030504020204" pitchFamily="34" charset="0"/>
              </a:rPr>
              <a:t>having or showing </a:t>
            </a:r>
            <a:r>
              <a:rPr lang="en-US" b="0" i="0" u="none" strike="noStrike" dirty="0">
                <a:solidFill>
                  <a:srgbClr val="0074CC"/>
                </a:solidFill>
                <a:effectLst/>
                <a:latin typeface="Open Sans" panose="020B0606030504020204" pitchFamily="34" charset="0"/>
                <a:hlinkClick r:id="rId3"/>
              </a:rPr>
              <a:t>discernment</a:t>
            </a:r>
            <a:r>
              <a:rPr lang="en-US" b="0" i="0" dirty="0">
                <a:solidFill>
                  <a:srgbClr val="212529"/>
                </a:solidFill>
                <a:effectLst/>
                <a:latin typeface="Open Sans" panose="020B0606030504020204" pitchFamily="34" charset="0"/>
              </a:rPr>
              <a:t> or good judgment in </a:t>
            </a:r>
            <a:r>
              <a:rPr lang="en-US" b="0" i="0" u="none" strike="noStrike" dirty="0">
                <a:solidFill>
                  <a:srgbClr val="0074CC"/>
                </a:solidFill>
                <a:effectLst/>
                <a:latin typeface="Open Sans" panose="020B0606030504020204" pitchFamily="34" charset="0"/>
                <a:hlinkClick r:id="rId4"/>
              </a:rPr>
              <a:t>conduct</a:t>
            </a:r>
            <a:r>
              <a:rPr lang="en-US" b="0" i="0" dirty="0">
                <a:solidFill>
                  <a:srgbClr val="212529"/>
                </a:solidFill>
                <a:effectLst/>
                <a:latin typeface="Open Sans" panose="020B0606030504020204" pitchFamily="34" charset="0"/>
              </a:rPr>
              <a:t> and especially in speech </a:t>
            </a:r>
            <a:r>
              <a:rPr lang="en-US" b="1" i="0" dirty="0">
                <a:solidFill>
                  <a:srgbClr val="212529"/>
                </a:solidFill>
                <a:effectLst/>
                <a:latin typeface="Open Sans" panose="020B0606030504020204" pitchFamily="34" charset="0"/>
              </a:rPr>
              <a:t>: </a:t>
            </a:r>
            <a:r>
              <a:rPr lang="en-US" b="1" i="0" u="none" strike="noStrike" cap="all" dirty="0">
                <a:solidFill>
                  <a:srgbClr val="0074CC"/>
                </a:solidFill>
                <a:effectLst/>
                <a:latin typeface="Open Sans" panose="020B0606030504020204" pitchFamily="34" charset="0"/>
                <a:hlinkClick r:id="rId5"/>
              </a:rPr>
              <a:t>PRUDENT</a:t>
            </a:r>
            <a:endParaRPr lang="en-US" dirty="0"/>
          </a:p>
        </p:txBody>
      </p:sp>
      <p:sp>
        <p:nvSpPr>
          <p:cNvPr id="4" name="Slide Number Placeholder 3">
            <a:extLst>
              <a:ext uri="{FF2B5EF4-FFF2-40B4-BE49-F238E27FC236}">
                <a16:creationId xmlns:a16="http://schemas.microsoft.com/office/drawing/2014/main" id="{7981E5D5-FA65-AB37-8870-C5595DB25B4B}"/>
              </a:ext>
            </a:extLst>
          </p:cNvPr>
          <p:cNvSpPr>
            <a:spLocks noGrp="1"/>
          </p:cNvSpPr>
          <p:nvPr>
            <p:ph type="sldNum" sz="quarter" idx="5"/>
          </p:nvPr>
        </p:nvSpPr>
        <p:spPr/>
        <p:txBody>
          <a:bodyPr/>
          <a:lstStyle/>
          <a:p>
            <a:fld id="{BF6564E6-F98A-464C-9E1E-961E82684681}" type="slidenum">
              <a:rPr lang="en-US" smtClean="0"/>
              <a:t>3</a:t>
            </a:fld>
            <a:endParaRPr lang="en-US"/>
          </a:p>
        </p:txBody>
      </p:sp>
    </p:spTree>
    <p:extLst>
      <p:ext uri="{BB962C8B-B14F-4D97-AF65-F5344CB8AC3E}">
        <p14:creationId xmlns:p14="http://schemas.microsoft.com/office/powerpoint/2010/main" val="2341267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EACFE-D0BA-8C1F-0AD4-4DE4FF99F5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9F773B-BD79-474B-C6E8-BEE8BB49D7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097721-6DEB-2E30-0A66-6B58B9385488}"/>
              </a:ext>
            </a:extLst>
          </p:cNvPr>
          <p:cNvSpPr>
            <a:spLocks noGrp="1"/>
          </p:cNvSpPr>
          <p:nvPr>
            <p:ph type="body" idx="1"/>
          </p:nvPr>
        </p:nvSpPr>
        <p:spPr/>
        <p:txBody>
          <a:bodyPr/>
          <a:lstStyle/>
          <a:p>
            <a:r>
              <a:rPr lang="en-US" dirty="0"/>
              <a:t>She knows God is in control…</a:t>
            </a:r>
          </a:p>
          <a:p>
            <a:endParaRPr lang="en-US" dirty="0"/>
          </a:p>
          <a:p>
            <a:r>
              <a:rPr lang="en-US" dirty="0"/>
              <a:t>She knows God’s providence is at work…</a:t>
            </a:r>
          </a:p>
          <a:p>
            <a:endParaRPr lang="en-US" dirty="0"/>
          </a:p>
          <a:p>
            <a:r>
              <a:rPr lang="en-US" dirty="0"/>
              <a:t>She knows God is going to establish a righteous king…</a:t>
            </a:r>
          </a:p>
          <a:p>
            <a:endParaRPr lang="en-US" dirty="0"/>
          </a:p>
          <a:p>
            <a:r>
              <a:rPr lang="en-US" dirty="0"/>
              <a:t>She knows God grants victories…</a:t>
            </a:r>
          </a:p>
          <a:p>
            <a:endParaRPr lang="en-US" dirty="0"/>
          </a:p>
          <a:p>
            <a:r>
              <a:rPr lang="en-US" dirty="0"/>
              <a:t>She knows God protects and preserves life of His servants…</a:t>
            </a:r>
          </a:p>
          <a:p>
            <a:endParaRPr lang="en-US" dirty="0"/>
          </a:p>
          <a:p>
            <a:r>
              <a:rPr lang="en-US" dirty="0"/>
              <a:t>She knows God keeps His promises</a:t>
            </a:r>
          </a:p>
          <a:p>
            <a:endParaRPr lang="en-US" dirty="0"/>
          </a:p>
          <a:p>
            <a:r>
              <a:rPr lang="en-US" dirty="0"/>
              <a:t>She knows God gives good gifts, and desires them to be shared…</a:t>
            </a:r>
          </a:p>
          <a:p>
            <a:endParaRPr lang="en-US" dirty="0"/>
          </a:p>
          <a:p>
            <a:endParaRPr lang="en-US" dirty="0"/>
          </a:p>
        </p:txBody>
      </p:sp>
      <p:sp>
        <p:nvSpPr>
          <p:cNvPr id="4" name="Slide Number Placeholder 3">
            <a:extLst>
              <a:ext uri="{FF2B5EF4-FFF2-40B4-BE49-F238E27FC236}">
                <a16:creationId xmlns:a16="http://schemas.microsoft.com/office/drawing/2014/main" id="{D6AC6D2E-937B-DB15-BEF8-AA24DA75FC8B}"/>
              </a:ext>
            </a:extLst>
          </p:cNvPr>
          <p:cNvSpPr>
            <a:spLocks noGrp="1"/>
          </p:cNvSpPr>
          <p:nvPr>
            <p:ph type="sldNum" sz="quarter" idx="5"/>
          </p:nvPr>
        </p:nvSpPr>
        <p:spPr/>
        <p:txBody>
          <a:bodyPr/>
          <a:lstStyle/>
          <a:p>
            <a:fld id="{BF6564E6-F98A-464C-9E1E-961E82684681}" type="slidenum">
              <a:rPr lang="en-US" smtClean="0"/>
              <a:t>4</a:t>
            </a:fld>
            <a:endParaRPr lang="en-US"/>
          </a:p>
        </p:txBody>
      </p:sp>
    </p:spTree>
    <p:extLst>
      <p:ext uri="{BB962C8B-B14F-4D97-AF65-F5344CB8AC3E}">
        <p14:creationId xmlns:p14="http://schemas.microsoft.com/office/powerpoint/2010/main" val="107698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PRAISE:  </a:t>
            </a:r>
            <a:r>
              <a:rPr lang="en-US" sz="1800" dirty="0">
                <a:effectLst/>
                <a:latin typeface="Aptos" panose="020B0004020202020204" pitchFamily="34" charset="0"/>
                <a:ea typeface="Aptos" panose="020B0004020202020204" pitchFamily="34" charset="0"/>
                <a:cs typeface="Times New Roman" panose="02020603050405020304" pitchFamily="18" charset="0"/>
              </a:rPr>
              <a:t>Here is a woman, made in the image of God.  Doing her best in a terrible situation.</a:t>
            </a:r>
            <a:r>
              <a:rPr lang="en-US"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 31 – we should rise up and praise the good works of women whose lives reflect God’s goodness!</a:t>
            </a:r>
          </a:p>
          <a:p>
            <a:endParaRPr lang="en-US" dirty="0"/>
          </a:p>
          <a:p>
            <a:endParaRPr lang="en-US" dirty="0"/>
          </a:p>
          <a:p>
            <a:r>
              <a:rPr lang="en-US" dirty="0"/>
              <a:t>WORTHELSS HUSBANDS…</a:t>
            </a:r>
          </a:p>
          <a:p>
            <a:endParaRPr lang="en-US" dirty="0"/>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Real Life is Complex.</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Sad note: see her walking down the street – wealthy, beautiful, smiling…</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What if she’s smiling because she’s glad to be away from her drunk,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idiodic</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husband.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What if life isn’t as perfect as her outfit.</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Husbands that ignore and mistreat their wives are sinful and foolish.</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WISDOM: She de-escalates a bad situation.</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BF6564E6-F98A-464C-9E1E-961E82684681}" type="slidenum">
              <a:rPr lang="en-US" smtClean="0"/>
              <a:t>5</a:t>
            </a:fld>
            <a:endParaRPr lang="en-US"/>
          </a:p>
        </p:txBody>
      </p:sp>
    </p:spTree>
    <p:extLst>
      <p:ext uri="{BB962C8B-B14F-4D97-AF65-F5344CB8AC3E}">
        <p14:creationId xmlns:p14="http://schemas.microsoft.com/office/powerpoint/2010/main" val="1375094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  They say that being a servant is a thing to rebel against, but God says being a servant is beautiful in His eyes…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Life of Good Works &gt; A Life of Selfish Ambition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Abigail isn’t trying to be a role-model for modern feminisms.</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Abigail isn’t trying to be a role-model for helplessness.</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She is trying to do what is RIGHT.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She is trying to act out of LOVE.</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Young ladies:  That’s a huge lesson.  Your aim is not to be defined by your culture or your relationships – be defined by your love of God and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world is shouting – choose between respecting others and being respected – as if you can’t have and do both.  That’s ridiculous.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a:p>
            <a:endParaRPr lang="en-US" dirty="0"/>
          </a:p>
          <a:p>
            <a:r>
              <a:rPr lang="en-US" dirty="0"/>
              <a:t>REAL PROBLEMS:  Know the difference between an evil man – who is selfish and foolish – and a good man who is trying to do what is right, but needs someone to help them do the right thing from time to time.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Marriage is a wonderful partnership of shared love, shared trust, shared resources.  Do learn from his life to choose your spouse wisely!!</a:t>
            </a:r>
          </a:p>
          <a:p>
            <a:endParaRPr lang="en-US" dirty="0"/>
          </a:p>
          <a:p>
            <a:endParaRPr lang="en-US" dirty="0"/>
          </a:p>
          <a:p>
            <a:endParaRPr lang="en-US" dirty="0"/>
          </a:p>
          <a:p>
            <a:r>
              <a:rPr lang="en-US" dirty="0"/>
              <a:t>TRUE FRIEND:  Turns us away from sin. (James 5:19-20).  In a perfect world, we would all have flawless self-control and good judgment.  But that’s not real life.  Praise God that we have friends who speak to us and calm us down and help us make wise choices!  We can view this as a burden – or like Abigail – view this as an act of love.</a:t>
            </a:r>
          </a:p>
          <a:p>
            <a:endParaRPr lang="en-US" dirty="0"/>
          </a:p>
          <a:p>
            <a:endParaRPr lang="en-US" dirty="0"/>
          </a:p>
          <a:p>
            <a:r>
              <a:rPr lang="en-US" dirty="0"/>
              <a:t>HURRIED:  Invitation:  vs. 18 and vs. 23 – when she knew that people’ lives were in danger – and she knew the right decision.  She quickly did it.</a:t>
            </a:r>
          </a:p>
          <a:p>
            <a:endParaRPr lang="en-US" dirty="0"/>
          </a:p>
          <a:p>
            <a:r>
              <a:rPr lang="en-US" dirty="0"/>
              <a:t>For all of us tonight – Not Just the Young Ladies -  her example of doing what she knows is right – should cause us to stop delaying….</a:t>
            </a:r>
          </a:p>
        </p:txBody>
      </p:sp>
      <p:sp>
        <p:nvSpPr>
          <p:cNvPr id="4" name="Slide Number Placeholder 3"/>
          <p:cNvSpPr>
            <a:spLocks noGrp="1"/>
          </p:cNvSpPr>
          <p:nvPr>
            <p:ph type="sldNum" sz="quarter" idx="5"/>
          </p:nvPr>
        </p:nvSpPr>
        <p:spPr/>
        <p:txBody>
          <a:bodyPr/>
          <a:lstStyle/>
          <a:p>
            <a:fld id="{BF6564E6-F98A-464C-9E1E-961E82684681}" type="slidenum">
              <a:rPr lang="en-US" smtClean="0"/>
              <a:t>6</a:t>
            </a:fld>
            <a:endParaRPr lang="en-US"/>
          </a:p>
        </p:txBody>
      </p:sp>
    </p:spTree>
    <p:extLst>
      <p:ext uri="{BB962C8B-B14F-4D97-AF65-F5344CB8AC3E}">
        <p14:creationId xmlns:p14="http://schemas.microsoft.com/office/powerpoint/2010/main" val="944831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83AA78-5FE1-4B41-A58A-96D48105C905}" type="datetimeFigureOut">
              <a:rPr lang="en-US" smtClean="0"/>
              <a:t>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372695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83AA78-5FE1-4B41-A58A-96D48105C905}" type="datetimeFigureOut">
              <a:rPr lang="en-US" smtClean="0"/>
              <a:t>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392871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83AA78-5FE1-4B41-A58A-96D48105C905}" type="datetimeFigureOut">
              <a:rPr lang="en-US" smtClean="0"/>
              <a:t>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279302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83AA78-5FE1-4B41-A58A-96D48105C905}" type="datetimeFigureOut">
              <a:rPr lang="en-US" smtClean="0"/>
              <a:t>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410317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83AA78-5FE1-4B41-A58A-96D48105C905}" type="datetimeFigureOut">
              <a:rPr lang="en-US" smtClean="0"/>
              <a:t>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227503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83AA78-5FE1-4B41-A58A-96D48105C905}" type="datetimeFigureOut">
              <a:rPr lang="en-US" smtClean="0"/>
              <a:t>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117421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83AA78-5FE1-4B41-A58A-96D48105C905}" type="datetimeFigureOut">
              <a:rPr lang="en-US" smtClean="0"/>
              <a:t>2/3/24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420468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83AA78-5FE1-4B41-A58A-96D48105C905}" type="datetimeFigureOut">
              <a:rPr lang="en-US" smtClean="0"/>
              <a:t>2/3/24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411337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83AA78-5FE1-4B41-A58A-96D48105C905}" type="datetimeFigureOut">
              <a:rPr lang="en-US" smtClean="0"/>
              <a:t>2/3/24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92288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983AA78-5FE1-4B41-A58A-96D48105C905}" type="datetimeFigureOut">
              <a:rPr lang="en-US" smtClean="0"/>
              <a:t>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43063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983AA78-5FE1-4B41-A58A-96D48105C905}" type="datetimeFigureOut">
              <a:rPr lang="en-US" smtClean="0"/>
              <a:t>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189337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0983AA78-5FE1-4B41-A58A-96D48105C905}" type="datetimeFigureOut">
              <a:rPr lang="en-US" smtClean="0"/>
              <a:t>2/3/24</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241C47AB-9C70-9848-9540-55C94D0794BE}" type="slidenum">
              <a:rPr lang="en-US" smtClean="0"/>
              <a:t>‹#›</a:t>
            </a:fld>
            <a:endParaRPr lang="en-US"/>
          </a:p>
        </p:txBody>
      </p:sp>
    </p:spTree>
    <p:extLst>
      <p:ext uri="{BB962C8B-B14F-4D97-AF65-F5344CB8AC3E}">
        <p14:creationId xmlns:p14="http://schemas.microsoft.com/office/powerpoint/2010/main" val="8510366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570A0-DDC2-22B0-839D-D353BB851C39}"/>
              </a:ext>
            </a:extLst>
          </p:cNvPr>
          <p:cNvSpPr>
            <a:spLocks noGrp="1"/>
          </p:cNvSpPr>
          <p:nvPr>
            <p:ph type="ctrTitle"/>
          </p:nvPr>
        </p:nvSpPr>
        <p:spPr/>
        <p:txBody>
          <a:bodyPr/>
          <a:lstStyle/>
          <a:p>
            <a:r>
              <a:rPr lang="en-US" dirty="0"/>
              <a:t>Abigail</a:t>
            </a:r>
          </a:p>
        </p:txBody>
      </p:sp>
      <p:sp>
        <p:nvSpPr>
          <p:cNvPr id="3" name="Subtitle 2">
            <a:extLst>
              <a:ext uri="{FF2B5EF4-FFF2-40B4-BE49-F238E27FC236}">
                <a16:creationId xmlns:a16="http://schemas.microsoft.com/office/drawing/2014/main" id="{79AFF816-5731-34A6-2F43-5B4CA6C43709}"/>
              </a:ext>
            </a:extLst>
          </p:cNvPr>
          <p:cNvSpPr>
            <a:spLocks noGrp="1"/>
          </p:cNvSpPr>
          <p:nvPr>
            <p:ph type="subTitle" idx="1"/>
          </p:nvPr>
        </p:nvSpPr>
        <p:spPr/>
        <p:txBody>
          <a:bodyPr/>
          <a:lstStyle/>
          <a:p>
            <a:endParaRPr lang="en-US"/>
          </a:p>
        </p:txBody>
      </p:sp>
      <p:pic>
        <p:nvPicPr>
          <p:cNvPr id="10" name="Picture 9" descr="A blue and purple background with white text&#10;&#10;Description automatically generated">
            <a:extLst>
              <a:ext uri="{FF2B5EF4-FFF2-40B4-BE49-F238E27FC236}">
                <a16:creationId xmlns:a16="http://schemas.microsoft.com/office/drawing/2014/main" id="{40D74D4D-ED71-5AA1-DCE1-3A5B0F54B11C}"/>
              </a:ext>
            </a:extLst>
          </p:cNvPr>
          <p:cNvPicPr>
            <a:picLocks noChangeAspect="1"/>
          </p:cNvPicPr>
          <p:nvPr/>
        </p:nvPicPr>
        <p:blipFill>
          <a:blip r:embed="rId3"/>
          <a:stretch>
            <a:fillRect/>
          </a:stretch>
        </p:blipFill>
        <p:spPr>
          <a:xfrm>
            <a:off x="0" y="0"/>
            <a:ext cx="9144000" cy="5715000"/>
          </a:xfrm>
          <a:prstGeom prst="rect">
            <a:avLst/>
          </a:prstGeom>
        </p:spPr>
      </p:pic>
    </p:spTree>
    <p:extLst>
      <p:ext uri="{BB962C8B-B14F-4D97-AF65-F5344CB8AC3E}">
        <p14:creationId xmlns:p14="http://schemas.microsoft.com/office/powerpoint/2010/main" val="209185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4CBC1-8C1E-0395-1C39-66A78290A133}"/>
            </a:ext>
          </a:extLst>
        </p:cNvPr>
        <p:cNvGrpSpPr/>
        <p:nvPr/>
      </p:nvGrpSpPr>
      <p:grpSpPr>
        <a:xfrm>
          <a:off x="0" y="0"/>
          <a:ext cx="0" cy="0"/>
          <a:chOff x="0" y="0"/>
          <a:chExt cx="0" cy="0"/>
        </a:xfrm>
      </p:grpSpPr>
      <p:sp>
        <p:nvSpPr>
          <p:cNvPr id="18" name="Parallelogram 17">
            <a:extLst>
              <a:ext uri="{FF2B5EF4-FFF2-40B4-BE49-F238E27FC236}">
                <a16:creationId xmlns:a16="http://schemas.microsoft.com/office/drawing/2014/main" id="{D6D0F214-327F-5642-A372-82ED61A63685}"/>
              </a:ext>
            </a:extLst>
          </p:cNvPr>
          <p:cNvSpPr/>
          <p:nvPr/>
        </p:nvSpPr>
        <p:spPr>
          <a:xfrm>
            <a:off x="322225" y="0"/>
            <a:ext cx="2297459" cy="5715000"/>
          </a:xfrm>
          <a:prstGeom prst="parallelogram">
            <a:avLst>
              <a:gd name="adj" fmla="val 39607"/>
            </a:avLst>
          </a:prstGeom>
          <a:gradFill flip="none" rotWithShape="1">
            <a:gsLst>
              <a:gs pos="0">
                <a:srgbClr val="5A60AA"/>
              </a:gs>
              <a:gs pos="100000">
                <a:srgbClr val="464B83"/>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up of bread&#10;&#10;Description automatically generated">
            <a:extLst>
              <a:ext uri="{FF2B5EF4-FFF2-40B4-BE49-F238E27FC236}">
                <a16:creationId xmlns:a16="http://schemas.microsoft.com/office/drawing/2014/main" id="{3626D55D-D3A5-5CC8-C0F5-0C23F5D3C4D5}"/>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backgroundRemoval t="10000" b="90000" l="10000" r="90000">
                        <a14:foregroundMark x1="57072" y1="30958" x2="62418" y2="38615"/>
                        <a14:foregroundMark x1="62418" y1="38615" x2="75329" y2="38085"/>
                        <a14:foregroundMark x1="75329" y1="38085" x2="74918" y2="29587"/>
                        <a14:foregroundMark x1="74918" y1="29587" x2="62226" y2="29094"/>
                        <a14:foregroundMark x1="62226" y1="29094" x2="57785" y2="31287"/>
                        <a14:foregroundMark x1="62089" y1="29368" x2="69490" y2="27467"/>
                        <a14:backgroundMark x1="57182" y1="86605" x2="57785" y2="88907"/>
                      </a14:backgroundRemoval>
                    </a14:imgEffect>
                  </a14:imgLayer>
                </a14:imgProps>
              </a:ext>
            </a:extLst>
          </a:blip>
          <a:srcRect l="21209" t="22511" r="12616" b="6309"/>
          <a:stretch/>
        </p:blipFill>
        <p:spPr>
          <a:xfrm rot="21310291">
            <a:off x="-321590" y="1244108"/>
            <a:ext cx="2977117" cy="4803437"/>
          </a:xfrm>
          <a:prstGeom prst="rect">
            <a:avLst/>
          </a:prstGeom>
        </p:spPr>
      </p:pic>
      <p:pic>
        <p:nvPicPr>
          <p:cNvPr id="7" name="Picture 6" descr="A white letter on a black background&#10;&#10;Description automatically generated">
            <a:extLst>
              <a:ext uri="{FF2B5EF4-FFF2-40B4-BE49-F238E27FC236}">
                <a16:creationId xmlns:a16="http://schemas.microsoft.com/office/drawing/2014/main" id="{A5DED068-C5E5-7CE4-BD30-9137FDF57C1B}"/>
              </a:ext>
            </a:extLst>
          </p:cNvPr>
          <p:cNvPicPr>
            <a:picLocks noChangeAspect="1"/>
          </p:cNvPicPr>
          <p:nvPr/>
        </p:nvPicPr>
        <p:blipFill>
          <a:blip r:embed="rId5"/>
          <a:stretch>
            <a:fillRect/>
          </a:stretch>
        </p:blipFill>
        <p:spPr>
          <a:xfrm>
            <a:off x="1877326" y="540424"/>
            <a:ext cx="3337498" cy="767354"/>
          </a:xfrm>
          <a:prstGeom prst="rect">
            <a:avLst/>
          </a:prstGeom>
        </p:spPr>
      </p:pic>
      <p:sp>
        <p:nvSpPr>
          <p:cNvPr id="19" name="Title 5">
            <a:extLst>
              <a:ext uri="{FF2B5EF4-FFF2-40B4-BE49-F238E27FC236}">
                <a16:creationId xmlns:a16="http://schemas.microsoft.com/office/drawing/2014/main" id="{0FF32E36-4478-CC30-8433-A97CAA402358}"/>
              </a:ext>
            </a:extLst>
          </p:cNvPr>
          <p:cNvSpPr txBox="1">
            <a:spLocks/>
          </p:cNvSpPr>
          <p:nvPr/>
        </p:nvSpPr>
        <p:spPr>
          <a:xfrm>
            <a:off x="2445372" y="2697705"/>
            <a:ext cx="6549774" cy="2476871"/>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600" dirty="0">
                <a:solidFill>
                  <a:schemeClr val="bg1"/>
                </a:solidFill>
              </a:rPr>
              <a:t>“Then Abigail hurried and took two hundred loaves of bread and two jugs of wine and five sheep already prepared and five measures of roasted grain and a hundred clusters of raisins and two hundred cakes of figs, and loaded </a:t>
            </a:r>
            <a:br>
              <a:rPr lang="en-US" sz="2600" dirty="0">
                <a:solidFill>
                  <a:schemeClr val="bg1"/>
                </a:solidFill>
              </a:rPr>
            </a:br>
            <a:r>
              <a:rPr lang="en-US" sz="2600" dirty="0">
                <a:solidFill>
                  <a:schemeClr val="bg1"/>
                </a:solidFill>
              </a:rPr>
              <a:t>them on donkeys.”</a:t>
            </a:r>
            <a:r>
              <a:rPr lang="en-US" sz="2400" dirty="0">
                <a:solidFill>
                  <a:schemeClr val="bg1"/>
                </a:solidFill>
              </a:rPr>
              <a:t> - </a:t>
            </a:r>
            <a:r>
              <a:rPr lang="en-US" sz="2400" i="1" dirty="0">
                <a:solidFill>
                  <a:schemeClr val="bg1"/>
                </a:solidFill>
              </a:rPr>
              <a:t>1 Samuel 25:18</a:t>
            </a:r>
            <a:endParaRPr lang="en-US" sz="4400" i="1" dirty="0">
              <a:solidFill>
                <a:schemeClr val="bg1"/>
              </a:solidFill>
            </a:endParaRPr>
          </a:p>
        </p:txBody>
      </p:sp>
      <p:sp>
        <p:nvSpPr>
          <p:cNvPr id="20" name="Title 5">
            <a:extLst>
              <a:ext uri="{FF2B5EF4-FFF2-40B4-BE49-F238E27FC236}">
                <a16:creationId xmlns:a16="http://schemas.microsoft.com/office/drawing/2014/main" id="{E995EB46-5E3D-013F-739B-D11248138B9F}"/>
              </a:ext>
            </a:extLst>
          </p:cNvPr>
          <p:cNvSpPr txBox="1">
            <a:spLocks/>
          </p:cNvSpPr>
          <p:nvPr/>
        </p:nvSpPr>
        <p:spPr>
          <a:xfrm>
            <a:off x="2445372" y="1570372"/>
            <a:ext cx="6549774" cy="970810"/>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600" dirty="0">
                <a:solidFill>
                  <a:schemeClr val="bg1"/>
                </a:solidFill>
              </a:rPr>
              <a:t>“Abigail… was intelligent and beautiful in appearance…” - </a:t>
            </a:r>
            <a:r>
              <a:rPr lang="en-US" sz="2400" i="1" dirty="0">
                <a:solidFill>
                  <a:schemeClr val="bg1"/>
                </a:solidFill>
              </a:rPr>
              <a:t>1 Samuel 25:3</a:t>
            </a:r>
            <a:endParaRPr lang="en-US" sz="4400" i="1" dirty="0">
              <a:solidFill>
                <a:schemeClr val="bg1"/>
              </a:solidFill>
            </a:endParaRPr>
          </a:p>
        </p:txBody>
      </p:sp>
    </p:spTree>
    <p:extLst>
      <p:ext uri="{BB962C8B-B14F-4D97-AF65-F5344CB8AC3E}">
        <p14:creationId xmlns:p14="http://schemas.microsoft.com/office/powerpoint/2010/main" val="201457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58D15-5964-BE9A-613E-67B55AF56A1C}"/>
            </a:ext>
          </a:extLst>
        </p:cNvPr>
        <p:cNvGrpSpPr/>
        <p:nvPr/>
      </p:nvGrpSpPr>
      <p:grpSpPr>
        <a:xfrm>
          <a:off x="0" y="0"/>
          <a:ext cx="0" cy="0"/>
          <a:chOff x="0" y="0"/>
          <a:chExt cx="0" cy="0"/>
        </a:xfrm>
      </p:grpSpPr>
      <p:sp>
        <p:nvSpPr>
          <p:cNvPr id="18" name="Parallelogram 17">
            <a:extLst>
              <a:ext uri="{FF2B5EF4-FFF2-40B4-BE49-F238E27FC236}">
                <a16:creationId xmlns:a16="http://schemas.microsoft.com/office/drawing/2014/main" id="{81597039-E09E-79FD-9487-0ECB6668C670}"/>
              </a:ext>
            </a:extLst>
          </p:cNvPr>
          <p:cNvSpPr/>
          <p:nvPr/>
        </p:nvSpPr>
        <p:spPr>
          <a:xfrm>
            <a:off x="322225" y="0"/>
            <a:ext cx="2297459" cy="5715000"/>
          </a:xfrm>
          <a:prstGeom prst="parallelogram">
            <a:avLst>
              <a:gd name="adj" fmla="val 39607"/>
            </a:avLst>
          </a:prstGeom>
          <a:gradFill>
            <a:gsLst>
              <a:gs pos="0">
                <a:srgbClr val="5A60AA"/>
              </a:gs>
              <a:gs pos="100000">
                <a:srgbClr val="464B83"/>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up of bread&#10;&#10;Description automatically generated">
            <a:extLst>
              <a:ext uri="{FF2B5EF4-FFF2-40B4-BE49-F238E27FC236}">
                <a16:creationId xmlns:a16="http://schemas.microsoft.com/office/drawing/2014/main" id="{E28E0B57-38A1-AA2B-A550-792EF2BFB5B2}"/>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backgroundRemoval t="10000" b="90000" l="10000" r="90000">
                        <a14:foregroundMark x1="57072" y1="30958" x2="62418" y2="38615"/>
                        <a14:foregroundMark x1="62418" y1="38615" x2="75329" y2="38085"/>
                        <a14:foregroundMark x1="75329" y1="38085" x2="74918" y2="29587"/>
                        <a14:foregroundMark x1="74918" y1="29587" x2="62226" y2="29094"/>
                        <a14:foregroundMark x1="62226" y1="29094" x2="57785" y2="31287"/>
                        <a14:foregroundMark x1="62089" y1="29368" x2="69490" y2="27467"/>
                        <a14:backgroundMark x1="57182" y1="86605" x2="57785" y2="88907"/>
                      </a14:backgroundRemoval>
                    </a14:imgEffect>
                  </a14:imgLayer>
                </a14:imgProps>
              </a:ext>
            </a:extLst>
          </a:blip>
          <a:srcRect l="21209" t="22511" r="12616" b="6309"/>
          <a:stretch/>
        </p:blipFill>
        <p:spPr>
          <a:xfrm rot="21310291">
            <a:off x="-321590" y="1244108"/>
            <a:ext cx="2977117" cy="4803437"/>
          </a:xfrm>
          <a:prstGeom prst="rect">
            <a:avLst/>
          </a:prstGeom>
        </p:spPr>
      </p:pic>
      <p:pic>
        <p:nvPicPr>
          <p:cNvPr id="7" name="Picture 6" descr="A white letter on a black background&#10;&#10;Description automatically generated">
            <a:extLst>
              <a:ext uri="{FF2B5EF4-FFF2-40B4-BE49-F238E27FC236}">
                <a16:creationId xmlns:a16="http://schemas.microsoft.com/office/drawing/2014/main" id="{6BC1F7F6-0157-7886-EE02-488A67474AF9}"/>
              </a:ext>
            </a:extLst>
          </p:cNvPr>
          <p:cNvPicPr>
            <a:picLocks noChangeAspect="1"/>
          </p:cNvPicPr>
          <p:nvPr/>
        </p:nvPicPr>
        <p:blipFill>
          <a:blip r:embed="rId5"/>
          <a:stretch>
            <a:fillRect/>
          </a:stretch>
        </p:blipFill>
        <p:spPr>
          <a:xfrm>
            <a:off x="1877326" y="540424"/>
            <a:ext cx="3337498" cy="767354"/>
          </a:xfrm>
          <a:prstGeom prst="rect">
            <a:avLst/>
          </a:prstGeom>
        </p:spPr>
      </p:pic>
      <p:sp>
        <p:nvSpPr>
          <p:cNvPr id="2" name="Rounded Rectangle 1">
            <a:extLst>
              <a:ext uri="{FF2B5EF4-FFF2-40B4-BE49-F238E27FC236}">
                <a16:creationId xmlns:a16="http://schemas.microsoft.com/office/drawing/2014/main" id="{93F5B770-75F1-9913-A35D-FAACF58E64DF}"/>
              </a:ext>
            </a:extLst>
          </p:cNvPr>
          <p:cNvSpPr/>
          <p:nvPr/>
        </p:nvSpPr>
        <p:spPr>
          <a:xfrm>
            <a:off x="3072246" y="1619602"/>
            <a:ext cx="5051028" cy="457200"/>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i="1" dirty="0">
                <a:latin typeface="Calibri Light" panose="020F0302020204030204" pitchFamily="34" charset="0"/>
                <a:cs typeface="Calibri Light" panose="020F0302020204030204" pitchFamily="34" charset="0"/>
              </a:rPr>
              <a:t>She Is Approachable (vs. 14)</a:t>
            </a:r>
          </a:p>
        </p:txBody>
      </p:sp>
      <p:sp>
        <p:nvSpPr>
          <p:cNvPr id="3" name="Rounded Rectangle 2">
            <a:extLst>
              <a:ext uri="{FF2B5EF4-FFF2-40B4-BE49-F238E27FC236}">
                <a16:creationId xmlns:a16="http://schemas.microsoft.com/office/drawing/2014/main" id="{32C1042D-F4CB-0842-C38C-29D7B15596E0}"/>
              </a:ext>
            </a:extLst>
          </p:cNvPr>
          <p:cNvSpPr/>
          <p:nvPr/>
        </p:nvSpPr>
        <p:spPr>
          <a:xfrm>
            <a:off x="3072246" y="2303630"/>
            <a:ext cx="5051028" cy="457200"/>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i="1" dirty="0">
                <a:latin typeface="Calibri Light" panose="020F0302020204030204" pitchFamily="34" charset="0"/>
                <a:cs typeface="Calibri Light" panose="020F0302020204030204" pitchFamily="34" charset="0"/>
              </a:rPr>
              <a:t>She Is Quick To Respond (vs. 18)</a:t>
            </a:r>
          </a:p>
        </p:txBody>
      </p:sp>
      <p:sp>
        <p:nvSpPr>
          <p:cNvPr id="4" name="Rounded Rectangle 3">
            <a:extLst>
              <a:ext uri="{FF2B5EF4-FFF2-40B4-BE49-F238E27FC236}">
                <a16:creationId xmlns:a16="http://schemas.microsoft.com/office/drawing/2014/main" id="{D7602CC1-1FC6-4D92-E177-69A03CE73334}"/>
              </a:ext>
            </a:extLst>
          </p:cNvPr>
          <p:cNvSpPr/>
          <p:nvPr/>
        </p:nvSpPr>
        <p:spPr>
          <a:xfrm>
            <a:off x="3072246" y="2987658"/>
            <a:ext cx="5051028" cy="457200"/>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i="1" dirty="0">
                <a:latin typeface="Calibri Light" panose="020F0302020204030204" pitchFamily="34" charset="0"/>
                <a:cs typeface="Calibri Light" panose="020F0302020204030204" pitchFamily="34" charset="0"/>
              </a:rPr>
              <a:t>She Is Discreet (vs. 19)</a:t>
            </a:r>
          </a:p>
        </p:txBody>
      </p:sp>
      <p:sp>
        <p:nvSpPr>
          <p:cNvPr id="5" name="Rounded Rectangle 4">
            <a:extLst>
              <a:ext uri="{FF2B5EF4-FFF2-40B4-BE49-F238E27FC236}">
                <a16:creationId xmlns:a16="http://schemas.microsoft.com/office/drawing/2014/main" id="{F7555160-7BE5-198B-1B11-0FEC48E83592}"/>
              </a:ext>
            </a:extLst>
          </p:cNvPr>
          <p:cNvSpPr/>
          <p:nvPr/>
        </p:nvSpPr>
        <p:spPr>
          <a:xfrm>
            <a:off x="3072246" y="3671686"/>
            <a:ext cx="5051028" cy="457200"/>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i="1" dirty="0">
                <a:latin typeface="Calibri Light" panose="020F0302020204030204" pitchFamily="34" charset="0"/>
                <a:cs typeface="Calibri Light" panose="020F0302020204030204" pitchFamily="34" charset="0"/>
              </a:rPr>
              <a:t>She Is A Peacemaker (vs. 24-25)</a:t>
            </a:r>
          </a:p>
        </p:txBody>
      </p:sp>
      <p:sp>
        <p:nvSpPr>
          <p:cNvPr id="6" name="Rounded Rectangle 5">
            <a:extLst>
              <a:ext uri="{FF2B5EF4-FFF2-40B4-BE49-F238E27FC236}">
                <a16:creationId xmlns:a16="http://schemas.microsoft.com/office/drawing/2014/main" id="{0A409C46-522A-A861-BBFE-50546E40795E}"/>
              </a:ext>
            </a:extLst>
          </p:cNvPr>
          <p:cNvSpPr/>
          <p:nvPr/>
        </p:nvSpPr>
        <p:spPr>
          <a:xfrm>
            <a:off x="3072246" y="4452317"/>
            <a:ext cx="5051028" cy="457200"/>
          </a:xfrm>
          <a:prstGeom prst="roundRect">
            <a:avLst>
              <a:gd name="adj" fmla="val 50000"/>
            </a:avLst>
          </a:prstGeom>
          <a:solidFill>
            <a:srgbClr val="5A60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i="1" dirty="0">
                <a:latin typeface="Calibri Light" panose="020F0302020204030204" pitchFamily="34" charset="0"/>
                <a:cs typeface="Calibri Light" panose="020F0302020204030204" pitchFamily="34" charset="0"/>
              </a:rPr>
              <a:t>Above All: She Has Amazing Faith</a:t>
            </a:r>
          </a:p>
        </p:txBody>
      </p:sp>
    </p:spTree>
    <p:extLst>
      <p:ext uri="{BB962C8B-B14F-4D97-AF65-F5344CB8AC3E}">
        <p14:creationId xmlns:p14="http://schemas.microsoft.com/office/powerpoint/2010/main" val="204365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3D29-BF99-21BE-CA85-93E691F02EA2}"/>
            </a:ext>
          </a:extLst>
        </p:cNvPr>
        <p:cNvGrpSpPr/>
        <p:nvPr/>
      </p:nvGrpSpPr>
      <p:grpSpPr>
        <a:xfrm>
          <a:off x="0" y="0"/>
          <a:ext cx="0" cy="0"/>
          <a:chOff x="0" y="0"/>
          <a:chExt cx="0" cy="0"/>
        </a:xfrm>
      </p:grpSpPr>
      <p:sp>
        <p:nvSpPr>
          <p:cNvPr id="18" name="Parallelogram 17">
            <a:extLst>
              <a:ext uri="{FF2B5EF4-FFF2-40B4-BE49-F238E27FC236}">
                <a16:creationId xmlns:a16="http://schemas.microsoft.com/office/drawing/2014/main" id="{4CA1CC72-107B-9E0C-7C40-EB9DF2EB034B}"/>
              </a:ext>
            </a:extLst>
          </p:cNvPr>
          <p:cNvSpPr/>
          <p:nvPr/>
        </p:nvSpPr>
        <p:spPr>
          <a:xfrm>
            <a:off x="322225" y="0"/>
            <a:ext cx="2297459" cy="5715000"/>
          </a:xfrm>
          <a:prstGeom prst="parallelogram">
            <a:avLst>
              <a:gd name="adj" fmla="val 39607"/>
            </a:avLst>
          </a:prstGeom>
          <a:gradFill>
            <a:gsLst>
              <a:gs pos="0">
                <a:srgbClr val="5A60AA"/>
              </a:gs>
              <a:gs pos="100000">
                <a:srgbClr val="464B83"/>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up of bread&#10;&#10;Description automatically generated">
            <a:extLst>
              <a:ext uri="{FF2B5EF4-FFF2-40B4-BE49-F238E27FC236}">
                <a16:creationId xmlns:a16="http://schemas.microsoft.com/office/drawing/2014/main" id="{0D51C023-CECF-436B-C78F-124EF139CC5B}"/>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backgroundRemoval t="10000" b="90000" l="10000" r="90000">
                        <a14:foregroundMark x1="57072" y1="30958" x2="62418" y2="38615"/>
                        <a14:foregroundMark x1="62418" y1="38615" x2="75329" y2="38085"/>
                        <a14:foregroundMark x1="75329" y1="38085" x2="74918" y2="29587"/>
                        <a14:foregroundMark x1="74918" y1="29587" x2="62226" y2="29094"/>
                        <a14:foregroundMark x1="62226" y1="29094" x2="57785" y2="31287"/>
                        <a14:foregroundMark x1="62089" y1="29368" x2="69490" y2="27467"/>
                        <a14:backgroundMark x1="57182" y1="86605" x2="57785" y2="88907"/>
                      </a14:backgroundRemoval>
                    </a14:imgEffect>
                  </a14:imgLayer>
                </a14:imgProps>
              </a:ext>
            </a:extLst>
          </a:blip>
          <a:srcRect l="21209" t="22511" r="12616" b="6309"/>
          <a:stretch/>
        </p:blipFill>
        <p:spPr>
          <a:xfrm rot="21310291">
            <a:off x="-321590" y="1244108"/>
            <a:ext cx="2977117" cy="4803437"/>
          </a:xfrm>
          <a:prstGeom prst="rect">
            <a:avLst/>
          </a:prstGeom>
        </p:spPr>
      </p:pic>
      <p:pic>
        <p:nvPicPr>
          <p:cNvPr id="7" name="Picture 6" descr="A white letter on a black background&#10;&#10;Description automatically generated">
            <a:extLst>
              <a:ext uri="{FF2B5EF4-FFF2-40B4-BE49-F238E27FC236}">
                <a16:creationId xmlns:a16="http://schemas.microsoft.com/office/drawing/2014/main" id="{07EE7AB3-DB09-83D8-9F89-08DC8C911236}"/>
              </a:ext>
            </a:extLst>
          </p:cNvPr>
          <p:cNvPicPr>
            <a:picLocks noChangeAspect="1"/>
          </p:cNvPicPr>
          <p:nvPr/>
        </p:nvPicPr>
        <p:blipFill>
          <a:blip r:embed="rId5"/>
          <a:stretch>
            <a:fillRect/>
          </a:stretch>
        </p:blipFill>
        <p:spPr>
          <a:xfrm>
            <a:off x="1877326" y="540424"/>
            <a:ext cx="3337498" cy="767354"/>
          </a:xfrm>
          <a:prstGeom prst="rect">
            <a:avLst/>
          </a:prstGeom>
        </p:spPr>
      </p:pic>
      <p:sp>
        <p:nvSpPr>
          <p:cNvPr id="6" name="Rounded Rectangle 5">
            <a:extLst>
              <a:ext uri="{FF2B5EF4-FFF2-40B4-BE49-F238E27FC236}">
                <a16:creationId xmlns:a16="http://schemas.microsoft.com/office/drawing/2014/main" id="{6B7A2876-4BB1-8F4A-11A4-7894BD55A244}"/>
              </a:ext>
            </a:extLst>
          </p:cNvPr>
          <p:cNvSpPr/>
          <p:nvPr/>
        </p:nvSpPr>
        <p:spPr>
          <a:xfrm>
            <a:off x="3072246" y="1575423"/>
            <a:ext cx="5051028" cy="457200"/>
          </a:xfrm>
          <a:prstGeom prst="roundRect">
            <a:avLst>
              <a:gd name="adj" fmla="val 50000"/>
            </a:avLst>
          </a:prstGeom>
          <a:solidFill>
            <a:srgbClr val="5A60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i="1" dirty="0">
                <a:latin typeface="Calibri Light" panose="020F0302020204030204" pitchFamily="34" charset="0"/>
                <a:cs typeface="Calibri Light" panose="020F0302020204030204" pitchFamily="34" charset="0"/>
              </a:rPr>
              <a:t>Above All: She Has Amazing Faith</a:t>
            </a:r>
          </a:p>
        </p:txBody>
      </p:sp>
      <p:sp>
        <p:nvSpPr>
          <p:cNvPr id="8" name="Title 5">
            <a:extLst>
              <a:ext uri="{FF2B5EF4-FFF2-40B4-BE49-F238E27FC236}">
                <a16:creationId xmlns:a16="http://schemas.microsoft.com/office/drawing/2014/main" id="{A3832BAA-19E4-6B52-01C1-3EB6CE21E4A7}"/>
              </a:ext>
            </a:extLst>
          </p:cNvPr>
          <p:cNvSpPr txBox="1">
            <a:spLocks/>
          </p:cNvSpPr>
          <p:nvPr/>
        </p:nvSpPr>
        <p:spPr>
          <a:xfrm>
            <a:off x="2852405" y="2179928"/>
            <a:ext cx="5866294" cy="3279887"/>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600"/>
              </a:spcBef>
              <a:spcAft>
                <a:spcPts val="900"/>
              </a:spcAft>
            </a:pPr>
            <a:r>
              <a:rPr lang="en-US" sz="2400" i="1" dirty="0">
                <a:solidFill>
                  <a:schemeClr val="bg1"/>
                </a:solidFill>
                <a:latin typeface="Calibri Light" panose="020F0302020204030204" pitchFamily="34" charset="0"/>
                <a:cs typeface="Calibri Light" panose="020F0302020204030204" pitchFamily="34" charset="0"/>
              </a:rPr>
              <a:t>“As the </a:t>
            </a:r>
            <a:r>
              <a:rPr lang="en-US" sz="2400" b="1" i="1" dirty="0">
                <a:solidFill>
                  <a:schemeClr val="bg1"/>
                </a:solidFill>
                <a:latin typeface="Calibri" panose="020F0502020204030204" pitchFamily="34" charset="0"/>
                <a:cs typeface="Calibri" panose="020F0502020204030204" pitchFamily="34" charset="0"/>
              </a:rPr>
              <a:t>LORD</a:t>
            </a:r>
            <a:r>
              <a:rPr lang="en-US" sz="2400" i="1" dirty="0">
                <a:solidFill>
                  <a:schemeClr val="bg1"/>
                </a:solidFill>
                <a:latin typeface="Calibri Light" panose="020F0302020204030204" pitchFamily="34" charset="0"/>
                <a:cs typeface="Calibri Light" panose="020F0302020204030204" pitchFamily="34" charset="0"/>
              </a:rPr>
              <a:t> lives...” (vs. 26)</a:t>
            </a:r>
            <a:br>
              <a:rPr lang="en-US" sz="2400" i="1" dirty="0">
                <a:solidFill>
                  <a:schemeClr val="bg1"/>
                </a:solidFill>
                <a:latin typeface="Calibri Light" panose="020F0302020204030204" pitchFamily="34" charset="0"/>
                <a:cs typeface="Calibri Light" panose="020F0302020204030204" pitchFamily="34" charset="0"/>
              </a:rPr>
            </a:br>
            <a:r>
              <a:rPr lang="en-US" sz="2400" i="1" dirty="0">
                <a:solidFill>
                  <a:schemeClr val="bg1"/>
                </a:solidFill>
                <a:latin typeface="Calibri Light" panose="020F0302020204030204" pitchFamily="34" charset="0"/>
                <a:cs typeface="Calibri Light" panose="020F0302020204030204" pitchFamily="34" charset="0"/>
              </a:rPr>
              <a:t>“the </a:t>
            </a:r>
            <a:r>
              <a:rPr lang="en-US" sz="2400" b="1" i="1" dirty="0">
                <a:solidFill>
                  <a:schemeClr val="bg1"/>
                </a:solidFill>
                <a:latin typeface="Calibri" panose="020F0502020204030204" pitchFamily="34" charset="0"/>
                <a:cs typeface="Calibri" panose="020F0502020204030204" pitchFamily="34" charset="0"/>
              </a:rPr>
              <a:t>LORD</a:t>
            </a:r>
            <a:r>
              <a:rPr lang="en-US" sz="2400" i="1" dirty="0">
                <a:solidFill>
                  <a:schemeClr val="bg1"/>
                </a:solidFill>
                <a:latin typeface="Calibri Light" panose="020F0302020204030204" pitchFamily="34" charset="0"/>
                <a:cs typeface="Calibri Light" panose="020F0302020204030204" pitchFamily="34" charset="0"/>
              </a:rPr>
              <a:t> has restrained you…” (vs. 26)</a:t>
            </a:r>
          </a:p>
          <a:p>
            <a:pPr>
              <a:spcBef>
                <a:spcPts val="600"/>
              </a:spcBef>
              <a:spcAft>
                <a:spcPts val="900"/>
              </a:spcAft>
            </a:pPr>
            <a:r>
              <a:rPr lang="en-US" sz="2400" i="1" dirty="0">
                <a:solidFill>
                  <a:schemeClr val="bg1"/>
                </a:solidFill>
                <a:latin typeface="Calibri Light" panose="020F0302020204030204" pitchFamily="34" charset="0"/>
                <a:cs typeface="Calibri Light" panose="020F0302020204030204" pitchFamily="34" charset="0"/>
              </a:rPr>
              <a:t>“The </a:t>
            </a:r>
            <a:r>
              <a:rPr lang="en-US" sz="2400" b="1" i="1" dirty="0">
                <a:solidFill>
                  <a:schemeClr val="bg1"/>
                </a:solidFill>
                <a:latin typeface="Calibri" panose="020F0502020204030204" pitchFamily="34" charset="0"/>
                <a:cs typeface="Calibri" panose="020F0502020204030204" pitchFamily="34" charset="0"/>
              </a:rPr>
              <a:t>LORD</a:t>
            </a:r>
            <a:r>
              <a:rPr lang="en-US" sz="2400" i="1" dirty="0">
                <a:solidFill>
                  <a:schemeClr val="bg1"/>
                </a:solidFill>
                <a:latin typeface="Calibri Light" panose="020F0302020204030204" pitchFamily="34" charset="0"/>
                <a:cs typeface="Calibri Light" panose="020F0302020204030204" pitchFamily="34" charset="0"/>
              </a:rPr>
              <a:t> will certainly make…</a:t>
            </a:r>
            <a:br>
              <a:rPr lang="en-US" sz="2400" i="1" dirty="0">
                <a:solidFill>
                  <a:schemeClr val="bg1"/>
                </a:solidFill>
                <a:latin typeface="Calibri Light" panose="020F0302020204030204" pitchFamily="34" charset="0"/>
                <a:cs typeface="Calibri Light" panose="020F0302020204030204" pitchFamily="34" charset="0"/>
              </a:rPr>
            </a:br>
            <a:r>
              <a:rPr lang="en-US" sz="2400" i="1" dirty="0">
                <a:solidFill>
                  <a:schemeClr val="bg1"/>
                </a:solidFill>
                <a:latin typeface="Calibri Light" panose="020F0302020204030204" pitchFamily="34" charset="0"/>
                <a:cs typeface="Calibri Light" panose="020F0302020204030204" pitchFamily="34" charset="0"/>
              </a:rPr>
              <a:t>battles of the </a:t>
            </a:r>
            <a:r>
              <a:rPr lang="en-US" sz="2400" b="1" i="1" dirty="0">
                <a:solidFill>
                  <a:schemeClr val="bg1"/>
                </a:solidFill>
                <a:latin typeface="Calibri" panose="020F0502020204030204" pitchFamily="34" charset="0"/>
                <a:cs typeface="Calibri" panose="020F0502020204030204" pitchFamily="34" charset="0"/>
              </a:rPr>
              <a:t>LORD</a:t>
            </a:r>
            <a:r>
              <a:rPr lang="en-US" sz="2400" i="1" dirty="0">
                <a:solidFill>
                  <a:schemeClr val="bg1"/>
                </a:solidFill>
                <a:latin typeface="Calibri Light" panose="020F0302020204030204" pitchFamily="34" charset="0"/>
                <a:cs typeface="Calibri Light" panose="020F0302020204030204" pitchFamily="34" charset="0"/>
              </a:rPr>
              <a:t>.” (vs. 27)</a:t>
            </a:r>
          </a:p>
          <a:p>
            <a:pPr>
              <a:spcBef>
                <a:spcPts val="600"/>
              </a:spcBef>
              <a:spcAft>
                <a:spcPts val="900"/>
              </a:spcAft>
            </a:pPr>
            <a:r>
              <a:rPr lang="en-US" sz="2400" i="1" dirty="0">
                <a:solidFill>
                  <a:schemeClr val="bg1"/>
                </a:solidFill>
                <a:latin typeface="Calibri Light" panose="020F0302020204030204" pitchFamily="34" charset="0"/>
                <a:cs typeface="Calibri Light" panose="020F0302020204030204" pitchFamily="34" charset="0"/>
              </a:rPr>
              <a:t>“The </a:t>
            </a:r>
            <a:r>
              <a:rPr lang="en-US" sz="2400" b="1" i="1" dirty="0">
                <a:solidFill>
                  <a:schemeClr val="bg1"/>
                </a:solidFill>
                <a:latin typeface="Calibri" panose="020F0502020204030204" pitchFamily="34" charset="0"/>
                <a:cs typeface="Calibri" panose="020F0502020204030204" pitchFamily="34" charset="0"/>
              </a:rPr>
              <a:t>LORD</a:t>
            </a:r>
            <a:r>
              <a:rPr lang="en-US" sz="2400" i="1" dirty="0">
                <a:solidFill>
                  <a:schemeClr val="bg1"/>
                </a:solidFill>
                <a:latin typeface="Calibri Light" panose="020F0302020204030204" pitchFamily="34" charset="0"/>
                <a:cs typeface="Calibri Light" panose="020F0302020204030204" pitchFamily="34" charset="0"/>
              </a:rPr>
              <a:t> your God” (vs. 29)</a:t>
            </a:r>
          </a:p>
          <a:p>
            <a:pPr>
              <a:spcBef>
                <a:spcPts val="600"/>
              </a:spcBef>
              <a:spcAft>
                <a:spcPts val="900"/>
              </a:spcAft>
            </a:pPr>
            <a:r>
              <a:rPr lang="en-US" sz="2400" i="1" dirty="0">
                <a:solidFill>
                  <a:schemeClr val="bg1"/>
                </a:solidFill>
                <a:latin typeface="Calibri Light" panose="020F0302020204030204" pitchFamily="34" charset="0"/>
                <a:cs typeface="Calibri Light" panose="020F0302020204030204" pitchFamily="34" charset="0"/>
              </a:rPr>
              <a:t>“When the </a:t>
            </a:r>
            <a:r>
              <a:rPr lang="en-US" sz="2400" b="1" i="1" dirty="0">
                <a:solidFill>
                  <a:schemeClr val="bg1"/>
                </a:solidFill>
                <a:latin typeface="Calibri" panose="020F0502020204030204" pitchFamily="34" charset="0"/>
                <a:cs typeface="Calibri" panose="020F0502020204030204" pitchFamily="34" charset="0"/>
              </a:rPr>
              <a:t>LORD</a:t>
            </a:r>
            <a:r>
              <a:rPr lang="en-US" sz="2400" i="1" dirty="0">
                <a:solidFill>
                  <a:schemeClr val="bg1"/>
                </a:solidFill>
                <a:latin typeface="Calibri Light" panose="020F0302020204030204" pitchFamily="34" charset="0"/>
                <a:cs typeface="Calibri Light" panose="020F0302020204030204" pitchFamily="34" charset="0"/>
              </a:rPr>
              <a:t> does…” (vs. 30)</a:t>
            </a:r>
          </a:p>
          <a:p>
            <a:pPr>
              <a:spcBef>
                <a:spcPts val="600"/>
              </a:spcBef>
              <a:spcAft>
                <a:spcPts val="900"/>
              </a:spcAft>
            </a:pPr>
            <a:r>
              <a:rPr lang="en-US" sz="2400" i="1" dirty="0">
                <a:solidFill>
                  <a:schemeClr val="bg1"/>
                </a:solidFill>
                <a:latin typeface="Calibri Light" panose="020F0302020204030204" pitchFamily="34" charset="0"/>
                <a:cs typeface="Calibri Light" panose="020F0302020204030204" pitchFamily="34" charset="0"/>
              </a:rPr>
              <a:t>“When the </a:t>
            </a:r>
            <a:r>
              <a:rPr lang="en-US" sz="2400" b="1" i="1" dirty="0">
                <a:solidFill>
                  <a:schemeClr val="bg1"/>
                </a:solidFill>
                <a:latin typeface="Calibri" panose="020F0502020204030204" pitchFamily="34" charset="0"/>
                <a:cs typeface="Calibri" panose="020F0502020204030204" pitchFamily="34" charset="0"/>
              </a:rPr>
              <a:t>LORD</a:t>
            </a:r>
            <a:r>
              <a:rPr lang="en-US" sz="2400" i="1" dirty="0">
                <a:solidFill>
                  <a:schemeClr val="bg1"/>
                </a:solidFill>
                <a:latin typeface="Calibri Light" panose="020F0302020204030204" pitchFamily="34" charset="0"/>
                <a:cs typeface="Calibri Light" panose="020F0302020204030204" pitchFamily="34" charset="0"/>
              </a:rPr>
              <a:t> deals well…” (vs 31)</a:t>
            </a:r>
          </a:p>
        </p:txBody>
      </p:sp>
    </p:spTree>
    <p:extLst>
      <p:ext uri="{BB962C8B-B14F-4D97-AF65-F5344CB8AC3E}">
        <p14:creationId xmlns:p14="http://schemas.microsoft.com/office/powerpoint/2010/main" val="40997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B1C42-4369-EAC5-60D9-3EE514B04FE8}"/>
            </a:ext>
          </a:extLst>
        </p:cNvPr>
        <p:cNvGrpSpPr/>
        <p:nvPr/>
      </p:nvGrpSpPr>
      <p:grpSpPr>
        <a:xfrm>
          <a:off x="0" y="0"/>
          <a:ext cx="0" cy="0"/>
          <a:chOff x="0" y="0"/>
          <a:chExt cx="0" cy="0"/>
        </a:xfrm>
      </p:grpSpPr>
      <p:pic>
        <p:nvPicPr>
          <p:cNvPr id="7" name="Picture 6" descr="A white letter on a black background&#10;&#10;Description automatically generated">
            <a:extLst>
              <a:ext uri="{FF2B5EF4-FFF2-40B4-BE49-F238E27FC236}">
                <a16:creationId xmlns:a16="http://schemas.microsoft.com/office/drawing/2014/main" id="{8FCB62B0-D301-9347-46B8-393A8C66D68B}"/>
              </a:ext>
            </a:extLst>
          </p:cNvPr>
          <p:cNvPicPr>
            <a:picLocks noChangeAspect="1"/>
          </p:cNvPicPr>
          <p:nvPr/>
        </p:nvPicPr>
        <p:blipFill>
          <a:blip r:embed="rId3"/>
          <a:stretch>
            <a:fillRect/>
          </a:stretch>
        </p:blipFill>
        <p:spPr>
          <a:xfrm>
            <a:off x="839971" y="486369"/>
            <a:ext cx="3337498" cy="767354"/>
          </a:xfrm>
          <a:prstGeom prst="rect">
            <a:avLst/>
          </a:prstGeom>
        </p:spPr>
      </p:pic>
      <p:grpSp>
        <p:nvGrpSpPr>
          <p:cNvPr id="4" name="Group 3">
            <a:extLst>
              <a:ext uri="{FF2B5EF4-FFF2-40B4-BE49-F238E27FC236}">
                <a16:creationId xmlns:a16="http://schemas.microsoft.com/office/drawing/2014/main" id="{08047A31-8500-26C5-AF52-7D529BEF1DF9}"/>
              </a:ext>
            </a:extLst>
          </p:cNvPr>
          <p:cNvGrpSpPr/>
          <p:nvPr/>
        </p:nvGrpSpPr>
        <p:grpSpPr>
          <a:xfrm>
            <a:off x="839971" y="1384076"/>
            <a:ext cx="7729870" cy="967023"/>
            <a:chOff x="839971" y="1618002"/>
            <a:chExt cx="7729870" cy="967023"/>
          </a:xfrm>
        </p:grpSpPr>
        <p:sp>
          <p:nvSpPr>
            <p:cNvPr id="5" name="TextBox 4">
              <a:extLst>
                <a:ext uri="{FF2B5EF4-FFF2-40B4-BE49-F238E27FC236}">
                  <a16:creationId xmlns:a16="http://schemas.microsoft.com/office/drawing/2014/main" id="{D4605B72-9483-6E2F-71E8-210F13809182}"/>
                </a:ext>
              </a:extLst>
            </p:cNvPr>
            <p:cNvSpPr txBox="1"/>
            <p:nvPr/>
          </p:nvSpPr>
          <p:spPr>
            <a:xfrm>
              <a:off x="1796902" y="1618002"/>
              <a:ext cx="6772939" cy="830997"/>
            </a:xfrm>
            <a:prstGeom prst="rect">
              <a:avLst/>
            </a:prstGeom>
            <a:noFill/>
          </p:spPr>
          <p:txBody>
            <a:bodyPr wrap="square" rtlCol="0">
              <a:spAutoFit/>
            </a:bodyPr>
            <a:lstStyle/>
            <a:p>
              <a:r>
                <a:rPr lang="en-US" sz="2400" i="1" dirty="0">
                  <a:solidFill>
                    <a:schemeClr val="bg1"/>
                  </a:solidFill>
                  <a:effectLst/>
                </a:rPr>
                <a:t>Inspires Us To Celebrate The Worth, Talents,</a:t>
              </a:r>
              <a:br>
                <a:rPr lang="en-US" sz="2400" i="1" dirty="0">
                  <a:solidFill>
                    <a:schemeClr val="bg1"/>
                  </a:solidFill>
                  <a:effectLst/>
                </a:rPr>
              </a:br>
              <a:r>
                <a:rPr lang="en-US" sz="2400" i="1" dirty="0">
                  <a:solidFill>
                    <a:schemeClr val="bg1"/>
                  </a:solidFill>
                  <a:effectLst/>
                </a:rPr>
                <a:t>&amp; Courage of Faithful Women.</a:t>
              </a:r>
              <a:endParaRPr lang="en-US" sz="2000" i="1" dirty="0">
                <a:solidFill>
                  <a:schemeClr val="bg1"/>
                </a:solidFill>
                <a:latin typeface="+mj-lt"/>
              </a:endParaRPr>
            </a:p>
          </p:txBody>
        </p:sp>
        <p:sp>
          <p:nvSpPr>
            <p:cNvPr id="2" name="Oval 1">
              <a:extLst>
                <a:ext uri="{FF2B5EF4-FFF2-40B4-BE49-F238E27FC236}">
                  <a16:creationId xmlns:a16="http://schemas.microsoft.com/office/drawing/2014/main" id="{23E0B200-12D1-81B7-93EF-44483F51AC22}"/>
                </a:ext>
              </a:extLst>
            </p:cNvPr>
            <p:cNvSpPr/>
            <p:nvPr/>
          </p:nvSpPr>
          <p:spPr>
            <a:xfrm>
              <a:off x="839971" y="1743739"/>
              <a:ext cx="648586" cy="648586"/>
            </a:xfrm>
            <a:prstGeom prst="ellipse">
              <a:avLst/>
            </a:prstGeom>
            <a:solidFill>
              <a:srgbClr val="5A60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a:t>
              </a:r>
              <a:endParaRPr lang="en-US"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B0BFA23-A508-BD33-615C-5F1105007741}"/>
                </a:ext>
              </a:extLst>
            </p:cNvPr>
            <p:cNvSpPr txBox="1"/>
            <p:nvPr/>
          </p:nvSpPr>
          <p:spPr>
            <a:xfrm>
              <a:off x="6374219" y="2215693"/>
              <a:ext cx="1945758" cy="369332"/>
            </a:xfrm>
            <a:prstGeom prst="rect">
              <a:avLst/>
            </a:prstGeom>
            <a:noFill/>
          </p:spPr>
          <p:txBody>
            <a:bodyPr wrap="square" rtlCol="0">
              <a:spAutoFit/>
            </a:bodyPr>
            <a:lstStyle/>
            <a:p>
              <a:r>
                <a:rPr lang="en-US" sz="1800" i="1" dirty="0">
                  <a:solidFill>
                    <a:schemeClr val="bg1"/>
                  </a:solidFill>
                  <a:effectLst/>
                  <a:latin typeface="+mj-lt"/>
                </a:rPr>
                <a:t>1 Samuel 25:32-33</a:t>
              </a:r>
              <a:endParaRPr lang="en-US" dirty="0"/>
            </a:p>
          </p:txBody>
        </p:sp>
      </p:grpSp>
      <p:grpSp>
        <p:nvGrpSpPr>
          <p:cNvPr id="6" name="Group 5">
            <a:extLst>
              <a:ext uri="{FF2B5EF4-FFF2-40B4-BE49-F238E27FC236}">
                <a16:creationId xmlns:a16="http://schemas.microsoft.com/office/drawing/2014/main" id="{F1808720-C1D8-5F53-067F-D158FE2A21E3}"/>
              </a:ext>
            </a:extLst>
          </p:cNvPr>
          <p:cNvGrpSpPr/>
          <p:nvPr/>
        </p:nvGrpSpPr>
        <p:grpSpPr>
          <a:xfrm>
            <a:off x="839971" y="2443135"/>
            <a:ext cx="7729870" cy="1081385"/>
            <a:chOff x="839971" y="1618002"/>
            <a:chExt cx="7729870" cy="1081385"/>
          </a:xfrm>
        </p:grpSpPr>
        <p:sp>
          <p:nvSpPr>
            <p:cNvPr id="9" name="TextBox 8">
              <a:extLst>
                <a:ext uri="{FF2B5EF4-FFF2-40B4-BE49-F238E27FC236}">
                  <a16:creationId xmlns:a16="http://schemas.microsoft.com/office/drawing/2014/main" id="{ED292D80-9C81-105D-485E-187DD723FF59}"/>
                </a:ext>
              </a:extLst>
            </p:cNvPr>
            <p:cNvSpPr txBox="1"/>
            <p:nvPr/>
          </p:nvSpPr>
          <p:spPr>
            <a:xfrm>
              <a:off x="1796902" y="1618002"/>
              <a:ext cx="6772939" cy="830997"/>
            </a:xfrm>
            <a:prstGeom prst="rect">
              <a:avLst/>
            </a:prstGeom>
            <a:noFill/>
          </p:spPr>
          <p:txBody>
            <a:bodyPr wrap="square" rtlCol="0">
              <a:spAutoFit/>
            </a:bodyPr>
            <a:lstStyle/>
            <a:p>
              <a:r>
                <a:rPr lang="en-US" sz="2400" i="1" dirty="0">
                  <a:solidFill>
                    <a:schemeClr val="bg1"/>
                  </a:solidFill>
                  <a:effectLst/>
                </a:rPr>
                <a:t>Inspires Us To Provide Compassion &amp; Support</a:t>
              </a:r>
              <a:br>
                <a:rPr lang="en-US" sz="2400" i="1" dirty="0">
                  <a:solidFill>
                    <a:schemeClr val="bg1"/>
                  </a:solidFill>
                  <a:effectLst/>
                </a:rPr>
              </a:br>
              <a:r>
                <a:rPr lang="en-US" sz="2400" i="1" dirty="0">
                  <a:solidFill>
                    <a:schemeClr val="bg1"/>
                  </a:solidFill>
                  <a:effectLst/>
                </a:rPr>
                <a:t>To Women With “Worthless” Husbands.</a:t>
              </a:r>
              <a:endParaRPr lang="en-US" sz="2000" i="1" dirty="0">
                <a:solidFill>
                  <a:schemeClr val="bg1"/>
                </a:solidFill>
                <a:latin typeface="+mj-lt"/>
              </a:endParaRPr>
            </a:p>
          </p:txBody>
        </p:sp>
        <p:sp>
          <p:nvSpPr>
            <p:cNvPr id="10" name="Oval 9">
              <a:extLst>
                <a:ext uri="{FF2B5EF4-FFF2-40B4-BE49-F238E27FC236}">
                  <a16:creationId xmlns:a16="http://schemas.microsoft.com/office/drawing/2014/main" id="{6EA5008E-915B-9F2D-23E3-F13E54AE2276}"/>
                </a:ext>
              </a:extLst>
            </p:cNvPr>
            <p:cNvSpPr/>
            <p:nvPr/>
          </p:nvSpPr>
          <p:spPr>
            <a:xfrm>
              <a:off x="839971" y="1743739"/>
              <a:ext cx="648586" cy="648586"/>
            </a:xfrm>
            <a:prstGeom prst="ellipse">
              <a:avLst/>
            </a:prstGeom>
            <a:solidFill>
              <a:srgbClr val="5A60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2</a:t>
              </a:r>
              <a:endParaRPr lang="en-US"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7BB8207-9F21-96C1-9051-8D7FD2BD707A}"/>
                </a:ext>
              </a:extLst>
            </p:cNvPr>
            <p:cNvSpPr txBox="1"/>
            <p:nvPr/>
          </p:nvSpPr>
          <p:spPr>
            <a:xfrm>
              <a:off x="6368901" y="2330055"/>
              <a:ext cx="2200940" cy="369332"/>
            </a:xfrm>
            <a:prstGeom prst="rect">
              <a:avLst/>
            </a:prstGeom>
            <a:noFill/>
          </p:spPr>
          <p:txBody>
            <a:bodyPr wrap="square" rtlCol="0">
              <a:spAutoFit/>
            </a:bodyPr>
            <a:lstStyle/>
            <a:p>
              <a:r>
                <a:rPr lang="en-US" sz="1800" i="1" dirty="0">
                  <a:solidFill>
                    <a:schemeClr val="bg1"/>
                  </a:solidFill>
                  <a:effectLst/>
                  <a:latin typeface="+mj-lt"/>
                </a:rPr>
                <a:t>1 Samuel 25:3, 17b</a:t>
              </a:r>
              <a:endParaRPr lang="en-US" dirty="0"/>
            </a:p>
          </p:txBody>
        </p:sp>
      </p:grpSp>
      <p:grpSp>
        <p:nvGrpSpPr>
          <p:cNvPr id="12" name="Group 11">
            <a:extLst>
              <a:ext uri="{FF2B5EF4-FFF2-40B4-BE49-F238E27FC236}">
                <a16:creationId xmlns:a16="http://schemas.microsoft.com/office/drawing/2014/main" id="{DF91BACF-2AC2-C863-9D32-E61FBEC46D30}"/>
              </a:ext>
            </a:extLst>
          </p:cNvPr>
          <p:cNvGrpSpPr/>
          <p:nvPr/>
        </p:nvGrpSpPr>
        <p:grpSpPr>
          <a:xfrm>
            <a:off x="839971" y="4587221"/>
            <a:ext cx="7729870" cy="984959"/>
            <a:chOff x="839971" y="1618002"/>
            <a:chExt cx="7729870" cy="984959"/>
          </a:xfrm>
        </p:grpSpPr>
        <p:sp>
          <p:nvSpPr>
            <p:cNvPr id="13" name="TextBox 12">
              <a:extLst>
                <a:ext uri="{FF2B5EF4-FFF2-40B4-BE49-F238E27FC236}">
                  <a16:creationId xmlns:a16="http://schemas.microsoft.com/office/drawing/2014/main" id="{2BA767DB-E241-9CA2-BC46-763EE1C2AA64}"/>
                </a:ext>
              </a:extLst>
            </p:cNvPr>
            <p:cNvSpPr txBox="1"/>
            <p:nvPr/>
          </p:nvSpPr>
          <p:spPr>
            <a:xfrm>
              <a:off x="1796902" y="1618002"/>
              <a:ext cx="6772939" cy="830997"/>
            </a:xfrm>
            <a:prstGeom prst="rect">
              <a:avLst/>
            </a:prstGeom>
            <a:noFill/>
          </p:spPr>
          <p:txBody>
            <a:bodyPr wrap="square" rtlCol="0">
              <a:spAutoFit/>
            </a:bodyPr>
            <a:lstStyle/>
            <a:p>
              <a:r>
                <a:rPr lang="en-US" sz="2400" i="1" dirty="0">
                  <a:solidFill>
                    <a:schemeClr val="bg1"/>
                  </a:solidFill>
                  <a:effectLst/>
                </a:rPr>
                <a:t>Inspires Us To Raise Young Women Whose Lives</a:t>
              </a:r>
              <a:br>
                <a:rPr lang="en-US" sz="2400" i="1" dirty="0">
                  <a:solidFill>
                    <a:schemeClr val="bg1"/>
                  </a:solidFill>
                  <a:effectLst/>
                </a:rPr>
              </a:br>
              <a:r>
                <a:rPr lang="en-US" sz="2400" i="1" dirty="0">
                  <a:solidFill>
                    <a:schemeClr val="bg1"/>
                  </a:solidFill>
                  <a:effectLst/>
                </a:rPr>
                <a:t>Shine With The Goodness of God.</a:t>
              </a:r>
              <a:endParaRPr lang="en-US" sz="2000" i="1" dirty="0">
                <a:solidFill>
                  <a:schemeClr val="bg1"/>
                </a:solidFill>
                <a:latin typeface="+mj-lt"/>
              </a:endParaRPr>
            </a:p>
          </p:txBody>
        </p:sp>
        <p:sp>
          <p:nvSpPr>
            <p:cNvPr id="14" name="Oval 13">
              <a:extLst>
                <a:ext uri="{FF2B5EF4-FFF2-40B4-BE49-F238E27FC236}">
                  <a16:creationId xmlns:a16="http://schemas.microsoft.com/office/drawing/2014/main" id="{D5C0EF75-96BA-D339-DD80-32FEB32BBEC4}"/>
                </a:ext>
              </a:extLst>
            </p:cNvPr>
            <p:cNvSpPr/>
            <p:nvPr/>
          </p:nvSpPr>
          <p:spPr>
            <a:xfrm>
              <a:off x="839971" y="1743739"/>
              <a:ext cx="648586" cy="648586"/>
            </a:xfrm>
            <a:prstGeom prst="ellipse">
              <a:avLst/>
            </a:prstGeom>
            <a:solidFill>
              <a:srgbClr val="5A60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4</a:t>
              </a:r>
              <a:endParaRPr lang="en-US"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0158C87-DB53-D9D3-6539-F6F03AF410CA}"/>
                </a:ext>
              </a:extLst>
            </p:cNvPr>
            <p:cNvSpPr txBox="1"/>
            <p:nvPr/>
          </p:nvSpPr>
          <p:spPr>
            <a:xfrm>
              <a:off x="6368901" y="2233629"/>
              <a:ext cx="2073349" cy="369332"/>
            </a:xfrm>
            <a:prstGeom prst="rect">
              <a:avLst/>
            </a:prstGeom>
            <a:noFill/>
          </p:spPr>
          <p:txBody>
            <a:bodyPr wrap="square" rtlCol="0">
              <a:spAutoFit/>
            </a:bodyPr>
            <a:lstStyle/>
            <a:p>
              <a:r>
                <a:rPr lang="en-US" sz="1800" i="1" dirty="0">
                  <a:solidFill>
                    <a:schemeClr val="bg1"/>
                  </a:solidFill>
                  <a:effectLst/>
                  <a:latin typeface="+mj-lt"/>
                </a:rPr>
                <a:t>1 Samuel 25:25-27</a:t>
              </a:r>
              <a:endParaRPr lang="en-US" dirty="0"/>
            </a:p>
          </p:txBody>
        </p:sp>
      </p:grpSp>
      <p:grpSp>
        <p:nvGrpSpPr>
          <p:cNvPr id="16" name="Group 15">
            <a:extLst>
              <a:ext uri="{FF2B5EF4-FFF2-40B4-BE49-F238E27FC236}">
                <a16:creationId xmlns:a16="http://schemas.microsoft.com/office/drawing/2014/main" id="{FAE4C13F-0879-5D33-58DB-24CA61CC009B}"/>
              </a:ext>
            </a:extLst>
          </p:cNvPr>
          <p:cNvGrpSpPr/>
          <p:nvPr/>
        </p:nvGrpSpPr>
        <p:grpSpPr>
          <a:xfrm>
            <a:off x="839971" y="3510226"/>
            <a:ext cx="7729870" cy="984959"/>
            <a:chOff x="839971" y="1618002"/>
            <a:chExt cx="7729870" cy="984959"/>
          </a:xfrm>
        </p:grpSpPr>
        <p:sp>
          <p:nvSpPr>
            <p:cNvPr id="17" name="TextBox 16">
              <a:extLst>
                <a:ext uri="{FF2B5EF4-FFF2-40B4-BE49-F238E27FC236}">
                  <a16:creationId xmlns:a16="http://schemas.microsoft.com/office/drawing/2014/main" id="{3DD16F27-F68F-990A-4780-2C76FB573B2C}"/>
                </a:ext>
              </a:extLst>
            </p:cNvPr>
            <p:cNvSpPr txBox="1"/>
            <p:nvPr/>
          </p:nvSpPr>
          <p:spPr>
            <a:xfrm>
              <a:off x="1796902" y="1618002"/>
              <a:ext cx="6772939" cy="830997"/>
            </a:xfrm>
            <a:prstGeom prst="rect">
              <a:avLst/>
            </a:prstGeom>
            <a:noFill/>
          </p:spPr>
          <p:txBody>
            <a:bodyPr wrap="square" rtlCol="0">
              <a:spAutoFit/>
            </a:bodyPr>
            <a:lstStyle/>
            <a:p>
              <a:r>
                <a:rPr lang="en-US" sz="2400" i="1" dirty="0">
                  <a:solidFill>
                    <a:schemeClr val="bg1"/>
                  </a:solidFill>
                  <a:effectLst/>
                </a:rPr>
                <a:t>Inspires Us To Exercise Wisdom &amp; Discernment</a:t>
              </a:r>
              <a:br>
                <a:rPr lang="en-US" sz="2400" i="1" dirty="0">
                  <a:solidFill>
                    <a:schemeClr val="bg1"/>
                  </a:solidFill>
                  <a:effectLst/>
                </a:rPr>
              </a:br>
              <a:r>
                <a:rPr lang="en-US" sz="2400" i="1" dirty="0">
                  <a:solidFill>
                    <a:schemeClr val="bg1"/>
                  </a:solidFill>
                  <a:effectLst/>
                </a:rPr>
                <a:t>To Bless Our Family &amp; Friends.</a:t>
              </a:r>
              <a:endParaRPr lang="en-US" sz="2000" i="1" dirty="0">
                <a:solidFill>
                  <a:schemeClr val="bg1"/>
                </a:solidFill>
                <a:latin typeface="+mj-lt"/>
              </a:endParaRPr>
            </a:p>
          </p:txBody>
        </p:sp>
        <p:sp>
          <p:nvSpPr>
            <p:cNvPr id="18" name="Oval 17">
              <a:extLst>
                <a:ext uri="{FF2B5EF4-FFF2-40B4-BE49-F238E27FC236}">
                  <a16:creationId xmlns:a16="http://schemas.microsoft.com/office/drawing/2014/main" id="{72E9B7B0-6C77-1516-7D19-EE710CF6A0EB}"/>
                </a:ext>
              </a:extLst>
            </p:cNvPr>
            <p:cNvSpPr/>
            <p:nvPr/>
          </p:nvSpPr>
          <p:spPr>
            <a:xfrm>
              <a:off x="839971" y="1743739"/>
              <a:ext cx="648586" cy="648586"/>
            </a:xfrm>
            <a:prstGeom prst="ellipse">
              <a:avLst/>
            </a:prstGeom>
            <a:solidFill>
              <a:srgbClr val="5A60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3</a:t>
              </a:r>
              <a:endParaRPr lang="en-US" b="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1BF5E81-EFFF-7699-B424-4D2798E03040}"/>
                </a:ext>
              </a:extLst>
            </p:cNvPr>
            <p:cNvSpPr txBox="1"/>
            <p:nvPr/>
          </p:nvSpPr>
          <p:spPr>
            <a:xfrm>
              <a:off x="6368901" y="2233629"/>
              <a:ext cx="2073349" cy="369332"/>
            </a:xfrm>
            <a:prstGeom prst="rect">
              <a:avLst/>
            </a:prstGeom>
            <a:noFill/>
          </p:spPr>
          <p:txBody>
            <a:bodyPr wrap="square" rtlCol="0">
              <a:spAutoFit/>
            </a:bodyPr>
            <a:lstStyle/>
            <a:p>
              <a:r>
                <a:rPr lang="en-US" sz="1800" i="1" dirty="0">
                  <a:solidFill>
                    <a:schemeClr val="bg1"/>
                  </a:solidFill>
                  <a:effectLst/>
                  <a:latin typeface="+mj-lt"/>
                </a:rPr>
                <a:t>1 Samuel 25:29-31</a:t>
              </a:r>
              <a:endParaRPr lang="en-US" dirty="0"/>
            </a:p>
          </p:txBody>
        </p:sp>
      </p:grpSp>
    </p:spTree>
    <p:extLst>
      <p:ext uri="{BB962C8B-B14F-4D97-AF65-F5344CB8AC3E}">
        <p14:creationId xmlns:p14="http://schemas.microsoft.com/office/powerpoint/2010/main" val="379252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C678B-DF47-1644-BEBF-A2E1BFC7676A}"/>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0F8CCE85-CAC0-B42A-E898-6B6E40D66435}"/>
              </a:ext>
            </a:extLst>
          </p:cNvPr>
          <p:cNvSpPr txBox="1"/>
          <p:nvPr/>
        </p:nvSpPr>
        <p:spPr>
          <a:xfrm>
            <a:off x="2796648" y="1158954"/>
            <a:ext cx="3550704" cy="461665"/>
          </a:xfrm>
          <a:prstGeom prst="rect">
            <a:avLst/>
          </a:prstGeom>
          <a:noFill/>
        </p:spPr>
        <p:txBody>
          <a:bodyPr wrap="square" rtlCol="0">
            <a:spAutoFit/>
          </a:bodyPr>
          <a:lstStyle/>
          <a:p>
            <a:pPr algn="ctr"/>
            <a:r>
              <a:rPr lang="en-US" sz="2400" i="1" dirty="0">
                <a:solidFill>
                  <a:schemeClr val="bg1"/>
                </a:solidFill>
                <a:effectLst/>
                <a:latin typeface="Calibri Light" panose="020F0302020204030204" pitchFamily="34" charset="0"/>
                <a:cs typeface="Calibri Light" panose="020F0302020204030204" pitchFamily="34" charset="0"/>
              </a:rPr>
              <a:t>A Model For Young </a:t>
            </a:r>
            <a:r>
              <a:rPr lang="en-US" sz="2400" i="1" dirty="0">
                <a:solidFill>
                  <a:schemeClr val="bg1"/>
                </a:solidFill>
                <a:latin typeface="+mj-lt"/>
              </a:rPr>
              <a:t>Women</a:t>
            </a:r>
            <a:endParaRPr lang="en-US" sz="2000" i="1" dirty="0">
              <a:solidFill>
                <a:schemeClr val="bg1"/>
              </a:solidFill>
              <a:latin typeface="+mj-lt"/>
            </a:endParaRPr>
          </a:p>
        </p:txBody>
      </p:sp>
      <p:pic>
        <p:nvPicPr>
          <p:cNvPr id="2" name="Picture 1" descr="A white letter on a black background&#10;&#10;Description automatically generated">
            <a:extLst>
              <a:ext uri="{FF2B5EF4-FFF2-40B4-BE49-F238E27FC236}">
                <a16:creationId xmlns:a16="http://schemas.microsoft.com/office/drawing/2014/main" id="{D360D11A-2295-43C9-87E7-0A5B60582C8D}"/>
              </a:ext>
            </a:extLst>
          </p:cNvPr>
          <p:cNvPicPr>
            <a:picLocks noChangeAspect="1"/>
          </p:cNvPicPr>
          <p:nvPr/>
        </p:nvPicPr>
        <p:blipFill>
          <a:blip r:embed="rId3"/>
          <a:stretch>
            <a:fillRect/>
          </a:stretch>
        </p:blipFill>
        <p:spPr>
          <a:xfrm>
            <a:off x="2903251" y="411809"/>
            <a:ext cx="3337498" cy="767354"/>
          </a:xfrm>
          <a:prstGeom prst="rect">
            <a:avLst/>
          </a:prstGeom>
        </p:spPr>
      </p:pic>
      <p:grpSp>
        <p:nvGrpSpPr>
          <p:cNvPr id="8" name="Group 7">
            <a:extLst>
              <a:ext uri="{FF2B5EF4-FFF2-40B4-BE49-F238E27FC236}">
                <a16:creationId xmlns:a16="http://schemas.microsoft.com/office/drawing/2014/main" id="{D40D94C0-D130-7138-BB36-04FBFFFE4995}"/>
              </a:ext>
            </a:extLst>
          </p:cNvPr>
          <p:cNvGrpSpPr/>
          <p:nvPr/>
        </p:nvGrpSpPr>
        <p:grpSpPr>
          <a:xfrm>
            <a:off x="372140" y="1913599"/>
            <a:ext cx="8399720" cy="523220"/>
            <a:chOff x="372140" y="1913599"/>
            <a:chExt cx="8399720" cy="523220"/>
          </a:xfrm>
        </p:grpSpPr>
        <p:sp>
          <p:nvSpPr>
            <p:cNvPr id="5" name="TextBox 4">
              <a:extLst>
                <a:ext uri="{FF2B5EF4-FFF2-40B4-BE49-F238E27FC236}">
                  <a16:creationId xmlns:a16="http://schemas.microsoft.com/office/drawing/2014/main" id="{1B08B262-E8B2-0FAC-FB79-89F648B43EFC}"/>
                </a:ext>
              </a:extLst>
            </p:cNvPr>
            <p:cNvSpPr txBox="1"/>
            <p:nvPr/>
          </p:nvSpPr>
          <p:spPr>
            <a:xfrm>
              <a:off x="372140" y="1913599"/>
              <a:ext cx="8399720" cy="523220"/>
            </a:xfrm>
            <a:prstGeom prst="rect">
              <a:avLst/>
            </a:prstGeom>
            <a:noFill/>
          </p:spPr>
          <p:txBody>
            <a:bodyPr wrap="square" rtlCol="0">
              <a:spAutoFit/>
            </a:bodyPr>
            <a:lstStyle/>
            <a:p>
              <a:pPr algn="ctr"/>
              <a:r>
                <a:rPr lang="en-US" sz="2800" i="1" dirty="0">
                  <a:solidFill>
                    <a:schemeClr val="bg1"/>
                  </a:solidFill>
                  <a:effectLst/>
                  <a:latin typeface="Calibri" panose="020F0502020204030204" pitchFamily="34" charset="0"/>
                  <a:cs typeface="Calibri" panose="020F0502020204030204" pitchFamily="34" charset="0"/>
                </a:rPr>
                <a:t>An Amazing Alternative To Self-Centered Narratives…</a:t>
              </a:r>
              <a:endParaRPr lang="en-US" i="1" dirty="0">
                <a:solidFill>
                  <a:schemeClr val="bg1"/>
                </a:solidFill>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CA6201DD-6CF4-29F0-76E5-AF41C4627703}"/>
                </a:ext>
              </a:extLst>
            </p:cNvPr>
            <p:cNvCxnSpPr>
              <a:cxnSpLocks/>
            </p:cNvCxnSpPr>
            <p:nvPr/>
          </p:nvCxnSpPr>
          <p:spPr>
            <a:xfrm>
              <a:off x="1860698" y="2435761"/>
              <a:ext cx="5422604" cy="0"/>
            </a:xfrm>
            <a:prstGeom prst="line">
              <a:avLst/>
            </a:prstGeom>
            <a:ln w="15875">
              <a:solidFill>
                <a:srgbClr val="5A60AA"/>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05FE1833-EF5B-4809-396D-859F0CCD4093}"/>
              </a:ext>
            </a:extLst>
          </p:cNvPr>
          <p:cNvGrpSpPr/>
          <p:nvPr/>
        </p:nvGrpSpPr>
        <p:grpSpPr>
          <a:xfrm>
            <a:off x="372140" y="2772068"/>
            <a:ext cx="8399720" cy="523220"/>
            <a:chOff x="372140" y="1913599"/>
            <a:chExt cx="8399720" cy="523220"/>
          </a:xfrm>
        </p:grpSpPr>
        <p:sp>
          <p:nvSpPr>
            <p:cNvPr id="10" name="TextBox 9">
              <a:extLst>
                <a:ext uri="{FF2B5EF4-FFF2-40B4-BE49-F238E27FC236}">
                  <a16:creationId xmlns:a16="http://schemas.microsoft.com/office/drawing/2014/main" id="{D2A8DB56-59E8-0169-97E6-9F35A8AF0FD5}"/>
                </a:ext>
              </a:extLst>
            </p:cNvPr>
            <p:cNvSpPr txBox="1"/>
            <p:nvPr/>
          </p:nvSpPr>
          <p:spPr>
            <a:xfrm>
              <a:off x="372140" y="1913599"/>
              <a:ext cx="8399720" cy="523220"/>
            </a:xfrm>
            <a:prstGeom prst="rect">
              <a:avLst/>
            </a:prstGeom>
            <a:noFill/>
          </p:spPr>
          <p:txBody>
            <a:bodyPr wrap="square" rtlCol="0">
              <a:spAutoFit/>
            </a:bodyPr>
            <a:lstStyle/>
            <a:p>
              <a:pPr algn="ctr"/>
              <a:r>
                <a:rPr lang="en-US" sz="2800" i="1" dirty="0">
                  <a:solidFill>
                    <a:schemeClr val="bg1"/>
                  </a:solidFill>
                  <a:effectLst/>
                  <a:latin typeface="Calibri" panose="020F0502020204030204" pitchFamily="34" charset="0"/>
                  <a:cs typeface="Calibri" panose="020F0502020204030204" pitchFamily="34" charset="0"/>
                </a:rPr>
                <a:t>Aware of Real Problems &amp; Secure In God...</a:t>
              </a:r>
              <a:endParaRPr lang="en-US" i="1" dirty="0">
                <a:solidFill>
                  <a:schemeClr val="bg1"/>
                </a:solidFill>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D1A800ED-E12F-1F8D-71A8-B524A2F30369}"/>
                </a:ext>
              </a:extLst>
            </p:cNvPr>
            <p:cNvCxnSpPr>
              <a:cxnSpLocks/>
            </p:cNvCxnSpPr>
            <p:nvPr/>
          </p:nvCxnSpPr>
          <p:spPr>
            <a:xfrm>
              <a:off x="1860698" y="2435761"/>
              <a:ext cx="5422604" cy="0"/>
            </a:xfrm>
            <a:prstGeom prst="line">
              <a:avLst/>
            </a:prstGeom>
            <a:ln w="15875">
              <a:solidFill>
                <a:srgbClr val="5A60AA"/>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AAB1EFD0-FD45-CD68-E7F6-134352D4400C}"/>
              </a:ext>
            </a:extLst>
          </p:cNvPr>
          <p:cNvGrpSpPr/>
          <p:nvPr/>
        </p:nvGrpSpPr>
        <p:grpSpPr>
          <a:xfrm>
            <a:off x="372140" y="3630537"/>
            <a:ext cx="8399720" cy="523220"/>
            <a:chOff x="372140" y="1913599"/>
            <a:chExt cx="8399720" cy="523220"/>
          </a:xfrm>
        </p:grpSpPr>
        <p:sp>
          <p:nvSpPr>
            <p:cNvPr id="14" name="TextBox 13">
              <a:extLst>
                <a:ext uri="{FF2B5EF4-FFF2-40B4-BE49-F238E27FC236}">
                  <a16:creationId xmlns:a16="http://schemas.microsoft.com/office/drawing/2014/main" id="{154D9453-47E0-3FED-F621-1C4C8C4E1119}"/>
                </a:ext>
              </a:extLst>
            </p:cNvPr>
            <p:cNvSpPr txBox="1"/>
            <p:nvPr/>
          </p:nvSpPr>
          <p:spPr>
            <a:xfrm>
              <a:off x="372140" y="1913599"/>
              <a:ext cx="8399720" cy="523220"/>
            </a:xfrm>
            <a:prstGeom prst="rect">
              <a:avLst/>
            </a:prstGeom>
            <a:noFill/>
          </p:spPr>
          <p:txBody>
            <a:bodyPr wrap="square" rtlCol="0">
              <a:spAutoFit/>
            </a:bodyPr>
            <a:lstStyle/>
            <a:p>
              <a:pPr algn="ctr"/>
              <a:r>
                <a:rPr lang="en-US" sz="2800" i="1" dirty="0">
                  <a:solidFill>
                    <a:schemeClr val="bg1"/>
                  </a:solidFill>
                  <a:effectLst/>
                  <a:latin typeface="Calibri" panose="020F0502020204030204" pitchFamily="34" charset="0"/>
                  <a:cs typeface="Calibri" panose="020F0502020204030204" pitchFamily="34" charset="0"/>
                </a:rPr>
                <a:t>An Example of A True Friend...</a:t>
              </a:r>
              <a:endParaRPr lang="en-US" i="1" dirty="0">
                <a:solidFill>
                  <a:schemeClr val="bg1"/>
                </a:solidFill>
                <a:latin typeface="Calibri" panose="020F0502020204030204" pitchFamily="34" charset="0"/>
                <a:cs typeface="Calibri" panose="020F0502020204030204" pitchFamily="34" charset="0"/>
              </a:endParaRPr>
            </a:p>
          </p:txBody>
        </p:sp>
        <p:cxnSp>
          <p:nvCxnSpPr>
            <p:cNvPr id="16" name="Straight Connector 15">
              <a:extLst>
                <a:ext uri="{FF2B5EF4-FFF2-40B4-BE49-F238E27FC236}">
                  <a16:creationId xmlns:a16="http://schemas.microsoft.com/office/drawing/2014/main" id="{BACF1236-AE4E-6FE3-4BBE-E69764CDECCC}"/>
                </a:ext>
              </a:extLst>
            </p:cNvPr>
            <p:cNvCxnSpPr>
              <a:cxnSpLocks/>
            </p:cNvCxnSpPr>
            <p:nvPr/>
          </p:nvCxnSpPr>
          <p:spPr>
            <a:xfrm>
              <a:off x="1860698" y="2435761"/>
              <a:ext cx="5422604" cy="0"/>
            </a:xfrm>
            <a:prstGeom prst="line">
              <a:avLst/>
            </a:prstGeom>
            <a:ln w="15875">
              <a:solidFill>
                <a:srgbClr val="5A60AA"/>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0E68249B-21D1-E9A1-AD11-C8BD66E6F73C}"/>
              </a:ext>
            </a:extLst>
          </p:cNvPr>
          <p:cNvGrpSpPr/>
          <p:nvPr/>
        </p:nvGrpSpPr>
        <p:grpSpPr>
          <a:xfrm>
            <a:off x="372140" y="4489006"/>
            <a:ext cx="8399720" cy="523220"/>
            <a:chOff x="372140" y="1913599"/>
            <a:chExt cx="8399720" cy="523220"/>
          </a:xfrm>
        </p:grpSpPr>
        <p:sp>
          <p:nvSpPr>
            <p:cNvPr id="18" name="TextBox 17">
              <a:extLst>
                <a:ext uri="{FF2B5EF4-FFF2-40B4-BE49-F238E27FC236}">
                  <a16:creationId xmlns:a16="http://schemas.microsoft.com/office/drawing/2014/main" id="{6C43E67F-5EE1-0724-1C92-C9F924F9C22F}"/>
                </a:ext>
              </a:extLst>
            </p:cNvPr>
            <p:cNvSpPr txBox="1"/>
            <p:nvPr/>
          </p:nvSpPr>
          <p:spPr>
            <a:xfrm>
              <a:off x="372140" y="1913599"/>
              <a:ext cx="8399720" cy="523220"/>
            </a:xfrm>
            <a:prstGeom prst="rect">
              <a:avLst/>
            </a:prstGeom>
            <a:noFill/>
          </p:spPr>
          <p:txBody>
            <a:bodyPr wrap="square" rtlCol="0">
              <a:spAutoFit/>
            </a:bodyPr>
            <a:lstStyle/>
            <a:p>
              <a:pPr algn="ctr"/>
              <a:r>
                <a:rPr lang="en-US" sz="2800" i="1" dirty="0">
                  <a:solidFill>
                    <a:schemeClr val="bg1"/>
                  </a:solidFill>
                  <a:effectLst/>
                  <a:latin typeface="Calibri" panose="020F0502020204030204" pitchFamily="34" charset="0"/>
                  <a:cs typeface="Calibri" panose="020F0502020204030204" pitchFamily="34" charset="0"/>
                </a:rPr>
                <a:t>Abigail Hurried... (vs. 18, 23)</a:t>
              </a:r>
              <a:endParaRPr lang="en-US" i="1" dirty="0">
                <a:solidFill>
                  <a:schemeClr val="bg1"/>
                </a:solidFill>
                <a:latin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24DCFCBA-2CD6-E762-42F3-83B64DEA4199}"/>
                </a:ext>
              </a:extLst>
            </p:cNvPr>
            <p:cNvCxnSpPr>
              <a:cxnSpLocks/>
            </p:cNvCxnSpPr>
            <p:nvPr/>
          </p:nvCxnSpPr>
          <p:spPr>
            <a:xfrm>
              <a:off x="1860698" y="2435761"/>
              <a:ext cx="5422604" cy="0"/>
            </a:xfrm>
            <a:prstGeom prst="line">
              <a:avLst/>
            </a:prstGeom>
            <a:ln w="15875">
              <a:solidFill>
                <a:srgbClr val="5A60A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6454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A4847-2946-4C85-6741-70929392B1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9244D2-D1A4-5F9A-2670-7C4B6487CD4D}"/>
              </a:ext>
            </a:extLst>
          </p:cNvPr>
          <p:cNvSpPr>
            <a:spLocks noGrp="1"/>
          </p:cNvSpPr>
          <p:nvPr>
            <p:ph type="ctrTitle"/>
          </p:nvPr>
        </p:nvSpPr>
        <p:spPr/>
        <p:txBody>
          <a:bodyPr/>
          <a:lstStyle/>
          <a:p>
            <a:r>
              <a:rPr lang="en-US" dirty="0"/>
              <a:t>Abigail</a:t>
            </a:r>
          </a:p>
        </p:txBody>
      </p:sp>
      <p:sp>
        <p:nvSpPr>
          <p:cNvPr id="3" name="Subtitle 2">
            <a:extLst>
              <a:ext uri="{FF2B5EF4-FFF2-40B4-BE49-F238E27FC236}">
                <a16:creationId xmlns:a16="http://schemas.microsoft.com/office/drawing/2014/main" id="{51F05F04-7572-8089-877F-C9B521630C30}"/>
              </a:ext>
            </a:extLst>
          </p:cNvPr>
          <p:cNvSpPr>
            <a:spLocks noGrp="1"/>
          </p:cNvSpPr>
          <p:nvPr>
            <p:ph type="subTitle" idx="1"/>
          </p:nvPr>
        </p:nvSpPr>
        <p:spPr/>
        <p:txBody>
          <a:bodyPr/>
          <a:lstStyle/>
          <a:p>
            <a:endParaRPr lang="en-US"/>
          </a:p>
        </p:txBody>
      </p:sp>
      <p:pic>
        <p:nvPicPr>
          <p:cNvPr id="6" name="Picture 5" descr="A blue and purple background with white text&#10;&#10;Description automatically generated">
            <a:extLst>
              <a:ext uri="{FF2B5EF4-FFF2-40B4-BE49-F238E27FC236}">
                <a16:creationId xmlns:a16="http://schemas.microsoft.com/office/drawing/2014/main" id="{46073E97-A187-EDB6-A701-5043184FFCD5}"/>
              </a:ext>
            </a:extLst>
          </p:cNvPr>
          <p:cNvPicPr>
            <a:picLocks noChangeAspect="1"/>
          </p:cNvPicPr>
          <p:nvPr/>
        </p:nvPicPr>
        <p:blipFill>
          <a:blip r:embed="rId2"/>
          <a:stretch>
            <a:fillRect/>
          </a:stretch>
        </p:blipFill>
        <p:spPr>
          <a:xfrm>
            <a:off x="0" y="0"/>
            <a:ext cx="9144000" cy="5715000"/>
          </a:xfrm>
          <a:prstGeom prst="rect">
            <a:avLst/>
          </a:prstGeom>
        </p:spPr>
      </p:pic>
    </p:spTree>
    <p:extLst>
      <p:ext uri="{BB962C8B-B14F-4D97-AF65-F5344CB8AC3E}">
        <p14:creationId xmlns:p14="http://schemas.microsoft.com/office/powerpoint/2010/main" val="298635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6x10">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10" id="{33D023A4-3B6E-F341-9D8D-1BE01DF64B5B}" vid="{409BE6BC-8005-3044-ACCF-335D4E3179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16x10</Template>
  <TotalTime>1329</TotalTime>
  <Words>1011</Words>
  <Application>Microsoft Macintosh PowerPoint</Application>
  <PresentationFormat>On-screen Show (16:10)</PresentationFormat>
  <Paragraphs>113</Paragraphs>
  <Slides>7</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Aptos</vt:lpstr>
      <vt:lpstr>Arial</vt:lpstr>
      <vt:lpstr>Calibri</vt:lpstr>
      <vt:lpstr>Calibri Light</vt:lpstr>
      <vt:lpstr>Open Sans</vt:lpstr>
      <vt:lpstr>16x10</vt:lpstr>
      <vt:lpstr>Abigail</vt:lpstr>
      <vt:lpstr>PowerPoint Presentation</vt:lpstr>
      <vt:lpstr>PowerPoint Presentation</vt:lpstr>
      <vt:lpstr>PowerPoint Presentation</vt:lpstr>
      <vt:lpstr>PowerPoint Presentation</vt:lpstr>
      <vt:lpstr>PowerPoint Presentation</vt:lpstr>
      <vt:lpstr>Abigail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Advice from Abigail</dc:title>
  <dc:creator>Phillip Shumake</dc:creator>
  <cp:lastModifiedBy>Phillip Shumake</cp:lastModifiedBy>
  <cp:revision>44</cp:revision>
  <dcterms:created xsi:type="dcterms:W3CDTF">2024-02-02T17:36:07Z</dcterms:created>
  <dcterms:modified xsi:type="dcterms:W3CDTF">2024-02-03T15:45:37Z</dcterms:modified>
</cp:coreProperties>
</file>