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57" r:id="rId4"/>
    <p:sldId id="261" r:id="rId5"/>
    <p:sldId id="263" r:id="rId6"/>
    <p:sldId id="265" r:id="rId7"/>
    <p:sldId id="264" r:id="rId8"/>
    <p:sldId id="269" r:id="rId9"/>
    <p:sldId id="270" r:id="rId10"/>
    <p:sldId id="273" r:id="rId11"/>
    <p:sldId id="274" r:id="rId12"/>
  </p:sldIdLst>
  <p:sldSz cx="9144000" cy="5715000" type="screen16x10"/>
  <p:notesSz cx="9144000" cy="6858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C4D"/>
    <a:srgbClr val="DEA940"/>
    <a:srgbClr val="FFDF7C"/>
    <a:srgbClr val="E89C00"/>
    <a:srgbClr val="FFD475"/>
    <a:srgbClr val="EBB21D"/>
    <a:srgbClr val="F8BB20"/>
    <a:srgbClr val="DE9931"/>
    <a:srgbClr val="F0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83469"/>
  </p:normalViewPr>
  <p:slideViewPr>
    <p:cSldViewPr snapToGrid="0">
      <p:cViewPr varScale="1">
        <p:scale>
          <a:sx n="82" d="100"/>
          <a:sy n="82" d="100"/>
        </p:scale>
        <p:origin x="60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1ECB5-10E8-4D90-95AB-42B73890C71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91E45-9036-4928-B16E-4C93EFBA5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C3761-2C7D-A145-8C7F-0287223B768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E24D2-2936-E24A-8CF9-84ED2D13B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9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A0E24D2-2936-E24A-8CF9-84ED2D13B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5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A0E24D2-2936-E24A-8CF9-84ED2D13B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9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7C3813A-2FEB-3288-CC47-F6D7DABE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3B345FAC-06A9-E86A-C4D0-0DFEF6816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4B1AB50-16E0-476B-79C3-F9DC35BAF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82DECE-DA1A-A82D-D619-026E655A9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A0E24D2-2936-E24A-8CF9-84ED2D13B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0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37B380A-2F0D-2499-30D7-34C27BE3B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D3529507-705A-926B-193E-D6BE6774C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902D3DA-23A2-93B8-81A7-4B8F83221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A8D2D9-A268-6CA5-23B9-D23AC46B1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A0E24D2-2936-E24A-8CF9-84ED2D13B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B48D399-3FA1-341F-2EB7-3D43870E1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0CDA5F8B-472B-421E-F0FC-BB343B2AB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D40625D9-77CC-9D75-C548-75CAA10BF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04D730-0191-7D6C-CB9E-AFCD7CC86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A0E24D2-2936-E24A-8CF9-84ED2D13B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09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6533644-A71F-B206-EA2D-E82243742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7655637C-8B40-B95C-D9A4-919A1EF7C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60FC8613-AC26-A008-A4DE-7EB2932A5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B6BA94-16CA-2C16-3CC0-8456226A4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A0E24D2-2936-E24A-8CF9-84ED2D13B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7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C945E44-9764-E848-CB97-09B62E3BC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643DC8F0-5CDF-2F94-EC0C-EE744D9CE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BC891912-7BBD-EABE-A861-D5F1D9C11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06C81C-8CCA-BB75-21FD-C4062E19E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A0E24D2-2936-E24A-8CF9-84ED2D13B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1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0CEBD4-5993-F0CD-74CA-6CE5DC466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166" y="1433593"/>
            <a:ext cx="7311325" cy="2398027"/>
          </a:xfrm>
        </p:spPr>
        <p:txBody>
          <a:bodyPr>
            <a:normAutofit/>
          </a:bodyPr>
          <a:lstStyle/>
          <a:p>
            <a:pPr algn="r" rtl="0"/>
            <a:r>
              <a:rPr lang="en-US" dirty="0" smtClean="0"/>
              <a:t>El </a:t>
            </a:r>
            <a:r>
              <a:rPr lang="en-US" dirty="0" err="1" smtClean="0"/>
              <a:t>fundamento</a:t>
            </a:r>
            <a:r>
              <a:rPr lang="en-US" dirty="0" smtClean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sz="9600" dirty="0" err="1" smtClean="0"/>
              <a:t>apóstoles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3FC6B-7938-C2CB-80D4-4B145B240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491" y="3908349"/>
            <a:ext cx="6858000" cy="1379802"/>
          </a:xfrm>
        </p:spPr>
        <p:txBody>
          <a:bodyPr>
            <a:normAutofit/>
          </a:bodyPr>
          <a:lstStyle/>
          <a:p>
            <a:pPr rtl="0"/>
            <a:r>
              <a:rPr lang="en-US" sz="2400" dirty="0" smtClean="0"/>
              <a:t>EFESIOS 2:20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97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black spot  Description automatically generated with medium confidence">
            <a:extLst>
              <a:ext uri="{FF2B5EF4-FFF2-40B4-BE49-F238E27FC236}">
                <a16:creationId xmlns="" xmlns:a16="http://schemas.microsoft.com/office/drawing/2014/main" id="{2C9EFCB5-1AD0-DFB6-DF87-E05FE8BC1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11"/>
          <a:stretch/>
        </p:blipFill>
        <p:spPr>
          <a:xfrm>
            <a:off x="0" y="479285"/>
            <a:ext cx="2508439" cy="736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DA977F-5D0C-3411-718F-93EF80182CA9}"/>
              </a:ext>
            </a:extLst>
          </p:cNvPr>
          <p:cNvSpPr txBox="1"/>
          <p:nvPr/>
        </p:nvSpPr>
        <p:spPr>
          <a:xfrm>
            <a:off x="1817271" y="479285"/>
            <a:ext cx="520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EFESIOS 2:20</a:t>
            </a:r>
          </a:p>
        </p:txBody>
      </p:sp>
      <p:sp>
        <p:nvSpPr>
          <p:cNvPr id="7" name="Title 5">
            <a:extLst>
              <a:ext uri="{FF2B5EF4-FFF2-40B4-BE49-F238E27FC236}">
                <a16:creationId xmlns="" xmlns:a16="http://schemas.microsoft.com/office/drawing/2014/main" id="{4D990C59-BF33-96DE-557F-CA704EA7E822}"/>
              </a:ext>
            </a:extLst>
          </p:cNvPr>
          <p:cNvSpPr txBox="1">
            <a:spLocks/>
          </p:cNvSpPr>
          <p:nvPr/>
        </p:nvSpPr>
        <p:spPr>
          <a:xfrm>
            <a:off x="943803" y="1827021"/>
            <a:ext cx="7256393" cy="28848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baseline="30000" dirty="0" smtClean="0">
                <a:solidFill>
                  <a:schemeClr val="bg1"/>
                </a:solidFill>
                <a:effectLst/>
                <a:latin typeface="system-ui"/>
              </a:rPr>
              <a:t>19</a:t>
            </a:r>
            <a:r>
              <a:rPr lang="es-ES" sz="2400" dirty="0" smtClean="0">
                <a:solidFill>
                  <a:schemeClr val="bg1"/>
                </a:solidFill>
                <a:latin typeface="system-ui"/>
              </a:rPr>
              <a:t>Así </a:t>
            </a:r>
            <a:r>
              <a:rPr lang="es-ES" sz="2400" dirty="0">
                <a:solidFill>
                  <a:schemeClr val="bg1"/>
                </a:solidFill>
                <a:latin typeface="system-ui"/>
              </a:rPr>
              <a:t>pues, ustedes ya no son extraños ni extranjeros, sino que son conciudadanos de los santos y son de la familia de Dios. </a:t>
            </a:r>
            <a:r>
              <a:rPr lang="es-ES" sz="2400" dirty="0" smtClean="0">
                <a:solidFill>
                  <a:schemeClr val="bg1"/>
                </a:solidFill>
                <a:latin typeface="system-ui"/>
              </a:rPr>
              <a:t>20</a:t>
            </a:r>
            <a:r>
              <a:rPr lang="es-ES" sz="2400" dirty="0">
                <a:solidFill>
                  <a:schemeClr val="bg1"/>
                </a:solidFill>
                <a:latin typeface="system-ui"/>
              </a:rPr>
              <a:t>  </a:t>
            </a:r>
            <a:r>
              <a:rPr lang="es-ES" sz="2400" b="1" u="sng" dirty="0">
                <a:solidFill>
                  <a:schemeClr val="bg1"/>
                </a:solidFill>
                <a:latin typeface="system-ui"/>
              </a:rPr>
              <a:t>Están edificados sobre el fundamento de los apóstoles </a:t>
            </a:r>
            <a:r>
              <a:rPr lang="es-ES" sz="2400" dirty="0">
                <a:solidFill>
                  <a:schemeClr val="bg1"/>
                </a:solidFill>
                <a:latin typeface="system-ui"/>
              </a:rPr>
              <a:t>y profetas, siendo Cristo Jesús mismo la piedra angular, </a:t>
            </a:r>
            <a:r>
              <a:rPr lang="es-ES" sz="2400" dirty="0" smtClean="0">
                <a:solidFill>
                  <a:schemeClr val="bg1"/>
                </a:solidFill>
                <a:latin typeface="system-ui"/>
              </a:rPr>
              <a:t>21</a:t>
            </a:r>
            <a:r>
              <a:rPr lang="es-ES" sz="2400" dirty="0">
                <a:solidFill>
                  <a:schemeClr val="bg1"/>
                </a:solidFill>
                <a:latin typeface="system-ui"/>
              </a:rPr>
              <a:t>  en quien todo el edificio, bien ajustado, va creciendo para ser un templo santo en el Señor. </a:t>
            </a:r>
            <a:endParaRPr lang="es-ES" sz="2400" dirty="0" smtClean="0">
              <a:solidFill>
                <a:schemeClr val="bg1"/>
              </a:solidFill>
              <a:latin typeface="system-ui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system-ui"/>
              </a:rPr>
              <a:t>22  En Cristo también ustedes son juntamente edificados para morada de Dios en el Espíritu. 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0CEBD4-5993-F0CD-74CA-6CE5DC466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166" y="1433593"/>
            <a:ext cx="7311325" cy="2398027"/>
          </a:xfrm>
        </p:spPr>
        <p:txBody>
          <a:bodyPr>
            <a:normAutofit/>
          </a:bodyPr>
          <a:lstStyle/>
          <a:p>
            <a:pPr algn="r" rtl="0"/>
            <a:r>
              <a:rPr lang="en-US" dirty="0" smtClean="0"/>
              <a:t>El </a:t>
            </a:r>
            <a:r>
              <a:rPr lang="en-US" dirty="0" err="1" smtClean="0"/>
              <a:t>fundamento</a:t>
            </a:r>
            <a:r>
              <a:rPr lang="en-US" dirty="0" smtClean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sz="9600" dirty="0" err="1" smtClean="0"/>
              <a:t>apóstoles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3FC6B-7938-C2CB-80D4-4B145B240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491" y="3908349"/>
            <a:ext cx="6858000" cy="1379802"/>
          </a:xfrm>
        </p:spPr>
        <p:txBody>
          <a:bodyPr>
            <a:normAutofit/>
          </a:bodyPr>
          <a:lstStyle/>
          <a:p>
            <a:pPr rtl="0"/>
            <a:r>
              <a:rPr lang="en-US" sz="2400" dirty="0" smtClean="0"/>
              <a:t>EFESIOS 2:20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6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black spot  Description automatically generated with medium confidence">
            <a:extLst>
              <a:ext uri="{FF2B5EF4-FFF2-40B4-BE49-F238E27FC236}">
                <a16:creationId xmlns="" xmlns:a16="http://schemas.microsoft.com/office/drawing/2014/main" id="{2C9EFCB5-1AD0-DFB6-DF87-E05FE8BC1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11"/>
          <a:stretch/>
        </p:blipFill>
        <p:spPr>
          <a:xfrm>
            <a:off x="0" y="479285"/>
            <a:ext cx="2508439" cy="736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DA977F-5D0C-3411-718F-93EF80182CA9}"/>
              </a:ext>
            </a:extLst>
          </p:cNvPr>
          <p:cNvSpPr txBox="1"/>
          <p:nvPr/>
        </p:nvSpPr>
        <p:spPr>
          <a:xfrm>
            <a:off x="1817271" y="479285"/>
            <a:ext cx="520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EFESIOS 2:20</a:t>
            </a:r>
          </a:p>
        </p:txBody>
      </p:sp>
      <p:sp>
        <p:nvSpPr>
          <p:cNvPr id="7" name="Title 5">
            <a:extLst>
              <a:ext uri="{FF2B5EF4-FFF2-40B4-BE49-F238E27FC236}">
                <a16:creationId xmlns="" xmlns:a16="http://schemas.microsoft.com/office/drawing/2014/main" id="{4D990C59-BF33-96DE-557F-CA704EA7E822}"/>
              </a:ext>
            </a:extLst>
          </p:cNvPr>
          <p:cNvSpPr txBox="1">
            <a:spLocks/>
          </p:cNvSpPr>
          <p:nvPr/>
        </p:nvSpPr>
        <p:spPr>
          <a:xfrm>
            <a:off x="943803" y="1827021"/>
            <a:ext cx="7256393" cy="28848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baseline="30000" dirty="0" smtClean="0">
                <a:solidFill>
                  <a:schemeClr val="bg1"/>
                </a:solidFill>
                <a:effectLst/>
                <a:latin typeface="system-ui"/>
              </a:rPr>
              <a:t>19</a:t>
            </a:r>
            <a:r>
              <a:rPr lang="es-ES" sz="2400" dirty="0" smtClean="0">
                <a:solidFill>
                  <a:schemeClr val="bg1"/>
                </a:solidFill>
                <a:latin typeface="system-ui"/>
              </a:rPr>
              <a:t>Así </a:t>
            </a:r>
            <a:r>
              <a:rPr lang="es-ES" sz="2400" dirty="0">
                <a:solidFill>
                  <a:schemeClr val="bg1"/>
                </a:solidFill>
                <a:latin typeface="system-ui"/>
              </a:rPr>
              <a:t>pues, ustedes ya no son extraños ni extranjeros, sino que son conciudadanos de los santos y son de la familia de Dios. </a:t>
            </a:r>
            <a:r>
              <a:rPr lang="es-ES" sz="2400" dirty="0" smtClean="0">
                <a:solidFill>
                  <a:schemeClr val="bg1"/>
                </a:solidFill>
                <a:latin typeface="system-ui"/>
              </a:rPr>
              <a:t>20</a:t>
            </a:r>
            <a:r>
              <a:rPr lang="es-ES" sz="2400" dirty="0">
                <a:solidFill>
                  <a:schemeClr val="bg1"/>
                </a:solidFill>
                <a:latin typeface="system-ui"/>
              </a:rPr>
              <a:t>  </a:t>
            </a:r>
            <a:r>
              <a:rPr lang="es-ES" sz="2400" b="1" u="sng" dirty="0">
                <a:solidFill>
                  <a:schemeClr val="bg1"/>
                </a:solidFill>
                <a:latin typeface="system-ui"/>
              </a:rPr>
              <a:t>Están edificados sobre el fundamento de los apóstoles </a:t>
            </a:r>
            <a:r>
              <a:rPr lang="es-ES" sz="2400" dirty="0">
                <a:solidFill>
                  <a:schemeClr val="bg1"/>
                </a:solidFill>
                <a:latin typeface="system-ui"/>
              </a:rPr>
              <a:t>y profetas, siendo Cristo Jesús mismo la piedra angular, </a:t>
            </a:r>
            <a:r>
              <a:rPr lang="es-ES" sz="2400" dirty="0" smtClean="0">
                <a:solidFill>
                  <a:schemeClr val="bg1"/>
                </a:solidFill>
                <a:latin typeface="system-ui"/>
              </a:rPr>
              <a:t>21</a:t>
            </a:r>
            <a:r>
              <a:rPr lang="es-ES" sz="2400" dirty="0">
                <a:solidFill>
                  <a:schemeClr val="bg1"/>
                </a:solidFill>
                <a:latin typeface="system-ui"/>
              </a:rPr>
              <a:t>  en quien todo el edificio, bien ajustado, va creciendo para ser un templo santo en el Señor. </a:t>
            </a:r>
            <a:endParaRPr lang="es-ES" sz="2400" dirty="0" smtClean="0">
              <a:solidFill>
                <a:schemeClr val="bg1"/>
              </a:solidFill>
              <a:latin typeface="system-ui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system-ui"/>
              </a:rPr>
              <a:t>22  En Cristo también ustedes son juntamente edificados para morada de Dios en el Espíritu. 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74BF4EB4-39E7-DA4D-A93B-689359625BC6}"/>
              </a:ext>
            </a:extLst>
          </p:cNvPr>
          <p:cNvGrpSpPr/>
          <p:nvPr/>
        </p:nvGrpSpPr>
        <p:grpSpPr>
          <a:xfrm>
            <a:off x="3632135" y="3552712"/>
            <a:ext cx="5213935" cy="1463040"/>
            <a:chOff x="3840480" y="3552712"/>
            <a:chExt cx="5213935" cy="146304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651DA74-F4C6-845A-9F56-6E941B0186D9}"/>
                </a:ext>
              </a:extLst>
            </p:cNvPr>
            <p:cNvSpPr/>
            <p:nvPr/>
          </p:nvSpPr>
          <p:spPr>
            <a:xfrm>
              <a:off x="3840480" y="3552712"/>
              <a:ext cx="1463040" cy="1463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TopUp"/>
              <a:lightRig rig="threePt" dir="t"/>
            </a:scene3d>
            <a:sp3d extrusionH="127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334E87AD-46DB-70F1-22E3-62FC4C30D882}"/>
                </a:ext>
              </a:extLst>
            </p:cNvPr>
            <p:cNvGrpSpPr/>
            <p:nvPr/>
          </p:nvGrpSpPr>
          <p:grpSpPr>
            <a:xfrm>
              <a:off x="5593287" y="4054788"/>
              <a:ext cx="3461128" cy="711840"/>
              <a:chOff x="5605068" y="1413644"/>
              <a:chExt cx="3461128" cy="71184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6C021B55-12DF-BBE6-D3A1-F444418FA64F}"/>
                  </a:ext>
                </a:extLst>
              </p:cNvPr>
              <p:cNvGrpSpPr/>
              <p:nvPr/>
            </p:nvGrpSpPr>
            <p:grpSpPr>
              <a:xfrm>
                <a:off x="5605068" y="1639421"/>
                <a:ext cx="857504" cy="100584"/>
                <a:chOff x="5597252" y="1639421"/>
                <a:chExt cx="857504" cy="100584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F51E2F78-101B-9E29-E399-EED8AF96FF8A}"/>
                    </a:ext>
                  </a:extLst>
                </p:cNvPr>
                <p:cNvCxnSpPr/>
                <p:nvPr/>
              </p:nvCxnSpPr>
              <p:spPr>
                <a:xfrm>
                  <a:off x="5597252" y="1688951"/>
                  <a:ext cx="73152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="" xmlns:a16="http://schemas.microsoft.com/office/drawing/2014/main" id="{194DF140-9E28-CE50-63BC-615A4E41651F}"/>
                    </a:ext>
                  </a:extLst>
                </p:cNvPr>
                <p:cNvSpPr/>
                <p:nvPr/>
              </p:nvSpPr>
              <p:spPr>
                <a:xfrm>
                  <a:off x="6354172" y="1639421"/>
                  <a:ext cx="100584" cy="1005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FA30DCEE-BEA4-1D83-75AA-F3ED65E02F5C}"/>
                  </a:ext>
                </a:extLst>
              </p:cNvPr>
              <p:cNvGrpSpPr/>
              <p:nvPr/>
            </p:nvGrpSpPr>
            <p:grpSpPr>
              <a:xfrm>
                <a:off x="6473748" y="1413644"/>
                <a:ext cx="2592448" cy="711840"/>
                <a:chOff x="4652032" y="3972336"/>
                <a:chExt cx="2592448" cy="711840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B8E16A82-3710-9881-AC49-F90C42FE2166}"/>
                    </a:ext>
                  </a:extLst>
                </p:cNvPr>
                <p:cNvSpPr txBox="1"/>
                <p:nvPr/>
              </p:nvSpPr>
              <p:spPr>
                <a:xfrm>
                  <a:off x="4714874" y="4284066"/>
                  <a:ext cx="252960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2000" i="1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Hechos 15:7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9AE4D102-C100-DC83-9983-8994D566DCB9}"/>
                    </a:ext>
                  </a:extLst>
                </p:cNvPr>
                <p:cNvSpPr txBox="1"/>
                <p:nvPr/>
              </p:nvSpPr>
              <p:spPr>
                <a:xfrm>
                  <a:off x="4652032" y="3972336"/>
                  <a:ext cx="19749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24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EL EVANGELIO</a:t>
                  </a:r>
                </a:p>
              </p:txBody>
            </p:sp>
          </p:grpSp>
        </p:grp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1FD0773C-4F75-3288-95D8-F6D0B94DE014}"/>
              </a:ext>
            </a:extLst>
          </p:cNvPr>
          <p:cNvGrpSpPr/>
          <p:nvPr/>
        </p:nvGrpSpPr>
        <p:grpSpPr>
          <a:xfrm>
            <a:off x="-90195" y="2892910"/>
            <a:ext cx="5185370" cy="1463040"/>
            <a:chOff x="118150" y="2892910"/>
            <a:chExt cx="5185370" cy="146304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914BA4D-0D6E-4958-2DF8-FD601E1C5E4F}"/>
                </a:ext>
              </a:extLst>
            </p:cNvPr>
            <p:cNvSpPr/>
            <p:nvPr/>
          </p:nvSpPr>
          <p:spPr>
            <a:xfrm>
              <a:off x="3840480" y="2892910"/>
              <a:ext cx="1463040" cy="1463040"/>
            </a:xfrm>
            <a:prstGeom prst="rect">
              <a:avLst/>
            </a:prstGeom>
            <a:solidFill>
              <a:schemeClr val="bg1">
                <a:lumMod val="75000"/>
                <a:alpha val="92000"/>
              </a:schemeClr>
            </a:solidFill>
            <a:ln>
              <a:noFill/>
            </a:ln>
            <a:scene3d>
              <a:camera prst="isometricTopUp"/>
              <a:lightRig rig="threePt" dir="t"/>
            </a:scene3d>
            <a:sp3d extrusionH="127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1CDAB9E5-0A67-292D-FAC6-FB8870A7236F}"/>
                </a:ext>
              </a:extLst>
            </p:cNvPr>
            <p:cNvGrpSpPr/>
            <p:nvPr/>
          </p:nvGrpSpPr>
          <p:grpSpPr>
            <a:xfrm>
              <a:off x="118150" y="3443903"/>
              <a:ext cx="3405669" cy="746539"/>
              <a:chOff x="118150" y="3443903"/>
              <a:chExt cx="3405669" cy="746539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="" xmlns:a16="http://schemas.microsoft.com/office/drawing/2014/main" id="{867240D6-72CE-3570-B68D-674CC800B407}"/>
                  </a:ext>
                </a:extLst>
              </p:cNvPr>
              <p:cNvGrpSpPr/>
              <p:nvPr/>
            </p:nvGrpSpPr>
            <p:grpSpPr>
              <a:xfrm rot="10800000">
                <a:off x="2666315" y="3609012"/>
                <a:ext cx="857504" cy="100584"/>
                <a:chOff x="5597252" y="1639421"/>
                <a:chExt cx="857504" cy="100584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="" xmlns:a16="http://schemas.microsoft.com/office/drawing/2014/main" id="{17E877BE-D0BA-112B-E49F-7F2A2E4298DF}"/>
                    </a:ext>
                  </a:extLst>
                </p:cNvPr>
                <p:cNvCxnSpPr/>
                <p:nvPr/>
              </p:nvCxnSpPr>
              <p:spPr>
                <a:xfrm>
                  <a:off x="5597252" y="1688951"/>
                  <a:ext cx="73152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3901E3E7-8E26-30C3-B688-5470455EE503}"/>
                    </a:ext>
                  </a:extLst>
                </p:cNvPr>
                <p:cNvSpPr/>
                <p:nvPr/>
              </p:nvSpPr>
              <p:spPr>
                <a:xfrm>
                  <a:off x="6354172" y="1639421"/>
                  <a:ext cx="100584" cy="1005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="" xmlns:a16="http://schemas.microsoft.com/office/drawing/2014/main" id="{791E9155-E8D0-A02F-5A7B-ACEE29BD17D2}"/>
                  </a:ext>
                </a:extLst>
              </p:cNvPr>
              <p:cNvGrpSpPr/>
              <p:nvPr/>
            </p:nvGrpSpPr>
            <p:grpSpPr>
              <a:xfrm>
                <a:off x="118150" y="3443903"/>
                <a:ext cx="2538660" cy="746539"/>
                <a:chOff x="4088275" y="3972336"/>
                <a:chExt cx="2538660" cy="746539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="" xmlns:a16="http://schemas.microsoft.com/office/drawing/2014/main" id="{18FC2B63-4614-652F-66D8-DA48454CDBE5}"/>
                    </a:ext>
                  </a:extLst>
                </p:cNvPr>
                <p:cNvSpPr txBox="1"/>
                <p:nvPr/>
              </p:nvSpPr>
              <p:spPr>
                <a:xfrm>
                  <a:off x="4088275" y="4318765"/>
                  <a:ext cx="252960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0"/>
                  <a:r>
                    <a:rPr lang="en-US" sz="2000" i="1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Hechos 2:42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="" xmlns:a16="http://schemas.microsoft.com/office/drawing/2014/main" id="{F54AB68D-B9F6-5FA4-B782-D201681F7534}"/>
                    </a:ext>
                  </a:extLst>
                </p:cNvPr>
                <p:cNvSpPr txBox="1"/>
                <p:nvPr/>
              </p:nvSpPr>
              <p:spPr>
                <a:xfrm>
                  <a:off x="4652032" y="3972336"/>
                  <a:ext cx="19749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0"/>
                  <a:r>
                    <a:rPr lang="en-US" sz="24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DOCTRINA</a:t>
                  </a:r>
                </a:p>
              </p:txBody>
            </p:sp>
          </p:grpSp>
        </p:grp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79A5C61E-DEBF-A436-C69A-591F43EC86E8}"/>
              </a:ext>
            </a:extLst>
          </p:cNvPr>
          <p:cNvGrpSpPr/>
          <p:nvPr/>
        </p:nvGrpSpPr>
        <p:grpSpPr>
          <a:xfrm>
            <a:off x="3632135" y="2233109"/>
            <a:ext cx="5195944" cy="1463040"/>
            <a:chOff x="3840480" y="2233109"/>
            <a:chExt cx="5195944" cy="146304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81DEE00-7951-E60B-09A5-35355D30D57F}"/>
                </a:ext>
              </a:extLst>
            </p:cNvPr>
            <p:cNvSpPr/>
            <p:nvPr/>
          </p:nvSpPr>
          <p:spPr>
            <a:xfrm>
              <a:off x="3840480" y="2233109"/>
              <a:ext cx="1463040" cy="1463040"/>
            </a:xfrm>
            <a:prstGeom prst="rect">
              <a:avLst/>
            </a:prstGeom>
            <a:solidFill>
              <a:srgbClr val="FFDF7C">
                <a:alpha val="92000"/>
              </a:srgbClr>
            </a:solidFill>
            <a:ln>
              <a:noFill/>
            </a:ln>
            <a:scene3d>
              <a:camera prst="isometricTopUp"/>
              <a:lightRig rig="threePt" dir="t"/>
            </a:scene3d>
            <a:sp3d extrusionH="127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9DF37489-18B8-3E78-6BA1-E179626B5B24}"/>
                </a:ext>
              </a:extLst>
            </p:cNvPr>
            <p:cNvGrpSpPr/>
            <p:nvPr/>
          </p:nvGrpSpPr>
          <p:grpSpPr>
            <a:xfrm>
              <a:off x="5602190" y="2734216"/>
              <a:ext cx="3434234" cy="711840"/>
              <a:chOff x="5605068" y="1413644"/>
              <a:chExt cx="3434234" cy="71184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66BDBBF9-FD8A-062E-FC42-A5A544D5E879}"/>
                  </a:ext>
                </a:extLst>
              </p:cNvPr>
              <p:cNvGrpSpPr/>
              <p:nvPr/>
            </p:nvGrpSpPr>
            <p:grpSpPr>
              <a:xfrm>
                <a:off x="5605068" y="1639421"/>
                <a:ext cx="857504" cy="100584"/>
                <a:chOff x="5597252" y="1639421"/>
                <a:chExt cx="857504" cy="100584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="" xmlns:a16="http://schemas.microsoft.com/office/drawing/2014/main" id="{A5D4D457-C0F4-A72B-658E-B92F3BC2E66F}"/>
                    </a:ext>
                  </a:extLst>
                </p:cNvPr>
                <p:cNvCxnSpPr/>
                <p:nvPr/>
              </p:nvCxnSpPr>
              <p:spPr>
                <a:xfrm>
                  <a:off x="5597252" y="1688951"/>
                  <a:ext cx="73152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>
                  <a:extLst>
                    <a:ext uri="{FF2B5EF4-FFF2-40B4-BE49-F238E27FC236}">
                      <a16:creationId xmlns="" xmlns:a16="http://schemas.microsoft.com/office/drawing/2014/main" id="{7209B900-7C9C-4565-941A-CE7534123683}"/>
                    </a:ext>
                  </a:extLst>
                </p:cNvPr>
                <p:cNvSpPr/>
                <p:nvPr/>
              </p:nvSpPr>
              <p:spPr>
                <a:xfrm>
                  <a:off x="6354172" y="1639421"/>
                  <a:ext cx="100584" cy="1005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241D9755-2D59-CBF1-A067-48D1DEAFA2A5}"/>
                  </a:ext>
                </a:extLst>
              </p:cNvPr>
              <p:cNvGrpSpPr/>
              <p:nvPr/>
            </p:nvGrpSpPr>
            <p:grpSpPr>
              <a:xfrm>
                <a:off x="6473748" y="1413644"/>
                <a:ext cx="2565554" cy="711840"/>
                <a:chOff x="4652032" y="3972336"/>
                <a:chExt cx="2565554" cy="711840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A821276C-94FD-D71A-FE7B-F4D00D5CB01C}"/>
                    </a:ext>
                  </a:extLst>
                </p:cNvPr>
                <p:cNvSpPr txBox="1"/>
                <p:nvPr/>
              </p:nvSpPr>
              <p:spPr>
                <a:xfrm>
                  <a:off x="4687980" y="4284066"/>
                  <a:ext cx="252960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2000" i="1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1 Corintios 14:40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EEAE8A80-81A8-3DC4-7A14-C9390443CB0E}"/>
                    </a:ext>
                  </a:extLst>
                </p:cNvPr>
                <p:cNvSpPr txBox="1"/>
                <p:nvPr/>
              </p:nvSpPr>
              <p:spPr>
                <a:xfrm>
                  <a:off x="4652032" y="3972336"/>
                  <a:ext cx="19749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240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ADORACI</a:t>
                  </a:r>
                  <a:r>
                    <a:rPr lang="es-ES" sz="240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ÓN</a:t>
                  </a:r>
                  <a:endPara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A8A0CEBB-0998-D644-EADF-195EC47B55E0}"/>
              </a:ext>
            </a:extLst>
          </p:cNvPr>
          <p:cNvGrpSpPr/>
          <p:nvPr/>
        </p:nvGrpSpPr>
        <p:grpSpPr>
          <a:xfrm>
            <a:off x="-67011" y="1573308"/>
            <a:ext cx="5162186" cy="1463040"/>
            <a:chOff x="141334" y="1573308"/>
            <a:chExt cx="5162186" cy="146304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297983E-9A29-9F84-FDB6-780B9A830B13}"/>
                </a:ext>
              </a:extLst>
            </p:cNvPr>
            <p:cNvSpPr/>
            <p:nvPr/>
          </p:nvSpPr>
          <p:spPr>
            <a:xfrm>
              <a:off x="3840480" y="1573308"/>
              <a:ext cx="1463040" cy="1463040"/>
            </a:xfrm>
            <a:prstGeom prst="rect">
              <a:avLst/>
            </a:prstGeom>
            <a:solidFill>
              <a:srgbClr val="FACC4D">
                <a:alpha val="92000"/>
              </a:srgbClr>
            </a:solidFill>
            <a:ln>
              <a:noFill/>
            </a:ln>
            <a:scene3d>
              <a:camera prst="isometricTopUp"/>
              <a:lightRig rig="threePt" dir="t"/>
            </a:scene3d>
            <a:sp3d extrusionH="127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24A5BE10-7A1D-F522-9847-E513A6134C79}"/>
                </a:ext>
              </a:extLst>
            </p:cNvPr>
            <p:cNvGrpSpPr/>
            <p:nvPr/>
          </p:nvGrpSpPr>
          <p:grpSpPr>
            <a:xfrm>
              <a:off x="141334" y="2127455"/>
              <a:ext cx="3392222" cy="746539"/>
              <a:chOff x="131597" y="3443903"/>
              <a:chExt cx="3392222" cy="746539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="" xmlns:a16="http://schemas.microsoft.com/office/drawing/2014/main" id="{BB2CF295-F011-38B1-B7F4-18E885FADF4F}"/>
                  </a:ext>
                </a:extLst>
              </p:cNvPr>
              <p:cNvGrpSpPr/>
              <p:nvPr/>
            </p:nvGrpSpPr>
            <p:grpSpPr>
              <a:xfrm rot="10800000">
                <a:off x="2666315" y="3609012"/>
                <a:ext cx="857504" cy="100584"/>
                <a:chOff x="5597252" y="1639421"/>
                <a:chExt cx="857504" cy="100584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="" xmlns:a16="http://schemas.microsoft.com/office/drawing/2014/main" id="{DB317BB4-D7A9-C31B-7062-46BF1254A6FD}"/>
                    </a:ext>
                  </a:extLst>
                </p:cNvPr>
                <p:cNvCxnSpPr/>
                <p:nvPr/>
              </p:nvCxnSpPr>
              <p:spPr>
                <a:xfrm>
                  <a:off x="5597252" y="1688951"/>
                  <a:ext cx="73152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49">
                  <a:extLst>
                    <a:ext uri="{FF2B5EF4-FFF2-40B4-BE49-F238E27FC236}">
                      <a16:creationId xmlns="" xmlns:a16="http://schemas.microsoft.com/office/drawing/2014/main" id="{5C44BFCA-5A95-EB89-8730-E68E4B295D88}"/>
                    </a:ext>
                  </a:extLst>
                </p:cNvPr>
                <p:cNvSpPr/>
                <p:nvPr/>
              </p:nvSpPr>
              <p:spPr>
                <a:xfrm>
                  <a:off x="6354172" y="1639421"/>
                  <a:ext cx="100584" cy="1005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="" xmlns:a16="http://schemas.microsoft.com/office/drawing/2014/main" id="{D4868AAB-431D-61E6-86B2-0C0CDA2EA79A}"/>
                  </a:ext>
                </a:extLst>
              </p:cNvPr>
              <p:cNvGrpSpPr/>
              <p:nvPr/>
            </p:nvGrpSpPr>
            <p:grpSpPr>
              <a:xfrm>
                <a:off x="131597" y="3443903"/>
                <a:ext cx="2529606" cy="746539"/>
                <a:chOff x="4101722" y="3972336"/>
                <a:chExt cx="2529606" cy="746539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C08F927F-84A9-656D-8309-D7DD15679316}"/>
                    </a:ext>
                  </a:extLst>
                </p:cNvPr>
                <p:cNvSpPr txBox="1"/>
                <p:nvPr/>
              </p:nvSpPr>
              <p:spPr>
                <a:xfrm>
                  <a:off x="4101722" y="4318765"/>
                  <a:ext cx="252960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0"/>
                  <a:r>
                    <a:rPr lang="en-US" sz="2000" i="1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1 Timoteo 3:15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="" xmlns:a16="http://schemas.microsoft.com/office/drawing/2014/main" id="{DCC94BF2-7550-5DBD-A8F1-E209C2B73B27}"/>
                    </a:ext>
                  </a:extLst>
                </p:cNvPr>
                <p:cNvSpPr txBox="1"/>
                <p:nvPr/>
              </p:nvSpPr>
              <p:spPr>
                <a:xfrm>
                  <a:off x="4336906" y="3972336"/>
                  <a:ext cx="22900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0"/>
                  <a:r>
                    <a:rPr lang="en-US" sz="24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PRÁCTICAS</a:t>
                  </a:r>
                </a:p>
              </p:txBody>
            </p:sp>
          </p:grpSp>
        </p:grp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E5341F18-F876-64F4-C403-F95D3C09E464}"/>
              </a:ext>
            </a:extLst>
          </p:cNvPr>
          <p:cNvGrpSpPr/>
          <p:nvPr/>
        </p:nvGrpSpPr>
        <p:grpSpPr>
          <a:xfrm>
            <a:off x="3632135" y="913507"/>
            <a:ext cx="5212269" cy="1463040"/>
            <a:chOff x="3840480" y="913507"/>
            <a:chExt cx="5212269" cy="146304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F6B02B1-8D66-2804-3834-C6C4E380DBDD}"/>
                </a:ext>
              </a:extLst>
            </p:cNvPr>
            <p:cNvSpPr/>
            <p:nvPr/>
          </p:nvSpPr>
          <p:spPr>
            <a:xfrm>
              <a:off x="3840480" y="913507"/>
              <a:ext cx="1463040" cy="1463040"/>
            </a:xfrm>
            <a:prstGeom prst="rect">
              <a:avLst/>
            </a:prstGeom>
            <a:solidFill>
              <a:srgbClr val="F8BB20">
                <a:alpha val="95125"/>
              </a:srgbClr>
            </a:solidFill>
            <a:ln>
              <a:noFill/>
            </a:ln>
            <a:scene3d>
              <a:camera prst="isometricTopUp"/>
              <a:lightRig rig="threePt" dir="t"/>
            </a:scene3d>
            <a:sp3d extrusionH="127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4C37BC7-0545-B393-6EDC-37222294EEFE}"/>
                </a:ext>
              </a:extLst>
            </p:cNvPr>
            <p:cNvGrpSpPr/>
            <p:nvPr/>
          </p:nvGrpSpPr>
          <p:grpSpPr>
            <a:xfrm>
              <a:off x="5605068" y="1413644"/>
              <a:ext cx="3447681" cy="711840"/>
              <a:chOff x="5605068" y="1413644"/>
              <a:chExt cx="3447681" cy="71184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C4B4105C-54FC-3DC9-B4BD-CD684A64A555}"/>
                  </a:ext>
                </a:extLst>
              </p:cNvPr>
              <p:cNvGrpSpPr/>
              <p:nvPr/>
            </p:nvGrpSpPr>
            <p:grpSpPr>
              <a:xfrm>
                <a:off x="5605068" y="1639421"/>
                <a:ext cx="857504" cy="100584"/>
                <a:chOff x="5597252" y="1639421"/>
                <a:chExt cx="857504" cy="100584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="" xmlns:a16="http://schemas.microsoft.com/office/drawing/2014/main" id="{29A1A777-F26E-9B71-609B-1B585300B80C}"/>
                    </a:ext>
                  </a:extLst>
                </p:cNvPr>
                <p:cNvCxnSpPr/>
                <p:nvPr/>
              </p:nvCxnSpPr>
              <p:spPr>
                <a:xfrm>
                  <a:off x="5597252" y="1688951"/>
                  <a:ext cx="73152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>
                  <a:extLst>
                    <a:ext uri="{FF2B5EF4-FFF2-40B4-BE49-F238E27FC236}">
                      <a16:creationId xmlns="" xmlns:a16="http://schemas.microsoft.com/office/drawing/2014/main" id="{1643C7DF-5BA3-7671-18C6-0DE7BFB5EA7A}"/>
                    </a:ext>
                  </a:extLst>
                </p:cNvPr>
                <p:cNvSpPr/>
                <p:nvPr/>
              </p:nvSpPr>
              <p:spPr>
                <a:xfrm>
                  <a:off x="6354172" y="1639421"/>
                  <a:ext cx="100584" cy="1005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341E28B3-B574-23A5-552B-C24E3A8EA88B}"/>
                  </a:ext>
                </a:extLst>
              </p:cNvPr>
              <p:cNvGrpSpPr/>
              <p:nvPr/>
            </p:nvGrpSpPr>
            <p:grpSpPr>
              <a:xfrm>
                <a:off x="6473748" y="1413644"/>
                <a:ext cx="2579001" cy="711840"/>
                <a:chOff x="4652032" y="3972336"/>
                <a:chExt cx="2579001" cy="711840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74486B25-444B-3BA1-607B-4D04A6849A15}"/>
                    </a:ext>
                  </a:extLst>
                </p:cNvPr>
                <p:cNvSpPr txBox="1"/>
                <p:nvPr/>
              </p:nvSpPr>
              <p:spPr>
                <a:xfrm>
                  <a:off x="4701427" y="4284066"/>
                  <a:ext cx="252960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2000" i="1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Efesios 4:11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="" xmlns:a16="http://schemas.microsoft.com/office/drawing/2014/main" id="{9F69A670-EDA1-74EB-9B2C-73CB1B259D96}"/>
                    </a:ext>
                  </a:extLst>
                </p:cNvPr>
                <p:cNvSpPr txBox="1"/>
                <p:nvPr/>
              </p:nvSpPr>
              <p:spPr>
                <a:xfrm>
                  <a:off x="4652032" y="3972336"/>
                  <a:ext cx="22937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24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ORGANIZACIÓN</a:t>
                  </a:r>
                </a:p>
              </p:txBody>
            </p:sp>
          </p:grpSp>
        </p:grp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6B050DF-4F35-CE9F-9C70-27FB41E674C6}"/>
              </a:ext>
            </a:extLst>
          </p:cNvPr>
          <p:cNvSpPr txBox="1"/>
          <p:nvPr/>
        </p:nvSpPr>
        <p:spPr>
          <a:xfrm>
            <a:off x="141335" y="157390"/>
            <a:ext cx="2824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FUNDAMENTO DE</a:t>
            </a: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6330BD7-E9DB-67F1-439A-E35E997CEFED}"/>
              </a:ext>
            </a:extLst>
          </p:cNvPr>
          <p:cNvSpPr txBox="1"/>
          <p:nvPr/>
        </p:nvSpPr>
        <p:spPr>
          <a:xfrm>
            <a:off x="334048" y="336258"/>
            <a:ext cx="2824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>
                <a:solidFill>
                  <a:srgbClr val="FFDF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apóstoles</a:t>
            </a:r>
          </a:p>
        </p:txBody>
      </p:sp>
    </p:spTree>
    <p:extLst>
      <p:ext uri="{BB962C8B-B14F-4D97-AF65-F5344CB8AC3E}">
        <p14:creationId xmlns:p14="http://schemas.microsoft.com/office/powerpoint/2010/main" val="177742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2137E5D-FF8B-2169-EB41-54D5EE701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="" xmlns:a16="http://schemas.microsoft.com/office/drawing/2014/main" id="{E70EE851-A657-B445-3EAC-9CCADF45BB38}"/>
              </a:ext>
            </a:extLst>
          </p:cNvPr>
          <p:cNvSpPr txBox="1">
            <a:spLocks/>
          </p:cNvSpPr>
          <p:nvPr/>
        </p:nvSpPr>
        <p:spPr>
          <a:xfrm>
            <a:off x="537587" y="1291099"/>
            <a:ext cx="8048474" cy="28848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Supongamos</a:t>
            </a:r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dijera que en este libro encontramos un cristianismo puro, sin mancha, 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denominacional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 </a:t>
            </a:r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primitivo... 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b="1" i="1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</a:t>
            </a:r>
            <a:r>
              <a:rPr lang="en-US" sz="2200" b="1" i="1" u="sng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lang="en-US" sz="2200" b="1" i="1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b="1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interesaría eso?</a:t>
            </a:r>
          </a:p>
          <a:p>
            <a:pPr algn="l" rtl="0"/>
            <a:endParaRPr lang="en-US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/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No, no una forma de cristianismo gobernado por un sínodo, un cuerpo legislativo terrenal o con un manual, sino </a:t>
            </a:r>
            <a:r>
              <a:rPr lang="en-US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simplemente</a:t>
            </a:r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cristianismo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sencillo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primitivo, 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 1er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siglo</a:t>
            </a:r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l" rtl="0"/>
            <a:endParaRPr lang="en-US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/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Estoy aprendiendo que en una época en la que la iglesia se esfuerza tanto por </a:t>
            </a:r>
            <a:r>
              <a:rPr lang="en-US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</a:t>
            </a:r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atractiva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para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buscadores y los consumidores, muchos no buscan la moda, las luces o la banda más nueva, sino que buscan y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anhelan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comunidad</a:t>
            </a:r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amor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 </a:t>
            </a:r>
            <a:r>
              <a:rPr lang="en-US" sz="2200" b="1" i="1" u="sng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cristianismo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básico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sencillo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2200" b="1" i="1" u="sng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indiviso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y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nuestras manos está la clave para esto. Te invito a que vuelvas conmigo a </a:t>
            </a:r>
            <a:r>
              <a:rPr lang="en-US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este</a:t>
            </a:r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libro</a:t>
            </a:r>
            <a:r>
              <a:rPr lang="en-US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200" b="1" i="1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en-US" sz="2200" b="1" i="1" u="sng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en-US" sz="2200" b="1" i="1" u="sng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iblia</a:t>
            </a:r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5" name="Picture 4" descr="A yellow square with a black spot  Description automatically generated with medium confidence">
            <a:extLst>
              <a:ext uri="{FF2B5EF4-FFF2-40B4-BE49-F238E27FC236}">
                <a16:creationId xmlns="" xmlns:a16="http://schemas.microsoft.com/office/drawing/2014/main" id="{FD038296-0FCE-D4E6-090A-83B8BD53F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11"/>
          <a:stretch/>
        </p:blipFill>
        <p:spPr>
          <a:xfrm>
            <a:off x="0" y="479285"/>
            <a:ext cx="2508439" cy="736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9257DF-B2B4-8EFB-8D8E-8A5466778874}"/>
              </a:ext>
            </a:extLst>
          </p:cNvPr>
          <p:cNvSpPr txBox="1"/>
          <p:nvPr/>
        </p:nvSpPr>
        <p:spPr>
          <a:xfrm>
            <a:off x="1817271" y="479285"/>
            <a:ext cx="693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EXHORTACIÓN SINCERA...</a:t>
            </a:r>
            <a:endParaRPr lang="en-US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8514481-63E3-F1DD-2919-E4526D58B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46E62E-464D-3ACA-6AE3-B87F73BA2F49}"/>
              </a:ext>
            </a:extLst>
          </p:cNvPr>
          <p:cNvSpPr txBox="1"/>
          <p:nvPr/>
        </p:nvSpPr>
        <p:spPr>
          <a:xfrm>
            <a:off x="542924" y="1565296"/>
            <a:ext cx="8054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Este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el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único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fundamento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preparado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 Jesús y fiel a Jesús.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4DA6DD9-000E-EACD-A7BE-9569EE734825}"/>
              </a:ext>
            </a:extLst>
          </p:cNvPr>
          <p:cNvGrpSpPr/>
          <p:nvPr/>
        </p:nvGrpSpPr>
        <p:grpSpPr>
          <a:xfrm>
            <a:off x="2369474" y="889312"/>
            <a:ext cx="4401177" cy="542611"/>
            <a:chOff x="3165231" y="796719"/>
            <a:chExt cx="4401177" cy="542611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FF57CDDC-42B2-7532-ED1B-DE968CD1A73D}"/>
                </a:ext>
              </a:extLst>
            </p:cNvPr>
            <p:cNvGrpSpPr/>
            <p:nvPr/>
          </p:nvGrpSpPr>
          <p:grpSpPr>
            <a:xfrm>
              <a:off x="3344492" y="817237"/>
              <a:ext cx="4221916" cy="461665"/>
              <a:chOff x="3334444" y="817237"/>
              <a:chExt cx="4221916" cy="461665"/>
            </a:xfrm>
          </p:grpSpPr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38EA9372-330E-3254-4633-61CC37E6F120}"/>
                  </a:ext>
                </a:extLst>
              </p:cNvPr>
              <p:cNvSpPr txBox="1"/>
              <p:nvPr/>
            </p:nvSpPr>
            <p:spPr>
              <a:xfrm>
                <a:off x="3334444" y="865988"/>
                <a:ext cx="24712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LA FUNDACIÓN DE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88D97D99-B3FA-0BAD-1633-62FB4C316724}"/>
                  </a:ext>
                </a:extLst>
              </p:cNvPr>
              <p:cNvSpPr txBox="1"/>
              <p:nvPr/>
            </p:nvSpPr>
            <p:spPr>
              <a:xfrm>
                <a:off x="5653154" y="817237"/>
                <a:ext cx="1903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>
                    <a:solidFill>
                      <a:srgbClr val="FACC4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los apóstoles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4E80039-753E-3350-8A75-452D32A3DBA5}"/>
                </a:ext>
              </a:extLst>
            </p:cNvPr>
            <p:cNvSpPr/>
            <p:nvPr/>
          </p:nvSpPr>
          <p:spPr>
            <a:xfrm>
              <a:off x="3165231" y="796719"/>
              <a:ext cx="4401177" cy="5426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079250F-4E48-14D0-5F44-9E4703656A9F}"/>
              </a:ext>
            </a:extLst>
          </p:cNvPr>
          <p:cNvGrpSpPr/>
          <p:nvPr/>
        </p:nvGrpSpPr>
        <p:grpSpPr>
          <a:xfrm>
            <a:off x="412829" y="3027107"/>
            <a:ext cx="8583937" cy="1064941"/>
            <a:chOff x="-346762" y="1881399"/>
            <a:chExt cx="8583937" cy="106494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B1A91C0-92E8-38CE-E43B-462FBF4F6B59}"/>
                </a:ext>
              </a:extLst>
            </p:cNvPr>
            <p:cNvSpPr txBox="1"/>
            <p:nvPr/>
          </p:nvSpPr>
          <p:spPr>
            <a:xfrm>
              <a:off x="2180194" y="1881399"/>
              <a:ext cx="605698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Juan 16:13, Mateo 28:20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</a:t>
              </a:r>
              <a:r>
                <a:rPr lang="es-E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los </a:t>
              </a:r>
              <a:r>
                <a:rPr lang="es-E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guiará a toda la verdad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...”</a:t>
              </a:r>
              <a:endPara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l" rtl="0"/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“enseñándoles a guardar todo lo que 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les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he mandado…”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5D74C244-59F2-1357-1A5D-AEB891051022}"/>
                </a:ext>
              </a:extLst>
            </p:cNvPr>
            <p:cNvGrpSpPr/>
            <p:nvPr/>
          </p:nvGrpSpPr>
          <p:grpSpPr>
            <a:xfrm>
              <a:off x="-346762" y="1940500"/>
              <a:ext cx="2499525" cy="1005840"/>
              <a:chOff x="-511354" y="2051142"/>
              <a:chExt cx="2499525" cy="1005840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0975CBF9-C1E0-1DD0-6CCB-B81AF56C6F8E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6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PREPARADO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4314C0EA-F0F6-75FC-E402-A067AFCACE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1005840"/>
              </a:xfrm>
              <a:prstGeom prst="line">
                <a:avLst/>
              </a:prstGeom>
              <a:ln w="22225">
                <a:solidFill>
                  <a:srgbClr val="FACC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67CA09B-CB15-C378-D32E-E475296C58A1}"/>
              </a:ext>
            </a:extLst>
          </p:cNvPr>
          <p:cNvGrpSpPr/>
          <p:nvPr/>
        </p:nvGrpSpPr>
        <p:grpSpPr>
          <a:xfrm>
            <a:off x="412829" y="4194654"/>
            <a:ext cx="8476522" cy="1077218"/>
            <a:chOff x="-346762" y="1881399"/>
            <a:chExt cx="8476522" cy="107721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F74874D-6945-FB02-053E-BC1821D6391D}"/>
                </a:ext>
              </a:extLst>
            </p:cNvPr>
            <p:cNvSpPr txBox="1"/>
            <p:nvPr/>
          </p:nvSpPr>
          <p:spPr>
            <a:xfrm>
              <a:off x="2180194" y="1881399"/>
              <a:ext cx="594956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Juan 1:9, Apocalipsis 2:5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“no permanece…no tiene a Dios…”</a:t>
              </a:r>
            </a:p>
            <a:p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</a:t>
              </a:r>
              <a:r>
                <a:rPr lang="en-US" sz="20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vendré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a </a:t>
              </a:r>
              <a:r>
                <a:rPr lang="en-US" sz="20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ti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y </a:t>
              </a:r>
              <a:r>
                <a:rPr lang="en-US" sz="20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quitaré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tu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candelabro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…”</a:t>
              </a:r>
              <a:endPara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F5C5EDAE-47DC-25C4-A402-5F1F7A3F0317}"/>
                </a:ext>
              </a:extLst>
            </p:cNvPr>
            <p:cNvGrpSpPr/>
            <p:nvPr/>
          </p:nvGrpSpPr>
          <p:grpSpPr>
            <a:xfrm>
              <a:off x="-346762" y="1940500"/>
              <a:ext cx="2499525" cy="1005840"/>
              <a:chOff x="-511354" y="2051142"/>
              <a:chExt cx="2499525" cy="1005840"/>
            </a:xfrm>
          </p:grpSpPr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A27021F8-022A-3AA0-D463-D37F6D8D9FAC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6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FIEL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40CF9B7D-073E-3513-6A25-0E24918920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1005840"/>
              </a:xfrm>
              <a:prstGeom prst="line">
                <a:avLst/>
              </a:prstGeom>
              <a:ln w="22225">
                <a:solidFill>
                  <a:srgbClr val="FACC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440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4C63E74-C4AC-5BFD-B862-60FA3CBA0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D4325A-AF7E-DA4A-0F8B-438784AA3EBC}"/>
              </a:ext>
            </a:extLst>
          </p:cNvPr>
          <p:cNvSpPr txBox="1"/>
          <p:nvPr/>
        </p:nvSpPr>
        <p:spPr>
          <a:xfrm>
            <a:off x="542924" y="1565296"/>
            <a:ext cx="8054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apóstoles nos ordenaron seguir sus instrucciones y ejemplos.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127CC3C-E33F-22DF-92D0-BF998401D422}"/>
              </a:ext>
            </a:extLst>
          </p:cNvPr>
          <p:cNvGrpSpPr/>
          <p:nvPr/>
        </p:nvGrpSpPr>
        <p:grpSpPr>
          <a:xfrm>
            <a:off x="2369474" y="889312"/>
            <a:ext cx="4401177" cy="542611"/>
            <a:chOff x="3165231" y="796719"/>
            <a:chExt cx="4401177" cy="542611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B3120373-D0B0-919A-7646-E96D9E2CC88E}"/>
                </a:ext>
              </a:extLst>
            </p:cNvPr>
            <p:cNvGrpSpPr/>
            <p:nvPr/>
          </p:nvGrpSpPr>
          <p:grpSpPr>
            <a:xfrm>
              <a:off x="3344492" y="817237"/>
              <a:ext cx="4221916" cy="461665"/>
              <a:chOff x="3334444" y="817237"/>
              <a:chExt cx="4221916" cy="461665"/>
            </a:xfrm>
          </p:grpSpPr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D183C066-4D5F-F4D3-E55E-974B53BE9A8B}"/>
                  </a:ext>
                </a:extLst>
              </p:cNvPr>
              <p:cNvSpPr txBox="1"/>
              <p:nvPr/>
            </p:nvSpPr>
            <p:spPr>
              <a:xfrm>
                <a:off x="3334444" y="865988"/>
                <a:ext cx="24712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LA FUNDACIÓN DE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C2876554-0D30-2382-AD8E-C260F0BD2AAB}"/>
                  </a:ext>
                </a:extLst>
              </p:cNvPr>
              <p:cNvSpPr txBox="1"/>
              <p:nvPr/>
            </p:nvSpPr>
            <p:spPr>
              <a:xfrm>
                <a:off x="5653154" y="817237"/>
                <a:ext cx="1903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>
                    <a:solidFill>
                      <a:srgbClr val="FACC4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los apóstoles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AACA513-B4A4-7032-3A29-D6069B938DC4}"/>
                </a:ext>
              </a:extLst>
            </p:cNvPr>
            <p:cNvSpPr/>
            <p:nvPr/>
          </p:nvSpPr>
          <p:spPr>
            <a:xfrm>
              <a:off x="3165231" y="796719"/>
              <a:ext cx="4401177" cy="5426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DDCB219-7DDA-B01D-104C-336600D13A4F}"/>
              </a:ext>
            </a:extLst>
          </p:cNvPr>
          <p:cNvGrpSpPr/>
          <p:nvPr/>
        </p:nvGrpSpPr>
        <p:grpSpPr>
          <a:xfrm>
            <a:off x="-79104" y="2888735"/>
            <a:ext cx="8789040" cy="1354217"/>
            <a:chOff x="-346762" y="1694729"/>
            <a:chExt cx="8789040" cy="1354217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E4B2195-6AA1-E820-C3F4-45F24E974709}"/>
                </a:ext>
              </a:extLst>
            </p:cNvPr>
            <p:cNvSpPr txBox="1"/>
            <p:nvPr/>
          </p:nvSpPr>
          <p:spPr>
            <a:xfrm>
              <a:off x="2180194" y="1694729"/>
              <a:ext cx="626208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Tesalonicenses 4:1, 2 Timoteo 2:2, 1 Juan 1:3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“Les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rogamos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y 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les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exhortamos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 el Señor Jesús…”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</a:t>
              </a:r>
              <a:r>
                <a:rPr lang="es-E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les proclamamos también a ustedes, para que también ustedes tengan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…”</a:t>
              </a:r>
              <a:endPara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041E904-FCFF-41FF-9912-5ADDF18BE1B8}"/>
                </a:ext>
              </a:extLst>
            </p:cNvPr>
            <p:cNvGrpSpPr/>
            <p:nvPr/>
          </p:nvGrpSpPr>
          <p:grpSpPr>
            <a:xfrm>
              <a:off x="-346762" y="1868917"/>
              <a:ext cx="2499525" cy="1005840"/>
              <a:chOff x="-511354" y="1979559"/>
              <a:chExt cx="2499525" cy="1005840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6416196F-0958-301E-29D9-48C375F9B9F2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6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INSTRUCCIONES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31F7C76C-1CFD-C483-1CE0-8E6A38C1DB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1979559"/>
                <a:ext cx="0" cy="1005840"/>
              </a:xfrm>
              <a:prstGeom prst="line">
                <a:avLst/>
              </a:prstGeom>
              <a:ln w="22225">
                <a:solidFill>
                  <a:srgbClr val="FACC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8DA2681-3DF9-DDFD-CBCF-810BB913DCCE}"/>
              </a:ext>
            </a:extLst>
          </p:cNvPr>
          <p:cNvGrpSpPr/>
          <p:nvPr/>
        </p:nvGrpSpPr>
        <p:grpSpPr>
          <a:xfrm>
            <a:off x="-79104" y="4447161"/>
            <a:ext cx="9298330" cy="1046440"/>
            <a:chOff x="-346762" y="2051036"/>
            <a:chExt cx="9298330" cy="104644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E625AA6-F736-42B7-A6C3-4421F6F4D249}"/>
                </a:ext>
              </a:extLst>
            </p:cNvPr>
            <p:cNvSpPr txBox="1"/>
            <p:nvPr/>
          </p:nvSpPr>
          <p:spPr>
            <a:xfrm>
              <a:off x="2180194" y="2051036"/>
              <a:ext cx="677137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Filipenses 3:17-18, 4:9, 1 Pedro 5:1-3, 2 Pedro 3:1-2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“Observen a los que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and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según el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ejemplo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…”</a:t>
              </a:r>
            </a:p>
            <a:p>
              <a:pPr algn="l" rtl="0"/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anciano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como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ellos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demostrando ser </a:t>
              </a:r>
              <a:r>
                <a:rPr lang="en-US" sz="20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ejemplos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rebaño…”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DB42237B-3144-080F-A5E5-79E2773A9B46}"/>
                </a:ext>
              </a:extLst>
            </p:cNvPr>
            <p:cNvGrpSpPr/>
            <p:nvPr/>
          </p:nvGrpSpPr>
          <p:grpSpPr>
            <a:xfrm>
              <a:off x="-346762" y="2091636"/>
              <a:ext cx="2499525" cy="1005840"/>
              <a:chOff x="-511354" y="2202278"/>
              <a:chExt cx="2499525" cy="1005840"/>
            </a:xfrm>
          </p:grpSpPr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E193642C-DEF4-D364-5419-28D0E87677C5}"/>
                  </a:ext>
                </a:extLst>
              </p:cNvPr>
              <p:cNvSpPr txBox="1"/>
              <p:nvPr/>
            </p:nvSpPr>
            <p:spPr>
              <a:xfrm>
                <a:off x="-511354" y="2353544"/>
                <a:ext cx="239447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6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EJEMPLOS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3AAD6703-DA5A-136E-9341-02B2A9D0A6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202278"/>
                <a:ext cx="0" cy="1005840"/>
              </a:xfrm>
              <a:prstGeom prst="line">
                <a:avLst/>
              </a:prstGeom>
              <a:ln w="22225">
                <a:solidFill>
                  <a:srgbClr val="FACC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738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F44376C-3415-590C-1ABD-912EE5773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091D00-BE23-7D8B-821D-6B872ACC2967}"/>
              </a:ext>
            </a:extLst>
          </p:cNvPr>
          <p:cNvSpPr txBox="1"/>
          <p:nvPr/>
        </p:nvSpPr>
        <p:spPr>
          <a:xfrm>
            <a:off x="673010" y="1545176"/>
            <a:ext cx="7794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Dios juzgará y castigará a los que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edifican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sobre un fundamento falso.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7B6FC87-EB34-B997-1DEE-27C60DC78E5A}"/>
              </a:ext>
            </a:extLst>
          </p:cNvPr>
          <p:cNvGrpSpPr/>
          <p:nvPr/>
        </p:nvGrpSpPr>
        <p:grpSpPr>
          <a:xfrm>
            <a:off x="2369474" y="889312"/>
            <a:ext cx="4401177" cy="542611"/>
            <a:chOff x="3165231" y="796719"/>
            <a:chExt cx="4401177" cy="542611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E4C201FE-B798-393E-AD73-15D8067C6806}"/>
                </a:ext>
              </a:extLst>
            </p:cNvPr>
            <p:cNvGrpSpPr/>
            <p:nvPr/>
          </p:nvGrpSpPr>
          <p:grpSpPr>
            <a:xfrm>
              <a:off x="3344492" y="817237"/>
              <a:ext cx="4221916" cy="461665"/>
              <a:chOff x="3334444" y="817237"/>
              <a:chExt cx="4221916" cy="461665"/>
            </a:xfrm>
          </p:grpSpPr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C1EEDC0D-233E-B2BF-728C-A16D24B83BD9}"/>
                  </a:ext>
                </a:extLst>
              </p:cNvPr>
              <p:cNvSpPr txBox="1"/>
              <p:nvPr/>
            </p:nvSpPr>
            <p:spPr>
              <a:xfrm>
                <a:off x="3334444" y="865988"/>
                <a:ext cx="24712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LA FUNDACIÓN DE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536C73C5-B642-D520-5AD7-343606812E33}"/>
                  </a:ext>
                </a:extLst>
              </p:cNvPr>
              <p:cNvSpPr txBox="1"/>
              <p:nvPr/>
            </p:nvSpPr>
            <p:spPr>
              <a:xfrm>
                <a:off x="5653154" y="817237"/>
                <a:ext cx="1903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>
                    <a:solidFill>
                      <a:srgbClr val="FACC4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los apóstoles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90582A2-DE07-278F-63A8-EC337FF377A4}"/>
                </a:ext>
              </a:extLst>
            </p:cNvPr>
            <p:cNvSpPr/>
            <p:nvPr/>
          </p:nvSpPr>
          <p:spPr>
            <a:xfrm>
              <a:off x="3165231" y="796719"/>
              <a:ext cx="4401177" cy="5426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15EDA2F-FD92-3817-1135-DDD2E838638C}"/>
              </a:ext>
            </a:extLst>
          </p:cNvPr>
          <p:cNvGrpSpPr/>
          <p:nvPr/>
        </p:nvGrpSpPr>
        <p:grpSpPr>
          <a:xfrm>
            <a:off x="412829" y="3096557"/>
            <a:ext cx="8314465" cy="738664"/>
            <a:chOff x="-346762" y="1881399"/>
            <a:chExt cx="8314465" cy="738664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7E949D3-496A-3363-572F-902882F594D2}"/>
                </a:ext>
              </a:extLst>
            </p:cNvPr>
            <p:cNvSpPr txBox="1"/>
            <p:nvPr/>
          </p:nvSpPr>
          <p:spPr>
            <a:xfrm>
              <a:off x="2180194" y="1881399"/>
              <a:ext cx="57875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Mateo 7:15-20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“…cortado y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ech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ado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 fuego…”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D7E364ED-93B6-DCC8-32D2-BFC1CD99F8F8}"/>
                </a:ext>
              </a:extLst>
            </p:cNvPr>
            <p:cNvGrpSpPr/>
            <p:nvPr/>
          </p:nvGrpSpPr>
          <p:grpSpPr>
            <a:xfrm>
              <a:off x="-346762" y="1940500"/>
              <a:ext cx="2499525" cy="640080"/>
              <a:chOff x="-511354" y="2051142"/>
              <a:chExt cx="2499525" cy="640080"/>
            </a:xfrm>
          </p:grpSpPr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CBA2EF18-19E6-69C5-9A89-415071F961B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6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JESÚS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A7E89124-4680-54EE-3FEC-8FC8AD1227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640080"/>
              </a:xfrm>
              <a:prstGeom prst="line">
                <a:avLst/>
              </a:prstGeom>
              <a:ln w="22225">
                <a:solidFill>
                  <a:srgbClr val="FACC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AB93CF7-0029-BA0E-411D-D27CF11A2B2D}"/>
              </a:ext>
            </a:extLst>
          </p:cNvPr>
          <p:cNvGrpSpPr/>
          <p:nvPr/>
        </p:nvGrpSpPr>
        <p:grpSpPr>
          <a:xfrm>
            <a:off x="401254" y="3993322"/>
            <a:ext cx="8314465" cy="738664"/>
            <a:chOff x="-346762" y="1881399"/>
            <a:chExt cx="8314465" cy="73866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5691AE5-663A-6AB9-74D7-054432F49FC2}"/>
                </a:ext>
              </a:extLst>
            </p:cNvPr>
            <p:cNvSpPr txBox="1"/>
            <p:nvPr/>
          </p:nvSpPr>
          <p:spPr>
            <a:xfrm>
              <a:off x="2180194" y="1881399"/>
              <a:ext cx="57875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Pedro 2:1-3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</a:t>
              </a:r>
              <a:r>
                <a:rPr lang="es-E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trayendo sobre sí una destrucción repentina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…”</a:t>
              </a:r>
              <a:endPara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5FA13098-EC7E-8789-F252-914F8EBD09AE}"/>
                </a:ext>
              </a:extLst>
            </p:cNvPr>
            <p:cNvGrpSpPr/>
            <p:nvPr/>
          </p:nvGrpSpPr>
          <p:grpSpPr>
            <a:xfrm>
              <a:off x="-346762" y="1940500"/>
              <a:ext cx="2499525" cy="640080"/>
              <a:chOff x="-511354" y="2051142"/>
              <a:chExt cx="2499525" cy="640080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04127DD6-C1C5-C429-AFD5-D46F2EC758D5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6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PEDRO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086BEDDA-B700-3FD3-3AD7-44AD7FC44B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640080"/>
              </a:xfrm>
              <a:prstGeom prst="line">
                <a:avLst/>
              </a:prstGeom>
              <a:ln w="22225">
                <a:solidFill>
                  <a:srgbClr val="FACC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8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D0ADCCC-A199-9E08-8F16-3A9D28659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360E56-0117-EF66-47CE-5CB15C73B566}"/>
              </a:ext>
            </a:extLst>
          </p:cNvPr>
          <p:cNvSpPr txBox="1"/>
          <p:nvPr/>
        </p:nvSpPr>
        <p:spPr>
          <a:xfrm>
            <a:off x="147931" y="1545176"/>
            <a:ext cx="8861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Este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fundamento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cómo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tomamos decisiones importantes...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1DE597C-DA90-BAEC-BB3C-0894E1B4C4A8}"/>
              </a:ext>
            </a:extLst>
          </p:cNvPr>
          <p:cNvGrpSpPr/>
          <p:nvPr/>
        </p:nvGrpSpPr>
        <p:grpSpPr>
          <a:xfrm>
            <a:off x="2369474" y="889312"/>
            <a:ext cx="4401177" cy="542611"/>
            <a:chOff x="3165231" y="796719"/>
            <a:chExt cx="4401177" cy="542611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12637EE-4354-87FA-E1F1-9F53B7B6C370}"/>
                </a:ext>
              </a:extLst>
            </p:cNvPr>
            <p:cNvGrpSpPr/>
            <p:nvPr/>
          </p:nvGrpSpPr>
          <p:grpSpPr>
            <a:xfrm>
              <a:off x="3344492" y="817237"/>
              <a:ext cx="4221916" cy="461665"/>
              <a:chOff x="3334444" y="817237"/>
              <a:chExt cx="4221916" cy="461665"/>
            </a:xfrm>
          </p:grpSpPr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5BACF9B4-99CD-B7D6-20A0-A8693804537D}"/>
                  </a:ext>
                </a:extLst>
              </p:cNvPr>
              <p:cNvSpPr txBox="1"/>
              <p:nvPr/>
            </p:nvSpPr>
            <p:spPr>
              <a:xfrm>
                <a:off x="3334444" y="865988"/>
                <a:ext cx="24712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LA FUNDACIÓN DE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B49ADBF9-4445-E975-D307-9A7A63B28DF2}"/>
                  </a:ext>
                </a:extLst>
              </p:cNvPr>
              <p:cNvSpPr txBox="1"/>
              <p:nvPr/>
            </p:nvSpPr>
            <p:spPr>
              <a:xfrm>
                <a:off x="5653154" y="817237"/>
                <a:ext cx="1903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>
                    <a:solidFill>
                      <a:srgbClr val="FACC4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los apóstoles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BC1DDA5-0BBF-AED1-07CE-8698E56DF582}"/>
                </a:ext>
              </a:extLst>
            </p:cNvPr>
            <p:cNvSpPr/>
            <p:nvPr/>
          </p:nvSpPr>
          <p:spPr>
            <a:xfrm>
              <a:off x="3165231" y="796719"/>
              <a:ext cx="4401177" cy="5426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2955B94-EE92-9A3E-F5C2-AB8737A11221}"/>
              </a:ext>
            </a:extLst>
          </p:cNvPr>
          <p:cNvGrpSpPr/>
          <p:nvPr/>
        </p:nvGrpSpPr>
        <p:grpSpPr>
          <a:xfrm>
            <a:off x="551340" y="3114590"/>
            <a:ext cx="7842167" cy="738664"/>
            <a:chOff x="125536" y="1881399"/>
            <a:chExt cx="7842167" cy="738664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0D25CED-B6AB-B65A-63E4-45A290C28B4B}"/>
                </a:ext>
              </a:extLst>
            </p:cNvPr>
            <p:cNvSpPr txBox="1"/>
            <p:nvPr/>
          </p:nvSpPr>
          <p:spPr>
            <a:xfrm>
              <a:off x="2180194" y="1881399"/>
              <a:ext cx="57875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Efesios 5:19, Colosenses 3:16, Hebreos 13:15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</a:t>
              </a:r>
              <a:r>
                <a:rPr lang="es-E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cantando y alabando con su corazón al </a:t>
              </a:r>
              <a:r>
                <a:rPr lang="es-E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Señor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…”</a:t>
              </a:r>
              <a:endPara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5FCC9375-105B-2108-6423-F60239F06F61}"/>
                </a:ext>
              </a:extLst>
            </p:cNvPr>
            <p:cNvGrpSpPr/>
            <p:nvPr/>
          </p:nvGrpSpPr>
          <p:grpSpPr>
            <a:xfrm>
              <a:off x="125536" y="1940500"/>
              <a:ext cx="2027227" cy="640080"/>
              <a:chOff x="-39056" y="2051142"/>
              <a:chExt cx="2027227" cy="640080"/>
            </a:xfrm>
          </p:grpSpPr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67BE7AC0-C466-C1C5-4A2B-7D0832A17661}"/>
                  </a:ext>
                </a:extLst>
              </p:cNvPr>
              <p:cNvSpPr txBox="1"/>
              <p:nvPr/>
            </p:nvSpPr>
            <p:spPr>
              <a:xfrm>
                <a:off x="-39056" y="2138392"/>
                <a:ext cx="192217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6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CANTAR</a:t>
                </a:r>
                <a:endParaRPr lang="en-US" sz="2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A8CFECD3-06AB-EBCF-5A02-6220D6851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640080"/>
              </a:xfrm>
              <a:prstGeom prst="line">
                <a:avLst/>
              </a:prstGeom>
              <a:ln w="22225">
                <a:solidFill>
                  <a:srgbClr val="FACC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F3CBCB0-2F80-279D-46D4-DAE4FC0AE695}"/>
              </a:ext>
            </a:extLst>
          </p:cNvPr>
          <p:cNvGrpSpPr/>
          <p:nvPr/>
        </p:nvGrpSpPr>
        <p:grpSpPr>
          <a:xfrm>
            <a:off x="551340" y="4017755"/>
            <a:ext cx="8458183" cy="1064941"/>
            <a:chOff x="125536" y="1881399"/>
            <a:chExt cx="8458183" cy="106494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3981BBC-F607-FAAC-2BEC-89875B576940}"/>
                </a:ext>
              </a:extLst>
            </p:cNvPr>
            <p:cNvSpPr txBox="1"/>
            <p:nvPr/>
          </p:nvSpPr>
          <p:spPr>
            <a:xfrm>
              <a:off x="2180194" y="1881399"/>
              <a:ext cx="640352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Filipenses 4:15, 1 Corintios 16:1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</a:t>
              </a:r>
              <a:r>
                <a:rPr lang="es-E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enviaron dádivas más de una vez para mis necesidades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…”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“la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ofrend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para los santos…”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E6EC0081-97DF-CEC1-B1BC-3C5668662788}"/>
                </a:ext>
              </a:extLst>
            </p:cNvPr>
            <p:cNvGrpSpPr/>
            <p:nvPr/>
          </p:nvGrpSpPr>
          <p:grpSpPr>
            <a:xfrm>
              <a:off x="125536" y="1940500"/>
              <a:ext cx="2027227" cy="1005840"/>
              <a:chOff x="-39056" y="2051142"/>
              <a:chExt cx="2027227" cy="1005840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FC8582E9-4BBD-5BEB-3D45-EBB8C73033B1}"/>
                  </a:ext>
                </a:extLst>
              </p:cNvPr>
              <p:cNvSpPr txBox="1"/>
              <p:nvPr/>
            </p:nvSpPr>
            <p:spPr>
              <a:xfrm>
                <a:off x="-39056" y="2138392"/>
                <a:ext cx="192217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6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GASTAR</a:t>
                </a:r>
                <a:endParaRPr lang="en-US" sz="2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2CEC7A79-6266-76E2-7B92-E0FD0C63F9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1005840"/>
              </a:xfrm>
              <a:prstGeom prst="line">
                <a:avLst/>
              </a:prstGeom>
              <a:ln w="22225">
                <a:solidFill>
                  <a:srgbClr val="FACC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779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3000407-5400-82B0-C638-BBB39D52C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0E9E35-C3F3-06EE-B83A-3E1789A36E1D}"/>
              </a:ext>
            </a:extLst>
          </p:cNvPr>
          <p:cNvSpPr txBox="1"/>
          <p:nvPr/>
        </p:nvSpPr>
        <p:spPr>
          <a:xfrm>
            <a:off x="147931" y="1545176"/>
            <a:ext cx="8861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Este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fundamento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</a:t>
            </a: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prepara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 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desafíos futuros...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E35E241-EA46-7D86-8F1C-B8422700D6E0}"/>
              </a:ext>
            </a:extLst>
          </p:cNvPr>
          <p:cNvGrpSpPr/>
          <p:nvPr/>
        </p:nvGrpSpPr>
        <p:grpSpPr>
          <a:xfrm>
            <a:off x="2369474" y="889312"/>
            <a:ext cx="4401177" cy="542611"/>
            <a:chOff x="3165231" y="796719"/>
            <a:chExt cx="4401177" cy="542611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7D5794BF-DAB9-260B-B889-A73EBA25F3F8}"/>
                </a:ext>
              </a:extLst>
            </p:cNvPr>
            <p:cNvGrpSpPr/>
            <p:nvPr/>
          </p:nvGrpSpPr>
          <p:grpSpPr>
            <a:xfrm>
              <a:off x="3344492" y="817237"/>
              <a:ext cx="4221916" cy="461665"/>
              <a:chOff x="3334444" y="817237"/>
              <a:chExt cx="4221916" cy="461665"/>
            </a:xfrm>
          </p:grpSpPr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2433ACB9-07AE-E47B-AC91-0D2339A3DA3C}"/>
                  </a:ext>
                </a:extLst>
              </p:cNvPr>
              <p:cNvSpPr txBox="1"/>
              <p:nvPr/>
            </p:nvSpPr>
            <p:spPr>
              <a:xfrm>
                <a:off x="3334444" y="865988"/>
                <a:ext cx="24712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LA FUNDACIÓN DE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C2F0C892-D80B-94A1-409D-B97DDFC91019}"/>
                  </a:ext>
                </a:extLst>
              </p:cNvPr>
              <p:cNvSpPr txBox="1"/>
              <p:nvPr/>
            </p:nvSpPr>
            <p:spPr>
              <a:xfrm>
                <a:off x="5653154" y="817237"/>
                <a:ext cx="1903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>
                    <a:solidFill>
                      <a:srgbClr val="FACC4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los apóstoles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415FC9B-93EB-06D2-B9C7-DF104992C757}"/>
                </a:ext>
              </a:extLst>
            </p:cNvPr>
            <p:cNvSpPr/>
            <p:nvPr/>
          </p:nvSpPr>
          <p:spPr>
            <a:xfrm>
              <a:off x="3165231" y="796719"/>
              <a:ext cx="4401177" cy="5426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87712E6-058D-886E-9C63-0A94B7B6D9B6}"/>
              </a:ext>
            </a:extLst>
          </p:cNvPr>
          <p:cNvGrpSpPr/>
          <p:nvPr/>
        </p:nvGrpSpPr>
        <p:grpSpPr>
          <a:xfrm>
            <a:off x="87088" y="3114590"/>
            <a:ext cx="8582341" cy="1046440"/>
            <a:chOff x="216872" y="1881399"/>
            <a:chExt cx="8582341" cy="1046440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8C4B9FA-F1F5-EA57-DE2F-FE3638944B02}"/>
                </a:ext>
              </a:extLst>
            </p:cNvPr>
            <p:cNvSpPr txBox="1"/>
            <p:nvPr/>
          </p:nvSpPr>
          <p:spPr>
            <a:xfrm>
              <a:off x="2180194" y="1881399"/>
              <a:ext cx="66190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Corintios 8:1, 1 Timoteo 6:20-21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“…el </a:t>
              </a:r>
              <a:r>
                <a:rPr lang="en-US" sz="20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conocimiento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envanece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pero el </a:t>
              </a:r>
              <a:r>
                <a:rPr lang="en-US" sz="20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amor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edifica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”.</a:t>
              </a:r>
              <a:endPara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l" rtl="0"/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“lo que falsamente se llama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ciencia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 se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han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desviado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 la fe”.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A681F28E-9169-80A5-3169-906F979AA23F}"/>
                </a:ext>
              </a:extLst>
            </p:cNvPr>
            <p:cNvGrpSpPr/>
            <p:nvPr/>
          </p:nvGrpSpPr>
          <p:grpSpPr>
            <a:xfrm>
              <a:off x="216872" y="1940500"/>
              <a:ext cx="1935891" cy="914400"/>
              <a:chOff x="52280" y="2051142"/>
              <a:chExt cx="1935891" cy="914400"/>
            </a:xfrm>
          </p:grpSpPr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1520DB0E-D6ED-47C9-10E7-BD0D2227C851}"/>
                  </a:ext>
                </a:extLst>
              </p:cNvPr>
              <p:cNvSpPr txBox="1"/>
              <p:nvPr/>
            </p:nvSpPr>
            <p:spPr>
              <a:xfrm>
                <a:off x="52280" y="2201736"/>
                <a:ext cx="192217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6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ORGULLO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1EE6F958-357C-2213-FBAA-733CC11041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914400"/>
              </a:xfrm>
              <a:prstGeom prst="line">
                <a:avLst/>
              </a:prstGeom>
              <a:ln w="22225">
                <a:solidFill>
                  <a:srgbClr val="FACC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B382B66-2B42-DCB2-C943-D92CEEF5B0AF}"/>
              </a:ext>
            </a:extLst>
          </p:cNvPr>
          <p:cNvGrpSpPr/>
          <p:nvPr/>
        </p:nvGrpSpPr>
        <p:grpSpPr>
          <a:xfrm>
            <a:off x="-334546" y="4272399"/>
            <a:ext cx="9281770" cy="1046440"/>
            <a:chOff x="-204762" y="1881399"/>
            <a:chExt cx="9281770" cy="104644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06EA759-4202-CD3B-6B54-DD12FDF8EDDB}"/>
                </a:ext>
              </a:extLst>
            </p:cNvPr>
            <p:cNvSpPr txBox="1"/>
            <p:nvPr/>
          </p:nvSpPr>
          <p:spPr>
            <a:xfrm>
              <a:off x="2180194" y="1881399"/>
              <a:ext cx="689681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Juan 12:42-43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</a:t>
              </a:r>
              <a:r>
                <a:rPr lang="es-E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amaban más el reconocimiento de los hombres que el reconocimiento de Dios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”.</a:t>
              </a:r>
              <a:endPara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2D5787F8-C53F-CFE3-C8C6-44ADCF96B51F}"/>
                </a:ext>
              </a:extLst>
            </p:cNvPr>
            <p:cNvGrpSpPr/>
            <p:nvPr/>
          </p:nvGrpSpPr>
          <p:grpSpPr>
            <a:xfrm>
              <a:off x="-204762" y="1940500"/>
              <a:ext cx="2371241" cy="731520"/>
              <a:chOff x="-369354" y="2051142"/>
              <a:chExt cx="2371241" cy="731520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69CE70E7-CCA0-C12B-BAB0-534C1DBBAE2C}"/>
                  </a:ext>
                </a:extLst>
              </p:cNvPr>
              <p:cNvSpPr txBox="1"/>
              <p:nvPr/>
            </p:nvSpPr>
            <p:spPr>
              <a:xfrm>
                <a:off x="-369354" y="2170680"/>
                <a:ext cx="23712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26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APROBACIÓN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53BC5339-D597-B022-B3E5-A8DD86EB1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731520"/>
              </a:xfrm>
              <a:prstGeom prst="line">
                <a:avLst/>
              </a:prstGeom>
              <a:ln w="22225">
                <a:solidFill>
                  <a:srgbClr val="FACC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339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260</Words>
  <Application>Microsoft Office PowerPoint</Application>
  <PresentationFormat>On-screen Show (16:10)</PresentationFormat>
  <Paragraphs>75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system-ui</vt:lpstr>
      <vt:lpstr>Office Theme</vt:lpstr>
      <vt:lpstr>El fundamento de los apóstoles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fundamento de los apóstoles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of the Apostles</dc:title>
  <dc:creator>Phillip Shumake</dc:creator>
  <cp:lastModifiedBy>Esther Eubanks</cp:lastModifiedBy>
  <cp:revision>42</cp:revision>
  <cp:lastPrinted>2024-02-23T18:52:51Z</cp:lastPrinted>
  <dcterms:created xsi:type="dcterms:W3CDTF">2024-02-20T14:51:10Z</dcterms:created>
  <dcterms:modified xsi:type="dcterms:W3CDTF">2024-02-23T18:53:08Z</dcterms:modified>
</cp:coreProperties>
</file>