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9" r:id="rId3"/>
    <p:sldId id="257" r:id="rId4"/>
    <p:sldId id="261" r:id="rId5"/>
    <p:sldId id="263" r:id="rId6"/>
    <p:sldId id="265" r:id="rId7"/>
    <p:sldId id="264" r:id="rId8"/>
    <p:sldId id="269" r:id="rId9"/>
    <p:sldId id="270" r:id="rId10"/>
    <p:sldId id="272" r:id="rId11"/>
    <p:sldId id="258" r:id="rId1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C4D"/>
    <a:srgbClr val="DEA940"/>
    <a:srgbClr val="FFDF7C"/>
    <a:srgbClr val="E89C00"/>
    <a:srgbClr val="FFD475"/>
    <a:srgbClr val="EBB21D"/>
    <a:srgbClr val="F8BB20"/>
    <a:srgbClr val="DE9931"/>
    <a:srgbClr val="F08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83469"/>
  </p:normalViewPr>
  <p:slideViewPr>
    <p:cSldViewPr snapToGrid="0">
      <p:cViewPr varScale="1">
        <p:scale>
          <a:sx n="127" d="100"/>
          <a:sy n="127" d="100"/>
        </p:scale>
        <p:origin x="1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C3761-2C7D-A145-8C7F-0287223B7682}" type="datetimeFigureOut">
              <a:rPr lang="en-US" smtClean="0"/>
              <a:t>2/23/24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E24D2-2936-E24A-8CF9-84ED2D13B6EE}" type="slidenum">
              <a:rPr lang="en-US" smtClean="0"/>
              <a:t>‹#›</a:t>
            </a:fld>
            <a:endParaRPr lang="en-US"/>
          </a:p>
        </p:txBody>
      </p:sp>
    </p:spTree>
    <p:extLst>
      <p:ext uri="{BB962C8B-B14F-4D97-AF65-F5344CB8AC3E}">
        <p14:creationId xmlns:p14="http://schemas.microsoft.com/office/powerpoint/2010/main" val="369239881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E24D2-2936-E24A-8CF9-84ED2D13B6EE}" type="slidenum">
              <a:rPr lang="en-US" smtClean="0"/>
              <a:t>3</a:t>
            </a:fld>
            <a:endParaRPr lang="en-US"/>
          </a:p>
        </p:txBody>
      </p:sp>
    </p:spTree>
    <p:extLst>
      <p:ext uri="{BB962C8B-B14F-4D97-AF65-F5344CB8AC3E}">
        <p14:creationId xmlns:p14="http://schemas.microsoft.com/office/powerpoint/2010/main" val="328475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the way a young preacher stated this online… – Kyle Ellison</a:t>
            </a:r>
          </a:p>
        </p:txBody>
      </p:sp>
      <p:sp>
        <p:nvSpPr>
          <p:cNvPr id="4" name="Slide Number Placeholder 3"/>
          <p:cNvSpPr>
            <a:spLocks noGrp="1"/>
          </p:cNvSpPr>
          <p:nvPr>
            <p:ph type="sldNum" sz="quarter" idx="5"/>
          </p:nvPr>
        </p:nvSpPr>
        <p:spPr/>
        <p:txBody>
          <a:bodyPr/>
          <a:lstStyle/>
          <a:p>
            <a:fld id="{DA0E24D2-2936-E24A-8CF9-84ED2D13B6EE}" type="slidenum">
              <a:rPr lang="en-US" smtClean="0"/>
              <a:t>4</a:t>
            </a:fld>
            <a:endParaRPr lang="en-US"/>
          </a:p>
        </p:txBody>
      </p:sp>
    </p:spTree>
    <p:extLst>
      <p:ext uri="{BB962C8B-B14F-4D97-AF65-F5344CB8AC3E}">
        <p14:creationId xmlns:p14="http://schemas.microsoft.com/office/powerpoint/2010/main" val="110379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813A-2FEB-3288-CC47-F6D7DABEA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45FAC-06A9-E86A-C4D0-0DFEF6816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1AB50-16E0-476B-79C3-F9DC35BAFD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2DECE-DA1A-A82D-D619-026E655A9EA0}"/>
              </a:ext>
            </a:extLst>
          </p:cNvPr>
          <p:cNvSpPr>
            <a:spLocks noGrp="1"/>
          </p:cNvSpPr>
          <p:nvPr>
            <p:ph type="sldNum" sz="quarter" idx="5"/>
          </p:nvPr>
        </p:nvSpPr>
        <p:spPr/>
        <p:txBody>
          <a:bodyPr/>
          <a:lstStyle/>
          <a:p>
            <a:fld id="{DA0E24D2-2936-E24A-8CF9-84ED2D13B6EE}" type="slidenum">
              <a:rPr lang="en-US" smtClean="0"/>
              <a:t>5</a:t>
            </a:fld>
            <a:endParaRPr lang="en-US"/>
          </a:p>
        </p:txBody>
      </p:sp>
    </p:spTree>
    <p:extLst>
      <p:ext uri="{BB962C8B-B14F-4D97-AF65-F5344CB8AC3E}">
        <p14:creationId xmlns:p14="http://schemas.microsoft.com/office/powerpoint/2010/main" val="157650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B380A-2F0D-2499-30D7-34C27BE3B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29507-705A-926B-193E-D6BE6774C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2D3DA-23A2-93B8-81A7-4B8F83221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A8D2D9-A268-6CA5-23B9-D23AC46B1D1B}"/>
              </a:ext>
            </a:extLst>
          </p:cNvPr>
          <p:cNvSpPr>
            <a:spLocks noGrp="1"/>
          </p:cNvSpPr>
          <p:nvPr>
            <p:ph type="sldNum" sz="quarter" idx="5"/>
          </p:nvPr>
        </p:nvSpPr>
        <p:spPr/>
        <p:txBody>
          <a:bodyPr/>
          <a:lstStyle/>
          <a:p>
            <a:fld id="{DA0E24D2-2936-E24A-8CF9-84ED2D13B6EE}" type="slidenum">
              <a:rPr lang="en-US" smtClean="0"/>
              <a:t>6</a:t>
            </a:fld>
            <a:endParaRPr lang="en-US"/>
          </a:p>
        </p:txBody>
      </p:sp>
    </p:spTree>
    <p:extLst>
      <p:ext uri="{BB962C8B-B14F-4D97-AF65-F5344CB8AC3E}">
        <p14:creationId xmlns:p14="http://schemas.microsoft.com/office/powerpoint/2010/main" val="235233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8D399-3FA1-341F-2EB7-3D43870E1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A5F8B-472B-421E-F0FC-BB343B2AB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625D9-77CC-9D75-C548-75CAA10BF4A9}"/>
              </a:ext>
            </a:extLst>
          </p:cNvPr>
          <p:cNvSpPr>
            <a:spLocks noGrp="1"/>
          </p:cNvSpPr>
          <p:nvPr>
            <p:ph type="body" idx="1"/>
          </p:nvPr>
        </p:nvSpPr>
        <p:spPr/>
        <p:txBody>
          <a:bodyPr/>
          <a:lstStyle/>
          <a:p>
            <a:r>
              <a:rPr lang="en-US" dirty="0"/>
              <a:t>Could include Galatians 1 … </a:t>
            </a:r>
          </a:p>
        </p:txBody>
      </p:sp>
      <p:sp>
        <p:nvSpPr>
          <p:cNvPr id="4" name="Slide Number Placeholder 3">
            <a:extLst>
              <a:ext uri="{FF2B5EF4-FFF2-40B4-BE49-F238E27FC236}">
                <a16:creationId xmlns:a16="http://schemas.microsoft.com/office/drawing/2014/main" id="{3B04D730-0191-7D6C-CB9E-AFCD7CC8607B}"/>
              </a:ext>
            </a:extLst>
          </p:cNvPr>
          <p:cNvSpPr>
            <a:spLocks noGrp="1"/>
          </p:cNvSpPr>
          <p:nvPr>
            <p:ph type="sldNum" sz="quarter" idx="5"/>
          </p:nvPr>
        </p:nvSpPr>
        <p:spPr/>
        <p:txBody>
          <a:bodyPr/>
          <a:lstStyle/>
          <a:p>
            <a:fld id="{DA0E24D2-2936-E24A-8CF9-84ED2D13B6EE}" type="slidenum">
              <a:rPr lang="en-US" smtClean="0"/>
              <a:t>7</a:t>
            </a:fld>
            <a:endParaRPr lang="en-US"/>
          </a:p>
        </p:txBody>
      </p:sp>
    </p:spTree>
    <p:extLst>
      <p:ext uri="{BB962C8B-B14F-4D97-AF65-F5344CB8AC3E}">
        <p14:creationId xmlns:p14="http://schemas.microsoft.com/office/powerpoint/2010/main" val="359900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3644-A71F-B206-EA2D-E82243742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5637C-8B40-B95C-D9A4-919A1EF7C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C8613-AC26-A008-A4DE-7EB2932A5FF1}"/>
              </a:ext>
            </a:extLst>
          </p:cNvPr>
          <p:cNvSpPr>
            <a:spLocks noGrp="1"/>
          </p:cNvSpPr>
          <p:nvPr>
            <p:ph type="body" idx="1"/>
          </p:nvPr>
        </p:nvSpPr>
        <p:spPr/>
        <p:txBody>
          <a:bodyPr/>
          <a:lstStyle/>
          <a:p>
            <a:r>
              <a:rPr lang="en-US" dirty="0"/>
              <a:t>No matter how popular a departure from the pattern becomes – we must determine not to…</a:t>
            </a:r>
          </a:p>
          <a:p>
            <a:endParaRPr lang="en-US" dirty="0"/>
          </a:p>
          <a:p>
            <a:endParaRPr lang="en-US" dirty="0"/>
          </a:p>
          <a:p>
            <a:r>
              <a:rPr lang="en-US" dirty="0"/>
              <a:t>Financial…</a:t>
            </a:r>
          </a:p>
          <a:p>
            <a:endParaRPr lang="en-US" dirty="0"/>
          </a:p>
          <a:p>
            <a:r>
              <a:rPr lang="en-US" dirty="0"/>
              <a:t>Unity…</a:t>
            </a:r>
          </a:p>
          <a:p>
            <a:endParaRPr lang="en-US" dirty="0"/>
          </a:p>
          <a:p>
            <a:r>
              <a:rPr lang="en-US" dirty="0"/>
              <a:t>Growth…</a:t>
            </a:r>
          </a:p>
          <a:p>
            <a:endParaRPr lang="en-US" dirty="0"/>
          </a:p>
          <a:p>
            <a:endParaRPr lang="en-US" dirty="0"/>
          </a:p>
        </p:txBody>
      </p:sp>
      <p:sp>
        <p:nvSpPr>
          <p:cNvPr id="4" name="Slide Number Placeholder 3">
            <a:extLst>
              <a:ext uri="{FF2B5EF4-FFF2-40B4-BE49-F238E27FC236}">
                <a16:creationId xmlns:a16="http://schemas.microsoft.com/office/drawing/2014/main" id="{83B6BA94-16CA-2C16-3CC0-8456226A4DB9}"/>
              </a:ext>
            </a:extLst>
          </p:cNvPr>
          <p:cNvSpPr>
            <a:spLocks noGrp="1"/>
          </p:cNvSpPr>
          <p:nvPr>
            <p:ph type="sldNum" sz="quarter" idx="5"/>
          </p:nvPr>
        </p:nvSpPr>
        <p:spPr/>
        <p:txBody>
          <a:bodyPr/>
          <a:lstStyle/>
          <a:p>
            <a:fld id="{DA0E24D2-2936-E24A-8CF9-84ED2D13B6EE}" type="slidenum">
              <a:rPr lang="en-US" smtClean="0"/>
              <a:t>8</a:t>
            </a:fld>
            <a:endParaRPr lang="en-US"/>
          </a:p>
        </p:txBody>
      </p:sp>
    </p:spTree>
    <p:extLst>
      <p:ext uri="{BB962C8B-B14F-4D97-AF65-F5344CB8AC3E}">
        <p14:creationId xmlns:p14="http://schemas.microsoft.com/office/powerpoint/2010/main" val="178177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5E44-9764-E848-CB97-09B62E3BC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DC8F0-5CDF-2F94-EC0C-EE744D9CE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91912-7BBD-EABE-A861-D5F1D9C11224}"/>
              </a:ext>
            </a:extLst>
          </p:cNvPr>
          <p:cNvSpPr>
            <a:spLocks noGrp="1"/>
          </p:cNvSpPr>
          <p:nvPr>
            <p:ph type="body" idx="1"/>
          </p:nvPr>
        </p:nvSpPr>
        <p:spPr/>
        <p:txBody>
          <a:bodyPr/>
          <a:lstStyle/>
          <a:p>
            <a:r>
              <a:rPr lang="en-US" dirty="0"/>
              <a:t>No matter how popular a departure from the pattern becomes – we must determine not to…</a:t>
            </a:r>
          </a:p>
          <a:p>
            <a:endParaRPr lang="en-US" dirty="0"/>
          </a:p>
          <a:p>
            <a:r>
              <a:rPr lang="en-US" dirty="0"/>
              <a:t>I feel like I discovered something no one has before… Be cautious!  Eccl – nothing new under the sun.</a:t>
            </a:r>
          </a:p>
          <a:p>
            <a:endParaRPr lang="en-US" dirty="0"/>
          </a:p>
          <a:p>
            <a:endParaRPr lang="en-US" dirty="0"/>
          </a:p>
          <a:p>
            <a:endParaRPr lang="en-US" dirty="0"/>
          </a:p>
          <a:p>
            <a:endParaRPr lang="en-US" dirty="0"/>
          </a:p>
          <a:p>
            <a:r>
              <a:rPr lang="en-US" dirty="0"/>
              <a:t>Financial…</a:t>
            </a:r>
          </a:p>
          <a:p>
            <a:endParaRPr lang="en-US" dirty="0"/>
          </a:p>
          <a:p>
            <a:r>
              <a:rPr lang="en-US" dirty="0"/>
              <a:t>Unity…</a:t>
            </a:r>
          </a:p>
          <a:p>
            <a:endParaRPr lang="en-US" dirty="0"/>
          </a:p>
          <a:p>
            <a:r>
              <a:rPr lang="en-US" dirty="0"/>
              <a:t>Growth…</a:t>
            </a:r>
          </a:p>
          <a:p>
            <a:endParaRPr lang="en-US" dirty="0"/>
          </a:p>
          <a:p>
            <a:endParaRPr lang="en-US" dirty="0"/>
          </a:p>
        </p:txBody>
      </p:sp>
      <p:sp>
        <p:nvSpPr>
          <p:cNvPr id="4" name="Slide Number Placeholder 3">
            <a:extLst>
              <a:ext uri="{FF2B5EF4-FFF2-40B4-BE49-F238E27FC236}">
                <a16:creationId xmlns:a16="http://schemas.microsoft.com/office/drawing/2014/main" id="{E506C81C-8CCA-BB75-21FD-C4062E19EE10}"/>
              </a:ext>
            </a:extLst>
          </p:cNvPr>
          <p:cNvSpPr>
            <a:spLocks noGrp="1"/>
          </p:cNvSpPr>
          <p:nvPr>
            <p:ph type="sldNum" sz="quarter" idx="5"/>
          </p:nvPr>
        </p:nvSpPr>
        <p:spPr/>
        <p:txBody>
          <a:bodyPr/>
          <a:lstStyle/>
          <a:p>
            <a:fld id="{DA0E24D2-2936-E24A-8CF9-84ED2D13B6EE}" type="slidenum">
              <a:rPr lang="en-US" smtClean="0"/>
              <a:t>9</a:t>
            </a:fld>
            <a:endParaRPr lang="en-US"/>
          </a:p>
        </p:txBody>
      </p:sp>
    </p:spTree>
    <p:extLst>
      <p:ext uri="{BB962C8B-B14F-4D97-AF65-F5344CB8AC3E}">
        <p14:creationId xmlns:p14="http://schemas.microsoft.com/office/powerpoint/2010/main" val="63721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 IS MY LIFE built on the GOOD NEWS the apostles preached?</a:t>
            </a:r>
          </a:p>
        </p:txBody>
      </p:sp>
      <p:sp>
        <p:nvSpPr>
          <p:cNvPr id="4" name="Slide Number Placeholder 3"/>
          <p:cNvSpPr>
            <a:spLocks noGrp="1"/>
          </p:cNvSpPr>
          <p:nvPr>
            <p:ph type="sldNum" sz="quarter" idx="5"/>
          </p:nvPr>
        </p:nvSpPr>
        <p:spPr/>
        <p:txBody>
          <a:bodyPr/>
          <a:lstStyle/>
          <a:p>
            <a:fld id="{DA0E24D2-2936-E24A-8CF9-84ED2D13B6EE}" type="slidenum">
              <a:rPr lang="en-US" smtClean="0"/>
              <a:t>10</a:t>
            </a:fld>
            <a:endParaRPr lang="en-US"/>
          </a:p>
        </p:txBody>
      </p:sp>
    </p:spTree>
    <p:extLst>
      <p:ext uri="{BB962C8B-B14F-4D97-AF65-F5344CB8AC3E}">
        <p14:creationId xmlns:p14="http://schemas.microsoft.com/office/powerpoint/2010/main" val="50253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b="0" i="0">
                <a:solidFill>
                  <a:schemeClr val="bg1"/>
                </a:solidFill>
                <a:latin typeface="Calibri" panose="020F0502020204030204" pitchFamily="34" charset="0"/>
                <a:cs typeface="Calibri" panose="020F0502020204030204" pitchFamily="34" charset="0"/>
              </a:defRPr>
            </a:lvl1pPr>
            <a:lvl2pPr>
              <a:defRPr sz="2400" b="0" i="0">
                <a:solidFill>
                  <a:schemeClr val="bg1"/>
                </a:solidFill>
                <a:latin typeface="Calibri" panose="020F0502020204030204" pitchFamily="34" charset="0"/>
                <a:cs typeface="Calibri" panose="020F0502020204030204" pitchFamily="34" charset="0"/>
              </a:defRPr>
            </a:lvl2pPr>
            <a:lvl3pPr>
              <a:defRPr sz="1800" b="0" i="0">
                <a:solidFill>
                  <a:schemeClr val="bg1"/>
                </a:solidFill>
                <a:latin typeface="Calibri" panose="020F0502020204030204" pitchFamily="34" charset="0"/>
                <a:cs typeface="Calibri" panose="020F0502020204030204" pitchFamily="34" charset="0"/>
              </a:defRPr>
            </a:lvl3pPr>
            <a:lvl4pPr>
              <a:defRPr sz="1600" b="0" i="0">
                <a:solidFill>
                  <a:schemeClr val="bg1"/>
                </a:solidFill>
                <a:latin typeface="Calibri" panose="020F0502020204030204" pitchFamily="34" charset="0"/>
                <a:cs typeface="Calibri" panose="020F0502020204030204" pitchFamily="34" charset="0"/>
              </a:defRPr>
            </a:lvl4pPr>
            <a:lvl5pPr>
              <a:defRPr sz="1600" b="0" i="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2/23/24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EBD4-5993-F0CD-74CA-6CE5DC46658B}"/>
              </a:ext>
            </a:extLst>
          </p:cNvPr>
          <p:cNvSpPr>
            <a:spLocks noGrp="1"/>
          </p:cNvSpPr>
          <p:nvPr>
            <p:ph type="ctrTitle"/>
          </p:nvPr>
        </p:nvSpPr>
        <p:spPr/>
        <p:txBody>
          <a:bodyPr/>
          <a:lstStyle/>
          <a:p>
            <a:r>
              <a:rPr lang="en-US" dirty="0"/>
              <a:t>Foundation of the Apostles</a:t>
            </a:r>
          </a:p>
        </p:txBody>
      </p:sp>
      <p:sp>
        <p:nvSpPr>
          <p:cNvPr id="3" name="Subtitle 2">
            <a:extLst>
              <a:ext uri="{FF2B5EF4-FFF2-40B4-BE49-F238E27FC236}">
                <a16:creationId xmlns:a16="http://schemas.microsoft.com/office/drawing/2014/main" id="{8183FC6B-7938-C2CB-80D4-4B145B240569}"/>
              </a:ext>
            </a:extLst>
          </p:cNvPr>
          <p:cNvSpPr>
            <a:spLocks noGrp="1"/>
          </p:cNvSpPr>
          <p:nvPr>
            <p:ph type="subTitle" idx="1"/>
          </p:nvPr>
        </p:nvSpPr>
        <p:spPr/>
        <p:txBody>
          <a:bodyPr/>
          <a:lstStyle/>
          <a:p>
            <a:endParaRPr lang="en-US"/>
          </a:p>
        </p:txBody>
      </p:sp>
      <p:pic>
        <p:nvPicPr>
          <p:cNvPr id="5" name="Picture 4" descr="A grey and yellow text&#10;&#10;Description automatically generated with medium confidence">
            <a:extLst>
              <a:ext uri="{FF2B5EF4-FFF2-40B4-BE49-F238E27FC236}">
                <a16:creationId xmlns:a16="http://schemas.microsoft.com/office/drawing/2014/main" id="{34FB0126-B8BC-52B5-1CCF-8B5B6AA657A8}"/>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699753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5E50-88B4-CCD8-1A61-41CCEB0C5673}"/>
            </a:ext>
          </a:extLst>
        </p:cNvPr>
        <p:cNvGrpSpPr/>
        <p:nvPr/>
      </p:nvGrpSpPr>
      <p:grpSpPr>
        <a:xfrm>
          <a:off x="0" y="0"/>
          <a:ext cx="0" cy="0"/>
          <a:chOff x="0" y="0"/>
          <a:chExt cx="0" cy="0"/>
        </a:xfrm>
      </p:grpSpPr>
      <p:pic>
        <p:nvPicPr>
          <p:cNvPr id="5" name="Picture 4" descr="A yellow square with a black spot&#10;&#10;Description automatically generated with medium confidence">
            <a:extLst>
              <a:ext uri="{FF2B5EF4-FFF2-40B4-BE49-F238E27FC236}">
                <a16:creationId xmlns:a16="http://schemas.microsoft.com/office/drawing/2014/main" id="{48DDB82C-43FA-74C6-2577-23EE91780B03}"/>
              </a:ext>
            </a:extLst>
          </p:cNvPr>
          <p:cNvPicPr>
            <a:picLocks noChangeAspect="1"/>
          </p:cNvPicPr>
          <p:nvPr/>
        </p:nvPicPr>
        <p:blipFill rotWithShape="1">
          <a:blip r:embed="rId3"/>
          <a:srcRect l="33411"/>
          <a:stretch/>
        </p:blipFill>
        <p:spPr>
          <a:xfrm>
            <a:off x="0" y="479285"/>
            <a:ext cx="2508439" cy="736329"/>
          </a:xfrm>
          <a:prstGeom prst="rect">
            <a:avLst/>
          </a:prstGeom>
        </p:spPr>
      </p:pic>
      <p:grpSp>
        <p:nvGrpSpPr>
          <p:cNvPr id="10" name="Group 9">
            <a:extLst>
              <a:ext uri="{FF2B5EF4-FFF2-40B4-BE49-F238E27FC236}">
                <a16:creationId xmlns:a16="http://schemas.microsoft.com/office/drawing/2014/main" id="{0A8C9B6B-C3F2-72ED-8EC2-4AF4E03D6308}"/>
              </a:ext>
            </a:extLst>
          </p:cNvPr>
          <p:cNvGrpSpPr/>
          <p:nvPr/>
        </p:nvGrpSpPr>
        <p:grpSpPr>
          <a:xfrm>
            <a:off x="943803" y="2506532"/>
            <a:ext cx="7224119" cy="701936"/>
            <a:chOff x="943803" y="2506532"/>
            <a:chExt cx="7224119" cy="701936"/>
          </a:xfrm>
        </p:grpSpPr>
        <p:sp>
          <p:nvSpPr>
            <p:cNvPr id="8" name="Rectangle 7">
              <a:extLst>
                <a:ext uri="{FF2B5EF4-FFF2-40B4-BE49-F238E27FC236}">
                  <a16:creationId xmlns:a16="http://schemas.microsoft.com/office/drawing/2014/main" id="{ADCDCF70-0CE4-D686-FB87-63165A717208}"/>
                </a:ext>
              </a:extLst>
            </p:cNvPr>
            <p:cNvSpPr/>
            <p:nvPr/>
          </p:nvSpPr>
          <p:spPr>
            <a:xfrm>
              <a:off x="4249270" y="2506532"/>
              <a:ext cx="3918652" cy="350968"/>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8C3E69-9D19-661D-323E-10991BD05137}"/>
                </a:ext>
              </a:extLst>
            </p:cNvPr>
            <p:cNvSpPr/>
            <p:nvPr/>
          </p:nvSpPr>
          <p:spPr>
            <a:xfrm>
              <a:off x="943803" y="2857500"/>
              <a:ext cx="1175453" cy="350968"/>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A3DA655-2109-2D0C-8C7C-66FD57235C6E}"/>
              </a:ext>
            </a:extLst>
          </p:cNvPr>
          <p:cNvSpPr txBox="1"/>
          <p:nvPr/>
        </p:nvSpPr>
        <p:spPr>
          <a:xfrm>
            <a:off x="1817271" y="479285"/>
            <a:ext cx="5205567" cy="707886"/>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EPHESIANS 2:20</a:t>
            </a:r>
          </a:p>
        </p:txBody>
      </p:sp>
      <p:sp>
        <p:nvSpPr>
          <p:cNvPr id="7" name="Title 5">
            <a:extLst>
              <a:ext uri="{FF2B5EF4-FFF2-40B4-BE49-F238E27FC236}">
                <a16:creationId xmlns:a16="http://schemas.microsoft.com/office/drawing/2014/main" id="{735BBFC7-EDE9-5A52-E1D2-2FB06D85CE45}"/>
              </a:ext>
            </a:extLst>
          </p:cNvPr>
          <p:cNvSpPr txBox="1">
            <a:spLocks/>
          </p:cNvSpPr>
          <p:nvPr/>
        </p:nvSpPr>
        <p:spPr>
          <a:xfrm>
            <a:off x="943803" y="1827021"/>
            <a:ext cx="7256393" cy="288482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i="0" baseline="30000" dirty="0">
                <a:solidFill>
                  <a:schemeClr val="bg1"/>
                </a:solidFill>
                <a:effectLst/>
                <a:latin typeface="system-ui"/>
              </a:rPr>
              <a:t>19 </a:t>
            </a:r>
            <a:r>
              <a:rPr lang="en-US" sz="2400" b="0" i="0" dirty="0">
                <a:solidFill>
                  <a:schemeClr val="bg1"/>
                </a:solidFill>
                <a:effectLst/>
                <a:latin typeface="system-ui"/>
              </a:rPr>
              <a:t>So then you are no longer strangers and aliens, but </a:t>
            </a:r>
            <a:br>
              <a:rPr lang="en-US" sz="2400" b="0" i="0" dirty="0">
                <a:solidFill>
                  <a:schemeClr val="bg1"/>
                </a:solidFill>
                <a:effectLst/>
                <a:latin typeface="system-ui"/>
              </a:rPr>
            </a:br>
            <a:r>
              <a:rPr lang="en-US" sz="2400" b="0" i="0" dirty="0">
                <a:solidFill>
                  <a:schemeClr val="bg1"/>
                </a:solidFill>
                <a:effectLst/>
                <a:latin typeface="system-ui"/>
              </a:rPr>
              <a:t>you are fellow citizens with the saints, and are of God’s household, </a:t>
            </a:r>
            <a:r>
              <a:rPr lang="en-US" sz="2400" b="1" i="0" baseline="30000" dirty="0">
                <a:solidFill>
                  <a:schemeClr val="bg1"/>
                </a:solidFill>
                <a:effectLst/>
                <a:latin typeface="system-ui"/>
              </a:rPr>
              <a:t>20 </a:t>
            </a:r>
            <a:r>
              <a:rPr lang="en-US" sz="2400" b="0" i="0" dirty="0">
                <a:solidFill>
                  <a:schemeClr val="bg1"/>
                </a:solidFill>
                <a:effectLst/>
                <a:latin typeface="system-ui"/>
              </a:rPr>
              <a:t>having been built on the foundation of the apostles and prophets, Christ Jesus Himself being the corner </a:t>
            </a:r>
            <a:r>
              <a:rPr lang="en-US" sz="2400" b="0" i="1" dirty="0">
                <a:solidFill>
                  <a:schemeClr val="bg1"/>
                </a:solidFill>
                <a:effectLst/>
                <a:latin typeface="system-ui"/>
              </a:rPr>
              <a:t>stone</a:t>
            </a:r>
            <a:r>
              <a:rPr lang="en-US" sz="2400" b="0" i="0" dirty="0">
                <a:solidFill>
                  <a:schemeClr val="bg1"/>
                </a:solidFill>
                <a:effectLst/>
                <a:latin typeface="system-ui"/>
              </a:rPr>
              <a:t>, </a:t>
            </a:r>
            <a:r>
              <a:rPr lang="en-US" sz="2400" b="1" i="0" baseline="30000" dirty="0">
                <a:solidFill>
                  <a:schemeClr val="bg1"/>
                </a:solidFill>
                <a:effectLst/>
                <a:latin typeface="system-ui"/>
              </a:rPr>
              <a:t>21 </a:t>
            </a:r>
            <a:r>
              <a:rPr lang="en-US" sz="2400" b="0" i="0" dirty="0">
                <a:solidFill>
                  <a:schemeClr val="bg1"/>
                </a:solidFill>
                <a:effectLst/>
                <a:latin typeface="system-ui"/>
              </a:rPr>
              <a:t>in whom the whole building, being fitted together, is growing into a holy temple in the Lord,</a:t>
            </a:r>
            <a:br>
              <a:rPr lang="en-US" sz="2400" b="0" i="0" dirty="0">
                <a:solidFill>
                  <a:schemeClr val="bg1"/>
                </a:solidFill>
                <a:effectLst/>
                <a:latin typeface="system-ui"/>
              </a:rPr>
            </a:br>
            <a:r>
              <a:rPr lang="en-US" sz="2400" b="0" i="0" dirty="0">
                <a:solidFill>
                  <a:schemeClr val="bg1"/>
                </a:solidFill>
                <a:effectLst/>
                <a:latin typeface="system-ui"/>
              </a:rPr>
              <a:t> </a:t>
            </a:r>
            <a:r>
              <a:rPr lang="en-US" sz="2400" b="1" i="0" baseline="30000" dirty="0">
                <a:solidFill>
                  <a:schemeClr val="bg1"/>
                </a:solidFill>
                <a:effectLst/>
                <a:latin typeface="system-ui"/>
              </a:rPr>
              <a:t>22 </a:t>
            </a:r>
            <a:r>
              <a:rPr lang="en-US" sz="2400" b="0" i="0" dirty="0">
                <a:solidFill>
                  <a:schemeClr val="bg1"/>
                </a:solidFill>
                <a:effectLst/>
                <a:latin typeface="system-ui"/>
              </a:rPr>
              <a:t>in whom you also are being built together into a dwelling of God in the Spirit.</a:t>
            </a:r>
            <a:endParaRPr lang="en-US" sz="4400" i="1" dirty="0">
              <a:solidFill>
                <a:schemeClr val="bg1"/>
              </a:solidFill>
            </a:endParaRPr>
          </a:p>
        </p:txBody>
      </p:sp>
    </p:spTree>
    <p:extLst>
      <p:ext uri="{BB962C8B-B14F-4D97-AF65-F5344CB8AC3E}">
        <p14:creationId xmlns:p14="http://schemas.microsoft.com/office/powerpoint/2010/main" val="1981356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A1791-9016-9E99-D35A-9BB81E0A9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00E57-A49A-8797-58AE-CFE287E9D88B}"/>
              </a:ext>
            </a:extLst>
          </p:cNvPr>
          <p:cNvSpPr>
            <a:spLocks noGrp="1"/>
          </p:cNvSpPr>
          <p:nvPr>
            <p:ph type="ctrTitle"/>
          </p:nvPr>
        </p:nvSpPr>
        <p:spPr/>
        <p:txBody>
          <a:bodyPr/>
          <a:lstStyle/>
          <a:p>
            <a:r>
              <a:rPr lang="en-US" dirty="0"/>
              <a:t>Foundation of the Apostles</a:t>
            </a:r>
          </a:p>
        </p:txBody>
      </p:sp>
      <p:sp>
        <p:nvSpPr>
          <p:cNvPr id="3" name="Subtitle 2">
            <a:extLst>
              <a:ext uri="{FF2B5EF4-FFF2-40B4-BE49-F238E27FC236}">
                <a16:creationId xmlns:a16="http://schemas.microsoft.com/office/drawing/2014/main" id="{819B59A5-A8C3-9795-E62B-665BCD778C74}"/>
              </a:ext>
            </a:extLst>
          </p:cNvPr>
          <p:cNvSpPr>
            <a:spLocks noGrp="1"/>
          </p:cNvSpPr>
          <p:nvPr>
            <p:ph type="subTitle" idx="1"/>
          </p:nvPr>
        </p:nvSpPr>
        <p:spPr/>
        <p:txBody>
          <a:bodyPr/>
          <a:lstStyle/>
          <a:p>
            <a:endParaRPr lang="en-US"/>
          </a:p>
        </p:txBody>
      </p:sp>
      <p:pic>
        <p:nvPicPr>
          <p:cNvPr id="5" name="Picture 4" descr="A grey and yellow text&#10;&#10;Description automatically generated with medium confidence">
            <a:extLst>
              <a:ext uri="{FF2B5EF4-FFF2-40B4-BE49-F238E27FC236}">
                <a16:creationId xmlns:a16="http://schemas.microsoft.com/office/drawing/2014/main" id="{4B765DEF-FC74-1BD8-C674-988E5AD3EE06}"/>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2520611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black spot&#10;&#10;Description automatically generated with medium confidence">
            <a:extLst>
              <a:ext uri="{FF2B5EF4-FFF2-40B4-BE49-F238E27FC236}">
                <a16:creationId xmlns:a16="http://schemas.microsoft.com/office/drawing/2014/main" id="{2C9EFCB5-1AD0-DFB6-DF87-E05FE8BC1D4C}"/>
              </a:ext>
            </a:extLst>
          </p:cNvPr>
          <p:cNvPicPr>
            <a:picLocks noChangeAspect="1"/>
          </p:cNvPicPr>
          <p:nvPr/>
        </p:nvPicPr>
        <p:blipFill rotWithShape="1">
          <a:blip r:embed="rId2"/>
          <a:srcRect l="33411"/>
          <a:stretch/>
        </p:blipFill>
        <p:spPr>
          <a:xfrm>
            <a:off x="0" y="479285"/>
            <a:ext cx="2508439" cy="736329"/>
          </a:xfrm>
          <a:prstGeom prst="rect">
            <a:avLst/>
          </a:prstGeom>
        </p:spPr>
      </p:pic>
      <p:grpSp>
        <p:nvGrpSpPr>
          <p:cNvPr id="10" name="Group 9">
            <a:extLst>
              <a:ext uri="{FF2B5EF4-FFF2-40B4-BE49-F238E27FC236}">
                <a16:creationId xmlns:a16="http://schemas.microsoft.com/office/drawing/2014/main" id="{B945E076-F30D-D50C-A9B2-02D7AF92D9FC}"/>
              </a:ext>
            </a:extLst>
          </p:cNvPr>
          <p:cNvGrpSpPr/>
          <p:nvPr/>
        </p:nvGrpSpPr>
        <p:grpSpPr>
          <a:xfrm>
            <a:off x="943803" y="2506532"/>
            <a:ext cx="7224119" cy="701936"/>
            <a:chOff x="943803" y="2506532"/>
            <a:chExt cx="7224119" cy="701936"/>
          </a:xfrm>
        </p:grpSpPr>
        <p:sp>
          <p:nvSpPr>
            <p:cNvPr id="8" name="Rectangle 7">
              <a:extLst>
                <a:ext uri="{FF2B5EF4-FFF2-40B4-BE49-F238E27FC236}">
                  <a16:creationId xmlns:a16="http://schemas.microsoft.com/office/drawing/2014/main" id="{048D4066-B4D1-2C36-B9D9-60FF47735230}"/>
                </a:ext>
              </a:extLst>
            </p:cNvPr>
            <p:cNvSpPr/>
            <p:nvPr/>
          </p:nvSpPr>
          <p:spPr>
            <a:xfrm>
              <a:off x="4249270" y="2506532"/>
              <a:ext cx="3918652" cy="350968"/>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7A82B5-D828-5221-2D8F-1920C802F50C}"/>
                </a:ext>
              </a:extLst>
            </p:cNvPr>
            <p:cNvSpPr/>
            <p:nvPr/>
          </p:nvSpPr>
          <p:spPr>
            <a:xfrm>
              <a:off x="943803" y="2857500"/>
              <a:ext cx="1175453" cy="350968"/>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DDA977F-5D0C-3411-718F-93EF80182CA9}"/>
              </a:ext>
            </a:extLst>
          </p:cNvPr>
          <p:cNvSpPr txBox="1"/>
          <p:nvPr/>
        </p:nvSpPr>
        <p:spPr>
          <a:xfrm>
            <a:off x="1817271" y="479285"/>
            <a:ext cx="5205567" cy="707886"/>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EPHESIANS 2:20</a:t>
            </a:r>
          </a:p>
        </p:txBody>
      </p:sp>
      <p:sp>
        <p:nvSpPr>
          <p:cNvPr id="7" name="Title 5">
            <a:extLst>
              <a:ext uri="{FF2B5EF4-FFF2-40B4-BE49-F238E27FC236}">
                <a16:creationId xmlns:a16="http://schemas.microsoft.com/office/drawing/2014/main" id="{4D990C59-BF33-96DE-557F-CA704EA7E822}"/>
              </a:ext>
            </a:extLst>
          </p:cNvPr>
          <p:cNvSpPr txBox="1">
            <a:spLocks/>
          </p:cNvSpPr>
          <p:nvPr/>
        </p:nvSpPr>
        <p:spPr>
          <a:xfrm>
            <a:off x="943803" y="1827021"/>
            <a:ext cx="7256393" cy="288482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i="0" baseline="30000" dirty="0">
                <a:solidFill>
                  <a:schemeClr val="bg1"/>
                </a:solidFill>
                <a:effectLst/>
                <a:latin typeface="system-ui"/>
              </a:rPr>
              <a:t>19 </a:t>
            </a:r>
            <a:r>
              <a:rPr lang="en-US" sz="2400" b="0" i="0" dirty="0">
                <a:solidFill>
                  <a:schemeClr val="bg1"/>
                </a:solidFill>
                <a:effectLst/>
                <a:latin typeface="system-ui"/>
              </a:rPr>
              <a:t>So then you are no longer strangers and aliens, but </a:t>
            </a:r>
            <a:br>
              <a:rPr lang="en-US" sz="2400" b="0" i="0" dirty="0">
                <a:solidFill>
                  <a:schemeClr val="bg1"/>
                </a:solidFill>
                <a:effectLst/>
                <a:latin typeface="system-ui"/>
              </a:rPr>
            </a:br>
            <a:r>
              <a:rPr lang="en-US" sz="2400" b="0" i="0" dirty="0">
                <a:solidFill>
                  <a:schemeClr val="bg1"/>
                </a:solidFill>
                <a:effectLst/>
                <a:latin typeface="system-ui"/>
              </a:rPr>
              <a:t>you are fellow citizens with the saints, and are of God’s household, </a:t>
            </a:r>
            <a:r>
              <a:rPr lang="en-US" sz="2400" b="1" i="0" baseline="30000" dirty="0">
                <a:solidFill>
                  <a:schemeClr val="bg1"/>
                </a:solidFill>
                <a:effectLst/>
                <a:latin typeface="system-ui"/>
              </a:rPr>
              <a:t>20 </a:t>
            </a:r>
            <a:r>
              <a:rPr lang="en-US" sz="2400" b="0" i="0" dirty="0">
                <a:solidFill>
                  <a:schemeClr val="bg1"/>
                </a:solidFill>
                <a:effectLst/>
                <a:latin typeface="system-ui"/>
              </a:rPr>
              <a:t>having been built on the foundation of the apostles and prophets, Christ Jesus Himself being the corner </a:t>
            </a:r>
            <a:r>
              <a:rPr lang="en-US" sz="2400" b="0" i="1" dirty="0">
                <a:solidFill>
                  <a:schemeClr val="bg1"/>
                </a:solidFill>
                <a:effectLst/>
                <a:latin typeface="system-ui"/>
              </a:rPr>
              <a:t>stone</a:t>
            </a:r>
            <a:r>
              <a:rPr lang="en-US" sz="2400" b="0" i="0" dirty="0">
                <a:solidFill>
                  <a:schemeClr val="bg1"/>
                </a:solidFill>
                <a:effectLst/>
                <a:latin typeface="system-ui"/>
              </a:rPr>
              <a:t>, </a:t>
            </a:r>
            <a:r>
              <a:rPr lang="en-US" sz="2400" b="1" i="0" baseline="30000" dirty="0">
                <a:solidFill>
                  <a:schemeClr val="bg1"/>
                </a:solidFill>
                <a:effectLst/>
                <a:latin typeface="system-ui"/>
              </a:rPr>
              <a:t>21 </a:t>
            </a:r>
            <a:r>
              <a:rPr lang="en-US" sz="2400" b="0" i="0" dirty="0">
                <a:solidFill>
                  <a:schemeClr val="bg1"/>
                </a:solidFill>
                <a:effectLst/>
                <a:latin typeface="system-ui"/>
              </a:rPr>
              <a:t>in whom the whole building, being fitted together, is growing into a holy temple in the Lord,</a:t>
            </a:r>
            <a:br>
              <a:rPr lang="en-US" sz="2400" b="0" i="0" dirty="0">
                <a:solidFill>
                  <a:schemeClr val="bg1"/>
                </a:solidFill>
                <a:effectLst/>
                <a:latin typeface="system-ui"/>
              </a:rPr>
            </a:br>
            <a:r>
              <a:rPr lang="en-US" sz="2400" b="0" i="0" dirty="0">
                <a:solidFill>
                  <a:schemeClr val="bg1"/>
                </a:solidFill>
                <a:effectLst/>
                <a:latin typeface="system-ui"/>
              </a:rPr>
              <a:t> </a:t>
            </a:r>
            <a:r>
              <a:rPr lang="en-US" sz="2400" b="1" i="0" baseline="30000" dirty="0">
                <a:solidFill>
                  <a:schemeClr val="bg1"/>
                </a:solidFill>
                <a:effectLst/>
                <a:latin typeface="system-ui"/>
              </a:rPr>
              <a:t>22 </a:t>
            </a:r>
            <a:r>
              <a:rPr lang="en-US" sz="2400" b="0" i="0" dirty="0">
                <a:solidFill>
                  <a:schemeClr val="bg1"/>
                </a:solidFill>
                <a:effectLst/>
                <a:latin typeface="system-ui"/>
              </a:rPr>
              <a:t>in whom you also are being built together into a dwelling of God in the Spirit.</a:t>
            </a:r>
            <a:endParaRPr lang="en-US" sz="4400" i="1" dirty="0">
              <a:solidFill>
                <a:schemeClr val="bg1"/>
              </a:solidFill>
            </a:endParaRPr>
          </a:p>
        </p:txBody>
      </p:sp>
    </p:spTree>
    <p:extLst>
      <p:ext uri="{BB962C8B-B14F-4D97-AF65-F5344CB8AC3E}">
        <p14:creationId xmlns:p14="http://schemas.microsoft.com/office/powerpoint/2010/main" val="790057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4BF4EB4-39E7-DA4D-A93B-689359625BC6}"/>
              </a:ext>
            </a:extLst>
          </p:cNvPr>
          <p:cNvGrpSpPr/>
          <p:nvPr/>
        </p:nvGrpSpPr>
        <p:grpSpPr>
          <a:xfrm>
            <a:off x="3632135" y="3552712"/>
            <a:ext cx="5213935" cy="1463040"/>
            <a:chOff x="3840480" y="3552712"/>
            <a:chExt cx="5213935" cy="1463040"/>
          </a:xfrm>
        </p:grpSpPr>
        <p:sp>
          <p:nvSpPr>
            <p:cNvPr id="9" name="Rectangle 8">
              <a:extLst>
                <a:ext uri="{FF2B5EF4-FFF2-40B4-BE49-F238E27FC236}">
                  <a16:creationId xmlns:a16="http://schemas.microsoft.com/office/drawing/2014/main" id="{C651DA74-F4C6-845A-9F56-6E941B0186D9}"/>
                </a:ext>
              </a:extLst>
            </p:cNvPr>
            <p:cNvSpPr/>
            <p:nvPr/>
          </p:nvSpPr>
          <p:spPr>
            <a:xfrm>
              <a:off x="3840480" y="3552712"/>
              <a:ext cx="1463040" cy="1463040"/>
            </a:xfrm>
            <a:prstGeom prst="rect">
              <a:avLst/>
            </a:prstGeom>
            <a:solidFill>
              <a:schemeClr val="tx1">
                <a:lumMod val="50000"/>
                <a:lumOff val="50000"/>
              </a:schemeClr>
            </a:solidFill>
            <a:ln>
              <a:noFill/>
            </a:ln>
            <a:scene3d>
              <a:camera prst="isometricTopUp"/>
              <a:lightRig rig="threePt" dir="t"/>
            </a:scene3d>
            <a:sp3d extrusionH="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34E87AD-46DB-70F1-22E3-62FC4C30D882}"/>
                </a:ext>
              </a:extLst>
            </p:cNvPr>
            <p:cNvGrpSpPr/>
            <p:nvPr/>
          </p:nvGrpSpPr>
          <p:grpSpPr>
            <a:xfrm>
              <a:off x="5593287" y="4054788"/>
              <a:ext cx="3461128" cy="711840"/>
              <a:chOff x="5605068" y="1413644"/>
              <a:chExt cx="3461128" cy="711840"/>
            </a:xfrm>
          </p:grpSpPr>
          <p:grpSp>
            <p:nvGrpSpPr>
              <p:cNvPr id="27" name="Group 26">
                <a:extLst>
                  <a:ext uri="{FF2B5EF4-FFF2-40B4-BE49-F238E27FC236}">
                    <a16:creationId xmlns:a16="http://schemas.microsoft.com/office/drawing/2014/main" id="{6C021B55-12DF-BBE6-D3A1-F444418FA64F}"/>
                  </a:ext>
                </a:extLst>
              </p:cNvPr>
              <p:cNvGrpSpPr/>
              <p:nvPr/>
            </p:nvGrpSpPr>
            <p:grpSpPr>
              <a:xfrm>
                <a:off x="5605068" y="1639421"/>
                <a:ext cx="857504" cy="100584"/>
                <a:chOff x="5597252" y="1639421"/>
                <a:chExt cx="857504" cy="100584"/>
              </a:xfrm>
            </p:grpSpPr>
            <p:cxnSp>
              <p:nvCxnSpPr>
                <p:cNvPr id="31" name="Straight Connector 30">
                  <a:extLst>
                    <a:ext uri="{FF2B5EF4-FFF2-40B4-BE49-F238E27FC236}">
                      <a16:creationId xmlns:a16="http://schemas.microsoft.com/office/drawing/2014/main" id="{F51E2F78-101B-9E29-E399-EED8AF96FF8A}"/>
                    </a:ext>
                  </a:extLst>
                </p:cNvPr>
                <p:cNvCxnSpPr/>
                <p:nvPr/>
              </p:nvCxnSpPr>
              <p:spPr>
                <a:xfrm>
                  <a:off x="5597252" y="1688951"/>
                  <a:ext cx="731520" cy="0"/>
                </a:xfrm>
                <a:prstGeom prst="line">
                  <a:avLst/>
                </a:prstGeom>
                <a:ln w="22225">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194DF140-9E28-CE50-63BC-615A4E41651F}"/>
                    </a:ext>
                  </a:extLst>
                </p:cNvPr>
                <p:cNvSpPr/>
                <p:nvPr/>
              </p:nvSpPr>
              <p:spPr>
                <a:xfrm>
                  <a:off x="6354172" y="1639421"/>
                  <a:ext cx="100584" cy="100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A30DCEE-BEA4-1D83-75AA-F3ED65E02F5C}"/>
                  </a:ext>
                </a:extLst>
              </p:cNvPr>
              <p:cNvGrpSpPr/>
              <p:nvPr/>
            </p:nvGrpSpPr>
            <p:grpSpPr>
              <a:xfrm>
                <a:off x="6473748" y="1413644"/>
                <a:ext cx="2592448" cy="711840"/>
                <a:chOff x="4652032" y="3972336"/>
                <a:chExt cx="2592448" cy="711840"/>
              </a:xfrm>
            </p:grpSpPr>
            <p:sp>
              <p:nvSpPr>
                <p:cNvPr id="29" name="TextBox 28">
                  <a:extLst>
                    <a:ext uri="{FF2B5EF4-FFF2-40B4-BE49-F238E27FC236}">
                      <a16:creationId xmlns:a16="http://schemas.microsoft.com/office/drawing/2014/main" id="{B8E16A82-3710-9881-AC49-F90C42FE2166}"/>
                    </a:ext>
                  </a:extLst>
                </p:cNvPr>
                <p:cNvSpPr txBox="1"/>
                <p:nvPr/>
              </p:nvSpPr>
              <p:spPr>
                <a:xfrm>
                  <a:off x="4714874" y="4284066"/>
                  <a:ext cx="2529606" cy="400110"/>
                </a:xfrm>
                <a:prstGeom prst="rect">
                  <a:avLst/>
                </a:prstGeom>
                <a:noFill/>
              </p:spPr>
              <p:txBody>
                <a:bodyPr wrap="square" rtlCol="0">
                  <a:spAutoFit/>
                </a:bodyPr>
                <a:lstStyle/>
                <a:p>
                  <a:r>
                    <a:rPr lang="en-US" sz="2000" i="1" dirty="0">
                      <a:solidFill>
                        <a:schemeClr val="bg1"/>
                      </a:solidFill>
                      <a:latin typeface="Calibri Light" panose="020F0302020204030204" pitchFamily="34" charset="0"/>
                      <a:cs typeface="Calibri Light" panose="020F0302020204030204" pitchFamily="34" charset="0"/>
                    </a:rPr>
                    <a:t>Acts 15:7</a:t>
                  </a:r>
                </a:p>
              </p:txBody>
            </p:sp>
            <p:sp>
              <p:nvSpPr>
                <p:cNvPr id="30" name="TextBox 29">
                  <a:extLst>
                    <a:ext uri="{FF2B5EF4-FFF2-40B4-BE49-F238E27FC236}">
                      <a16:creationId xmlns:a16="http://schemas.microsoft.com/office/drawing/2014/main" id="{9AE4D102-C100-DC83-9983-8994D566DCB9}"/>
                    </a:ext>
                  </a:extLst>
                </p:cNvPr>
                <p:cNvSpPr txBox="1"/>
                <p:nvPr/>
              </p:nvSpPr>
              <p:spPr>
                <a:xfrm>
                  <a:off x="4652032" y="3972336"/>
                  <a:ext cx="1974903"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THE GOSPEL</a:t>
                  </a:r>
                </a:p>
              </p:txBody>
            </p:sp>
          </p:grpSp>
        </p:grpSp>
      </p:grpSp>
      <p:grpSp>
        <p:nvGrpSpPr>
          <p:cNvPr id="52" name="Group 51">
            <a:extLst>
              <a:ext uri="{FF2B5EF4-FFF2-40B4-BE49-F238E27FC236}">
                <a16:creationId xmlns:a16="http://schemas.microsoft.com/office/drawing/2014/main" id="{1FD0773C-4F75-3288-95D8-F6D0B94DE014}"/>
              </a:ext>
            </a:extLst>
          </p:cNvPr>
          <p:cNvGrpSpPr/>
          <p:nvPr/>
        </p:nvGrpSpPr>
        <p:grpSpPr>
          <a:xfrm>
            <a:off x="-90195" y="2892910"/>
            <a:ext cx="5185370" cy="1463040"/>
            <a:chOff x="118150" y="2892910"/>
            <a:chExt cx="5185370" cy="1463040"/>
          </a:xfrm>
        </p:grpSpPr>
        <p:sp>
          <p:nvSpPr>
            <p:cNvPr id="8" name="Rectangle 7">
              <a:extLst>
                <a:ext uri="{FF2B5EF4-FFF2-40B4-BE49-F238E27FC236}">
                  <a16:creationId xmlns:a16="http://schemas.microsoft.com/office/drawing/2014/main" id="{5914BA4D-0D6E-4958-2DF8-FD601E1C5E4F}"/>
                </a:ext>
              </a:extLst>
            </p:cNvPr>
            <p:cNvSpPr/>
            <p:nvPr/>
          </p:nvSpPr>
          <p:spPr>
            <a:xfrm>
              <a:off x="3840480" y="2892910"/>
              <a:ext cx="1463040" cy="1463040"/>
            </a:xfrm>
            <a:prstGeom prst="rect">
              <a:avLst/>
            </a:prstGeom>
            <a:solidFill>
              <a:schemeClr val="bg1">
                <a:lumMod val="75000"/>
                <a:alpha val="92000"/>
              </a:schemeClr>
            </a:solidFill>
            <a:ln>
              <a:noFill/>
            </a:ln>
            <a:scene3d>
              <a:camera prst="isometricTopUp"/>
              <a:lightRig rig="threePt" dir="t"/>
            </a:scene3d>
            <a:sp3d extrusionH="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CDAB9E5-0A67-292D-FAC6-FB8870A7236F}"/>
                </a:ext>
              </a:extLst>
            </p:cNvPr>
            <p:cNvGrpSpPr/>
            <p:nvPr/>
          </p:nvGrpSpPr>
          <p:grpSpPr>
            <a:xfrm>
              <a:off x="118150" y="3443903"/>
              <a:ext cx="3405669" cy="746539"/>
              <a:chOff x="118150" y="3443903"/>
              <a:chExt cx="3405669" cy="746539"/>
            </a:xfrm>
          </p:grpSpPr>
          <p:grpSp>
            <p:nvGrpSpPr>
              <p:cNvPr id="34" name="Group 33">
                <a:extLst>
                  <a:ext uri="{FF2B5EF4-FFF2-40B4-BE49-F238E27FC236}">
                    <a16:creationId xmlns:a16="http://schemas.microsoft.com/office/drawing/2014/main" id="{867240D6-72CE-3570-B68D-674CC800B407}"/>
                  </a:ext>
                </a:extLst>
              </p:cNvPr>
              <p:cNvGrpSpPr/>
              <p:nvPr/>
            </p:nvGrpSpPr>
            <p:grpSpPr>
              <a:xfrm rot="10800000">
                <a:off x="2666315" y="3609012"/>
                <a:ext cx="857504" cy="100584"/>
                <a:chOff x="5597252" y="1639421"/>
                <a:chExt cx="857504" cy="100584"/>
              </a:xfrm>
            </p:grpSpPr>
            <p:cxnSp>
              <p:nvCxnSpPr>
                <p:cNvPr id="38" name="Straight Connector 37">
                  <a:extLst>
                    <a:ext uri="{FF2B5EF4-FFF2-40B4-BE49-F238E27FC236}">
                      <a16:creationId xmlns:a16="http://schemas.microsoft.com/office/drawing/2014/main" id="{17E877BE-D0BA-112B-E49F-7F2A2E4298DF}"/>
                    </a:ext>
                  </a:extLst>
                </p:cNvPr>
                <p:cNvCxnSpPr/>
                <p:nvPr/>
              </p:nvCxnSpPr>
              <p:spPr>
                <a:xfrm>
                  <a:off x="5597252" y="1688951"/>
                  <a:ext cx="731520" cy="0"/>
                </a:xfrm>
                <a:prstGeom prst="line">
                  <a:avLst/>
                </a:prstGeom>
                <a:ln w="22225">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3901E3E7-8E26-30C3-B688-5470455EE503}"/>
                    </a:ext>
                  </a:extLst>
                </p:cNvPr>
                <p:cNvSpPr/>
                <p:nvPr/>
              </p:nvSpPr>
              <p:spPr>
                <a:xfrm>
                  <a:off x="6354172" y="1639421"/>
                  <a:ext cx="100584" cy="100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791E9155-E8D0-A02F-5A7B-ACEE29BD17D2}"/>
                  </a:ext>
                </a:extLst>
              </p:cNvPr>
              <p:cNvGrpSpPr/>
              <p:nvPr/>
            </p:nvGrpSpPr>
            <p:grpSpPr>
              <a:xfrm>
                <a:off x="118150" y="3443903"/>
                <a:ext cx="2538660" cy="746539"/>
                <a:chOff x="4088275" y="3972336"/>
                <a:chExt cx="2538660" cy="746539"/>
              </a:xfrm>
            </p:grpSpPr>
            <p:sp>
              <p:nvSpPr>
                <p:cNvPr id="36" name="TextBox 35">
                  <a:extLst>
                    <a:ext uri="{FF2B5EF4-FFF2-40B4-BE49-F238E27FC236}">
                      <a16:creationId xmlns:a16="http://schemas.microsoft.com/office/drawing/2014/main" id="{18FC2B63-4614-652F-66D8-DA48454CDBE5}"/>
                    </a:ext>
                  </a:extLst>
                </p:cNvPr>
                <p:cNvSpPr txBox="1"/>
                <p:nvPr/>
              </p:nvSpPr>
              <p:spPr>
                <a:xfrm>
                  <a:off x="4088275" y="4318765"/>
                  <a:ext cx="2529606" cy="400110"/>
                </a:xfrm>
                <a:prstGeom prst="rect">
                  <a:avLst/>
                </a:prstGeom>
                <a:noFill/>
              </p:spPr>
              <p:txBody>
                <a:bodyPr wrap="square" rtlCol="0">
                  <a:spAutoFit/>
                </a:bodyPr>
                <a:lstStyle/>
                <a:p>
                  <a:pPr algn="r"/>
                  <a:r>
                    <a:rPr lang="en-US" sz="2000" i="1" dirty="0">
                      <a:solidFill>
                        <a:schemeClr val="bg1"/>
                      </a:solidFill>
                      <a:latin typeface="Calibri Light" panose="020F0302020204030204" pitchFamily="34" charset="0"/>
                      <a:cs typeface="Calibri Light" panose="020F0302020204030204" pitchFamily="34" charset="0"/>
                    </a:rPr>
                    <a:t>Acts 2:42</a:t>
                  </a:r>
                </a:p>
              </p:txBody>
            </p:sp>
            <p:sp>
              <p:nvSpPr>
                <p:cNvPr id="37" name="TextBox 36">
                  <a:extLst>
                    <a:ext uri="{FF2B5EF4-FFF2-40B4-BE49-F238E27FC236}">
                      <a16:creationId xmlns:a16="http://schemas.microsoft.com/office/drawing/2014/main" id="{F54AB68D-B9F6-5FA4-B782-D201681F7534}"/>
                    </a:ext>
                  </a:extLst>
                </p:cNvPr>
                <p:cNvSpPr txBox="1"/>
                <p:nvPr/>
              </p:nvSpPr>
              <p:spPr>
                <a:xfrm>
                  <a:off x="4652032" y="3972336"/>
                  <a:ext cx="1974903" cy="461665"/>
                </a:xfrm>
                <a:prstGeom prst="rect">
                  <a:avLst/>
                </a:prstGeom>
                <a:noFill/>
              </p:spPr>
              <p:txBody>
                <a:bodyPr wrap="square" rtlCol="0">
                  <a:spAutoFit/>
                </a:bodyPr>
                <a:lstStyle/>
                <a:p>
                  <a:pPr algn="r"/>
                  <a:r>
                    <a:rPr lang="en-US" sz="2400" dirty="0">
                      <a:solidFill>
                        <a:schemeClr val="bg1"/>
                      </a:solidFill>
                      <a:latin typeface="Calibri" panose="020F0502020204030204" pitchFamily="34" charset="0"/>
                      <a:cs typeface="Calibri" panose="020F0502020204030204" pitchFamily="34" charset="0"/>
                    </a:rPr>
                    <a:t>DOCTRINE</a:t>
                  </a:r>
                </a:p>
              </p:txBody>
            </p:sp>
          </p:grpSp>
        </p:grpSp>
      </p:grpSp>
      <p:grpSp>
        <p:nvGrpSpPr>
          <p:cNvPr id="53" name="Group 52">
            <a:extLst>
              <a:ext uri="{FF2B5EF4-FFF2-40B4-BE49-F238E27FC236}">
                <a16:creationId xmlns:a16="http://schemas.microsoft.com/office/drawing/2014/main" id="{79A5C61E-DEBF-A436-C69A-591F43EC86E8}"/>
              </a:ext>
            </a:extLst>
          </p:cNvPr>
          <p:cNvGrpSpPr/>
          <p:nvPr/>
        </p:nvGrpSpPr>
        <p:grpSpPr>
          <a:xfrm>
            <a:off x="3632135" y="2233109"/>
            <a:ext cx="5195944" cy="1463040"/>
            <a:chOff x="3840480" y="2233109"/>
            <a:chExt cx="5195944" cy="1463040"/>
          </a:xfrm>
        </p:grpSpPr>
        <p:sp>
          <p:nvSpPr>
            <p:cNvPr id="7" name="Rectangle 6">
              <a:extLst>
                <a:ext uri="{FF2B5EF4-FFF2-40B4-BE49-F238E27FC236}">
                  <a16:creationId xmlns:a16="http://schemas.microsoft.com/office/drawing/2014/main" id="{B81DEE00-7951-E60B-09A5-35355D30D57F}"/>
                </a:ext>
              </a:extLst>
            </p:cNvPr>
            <p:cNvSpPr/>
            <p:nvPr/>
          </p:nvSpPr>
          <p:spPr>
            <a:xfrm>
              <a:off x="3840480" y="2233109"/>
              <a:ext cx="1463040" cy="1463040"/>
            </a:xfrm>
            <a:prstGeom prst="rect">
              <a:avLst/>
            </a:prstGeom>
            <a:solidFill>
              <a:srgbClr val="FFDF7C">
                <a:alpha val="92000"/>
              </a:srgbClr>
            </a:solidFill>
            <a:ln>
              <a:noFill/>
            </a:ln>
            <a:scene3d>
              <a:camera prst="isometricTopUp"/>
              <a:lightRig rig="threePt" dir="t"/>
            </a:scene3d>
            <a:sp3d extrusionH="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DF37489-18B8-3E78-6BA1-E179626B5B24}"/>
                </a:ext>
              </a:extLst>
            </p:cNvPr>
            <p:cNvGrpSpPr/>
            <p:nvPr/>
          </p:nvGrpSpPr>
          <p:grpSpPr>
            <a:xfrm>
              <a:off x="5602190" y="2734216"/>
              <a:ext cx="3434234" cy="711840"/>
              <a:chOff x="5605068" y="1413644"/>
              <a:chExt cx="3434234" cy="711840"/>
            </a:xfrm>
          </p:grpSpPr>
          <p:grpSp>
            <p:nvGrpSpPr>
              <p:cNvPr id="20" name="Group 19">
                <a:extLst>
                  <a:ext uri="{FF2B5EF4-FFF2-40B4-BE49-F238E27FC236}">
                    <a16:creationId xmlns:a16="http://schemas.microsoft.com/office/drawing/2014/main" id="{66BDBBF9-FD8A-062E-FC42-A5A544D5E879}"/>
                  </a:ext>
                </a:extLst>
              </p:cNvPr>
              <p:cNvGrpSpPr/>
              <p:nvPr/>
            </p:nvGrpSpPr>
            <p:grpSpPr>
              <a:xfrm>
                <a:off x="5605068" y="1639421"/>
                <a:ext cx="857504" cy="100584"/>
                <a:chOff x="5597252" y="1639421"/>
                <a:chExt cx="857504" cy="100584"/>
              </a:xfrm>
            </p:grpSpPr>
            <p:cxnSp>
              <p:nvCxnSpPr>
                <p:cNvPr id="24" name="Straight Connector 23">
                  <a:extLst>
                    <a:ext uri="{FF2B5EF4-FFF2-40B4-BE49-F238E27FC236}">
                      <a16:creationId xmlns:a16="http://schemas.microsoft.com/office/drawing/2014/main" id="{A5D4D457-C0F4-A72B-658E-B92F3BC2E66F}"/>
                    </a:ext>
                  </a:extLst>
                </p:cNvPr>
                <p:cNvCxnSpPr/>
                <p:nvPr/>
              </p:nvCxnSpPr>
              <p:spPr>
                <a:xfrm>
                  <a:off x="5597252" y="1688951"/>
                  <a:ext cx="731520" cy="0"/>
                </a:xfrm>
                <a:prstGeom prst="line">
                  <a:avLst/>
                </a:prstGeom>
                <a:ln w="22225">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7209B900-7C9C-4565-941A-CE7534123683}"/>
                    </a:ext>
                  </a:extLst>
                </p:cNvPr>
                <p:cNvSpPr/>
                <p:nvPr/>
              </p:nvSpPr>
              <p:spPr>
                <a:xfrm>
                  <a:off x="6354172" y="1639421"/>
                  <a:ext cx="100584" cy="100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41D9755-2D59-CBF1-A067-48D1DEAFA2A5}"/>
                  </a:ext>
                </a:extLst>
              </p:cNvPr>
              <p:cNvGrpSpPr/>
              <p:nvPr/>
            </p:nvGrpSpPr>
            <p:grpSpPr>
              <a:xfrm>
                <a:off x="6473748" y="1413644"/>
                <a:ext cx="2565554" cy="711840"/>
                <a:chOff x="4652032" y="3972336"/>
                <a:chExt cx="2565554" cy="711840"/>
              </a:xfrm>
            </p:grpSpPr>
            <p:sp>
              <p:nvSpPr>
                <p:cNvPr id="22" name="TextBox 21">
                  <a:extLst>
                    <a:ext uri="{FF2B5EF4-FFF2-40B4-BE49-F238E27FC236}">
                      <a16:creationId xmlns:a16="http://schemas.microsoft.com/office/drawing/2014/main" id="{A821276C-94FD-D71A-FE7B-F4D00D5CB01C}"/>
                    </a:ext>
                  </a:extLst>
                </p:cNvPr>
                <p:cNvSpPr txBox="1"/>
                <p:nvPr/>
              </p:nvSpPr>
              <p:spPr>
                <a:xfrm>
                  <a:off x="4687980" y="4284066"/>
                  <a:ext cx="2529606" cy="400110"/>
                </a:xfrm>
                <a:prstGeom prst="rect">
                  <a:avLst/>
                </a:prstGeom>
                <a:noFill/>
              </p:spPr>
              <p:txBody>
                <a:bodyPr wrap="square" rtlCol="0">
                  <a:spAutoFit/>
                </a:bodyPr>
                <a:lstStyle/>
                <a:p>
                  <a:r>
                    <a:rPr lang="en-US" sz="2000" i="1" dirty="0">
                      <a:solidFill>
                        <a:schemeClr val="bg1"/>
                      </a:solidFill>
                      <a:latin typeface="Calibri Light" panose="020F0302020204030204" pitchFamily="34" charset="0"/>
                      <a:cs typeface="Calibri Light" panose="020F0302020204030204" pitchFamily="34" charset="0"/>
                    </a:rPr>
                    <a:t>1 Corinthians 14:40</a:t>
                  </a:r>
                </a:p>
              </p:txBody>
            </p:sp>
            <p:sp>
              <p:nvSpPr>
                <p:cNvPr id="23" name="TextBox 22">
                  <a:extLst>
                    <a:ext uri="{FF2B5EF4-FFF2-40B4-BE49-F238E27FC236}">
                      <a16:creationId xmlns:a16="http://schemas.microsoft.com/office/drawing/2014/main" id="{EEAE8A80-81A8-3DC4-7A14-C9390443CB0E}"/>
                    </a:ext>
                  </a:extLst>
                </p:cNvPr>
                <p:cNvSpPr txBox="1"/>
                <p:nvPr/>
              </p:nvSpPr>
              <p:spPr>
                <a:xfrm>
                  <a:off x="4652032" y="3972336"/>
                  <a:ext cx="1974903"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WORSHIP</a:t>
                  </a:r>
                </a:p>
              </p:txBody>
            </p:sp>
          </p:grpSp>
        </p:grpSp>
      </p:grpSp>
      <p:grpSp>
        <p:nvGrpSpPr>
          <p:cNvPr id="54" name="Group 53">
            <a:extLst>
              <a:ext uri="{FF2B5EF4-FFF2-40B4-BE49-F238E27FC236}">
                <a16:creationId xmlns:a16="http://schemas.microsoft.com/office/drawing/2014/main" id="{A8A0CEBB-0998-D644-EADF-195EC47B55E0}"/>
              </a:ext>
            </a:extLst>
          </p:cNvPr>
          <p:cNvGrpSpPr/>
          <p:nvPr/>
        </p:nvGrpSpPr>
        <p:grpSpPr>
          <a:xfrm>
            <a:off x="-67011" y="1573308"/>
            <a:ext cx="5162186" cy="1463040"/>
            <a:chOff x="141334" y="1573308"/>
            <a:chExt cx="5162186" cy="1463040"/>
          </a:xfrm>
        </p:grpSpPr>
        <p:sp>
          <p:nvSpPr>
            <p:cNvPr id="5" name="Rectangle 4">
              <a:extLst>
                <a:ext uri="{FF2B5EF4-FFF2-40B4-BE49-F238E27FC236}">
                  <a16:creationId xmlns:a16="http://schemas.microsoft.com/office/drawing/2014/main" id="{B297983E-9A29-9F84-FDB6-780B9A830B13}"/>
                </a:ext>
              </a:extLst>
            </p:cNvPr>
            <p:cNvSpPr/>
            <p:nvPr/>
          </p:nvSpPr>
          <p:spPr>
            <a:xfrm>
              <a:off x="3840480" y="1573308"/>
              <a:ext cx="1463040" cy="1463040"/>
            </a:xfrm>
            <a:prstGeom prst="rect">
              <a:avLst/>
            </a:prstGeom>
            <a:solidFill>
              <a:srgbClr val="FACC4D">
                <a:alpha val="92000"/>
              </a:srgbClr>
            </a:solidFill>
            <a:ln>
              <a:noFill/>
            </a:ln>
            <a:scene3d>
              <a:camera prst="isometricTopUp"/>
              <a:lightRig rig="threePt" dir="t"/>
            </a:scene3d>
            <a:sp3d extrusionH="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4A5BE10-7A1D-F522-9847-E513A6134C79}"/>
                </a:ext>
              </a:extLst>
            </p:cNvPr>
            <p:cNvGrpSpPr/>
            <p:nvPr/>
          </p:nvGrpSpPr>
          <p:grpSpPr>
            <a:xfrm>
              <a:off x="141334" y="2127455"/>
              <a:ext cx="3392222" cy="746539"/>
              <a:chOff x="131597" y="3443903"/>
              <a:chExt cx="3392222" cy="746539"/>
            </a:xfrm>
          </p:grpSpPr>
          <p:grpSp>
            <p:nvGrpSpPr>
              <p:cNvPr id="45" name="Group 44">
                <a:extLst>
                  <a:ext uri="{FF2B5EF4-FFF2-40B4-BE49-F238E27FC236}">
                    <a16:creationId xmlns:a16="http://schemas.microsoft.com/office/drawing/2014/main" id="{BB2CF295-F011-38B1-B7F4-18E885FADF4F}"/>
                  </a:ext>
                </a:extLst>
              </p:cNvPr>
              <p:cNvGrpSpPr/>
              <p:nvPr/>
            </p:nvGrpSpPr>
            <p:grpSpPr>
              <a:xfrm rot="10800000">
                <a:off x="2666315" y="3609012"/>
                <a:ext cx="857504" cy="100584"/>
                <a:chOff x="5597252" y="1639421"/>
                <a:chExt cx="857504" cy="100584"/>
              </a:xfrm>
            </p:grpSpPr>
            <p:cxnSp>
              <p:nvCxnSpPr>
                <p:cNvPr id="49" name="Straight Connector 48">
                  <a:extLst>
                    <a:ext uri="{FF2B5EF4-FFF2-40B4-BE49-F238E27FC236}">
                      <a16:creationId xmlns:a16="http://schemas.microsoft.com/office/drawing/2014/main" id="{DB317BB4-D7A9-C31B-7062-46BF1254A6FD}"/>
                    </a:ext>
                  </a:extLst>
                </p:cNvPr>
                <p:cNvCxnSpPr/>
                <p:nvPr/>
              </p:nvCxnSpPr>
              <p:spPr>
                <a:xfrm>
                  <a:off x="5597252" y="1688951"/>
                  <a:ext cx="731520" cy="0"/>
                </a:xfrm>
                <a:prstGeom prst="line">
                  <a:avLst/>
                </a:prstGeom>
                <a:ln w="22225">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5C44BFCA-5A95-EB89-8730-E68E4B295D88}"/>
                    </a:ext>
                  </a:extLst>
                </p:cNvPr>
                <p:cNvSpPr/>
                <p:nvPr/>
              </p:nvSpPr>
              <p:spPr>
                <a:xfrm>
                  <a:off x="6354172" y="1639421"/>
                  <a:ext cx="100584" cy="100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4868AAB-431D-61E6-86B2-0C0CDA2EA79A}"/>
                  </a:ext>
                </a:extLst>
              </p:cNvPr>
              <p:cNvGrpSpPr/>
              <p:nvPr/>
            </p:nvGrpSpPr>
            <p:grpSpPr>
              <a:xfrm>
                <a:off x="131597" y="3443903"/>
                <a:ext cx="2529606" cy="746539"/>
                <a:chOff x="4101722" y="3972336"/>
                <a:chExt cx="2529606" cy="746539"/>
              </a:xfrm>
            </p:grpSpPr>
            <p:sp>
              <p:nvSpPr>
                <p:cNvPr id="47" name="TextBox 46">
                  <a:extLst>
                    <a:ext uri="{FF2B5EF4-FFF2-40B4-BE49-F238E27FC236}">
                      <a16:creationId xmlns:a16="http://schemas.microsoft.com/office/drawing/2014/main" id="{C08F927F-84A9-656D-8309-D7DD15679316}"/>
                    </a:ext>
                  </a:extLst>
                </p:cNvPr>
                <p:cNvSpPr txBox="1"/>
                <p:nvPr/>
              </p:nvSpPr>
              <p:spPr>
                <a:xfrm>
                  <a:off x="4101722" y="4318765"/>
                  <a:ext cx="2529606" cy="400110"/>
                </a:xfrm>
                <a:prstGeom prst="rect">
                  <a:avLst/>
                </a:prstGeom>
                <a:noFill/>
              </p:spPr>
              <p:txBody>
                <a:bodyPr wrap="square" rtlCol="0">
                  <a:spAutoFit/>
                </a:bodyPr>
                <a:lstStyle/>
                <a:p>
                  <a:pPr algn="r"/>
                  <a:r>
                    <a:rPr lang="en-US" sz="2000" i="1" dirty="0">
                      <a:solidFill>
                        <a:schemeClr val="bg1"/>
                      </a:solidFill>
                      <a:latin typeface="Calibri Light" panose="020F0302020204030204" pitchFamily="34" charset="0"/>
                      <a:cs typeface="Calibri Light" panose="020F0302020204030204" pitchFamily="34" charset="0"/>
                    </a:rPr>
                    <a:t>1 Timothy 3:15</a:t>
                  </a:r>
                </a:p>
              </p:txBody>
            </p:sp>
            <p:sp>
              <p:nvSpPr>
                <p:cNvPr id="48" name="TextBox 47">
                  <a:extLst>
                    <a:ext uri="{FF2B5EF4-FFF2-40B4-BE49-F238E27FC236}">
                      <a16:creationId xmlns:a16="http://schemas.microsoft.com/office/drawing/2014/main" id="{DCC94BF2-7550-5DBD-A8F1-E209C2B73B27}"/>
                    </a:ext>
                  </a:extLst>
                </p:cNvPr>
                <p:cNvSpPr txBox="1"/>
                <p:nvPr/>
              </p:nvSpPr>
              <p:spPr>
                <a:xfrm>
                  <a:off x="4336906" y="3972336"/>
                  <a:ext cx="2290029" cy="461665"/>
                </a:xfrm>
                <a:prstGeom prst="rect">
                  <a:avLst/>
                </a:prstGeom>
                <a:noFill/>
              </p:spPr>
              <p:txBody>
                <a:bodyPr wrap="square" rtlCol="0">
                  <a:spAutoFit/>
                </a:bodyPr>
                <a:lstStyle/>
                <a:p>
                  <a:pPr algn="r"/>
                  <a:r>
                    <a:rPr lang="en-US" sz="2400" dirty="0">
                      <a:solidFill>
                        <a:schemeClr val="bg1"/>
                      </a:solidFill>
                      <a:latin typeface="Calibri" panose="020F0502020204030204" pitchFamily="34" charset="0"/>
                      <a:cs typeface="Calibri" panose="020F0502020204030204" pitchFamily="34" charset="0"/>
                    </a:rPr>
                    <a:t>PRACTICES</a:t>
                  </a:r>
                </a:p>
              </p:txBody>
            </p:sp>
          </p:grpSp>
        </p:grpSp>
      </p:grpSp>
      <p:grpSp>
        <p:nvGrpSpPr>
          <p:cNvPr id="55" name="Group 54">
            <a:extLst>
              <a:ext uri="{FF2B5EF4-FFF2-40B4-BE49-F238E27FC236}">
                <a16:creationId xmlns:a16="http://schemas.microsoft.com/office/drawing/2014/main" id="{E5341F18-F876-64F4-C403-F95D3C09E464}"/>
              </a:ext>
            </a:extLst>
          </p:cNvPr>
          <p:cNvGrpSpPr/>
          <p:nvPr/>
        </p:nvGrpSpPr>
        <p:grpSpPr>
          <a:xfrm>
            <a:off x="3632135" y="913507"/>
            <a:ext cx="5212269" cy="1463040"/>
            <a:chOff x="3840480" y="913507"/>
            <a:chExt cx="5212269" cy="1463040"/>
          </a:xfrm>
        </p:grpSpPr>
        <p:sp>
          <p:nvSpPr>
            <p:cNvPr id="6" name="Rectangle 5">
              <a:extLst>
                <a:ext uri="{FF2B5EF4-FFF2-40B4-BE49-F238E27FC236}">
                  <a16:creationId xmlns:a16="http://schemas.microsoft.com/office/drawing/2014/main" id="{8F6B02B1-8D66-2804-3834-C6C4E380DBDD}"/>
                </a:ext>
              </a:extLst>
            </p:cNvPr>
            <p:cNvSpPr/>
            <p:nvPr/>
          </p:nvSpPr>
          <p:spPr>
            <a:xfrm>
              <a:off x="3840480" y="913507"/>
              <a:ext cx="1463040" cy="1463040"/>
            </a:xfrm>
            <a:prstGeom prst="rect">
              <a:avLst/>
            </a:prstGeom>
            <a:solidFill>
              <a:srgbClr val="F8BB20">
                <a:alpha val="95125"/>
              </a:srgbClr>
            </a:solidFill>
            <a:ln>
              <a:noFill/>
            </a:ln>
            <a:scene3d>
              <a:camera prst="isometricTopUp"/>
              <a:lightRig rig="threePt" dir="t"/>
            </a:scene3d>
            <a:sp3d extrusionH="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4C37BC7-0545-B393-6EDC-37222294EEFE}"/>
                </a:ext>
              </a:extLst>
            </p:cNvPr>
            <p:cNvGrpSpPr/>
            <p:nvPr/>
          </p:nvGrpSpPr>
          <p:grpSpPr>
            <a:xfrm>
              <a:off x="5605068" y="1413644"/>
              <a:ext cx="3447681" cy="711840"/>
              <a:chOff x="5605068" y="1413644"/>
              <a:chExt cx="3447681" cy="711840"/>
            </a:xfrm>
          </p:grpSpPr>
          <p:grpSp>
            <p:nvGrpSpPr>
              <p:cNvPr id="13" name="Group 12">
                <a:extLst>
                  <a:ext uri="{FF2B5EF4-FFF2-40B4-BE49-F238E27FC236}">
                    <a16:creationId xmlns:a16="http://schemas.microsoft.com/office/drawing/2014/main" id="{C4B4105C-54FC-3DC9-B4BD-CD684A64A555}"/>
                  </a:ext>
                </a:extLst>
              </p:cNvPr>
              <p:cNvGrpSpPr/>
              <p:nvPr/>
            </p:nvGrpSpPr>
            <p:grpSpPr>
              <a:xfrm>
                <a:off x="5605068" y="1639421"/>
                <a:ext cx="857504" cy="100584"/>
                <a:chOff x="5597252" y="1639421"/>
                <a:chExt cx="857504" cy="100584"/>
              </a:xfrm>
            </p:grpSpPr>
            <p:cxnSp>
              <p:nvCxnSpPr>
                <p:cNvPr id="11" name="Straight Connector 10">
                  <a:extLst>
                    <a:ext uri="{FF2B5EF4-FFF2-40B4-BE49-F238E27FC236}">
                      <a16:creationId xmlns:a16="http://schemas.microsoft.com/office/drawing/2014/main" id="{29A1A777-F26E-9B71-609B-1B585300B80C}"/>
                    </a:ext>
                  </a:extLst>
                </p:cNvPr>
                <p:cNvCxnSpPr/>
                <p:nvPr/>
              </p:nvCxnSpPr>
              <p:spPr>
                <a:xfrm>
                  <a:off x="5597252" y="1688951"/>
                  <a:ext cx="731520" cy="0"/>
                </a:xfrm>
                <a:prstGeom prst="line">
                  <a:avLst/>
                </a:prstGeom>
                <a:ln w="22225">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1643C7DF-5BA3-7671-18C6-0DE7BFB5EA7A}"/>
                    </a:ext>
                  </a:extLst>
                </p:cNvPr>
                <p:cNvSpPr/>
                <p:nvPr/>
              </p:nvSpPr>
              <p:spPr>
                <a:xfrm>
                  <a:off x="6354172" y="1639421"/>
                  <a:ext cx="100584" cy="100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41E28B3-B574-23A5-552B-C24E3A8EA88B}"/>
                  </a:ext>
                </a:extLst>
              </p:cNvPr>
              <p:cNvGrpSpPr/>
              <p:nvPr/>
            </p:nvGrpSpPr>
            <p:grpSpPr>
              <a:xfrm>
                <a:off x="6473748" y="1413644"/>
                <a:ext cx="2579001" cy="711840"/>
                <a:chOff x="4652032" y="3972336"/>
                <a:chExt cx="2579001" cy="711840"/>
              </a:xfrm>
            </p:grpSpPr>
            <p:sp>
              <p:nvSpPr>
                <p:cNvPr id="15" name="TextBox 14">
                  <a:extLst>
                    <a:ext uri="{FF2B5EF4-FFF2-40B4-BE49-F238E27FC236}">
                      <a16:creationId xmlns:a16="http://schemas.microsoft.com/office/drawing/2014/main" id="{74486B25-444B-3BA1-607B-4D04A6849A15}"/>
                    </a:ext>
                  </a:extLst>
                </p:cNvPr>
                <p:cNvSpPr txBox="1"/>
                <p:nvPr/>
              </p:nvSpPr>
              <p:spPr>
                <a:xfrm>
                  <a:off x="4701427" y="4284066"/>
                  <a:ext cx="2529606" cy="400110"/>
                </a:xfrm>
                <a:prstGeom prst="rect">
                  <a:avLst/>
                </a:prstGeom>
                <a:noFill/>
              </p:spPr>
              <p:txBody>
                <a:bodyPr wrap="square" rtlCol="0">
                  <a:spAutoFit/>
                </a:bodyPr>
                <a:lstStyle/>
                <a:p>
                  <a:r>
                    <a:rPr lang="en-US" sz="2000" i="1" dirty="0">
                      <a:solidFill>
                        <a:schemeClr val="bg1"/>
                      </a:solidFill>
                      <a:latin typeface="Calibri Light" panose="020F0302020204030204" pitchFamily="34" charset="0"/>
                      <a:cs typeface="Calibri Light" panose="020F0302020204030204" pitchFamily="34" charset="0"/>
                    </a:rPr>
                    <a:t>Ephesians 4:11</a:t>
                  </a:r>
                </a:p>
              </p:txBody>
            </p:sp>
            <p:sp>
              <p:nvSpPr>
                <p:cNvPr id="16" name="TextBox 15">
                  <a:extLst>
                    <a:ext uri="{FF2B5EF4-FFF2-40B4-BE49-F238E27FC236}">
                      <a16:creationId xmlns:a16="http://schemas.microsoft.com/office/drawing/2014/main" id="{9F69A670-EDA1-74EB-9B2C-73CB1B259D96}"/>
                    </a:ext>
                  </a:extLst>
                </p:cNvPr>
                <p:cNvSpPr txBox="1"/>
                <p:nvPr/>
              </p:nvSpPr>
              <p:spPr>
                <a:xfrm>
                  <a:off x="4652032" y="3972336"/>
                  <a:ext cx="2293734"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ORGANIZATION</a:t>
                  </a:r>
                </a:p>
              </p:txBody>
            </p:sp>
          </p:grpSp>
        </p:grpSp>
      </p:grpSp>
      <p:sp>
        <p:nvSpPr>
          <p:cNvPr id="56" name="TextBox 55">
            <a:extLst>
              <a:ext uri="{FF2B5EF4-FFF2-40B4-BE49-F238E27FC236}">
                <a16:creationId xmlns:a16="http://schemas.microsoft.com/office/drawing/2014/main" id="{46B050DF-4F35-CE9F-9C70-27FB41E674C6}"/>
              </a:ext>
            </a:extLst>
          </p:cNvPr>
          <p:cNvSpPr txBox="1"/>
          <p:nvPr/>
        </p:nvSpPr>
        <p:spPr>
          <a:xfrm>
            <a:off x="141335" y="157390"/>
            <a:ext cx="2824010" cy="400110"/>
          </a:xfrm>
          <a:prstGeom prst="rect">
            <a:avLst/>
          </a:prstGeom>
          <a:noFill/>
        </p:spPr>
        <p:txBody>
          <a:bodyPr wrap="square" rtlCol="0">
            <a:spAutoFit/>
          </a:bodyPr>
          <a:lstStyle/>
          <a:p>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57" name="TextBox 56">
            <a:extLst>
              <a:ext uri="{FF2B5EF4-FFF2-40B4-BE49-F238E27FC236}">
                <a16:creationId xmlns:a16="http://schemas.microsoft.com/office/drawing/2014/main" id="{D6330BD7-E9DB-67F1-439A-E35E997CEFED}"/>
              </a:ext>
            </a:extLst>
          </p:cNvPr>
          <p:cNvSpPr txBox="1"/>
          <p:nvPr/>
        </p:nvSpPr>
        <p:spPr>
          <a:xfrm>
            <a:off x="334048" y="336258"/>
            <a:ext cx="2824010" cy="523220"/>
          </a:xfrm>
          <a:prstGeom prst="rect">
            <a:avLst/>
          </a:prstGeom>
          <a:noFill/>
        </p:spPr>
        <p:txBody>
          <a:bodyPr wrap="square" rtlCol="0">
            <a:spAutoFit/>
          </a:bodyPr>
          <a:lstStyle/>
          <a:p>
            <a:r>
              <a:rPr lang="en-US" sz="2800" dirty="0">
                <a:solidFill>
                  <a:srgbClr val="FFDF7C"/>
                </a:solidFill>
                <a:latin typeface="Calibri Light" panose="020F0302020204030204" pitchFamily="34" charset="0"/>
                <a:cs typeface="Calibri Light" panose="020F0302020204030204" pitchFamily="34" charset="0"/>
              </a:rPr>
              <a:t>the apostles</a:t>
            </a:r>
          </a:p>
        </p:txBody>
      </p:sp>
    </p:spTree>
    <p:extLst>
      <p:ext uri="{BB962C8B-B14F-4D97-AF65-F5344CB8AC3E}">
        <p14:creationId xmlns:p14="http://schemas.microsoft.com/office/powerpoint/2010/main" val="1777421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1+#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0-#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1+#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37E5D-FF8B-2169-EB41-54D5EE7011CF}"/>
            </a:ext>
          </a:extLst>
        </p:cNvPr>
        <p:cNvGrpSpPr/>
        <p:nvPr/>
      </p:nvGrpSpPr>
      <p:grpSpPr>
        <a:xfrm>
          <a:off x="0" y="0"/>
          <a:ext cx="0" cy="0"/>
          <a:chOff x="0" y="0"/>
          <a:chExt cx="0" cy="0"/>
        </a:xfrm>
      </p:grpSpPr>
      <p:pic>
        <p:nvPicPr>
          <p:cNvPr id="5" name="Picture 4" descr="A yellow square with a black spot&#10;&#10;Description automatically generated with medium confidence">
            <a:extLst>
              <a:ext uri="{FF2B5EF4-FFF2-40B4-BE49-F238E27FC236}">
                <a16:creationId xmlns:a16="http://schemas.microsoft.com/office/drawing/2014/main" id="{FD038296-0FCE-D4E6-090A-83B8BD53FF48}"/>
              </a:ext>
            </a:extLst>
          </p:cNvPr>
          <p:cNvPicPr>
            <a:picLocks noChangeAspect="1"/>
          </p:cNvPicPr>
          <p:nvPr/>
        </p:nvPicPr>
        <p:blipFill rotWithShape="1">
          <a:blip r:embed="rId3"/>
          <a:srcRect l="33411"/>
          <a:stretch/>
        </p:blipFill>
        <p:spPr>
          <a:xfrm>
            <a:off x="0" y="479285"/>
            <a:ext cx="2508439" cy="736329"/>
          </a:xfrm>
          <a:prstGeom prst="rect">
            <a:avLst/>
          </a:prstGeom>
        </p:spPr>
      </p:pic>
      <p:sp>
        <p:nvSpPr>
          <p:cNvPr id="9" name="Rectangle 8">
            <a:extLst>
              <a:ext uri="{FF2B5EF4-FFF2-40B4-BE49-F238E27FC236}">
                <a16:creationId xmlns:a16="http://schemas.microsoft.com/office/drawing/2014/main" id="{6616CD7D-CF04-A37A-1845-E77C17695B8D}"/>
              </a:ext>
            </a:extLst>
          </p:cNvPr>
          <p:cNvSpPr/>
          <p:nvPr/>
        </p:nvSpPr>
        <p:spPr>
          <a:xfrm>
            <a:off x="604800" y="5070279"/>
            <a:ext cx="1175453" cy="320040"/>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89843D6-4D64-D23C-2F2B-2CED3A4A3D06}"/>
              </a:ext>
            </a:extLst>
          </p:cNvPr>
          <p:cNvSpPr/>
          <p:nvPr/>
        </p:nvSpPr>
        <p:spPr>
          <a:xfrm>
            <a:off x="2965197" y="4465913"/>
            <a:ext cx="2521203" cy="320040"/>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2A8EF-4E18-A8D8-9940-BFA79E89A76E}"/>
              </a:ext>
            </a:extLst>
          </p:cNvPr>
          <p:cNvSpPr/>
          <p:nvPr/>
        </p:nvSpPr>
        <p:spPr>
          <a:xfrm>
            <a:off x="5264595" y="1756569"/>
            <a:ext cx="2854473" cy="320040"/>
          </a:xfrm>
          <a:prstGeom prst="rect">
            <a:avLst/>
          </a:prstGeom>
          <a:solidFill>
            <a:schemeClr val="tx1">
              <a:lumMod val="75000"/>
              <a:lumOff val="2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9257DF-B2B4-8EFB-8D8E-8A5466778874}"/>
              </a:ext>
            </a:extLst>
          </p:cNvPr>
          <p:cNvSpPr txBox="1"/>
          <p:nvPr/>
        </p:nvSpPr>
        <p:spPr>
          <a:xfrm>
            <a:off x="1817271" y="479285"/>
            <a:ext cx="6934843" cy="707886"/>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GENUINE APPEAL…</a:t>
            </a:r>
          </a:p>
        </p:txBody>
      </p:sp>
      <p:sp>
        <p:nvSpPr>
          <p:cNvPr id="7" name="Title 5">
            <a:extLst>
              <a:ext uri="{FF2B5EF4-FFF2-40B4-BE49-F238E27FC236}">
                <a16:creationId xmlns:a16="http://schemas.microsoft.com/office/drawing/2014/main" id="{E70EE851-A657-B445-3EAC-9CCADF45BB38}"/>
              </a:ext>
            </a:extLst>
          </p:cNvPr>
          <p:cNvSpPr txBox="1">
            <a:spLocks/>
          </p:cNvSpPr>
          <p:nvPr/>
        </p:nvSpPr>
        <p:spPr>
          <a:xfrm>
            <a:off x="537587" y="1415086"/>
            <a:ext cx="8068826" cy="288482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200" dirty="0">
                <a:solidFill>
                  <a:schemeClr val="bg1"/>
                </a:solidFill>
                <a:latin typeface="Calibri Light" panose="020F0302020204030204" pitchFamily="34" charset="0"/>
                <a:cs typeface="Calibri Light" panose="020F0302020204030204" pitchFamily="34" charset="0"/>
              </a:rPr>
              <a:t>Suppose that I told you that within this book we find pure, undefiled, undenominational, primitive Christianity…would that interest you?</a:t>
            </a:r>
          </a:p>
          <a:p>
            <a:endParaRPr lang="en-US" sz="2200" dirty="0">
              <a:solidFill>
                <a:schemeClr val="bg1"/>
              </a:solidFill>
              <a:latin typeface="Calibri Light" panose="020F0302020204030204" pitchFamily="34" charset="0"/>
              <a:cs typeface="Calibri Light" panose="020F0302020204030204" pitchFamily="34" charset="0"/>
            </a:endParaRPr>
          </a:p>
          <a:p>
            <a:r>
              <a:rPr lang="en-US" sz="2200" dirty="0">
                <a:solidFill>
                  <a:schemeClr val="bg1"/>
                </a:solidFill>
                <a:latin typeface="Calibri Light" panose="020F0302020204030204" pitchFamily="34" charset="0"/>
                <a:cs typeface="Calibri Light" panose="020F0302020204030204" pitchFamily="34" charset="0"/>
              </a:rPr>
              <a:t>No, not a form of Christianity governed by a synod, an earthly legislative body, or with a handbook, but rather just simple, primitive, 1</a:t>
            </a:r>
            <a:r>
              <a:rPr lang="en-US" sz="2200" baseline="30000" dirty="0">
                <a:solidFill>
                  <a:schemeClr val="bg1"/>
                </a:solidFill>
                <a:latin typeface="Calibri Light" panose="020F0302020204030204" pitchFamily="34" charset="0"/>
                <a:cs typeface="Calibri Light" panose="020F0302020204030204" pitchFamily="34" charset="0"/>
              </a:rPr>
              <a:t>st</a:t>
            </a:r>
            <a:r>
              <a:rPr lang="en-US" sz="2200" dirty="0">
                <a:solidFill>
                  <a:schemeClr val="bg1"/>
                </a:solidFill>
                <a:latin typeface="Calibri Light" panose="020F0302020204030204" pitchFamily="34" charset="0"/>
                <a:cs typeface="Calibri Light" panose="020F0302020204030204" pitchFamily="34" charset="0"/>
              </a:rPr>
              <a:t> century Christianity.</a:t>
            </a:r>
          </a:p>
          <a:p>
            <a:endParaRPr lang="en-US" sz="2200" dirty="0">
              <a:solidFill>
                <a:schemeClr val="bg1"/>
              </a:solidFill>
              <a:latin typeface="Calibri Light" panose="020F0302020204030204" pitchFamily="34" charset="0"/>
              <a:cs typeface="Calibri Light" panose="020F0302020204030204" pitchFamily="34" charset="0"/>
            </a:endParaRPr>
          </a:p>
          <a:p>
            <a:r>
              <a:rPr lang="en-US" sz="2200" dirty="0">
                <a:solidFill>
                  <a:schemeClr val="bg1"/>
                </a:solidFill>
                <a:latin typeface="Calibri Light" panose="020F0302020204030204" pitchFamily="34" charset="0"/>
                <a:cs typeface="Calibri Light" panose="020F0302020204030204" pitchFamily="34" charset="0"/>
              </a:rPr>
              <a:t>I am learning that in a day when the church is trying so hard to be seeker and consumer friendly, many are not looking for the newest fad, lights, or band but they are looking and longing for community, love, basic and plain, undivided Christianity and in our hands is the very key to this. I invite you to come with me back to this book, </a:t>
            </a:r>
            <a:br>
              <a:rPr lang="en-US" sz="2200" dirty="0">
                <a:solidFill>
                  <a:schemeClr val="bg1"/>
                </a:solidFill>
                <a:latin typeface="Calibri Light" panose="020F0302020204030204" pitchFamily="34" charset="0"/>
                <a:cs typeface="Calibri Light" panose="020F0302020204030204" pitchFamily="34" charset="0"/>
              </a:rPr>
            </a:br>
            <a:r>
              <a:rPr lang="en-US" sz="2200" dirty="0">
                <a:solidFill>
                  <a:schemeClr val="bg1"/>
                </a:solidFill>
                <a:latin typeface="Calibri Light" panose="020F0302020204030204" pitchFamily="34" charset="0"/>
                <a:cs typeface="Calibri Light" panose="020F0302020204030204" pitchFamily="34" charset="0"/>
              </a:rPr>
              <a:t>the Bible.</a:t>
            </a:r>
          </a:p>
        </p:txBody>
      </p:sp>
    </p:spTree>
    <p:extLst>
      <p:ext uri="{BB962C8B-B14F-4D97-AF65-F5344CB8AC3E}">
        <p14:creationId xmlns:p14="http://schemas.microsoft.com/office/powerpoint/2010/main" val="1579810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4481-63E3-F1DD-2919-E4526D58BE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46E62E-464D-3ACA-6AE3-B87F73BA2F49}"/>
              </a:ext>
            </a:extLst>
          </p:cNvPr>
          <p:cNvSpPr txBox="1"/>
          <p:nvPr/>
        </p:nvSpPr>
        <p:spPr>
          <a:xfrm>
            <a:off x="542924" y="1565296"/>
            <a:ext cx="8054275"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This Is The Only Foundation </a:t>
            </a: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Prepared By Jesus &amp; Faithful To Jesus.</a:t>
            </a:r>
          </a:p>
        </p:txBody>
      </p:sp>
      <p:grpSp>
        <p:nvGrpSpPr>
          <p:cNvPr id="8" name="Group 7">
            <a:extLst>
              <a:ext uri="{FF2B5EF4-FFF2-40B4-BE49-F238E27FC236}">
                <a16:creationId xmlns:a16="http://schemas.microsoft.com/office/drawing/2014/main" id="{14DA6DD9-000E-EACD-A7BE-9569EE734825}"/>
              </a:ext>
            </a:extLst>
          </p:cNvPr>
          <p:cNvGrpSpPr/>
          <p:nvPr/>
        </p:nvGrpSpPr>
        <p:grpSpPr>
          <a:xfrm>
            <a:off x="2369474" y="889312"/>
            <a:ext cx="4401177" cy="542611"/>
            <a:chOff x="3165231" y="796719"/>
            <a:chExt cx="4401177" cy="542611"/>
          </a:xfrm>
        </p:grpSpPr>
        <p:grpSp>
          <p:nvGrpSpPr>
            <p:cNvPr id="7" name="Group 6">
              <a:extLst>
                <a:ext uri="{FF2B5EF4-FFF2-40B4-BE49-F238E27FC236}">
                  <a16:creationId xmlns:a16="http://schemas.microsoft.com/office/drawing/2014/main" id="{FF57CDDC-42B2-7532-ED1B-DE968CD1A73D}"/>
                </a:ext>
              </a:extLst>
            </p:cNvPr>
            <p:cNvGrpSpPr/>
            <p:nvPr/>
          </p:nvGrpSpPr>
          <p:grpSpPr>
            <a:xfrm>
              <a:off x="3344492" y="817237"/>
              <a:ext cx="4051094" cy="461665"/>
              <a:chOff x="3334444" y="817237"/>
              <a:chExt cx="4051094" cy="461665"/>
            </a:xfrm>
          </p:grpSpPr>
          <p:sp>
            <p:nvSpPr>
              <p:cNvPr id="56" name="TextBox 55">
                <a:extLst>
                  <a:ext uri="{FF2B5EF4-FFF2-40B4-BE49-F238E27FC236}">
                    <a16:creationId xmlns:a16="http://schemas.microsoft.com/office/drawing/2014/main" id="{38EA9372-330E-3254-4633-61CC37E6F120}"/>
                  </a:ext>
                </a:extLst>
              </p:cNvPr>
              <p:cNvSpPr txBox="1"/>
              <p:nvPr/>
            </p:nvSpPr>
            <p:spPr>
              <a:xfrm>
                <a:off x="3334444" y="865988"/>
                <a:ext cx="2471237" cy="400110"/>
              </a:xfrm>
              <a:prstGeom prst="rect">
                <a:avLst/>
              </a:prstGeom>
              <a:noFill/>
            </p:spPr>
            <p:txBody>
              <a:bodyPr wrap="square" rtlCol="0">
                <a:spAutoFit/>
              </a:bodyPr>
              <a:lstStyle/>
              <a:p>
                <a:pPr algn="ctr"/>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2" name="TextBox 1">
                <a:extLst>
                  <a:ext uri="{FF2B5EF4-FFF2-40B4-BE49-F238E27FC236}">
                    <a16:creationId xmlns:a16="http://schemas.microsoft.com/office/drawing/2014/main" id="{88D97D99-B3FA-0BAD-1633-62FB4C316724}"/>
                  </a:ext>
                </a:extLst>
              </p:cNvPr>
              <p:cNvSpPr txBox="1"/>
              <p:nvPr/>
            </p:nvSpPr>
            <p:spPr>
              <a:xfrm>
                <a:off x="5653154" y="817237"/>
                <a:ext cx="1732384" cy="461665"/>
              </a:xfrm>
              <a:prstGeom prst="rect">
                <a:avLst/>
              </a:prstGeom>
              <a:noFill/>
            </p:spPr>
            <p:txBody>
              <a:bodyPr wrap="square" rtlCol="0">
                <a:spAutoFit/>
              </a:bodyPr>
              <a:lstStyle/>
              <a:p>
                <a:r>
                  <a:rPr lang="en-US" sz="2400" dirty="0">
                    <a:solidFill>
                      <a:srgbClr val="FACC4D"/>
                    </a:solidFill>
                    <a:latin typeface="Calibri Light" panose="020F0302020204030204" pitchFamily="34" charset="0"/>
                    <a:cs typeface="Calibri Light" panose="020F0302020204030204" pitchFamily="34" charset="0"/>
                  </a:rPr>
                  <a:t>the apostles</a:t>
                </a:r>
              </a:p>
            </p:txBody>
          </p:sp>
        </p:grpSp>
        <p:sp>
          <p:nvSpPr>
            <p:cNvPr id="6" name="Rectangle 5">
              <a:extLst>
                <a:ext uri="{FF2B5EF4-FFF2-40B4-BE49-F238E27FC236}">
                  <a16:creationId xmlns:a16="http://schemas.microsoft.com/office/drawing/2014/main" id="{44E80039-753E-3350-8A75-452D32A3DBA5}"/>
                </a:ext>
              </a:extLst>
            </p:cNvPr>
            <p:cNvSpPr/>
            <p:nvPr/>
          </p:nvSpPr>
          <p:spPr>
            <a:xfrm>
              <a:off x="3165231" y="796719"/>
              <a:ext cx="4401177" cy="54261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079250F-4E48-14D0-5F44-9E4703656A9F}"/>
              </a:ext>
            </a:extLst>
          </p:cNvPr>
          <p:cNvGrpSpPr/>
          <p:nvPr/>
        </p:nvGrpSpPr>
        <p:grpSpPr>
          <a:xfrm>
            <a:off x="412829" y="3027107"/>
            <a:ext cx="8314465" cy="1077218"/>
            <a:chOff x="-346762" y="1881399"/>
            <a:chExt cx="8314465" cy="1077218"/>
          </a:xfrm>
        </p:grpSpPr>
        <p:sp>
          <p:nvSpPr>
            <p:cNvPr id="10" name="TextBox 9">
              <a:extLst>
                <a:ext uri="{FF2B5EF4-FFF2-40B4-BE49-F238E27FC236}">
                  <a16:creationId xmlns:a16="http://schemas.microsoft.com/office/drawing/2014/main" id="{FB1A91C0-92E8-38CE-E43B-462FBF4F6B59}"/>
                </a:ext>
              </a:extLst>
            </p:cNvPr>
            <p:cNvSpPr txBox="1"/>
            <p:nvPr/>
          </p:nvSpPr>
          <p:spPr>
            <a:xfrm>
              <a:off x="2180194" y="1881399"/>
              <a:ext cx="5787509" cy="1077218"/>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John 16:13, Matthew 28:20</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“He will guide you into all the truth…”</a:t>
              </a:r>
            </a:p>
            <a:p>
              <a:r>
                <a:rPr lang="en-US" sz="2000" i="1" dirty="0">
                  <a:solidFill>
                    <a:schemeClr val="bg1"/>
                  </a:solidFill>
                  <a:latin typeface="Calibri Light" panose="020F0302020204030204" pitchFamily="34" charset="0"/>
                  <a:cs typeface="Calibri Light" panose="020F0302020204030204" pitchFamily="34" charset="0"/>
                </a:rPr>
                <a:t>“teaching them to observe all that I commanded you…”</a:t>
              </a:r>
            </a:p>
          </p:txBody>
        </p:sp>
        <p:grpSp>
          <p:nvGrpSpPr>
            <p:cNvPr id="11" name="Group 10">
              <a:extLst>
                <a:ext uri="{FF2B5EF4-FFF2-40B4-BE49-F238E27FC236}">
                  <a16:creationId xmlns:a16="http://schemas.microsoft.com/office/drawing/2014/main" id="{5D74C244-59F2-1357-1A5D-AEB891051022}"/>
                </a:ext>
              </a:extLst>
            </p:cNvPr>
            <p:cNvGrpSpPr/>
            <p:nvPr/>
          </p:nvGrpSpPr>
          <p:grpSpPr>
            <a:xfrm>
              <a:off x="-346762" y="1940500"/>
              <a:ext cx="2499525" cy="1005840"/>
              <a:chOff x="-511354" y="2051142"/>
              <a:chExt cx="2499525" cy="1005840"/>
            </a:xfrm>
          </p:grpSpPr>
          <p:sp>
            <p:nvSpPr>
              <p:cNvPr id="12" name="TextBox 11">
                <a:extLst>
                  <a:ext uri="{FF2B5EF4-FFF2-40B4-BE49-F238E27FC236}">
                    <a16:creationId xmlns:a16="http://schemas.microsoft.com/office/drawing/2014/main" id="{0975CBF9-C1E0-1DD0-6CCB-B81AF56C6F8E}"/>
                  </a:ext>
                </a:extLst>
              </p:cNvPr>
              <p:cNvSpPr txBox="1"/>
              <p:nvPr/>
            </p:nvSpPr>
            <p:spPr>
              <a:xfrm>
                <a:off x="-511354" y="2138392"/>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PREPARED</a:t>
                </a:r>
              </a:p>
            </p:txBody>
          </p:sp>
          <p:cxnSp>
            <p:nvCxnSpPr>
              <p:cNvPr id="13" name="Straight Connector 12">
                <a:extLst>
                  <a:ext uri="{FF2B5EF4-FFF2-40B4-BE49-F238E27FC236}">
                    <a16:creationId xmlns:a16="http://schemas.microsoft.com/office/drawing/2014/main" id="{4314C0EA-F0F6-75FC-E402-A067AFCACEE6}"/>
                  </a:ext>
                </a:extLst>
              </p:cNvPr>
              <p:cNvCxnSpPr>
                <a:cxnSpLocks/>
              </p:cNvCxnSpPr>
              <p:nvPr/>
            </p:nvCxnSpPr>
            <p:spPr>
              <a:xfrm>
                <a:off x="1988171" y="2051142"/>
                <a:ext cx="0" cy="100584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567CA09B-CB15-C378-D32E-E475296C58A1}"/>
              </a:ext>
            </a:extLst>
          </p:cNvPr>
          <p:cNvGrpSpPr/>
          <p:nvPr/>
        </p:nvGrpSpPr>
        <p:grpSpPr>
          <a:xfrm>
            <a:off x="412829" y="4194654"/>
            <a:ext cx="8476522" cy="1077218"/>
            <a:chOff x="-346762" y="1881399"/>
            <a:chExt cx="8476522" cy="1077218"/>
          </a:xfrm>
        </p:grpSpPr>
        <p:sp>
          <p:nvSpPr>
            <p:cNvPr id="20" name="TextBox 19">
              <a:extLst>
                <a:ext uri="{FF2B5EF4-FFF2-40B4-BE49-F238E27FC236}">
                  <a16:creationId xmlns:a16="http://schemas.microsoft.com/office/drawing/2014/main" id="{1F74874D-6945-FB02-053E-BC1821D6391D}"/>
                </a:ext>
              </a:extLst>
            </p:cNvPr>
            <p:cNvSpPr txBox="1"/>
            <p:nvPr/>
          </p:nvSpPr>
          <p:spPr>
            <a:xfrm>
              <a:off x="2180194" y="1881399"/>
              <a:ext cx="5949566" cy="1077218"/>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2 John 1:9, Revelation 2:5</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“does not abide…does not have God…”</a:t>
              </a:r>
            </a:p>
            <a:p>
              <a:r>
                <a:rPr lang="en-US" sz="2000" i="1" dirty="0">
                  <a:solidFill>
                    <a:schemeClr val="bg1"/>
                  </a:solidFill>
                  <a:latin typeface="Calibri Light" panose="020F0302020204030204" pitchFamily="34" charset="0"/>
                  <a:cs typeface="Calibri Light" panose="020F0302020204030204" pitchFamily="34" charset="0"/>
                </a:rPr>
                <a:t>“I am coming to you and will remove your lampstand…”</a:t>
              </a:r>
            </a:p>
          </p:txBody>
        </p:sp>
        <p:grpSp>
          <p:nvGrpSpPr>
            <p:cNvPr id="21" name="Group 20">
              <a:extLst>
                <a:ext uri="{FF2B5EF4-FFF2-40B4-BE49-F238E27FC236}">
                  <a16:creationId xmlns:a16="http://schemas.microsoft.com/office/drawing/2014/main" id="{F5C5EDAE-47DC-25C4-A402-5F1F7A3F0317}"/>
                </a:ext>
              </a:extLst>
            </p:cNvPr>
            <p:cNvGrpSpPr/>
            <p:nvPr/>
          </p:nvGrpSpPr>
          <p:grpSpPr>
            <a:xfrm>
              <a:off x="-346762" y="1940500"/>
              <a:ext cx="2499525" cy="1005840"/>
              <a:chOff x="-511354" y="2051142"/>
              <a:chExt cx="2499525" cy="1005840"/>
            </a:xfrm>
          </p:grpSpPr>
          <p:sp>
            <p:nvSpPr>
              <p:cNvPr id="22" name="TextBox 21">
                <a:extLst>
                  <a:ext uri="{FF2B5EF4-FFF2-40B4-BE49-F238E27FC236}">
                    <a16:creationId xmlns:a16="http://schemas.microsoft.com/office/drawing/2014/main" id="{A27021F8-022A-3AA0-D463-D37F6D8D9FAC}"/>
                  </a:ext>
                </a:extLst>
              </p:cNvPr>
              <p:cNvSpPr txBox="1"/>
              <p:nvPr/>
            </p:nvSpPr>
            <p:spPr>
              <a:xfrm>
                <a:off x="-511354" y="2138392"/>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FAITHFUL</a:t>
                </a:r>
              </a:p>
            </p:txBody>
          </p:sp>
          <p:cxnSp>
            <p:nvCxnSpPr>
              <p:cNvPr id="23" name="Straight Connector 22">
                <a:extLst>
                  <a:ext uri="{FF2B5EF4-FFF2-40B4-BE49-F238E27FC236}">
                    <a16:creationId xmlns:a16="http://schemas.microsoft.com/office/drawing/2014/main" id="{40CF9B7D-073E-3513-6A25-0E2491892037}"/>
                  </a:ext>
                </a:extLst>
              </p:cNvPr>
              <p:cNvCxnSpPr>
                <a:cxnSpLocks/>
              </p:cNvCxnSpPr>
              <p:nvPr/>
            </p:nvCxnSpPr>
            <p:spPr>
              <a:xfrm>
                <a:off x="1988171" y="2051142"/>
                <a:ext cx="0" cy="100584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44044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3E74-C4AC-5BFD-B862-60FA3CBA0F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D4325A-AF7E-DA4A-0F8B-438784AA3EBC}"/>
              </a:ext>
            </a:extLst>
          </p:cNvPr>
          <p:cNvSpPr txBox="1"/>
          <p:nvPr/>
        </p:nvSpPr>
        <p:spPr>
          <a:xfrm>
            <a:off x="542924" y="1565296"/>
            <a:ext cx="8054275"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The Apostles Commanded Us To Follow Their Instructions &amp; Examples.</a:t>
            </a:r>
          </a:p>
        </p:txBody>
      </p:sp>
      <p:grpSp>
        <p:nvGrpSpPr>
          <p:cNvPr id="8" name="Group 7">
            <a:extLst>
              <a:ext uri="{FF2B5EF4-FFF2-40B4-BE49-F238E27FC236}">
                <a16:creationId xmlns:a16="http://schemas.microsoft.com/office/drawing/2014/main" id="{9127CC3C-E33F-22DF-92D0-BF998401D422}"/>
              </a:ext>
            </a:extLst>
          </p:cNvPr>
          <p:cNvGrpSpPr/>
          <p:nvPr/>
        </p:nvGrpSpPr>
        <p:grpSpPr>
          <a:xfrm>
            <a:off x="2369474" y="889312"/>
            <a:ext cx="4401177" cy="542611"/>
            <a:chOff x="3165231" y="796719"/>
            <a:chExt cx="4401177" cy="542611"/>
          </a:xfrm>
        </p:grpSpPr>
        <p:grpSp>
          <p:nvGrpSpPr>
            <p:cNvPr id="7" name="Group 6">
              <a:extLst>
                <a:ext uri="{FF2B5EF4-FFF2-40B4-BE49-F238E27FC236}">
                  <a16:creationId xmlns:a16="http://schemas.microsoft.com/office/drawing/2014/main" id="{B3120373-D0B0-919A-7646-E96D9E2CC88E}"/>
                </a:ext>
              </a:extLst>
            </p:cNvPr>
            <p:cNvGrpSpPr/>
            <p:nvPr/>
          </p:nvGrpSpPr>
          <p:grpSpPr>
            <a:xfrm>
              <a:off x="3344492" y="817237"/>
              <a:ext cx="4051094" cy="461665"/>
              <a:chOff x="3334444" y="817237"/>
              <a:chExt cx="4051094" cy="461665"/>
            </a:xfrm>
          </p:grpSpPr>
          <p:sp>
            <p:nvSpPr>
              <p:cNvPr id="56" name="TextBox 55">
                <a:extLst>
                  <a:ext uri="{FF2B5EF4-FFF2-40B4-BE49-F238E27FC236}">
                    <a16:creationId xmlns:a16="http://schemas.microsoft.com/office/drawing/2014/main" id="{D183C066-4D5F-F4D3-E55E-974B53BE9A8B}"/>
                  </a:ext>
                </a:extLst>
              </p:cNvPr>
              <p:cNvSpPr txBox="1"/>
              <p:nvPr/>
            </p:nvSpPr>
            <p:spPr>
              <a:xfrm>
                <a:off x="3334444" y="865988"/>
                <a:ext cx="2471237" cy="400110"/>
              </a:xfrm>
              <a:prstGeom prst="rect">
                <a:avLst/>
              </a:prstGeom>
              <a:noFill/>
            </p:spPr>
            <p:txBody>
              <a:bodyPr wrap="square" rtlCol="0">
                <a:spAutoFit/>
              </a:bodyPr>
              <a:lstStyle/>
              <a:p>
                <a:pPr algn="ctr"/>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2" name="TextBox 1">
                <a:extLst>
                  <a:ext uri="{FF2B5EF4-FFF2-40B4-BE49-F238E27FC236}">
                    <a16:creationId xmlns:a16="http://schemas.microsoft.com/office/drawing/2014/main" id="{C2876554-0D30-2382-AD8E-C260F0BD2AAB}"/>
                  </a:ext>
                </a:extLst>
              </p:cNvPr>
              <p:cNvSpPr txBox="1"/>
              <p:nvPr/>
            </p:nvSpPr>
            <p:spPr>
              <a:xfrm>
                <a:off x="5653154" y="817237"/>
                <a:ext cx="1732384" cy="461665"/>
              </a:xfrm>
              <a:prstGeom prst="rect">
                <a:avLst/>
              </a:prstGeom>
              <a:noFill/>
            </p:spPr>
            <p:txBody>
              <a:bodyPr wrap="square" rtlCol="0">
                <a:spAutoFit/>
              </a:bodyPr>
              <a:lstStyle/>
              <a:p>
                <a:r>
                  <a:rPr lang="en-US" sz="2400" dirty="0">
                    <a:solidFill>
                      <a:srgbClr val="FACC4D"/>
                    </a:solidFill>
                    <a:latin typeface="Calibri Light" panose="020F0302020204030204" pitchFamily="34" charset="0"/>
                    <a:cs typeface="Calibri Light" panose="020F0302020204030204" pitchFamily="34" charset="0"/>
                  </a:rPr>
                  <a:t>the apostles</a:t>
                </a:r>
              </a:p>
            </p:txBody>
          </p:sp>
        </p:grpSp>
        <p:sp>
          <p:nvSpPr>
            <p:cNvPr id="6" name="Rectangle 5">
              <a:extLst>
                <a:ext uri="{FF2B5EF4-FFF2-40B4-BE49-F238E27FC236}">
                  <a16:creationId xmlns:a16="http://schemas.microsoft.com/office/drawing/2014/main" id="{0AACA513-B4A4-7032-3A29-D6069B938DC4}"/>
                </a:ext>
              </a:extLst>
            </p:cNvPr>
            <p:cNvSpPr/>
            <p:nvPr/>
          </p:nvSpPr>
          <p:spPr>
            <a:xfrm>
              <a:off x="3165231" y="796719"/>
              <a:ext cx="4401177" cy="54261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DDCB219-7DDA-B01D-104C-336600D13A4F}"/>
              </a:ext>
            </a:extLst>
          </p:cNvPr>
          <p:cNvGrpSpPr/>
          <p:nvPr/>
        </p:nvGrpSpPr>
        <p:grpSpPr>
          <a:xfrm>
            <a:off x="-38579" y="3027107"/>
            <a:ext cx="8789040" cy="1077218"/>
            <a:chOff x="-346762" y="1881399"/>
            <a:chExt cx="8789040" cy="1077218"/>
          </a:xfrm>
        </p:grpSpPr>
        <p:sp>
          <p:nvSpPr>
            <p:cNvPr id="10" name="TextBox 9">
              <a:extLst>
                <a:ext uri="{FF2B5EF4-FFF2-40B4-BE49-F238E27FC236}">
                  <a16:creationId xmlns:a16="http://schemas.microsoft.com/office/drawing/2014/main" id="{5E4B2195-6AA1-E820-C3F4-45F24E974709}"/>
                </a:ext>
              </a:extLst>
            </p:cNvPr>
            <p:cNvSpPr txBox="1"/>
            <p:nvPr/>
          </p:nvSpPr>
          <p:spPr>
            <a:xfrm>
              <a:off x="2180194" y="1881399"/>
              <a:ext cx="6262084" cy="1077218"/>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1 Thessalonians 4:1, 2 Timothy 2:2, 1 John 1:3</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“We request and exhort you in the Lord Jesus…”</a:t>
              </a:r>
            </a:p>
            <a:p>
              <a:r>
                <a:rPr lang="en-US" sz="2000" i="1" dirty="0">
                  <a:solidFill>
                    <a:schemeClr val="bg1"/>
                  </a:solidFill>
                  <a:latin typeface="Calibri Light" panose="020F0302020204030204" pitchFamily="34" charset="0"/>
                  <a:cs typeface="Calibri Light" panose="020F0302020204030204" pitchFamily="34" charset="0"/>
                </a:rPr>
                <a:t>“…we proclaim to you also so that you too may have…”</a:t>
              </a:r>
            </a:p>
          </p:txBody>
        </p:sp>
        <p:grpSp>
          <p:nvGrpSpPr>
            <p:cNvPr id="11" name="Group 10">
              <a:extLst>
                <a:ext uri="{FF2B5EF4-FFF2-40B4-BE49-F238E27FC236}">
                  <a16:creationId xmlns:a16="http://schemas.microsoft.com/office/drawing/2014/main" id="{0041E904-FCFF-41FF-9912-5ADDF18BE1B8}"/>
                </a:ext>
              </a:extLst>
            </p:cNvPr>
            <p:cNvGrpSpPr/>
            <p:nvPr/>
          </p:nvGrpSpPr>
          <p:grpSpPr>
            <a:xfrm>
              <a:off x="-346762" y="1940500"/>
              <a:ext cx="2499525" cy="1005840"/>
              <a:chOff x="-511354" y="2051142"/>
              <a:chExt cx="2499525" cy="1005840"/>
            </a:xfrm>
          </p:grpSpPr>
          <p:sp>
            <p:nvSpPr>
              <p:cNvPr id="12" name="TextBox 11">
                <a:extLst>
                  <a:ext uri="{FF2B5EF4-FFF2-40B4-BE49-F238E27FC236}">
                    <a16:creationId xmlns:a16="http://schemas.microsoft.com/office/drawing/2014/main" id="{6416196F-0958-301E-29D9-48C375F9B9F2}"/>
                  </a:ext>
                </a:extLst>
              </p:cNvPr>
              <p:cNvSpPr txBox="1"/>
              <p:nvPr/>
            </p:nvSpPr>
            <p:spPr>
              <a:xfrm>
                <a:off x="-511354" y="2138392"/>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INSTRUCTIONS</a:t>
                </a:r>
              </a:p>
            </p:txBody>
          </p:sp>
          <p:cxnSp>
            <p:nvCxnSpPr>
              <p:cNvPr id="13" name="Straight Connector 12">
                <a:extLst>
                  <a:ext uri="{FF2B5EF4-FFF2-40B4-BE49-F238E27FC236}">
                    <a16:creationId xmlns:a16="http://schemas.microsoft.com/office/drawing/2014/main" id="{31F7C76C-1CFD-C483-1CE0-8E6A38C1DB98}"/>
                  </a:ext>
                </a:extLst>
              </p:cNvPr>
              <p:cNvCxnSpPr>
                <a:cxnSpLocks/>
              </p:cNvCxnSpPr>
              <p:nvPr/>
            </p:nvCxnSpPr>
            <p:spPr>
              <a:xfrm>
                <a:off x="1988171" y="2051142"/>
                <a:ext cx="0" cy="100584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F8DA2681-3DF9-DDFD-CBCF-810BB913DCCE}"/>
              </a:ext>
            </a:extLst>
          </p:cNvPr>
          <p:cNvGrpSpPr/>
          <p:nvPr/>
        </p:nvGrpSpPr>
        <p:grpSpPr>
          <a:xfrm>
            <a:off x="-38579" y="4194654"/>
            <a:ext cx="9298330" cy="1064941"/>
            <a:chOff x="-346762" y="1881399"/>
            <a:chExt cx="9298330" cy="1064941"/>
          </a:xfrm>
        </p:grpSpPr>
        <p:sp>
          <p:nvSpPr>
            <p:cNvPr id="20" name="TextBox 19">
              <a:extLst>
                <a:ext uri="{FF2B5EF4-FFF2-40B4-BE49-F238E27FC236}">
                  <a16:creationId xmlns:a16="http://schemas.microsoft.com/office/drawing/2014/main" id="{FE625AA6-F736-42B7-A6C3-4421F6F4D249}"/>
                </a:ext>
              </a:extLst>
            </p:cNvPr>
            <p:cNvSpPr txBox="1"/>
            <p:nvPr/>
          </p:nvSpPr>
          <p:spPr>
            <a:xfrm>
              <a:off x="2180194" y="1881399"/>
              <a:ext cx="6771374" cy="1046440"/>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Philippians 3:17-18, 4:9, 1 Peter 5:1-3, 2 Peter 3:1-2</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“observe those who walk according to the pattern…”</a:t>
              </a:r>
            </a:p>
            <a:p>
              <a:r>
                <a:rPr lang="en-US" sz="2000" i="1" dirty="0">
                  <a:solidFill>
                    <a:schemeClr val="bg1"/>
                  </a:solidFill>
                  <a:latin typeface="Calibri Light" panose="020F0302020204030204" pitchFamily="34" charset="0"/>
                  <a:cs typeface="Calibri Light" panose="020F0302020204030204" pitchFamily="34" charset="0"/>
                </a:rPr>
                <a:t>“as your fellow elder…proving to be examples to the flock…”</a:t>
              </a:r>
            </a:p>
          </p:txBody>
        </p:sp>
        <p:grpSp>
          <p:nvGrpSpPr>
            <p:cNvPr id="21" name="Group 20">
              <a:extLst>
                <a:ext uri="{FF2B5EF4-FFF2-40B4-BE49-F238E27FC236}">
                  <a16:creationId xmlns:a16="http://schemas.microsoft.com/office/drawing/2014/main" id="{DB42237B-3144-080F-A5E5-79E2773A9B46}"/>
                </a:ext>
              </a:extLst>
            </p:cNvPr>
            <p:cNvGrpSpPr/>
            <p:nvPr/>
          </p:nvGrpSpPr>
          <p:grpSpPr>
            <a:xfrm>
              <a:off x="-346762" y="1940500"/>
              <a:ext cx="2499525" cy="1005840"/>
              <a:chOff x="-511354" y="2051142"/>
              <a:chExt cx="2499525" cy="1005840"/>
            </a:xfrm>
          </p:grpSpPr>
          <p:sp>
            <p:nvSpPr>
              <p:cNvPr id="22" name="TextBox 21">
                <a:extLst>
                  <a:ext uri="{FF2B5EF4-FFF2-40B4-BE49-F238E27FC236}">
                    <a16:creationId xmlns:a16="http://schemas.microsoft.com/office/drawing/2014/main" id="{E193642C-DEF4-D364-5419-28D0E87677C5}"/>
                  </a:ext>
                </a:extLst>
              </p:cNvPr>
              <p:cNvSpPr txBox="1"/>
              <p:nvPr/>
            </p:nvSpPr>
            <p:spPr>
              <a:xfrm>
                <a:off x="-511354" y="2353544"/>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EXAMPLES</a:t>
                </a:r>
              </a:p>
            </p:txBody>
          </p:sp>
          <p:cxnSp>
            <p:nvCxnSpPr>
              <p:cNvPr id="23" name="Straight Connector 22">
                <a:extLst>
                  <a:ext uri="{FF2B5EF4-FFF2-40B4-BE49-F238E27FC236}">
                    <a16:creationId xmlns:a16="http://schemas.microsoft.com/office/drawing/2014/main" id="{3AAD6703-DA5A-136E-9341-02B2A9D0A695}"/>
                  </a:ext>
                </a:extLst>
              </p:cNvPr>
              <p:cNvCxnSpPr>
                <a:cxnSpLocks/>
              </p:cNvCxnSpPr>
              <p:nvPr/>
            </p:nvCxnSpPr>
            <p:spPr>
              <a:xfrm>
                <a:off x="1988171" y="2051142"/>
                <a:ext cx="0" cy="100584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73821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4376C-3415-590C-1ABD-912EE5773A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091D00-BE23-7D8B-821D-6B872ACC2967}"/>
              </a:ext>
            </a:extLst>
          </p:cNvPr>
          <p:cNvSpPr txBox="1"/>
          <p:nvPr/>
        </p:nvSpPr>
        <p:spPr>
          <a:xfrm>
            <a:off x="673010" y="1545176"/>
            <a:ext cx="7794106"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God Will Judge &amp; Will Punish Those Who Build On A False Foundation.</a:t>
            </a:r>
          </a:p>
        </p:txBody>
      </p:sp>
      <p:grpSp>
        <p:nvGrpSpPr>
          <p:cNvPr id="8" name="Group 7">
            <a:extLst>
              <a:ext uri="{FF2B5EF4-FFF2-40B4-BE49-F238E27FC236}">
                <a16:creationId xmlns:a16="http://schemas.microsoft.com/office/drawing/2014/main" id="{D7B6FC87-EB34-B997-1DEE-27C60DC78E5A}"/>
              </a:ext>
            </a:extLst>
          </p:cNvPr>
          <p:cNvGrpSpPr/>
          <p:nvPr/>
        </p:nvGrpSpPr>
        <p:grpSpPr>
          <a:xfrm>
            <a:off x="2369474" y="889312"/>
            <a:ext cx="4401177" cy="542611"/>
            <a:chOff x="3165231" y="796719"/>
            <a:chExt cx="4401177" cy="542611"/>
          </a:xfrm>
        </p:grpSpPr>
        <p:grpSp>
          <p:nvGrpSpPr>
            <p:cNvPr id="7" name="Group 6">
              <a:extLst>
                <a:ext uri="{FF2B5EF4-FFF2-40B4-BE49-F238E27FC236}">
                  <a16:creationId xmlns:a16="http://schemas.microsoft.com/office/drawing/2014/main" id="{E4C201FE-B798-393E-AD73-15D8067C6806}"/>
                </a:ext>
              </a:extLst>
            </p:cNvPr>
            <p:cNvGrpSpPr/>
            <p:nvPr/>
          </p:nvGrpSpPr>
          <p:grpSpPr>
            <a:xfrm>
              <a:off x="3344492" y="817237"/>
              <a:ext cx="4051094" cy="461665"/>
              <a:chOff x="3334444" y="817237"/>
              <a:chExt cx="4051094" cy="461665"/>
            </a:xfrm>
          </p:grpSpPr>
          <p:sp>
            <p:nvSpPr>
              <p:cNvPr id="56" name="TextBox 55">
                <a:extLst>
                  <a:ext uri="{FF2B5EF4-FFF2-40B4-BE49-F238E27FC236}">
                    <a16:creationId xmlns:a16="http://schemas.microsoft.com/office/drawing/2014/main" id="{C1EEDC0D-233E-B2BF-728C-A16D24B83BD9}"/>
                  </a:ext>
                </a:extLst>
              </p:cNvPr>
              <p:cNvSpPr txBox="1"/>
              <p:nvPr/>
            </p:nvSpPr>
            <p:spPr>
              <a:xfrm>
                <a:off x="3334444" y="865988"/>
                <a:ext cx="2471237" cy="400110"/>
              </a:xfrm>
              <a:prstGeom prst="rect">
                <a:avLst/>
              </a:prstGeom>
              <a:noFill/>
            </p:spPr>
            <p:txBody>
              <a:bodyPr wrap="square" rtlCol="0">
                <a:spAutoFit/>
              </a:bodyPr>
              <a:lstStyle/>
              <a:p>
                <a:pPr algn="ctr"/>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2" name="TextBox 1">
                <a:extLst>
                  <a:ext uri="{FF2B5EF4-FFF2-40B4-BE49-F238E27FC236}">
                    <a16:creationId xmlns:a16="http://schemas.microsoft.com/office/drawing/2014/main" id="{536C73C5-B642-D520-5AD7-343606812E33}"/>
                  </a:ext>
                </a:extLst>
              </p:cNvPr>
              <p:cNvSpPr txBox="1"/>
              <p:nvPr/>
            </p:nvSpPr>
            <p:spPr>
              <a:xfrm>
                <a:off x="5653154" y="817237"/>
                <a:ext cx="1732384" cy="461665"/>
              </a:xfrm>
              <a:prstGeom prst="rect">
                <a:avLst/>
              </a:prstGeom>
              <a:noFill/>
            </p:spPr>
            <p:txBody>
              <a:bodyPr wrap="square" rtlCol="0">
                <a:spAutoFit/>
              </a:bodyPr>
              <a:lstStyle/>
              <a:p>
                <a:r>
                  <a:rPr lang="en-US" sz="2400" dirty="0">
                    <a:solidFill>
                      <a:srgbClr val="FACC4D"/>
                    </a:solidFill>
                    <a:latin typeface="Calibri Light" panose="020F0302020204030204" pitchFamily="34" charset="0"/>
                    <a:cs typeface="Calibri Light" panose="020F0302020204030204" pitchFamily="34" charset="0"/>
                  </a:rPr>
                  <a:t>the apostles</a:t>
                </a:r>
              </a:p>
            </p:txBody>
          </p:sp>
        </p:grpSp>
        <p:sp>
          <p:nvSpPr>
            <p:cNvPr id="6" name="Rectangle 5">
              <a:extLst>
                <a:ext uri="{FF2B5EF4-FFF2-40B4-BE49-F238E27FC236}">
                  <a16:creationId xmlns:a16="http://schemas.microsoft.com/office/drawing/2014/main" id="{790582A2-DE07-278F-63A8-EC337FF377A4}"/>
                </a:ext>
              </a:extLst>
            </p:cNvPr>
            <p:cNvSpPr/>
            <p:nvPr/>
          </p:nvSpPr>
          <p:spPr>
            <a:xfrm>
              <a:off x="3165231" y="796719"/>
              <a:ext cx="4401177" cy="54261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15EDA2F-FD92-3817-1135-DDD2E838638C}"/>
              </a:ext>
            </a:extLst>
          </p:cNvPr>
          <p:cNvGrpSpPr/>
          <p:nvPr/>
        </p:nvGrpSpPr>
        <p:grpSpPr>
          <a:xfrm>
            <a:off x="412829" y="3096557"/>
            <a:ext cx="8314465" cy="738664"/>
            <a:chOff x="-346762" y="1881399"/>
            <a:chExt cx="8314465" cy="738664"/>
          </a:xfrm>
        </p:grpSpPr>
        <p:sp>
          <p:nvSpPr>
            <p:cNvPr id="5" name="TextBox 4">
              <a:extLst>
                <a:ext uri="{FF2B5EF4-FFF2-40B4-BE49-F238E27FC236}">
                  <a16:creationId xmlns:a16="http://schemas.microsoft.com/office/drawing/2014/main" id="{37E949D3-496A-3363-572F-902882F594D2}"/>
                </a:ext>
              </a:extLst>
            </p:cNvPr>
            <p:cNvSpPr txBox="1"/>
            <p:nvPr/>
          </p:nvSpPr>
          <p:spPr>
            <a:xfrm>
              <a:off x="2180194" y="1881399"/>
              <a:ext cx="5787509" cy="738664"/>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Matthew 7:15-20</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“…cut down and thrown into the fire…”</a:t>
              </a:r>
            </a:p>
          </p:txBody>
        </p:sp>
        <p:grpSp>
          <p:nvGrpSpPr>
            <p:cNvPr id="9" name="Group 8">
              <a:extLst>
                <a:ext uri="{FF2B5EF4-FFF2-40B4-BE49-F238E27FC236}">
                  <a16:creationId xmlns:a16="http://schemas.microsoft.com/office/drawing/2014/main" id="{D7E364ED-93B6-DCC8-32D2-BFC1CD99F8F8}"/>
                </a:ext>
              </a:extLst>
            </p:cNvPr>
            <p:cNvGrpSpPr/>
            <p:nvPr/>
          </p:nvGrpSpPr>
          <p:grpSpPr>
            <a:xfrm>
              <a:off x="-346762" y="1940500"/>
              <a:ext cx="2499525" cy="640080"/>
              <a:chOff x="-511354" y="2051142"/>
              <a:chExt cx="2499525" cy="640080"/>
            </a:xfrm>
          </p:grpSpPr>
          <p:sp>
            <p:nvSpPr>
              <p:cNvPr id="10" name="TextBox 9">
                <a:extLst>
                  <a:ext uri="{FF2B5EF4-FFF2-40B4-BE49-F238E27FC236}">
                    <a16:creationId xmlns:a16="http://schemas.microsoft.com/office/drawing/2014/main" id="{CBA2EF18-19E6-69C5-9A89-415071F961B4}"/>
                  </a:ext>
                </a:extLst>
              </p:cNvPr>
              <p:cNvSpPr txBox="1"/>
              <p:nvPr/>
            </p:nvSpPr>
            <p:spPr>
              <a:xfrm>
                <a:off x="-511354" y="2138392"/>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JESUS</a:t>
                </a:r>
              </a:p>
            </p:txBody>
          </p:sp>
          <p:cxnSp>
            <p:nvCxnSpPr>
              <p:cNvPr id="11" name="Straight Connector 10">
                <a:extLst>
                  <a:ext uri="{FF2B5EF4-FFF2-40B4-BE49-F238E27FC236}">
                    <a16:creationId xmlns:a16="http://schemas.microsoft.com/office/drawing/2014/main" id="{A7E89124-4680-54EE-3FEC-8FC8AD1227F5}"/>
                  </a:ext>
                </a:extLst>
              </p:cNvPr>
              <p:cNvCxnSpPr>
                <a:cxnSpLocks/>
              </p:cNvCxnSpPr>
              <p:nvPr/>
            </p:nvCxnSpPr>
            <p:spPr>
              <a:xfrm>
                <a:off x="1988171" y="2051142"/>
                <a:ext cx="0" cy="64008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0AB93CF7-0029-BA0E-411D-D27CF11A2B2D}"/>
              </a:ext>
            </a:extLst>
          </p:cNvPr>
          <p:cNvGrpSpPr/>
          <p:nvPr/>
        </p:nvGrpSpPr>
        <p:grpSpPr>
          <a:xfrm>
            <a:off x="401254" y="3993322"/>
            <a:ext cx="8314465" cy="738664"/>
            <a:chOff x="-346762" y="1881399"/>
            <a:chExt cx="8314465" cy="738664"/>
          </a:xfrm>
        </p:grpSpPr>
        <p:sp>
          <p:nvSpPr>
            <p:cNvPr id="13" name="TextBox 12">
              <a:extLst>
                <a:ext uri="{FF2B5EF4-FFF2-40B4-BE49-F238E27FC236}">
                  <a16:creationId xmlns:a16="http://schemas.microsoft.com/office/drawing/2014/main" id="{75691AE5-663A-6AB9-74D7-054432F49FC2}"/>
                </a:ext>
              </a:extLst>
            </p:cNvPr>
            <p:cNvSpPr txBox="1"/>
            <p:nvPr/>
          </p:nvSpPr>
          <p:spPr>
            <a:xfrm>
              <a:off x="2180194" y="1881399"/>
              <a:ext cx="5787509" cy="738664"/>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2 Peter 2:1-3</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“bringing swift destruction upon themselves…”</a:t>
              </a:r>
            </a:p>
          </p:txBody>
        </p:sp>
        <p:grpSp>
          <p:nvGrpSpPr>
            <p:cNvPr id="14" name="Group 13">
              <a:extLst>
                <a:ext uri="{FF2B5EF4-FFF2-40B4-BE49-F238E27FC236}">
                  <a16:creationId xmlns:a16="http://schemas.microsoft.com/office/drawing/2014/main" id="{5FA13098-EC7E-8789-F252-914F8EBD09AE}"/>
                </a:ext>
              </a:extLst>
            </p:cNvPr>
            <p:cNvGrpSpPr/>
            <p:nvPr/>
          </p:nvGrpSpPr>
          <p:grpSpPr>
            <a:xfrm>
              <a:off x="-346762" y="1940500"/>
              <a:ext cx="2499525" cy="640080"/>
              <a:chOff x="-511354" y="2051142"/>
              <a:chExt cx="2499525" cy="640080"/>
            </a:xfrm>
          </p:grpSpPr>
          <p:sp>
            <p:nvSpPr>
              <p:cNvPr id="15" name="TextBox 14">
                <a:extLst>
                  <a:ext uri="{FF2B5EF4-FFF2-40B4-BE49-F238E27FC236}">
                    <a16:creationId xmlns:a16="http://schemas.microsoft.com/office/drawing/2014/main" id="{04127DD6-C1C5-C429-AFD5-D46F2EC758D5}"/>
                  </a:ext>
                </a:extLst>
              </p:cNvPr>
              <p:cNvSpPr txBox="1"/>
              <p:nvPr/>
            </p:nvSpPr>
            <p:spPr>
              <a:xfrm>
                <a:off x="-511354" y="2138392"/>
                <a:ext cx="2394474"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PETER</a:t>
                </a:r>
              </a:p>
            </p:txBody>
          </p:sp>
          <p:cxnSp>
            <p:nvCxnSpPr>
              <p:cNvPr id="16" name="Straight Connector 15">
                <a:extLst>
                  <a:ext uri="{FF2B5EF4-FFF2-40B4-BE49-F238E27FC236}">
                    <a16:creationId xmlns:a16="http://schemas.microsoft.com/office/drawing/2014/main" id="{086BEDDA-B700-3FD3-3AD7-44AD7FC44B9C}"/>
                  </a:ext>
                </a:extLst>
              </p:cNvPr>
              <p:cNvCxnSpPr>
                <a:cxnSpLocks/>
              </p:cNvCxnSpPr>
              <p:nvPr/>
            </p:nvCxnSpPr>
            <p:spPr>
              <a:xfrm>
                <a:off x="1988171" y="2051142"/>
                <a:ext cx="0" cy="64008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44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ADCCC-A199-9E08-8F16-3A9D28659D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360E56-0117-EF66-47CE-5CB15C73B566}"/>
              </a:ext>
            </a:extLst>
          </p:cNvPr>
          <p:cNvSpPr txBox="1"/>
          <p:nvPr/>
        </p:nvSpPr>
        <p:spPr>
          <a:xfrm>
            <a:off x="147931" y="1545176"/>
            <a:ext cx="8861592"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This Foundation Informs </a:t>
            </a: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How We Make Important Choices… </a:t>
            </a:r>
          </a:p>
        </p:txBody>
      </p:sp>
      <p:grpSp>
        <p:nvGrpSpPr>
          <p:cNvPr id="8" name="Group 7">
            <a:extLst>
              <a:ext uri="{FF2B5EF4-FFF2-40B4-BE49-F238E27FC236}">
                <a16:creationId xmlns:a16="http://schemas.microsoft.com/office/drawing/2014/main" id="{81DE597C-DA90-BAEC-BB3C-0894E1B4C4A8}"/>
              </a:ext>
            </a:extLst>
          </p:cNvPr>
          <p:cNvGrpSpPr/>
          <p:nvPr/>
        </p:nvGrpSpPr>
        <p:grpSpPr>
          <a:xfrm>
            <a:off x="2369474" y="889312"/>
            <a:ext cx="4401177" cy="542611"/>
            <a:chOff x="3165231" y="796719"/>
            <a:chExt cx="4401177" cy="542611"/>
          </a:xfrm>
        </p:grpSpPr>
        <p:grpSp>
          <p:nvGrpSpPr>
            <p:cNvPr id="7" name="Group 6">
              <a:extLst>
                <a:ext uri="{FF2B5EF4-FFF2-40B4-BE49-F238E27FC236}">
                  <a16:creationId xmlns:a16="http://schemas.microsoft.com/office/drawing/2014/main" id="{512637EE-4354-87FA-E1F1-9F53B7B6C370}"/>
                </a:ext>
              </a:extLst>
            </p:cNvPr>
            <p:cNvGrpSpPr/>
            <p:nvPr/>
          </p:nvGrpSpPr>
          <p:grpSpPr>
            <a:xfrm>
              <a:off x="3344492" y="817237"/>
              <a:ext cx="4051094" cy="461665"/>
              <a:chOff x="3334444" y="817237"/>
              <a:chExt cx="4051094" cy="461665"/>
            </a:xfrm>
          </p:grpSpPr>
          <p:sp>
            <p:nvSpPr>
              <p:cNvPr id="56" name="TextBox 55">
                <a:extLst>
                  <a:ext uri="{FF2B5EF4-FFF2-40B4-BE49-F238E27FC236}">
                    <a16:creationId xmlns:a16="http://schemas.microsoft.com/office/drawing/2014/main" id="{5BACF9B4-99CD-B7D6-20A0-A8693804537D}"/>
                  </a:ext>
                </a:extLst>
              </p:cNvPr>
              <p:cNvSpPr txBox="1"/>
              <p:nvPr/>
            </p:nvSpPr>
            <p:spPr>
              <a:xfrm>
                <a:off x="3334444" y="865988"/>
                <a:ext cx="2471237" cy="400110"/>
              </a:xfrm>
              <a:prstGeom prst="rect">
                <a:avLst/>
              </a:prstGeom>
              <a:noFill/>
            </p:spPr>
            <p:txBody>
              <a:bodyPr wrap="square" rtlCol="0">
                <a:spAutoFit/>
              </a:bodyPr>
              <a:lstStyle/>
              <a:p>
                <a:pPr algn="ctr"/>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2" name="TextBox 1">
                <a:extLst>
                  <a:ext uri="{FF2B5EF4-FFF2-40B4-BE49-F238E27FC236}">
                    <a16:creationId xmlns:a16="http://schemas.microsoft.com/office/drawing/2014/main" id="{B49ADBF9-4445-E975-D307-9A7A63B28DF2}"/>
                  </a:ext>
                </a:extLst>
              </p:cNvPr>
              <p:cNvSpPr txBox="1"/>
              <p:nvPr/>
            </p:nvSpPr>
            <p:spPr>
              <a:xfrm>
                <a:off x="5653154" y="817237"/>
                <a:ext cx="1732384" cy="461665"/>
              </a:xfrm>
              <a:prstGeom prst="rect">
                <a:avLst/>
              </a:prstGeom>
              <a:noFill/>
            </p:spPr>
            <p:txBody>
              <a:bodyPr wrap="square" rtlCol="0">
                <a:spAutoFit/>
              </a:bodyPr>
              <a:lstStyle/>
              <a:p>
                <a:r>
                  <a:rPr lang="en-US" sz="2400" dirty="0">
                    <a:solidFill>
                      <a:srgbClr val="FACC4D"/>
                    </a:solidFill>
                    <a:latin typeface="Calibri Light" panose="020F0302020204030204" pitchFamily="34" charset="0"/>
                    <a:cs typeface="Calibri Light" panose="020F0302020204030204" pitchFamily="34" charset="0"/>
                  </a:rPr>
                  <a:t>the apostles</a:t>
                </a:r>
              </a:p>
            </p:txBody>
          </p:sp>
        </p:grpSp>
        <p:sp>
          <p:nvSpPr>
            <p:cNvPr id="6" name="Rectangle 5">
              <a:extLst>
                <a:ext uri="{FF2B5EF4-FFF2-40B4-BE49-F238E27FC236}">
                  <a16:creationId xmlns:a16="http://schemas.microsoft.com/office/drawing/2014/main" id="{EBC1DDA5-0BBF-AED1-07CE-8698E56DF582}"/>
                </a:ext>
              </a:extLst>
            </p:cNvPr>
            <p:cNvSpPr/>
            <p:nvPr/>
          </p:nvSpPr>
          <p:spPr>
            <a:xfrm>
              <a:off x="3165231" y="796719"/>
              <a:ext cx="4401177" cy="54261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2955B94-EE92-9A3E-F5C2-AB8737A11221}"/>
              </a:ext>
            </a:extLst>
          </p:cNvPr>
          <p:cNvGrpSpPr/>
          <p:nvPr/>
        </p:nvGrpSpPr>
        <p:grpSpPr>
          <a:xfrm>
            <a:off x="551340" y="3114590"/>
            <a:ext cx="7842167" cy="738664"/>
            <a:chOff x="125536" y="1881399"/>
            <a:chExt cx="7842167" cy="738664"/>
          </a:xfrm>
        </p:grpSpPr>
        <p:sp>
          <p:nvSpPr>
            <p:cNvPr id="5" name="TextBox 4">
              <a:extLst>
                <a:ext uri="{FF2B5EF4-FFF2-40B4-BE49-F238E27FC236}">
                  <a16:creationId xmlns:a16="http://schemas.microsoft.com/office/drawing/2014/main" id="{40D25CED-B6AB-B65A-63E4-45A290C28B4B}"/>
                </a:ext>
              </a:extLst>
            </p:cNvPr>
            <p:cNvSpPr txBox="1"/>
            <p:nvPr/>
          </p:nvSpPr>
          <p:spPr>
            <a:xfrm>
              <a:off x="2180194" y="1881399"/>
              <a:ext cx="5787509" cy="738664"/>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Ephesians 5:19, Colossians 3:16, Hebrews 13:15</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“singing and making melody with your heart…”</a:t>
              </a:r>
            </a:p>
          </p:txBody>
        </p:sp>
        <p:grpSp>
          <p:nvGrpSpPr>
            <p:cNvPr id="9" name="Group 8">
              <a:extLst>
                <a:ext uri="{FF2B5EF4-FFF2-40B4-BE49-F238E27FC236}">
                  <a16:creationId xmlns:a16="http://schemas.microsoft.com/office/drawing/2014/main" id="{5FCC9375-105B-2108-6423-F60239F06F61}"/>
                </a:ext>
              </a:extLst>
            </p:cNvPr>
            <p:cNvGrpSpPr/>
            <p:nvPr/>
          </p:nvGrpSpPr>
          <p:grpSpPr>
            <a:xfrm>
              <a:off x="125536" y="1940500"/>
              <a:ext cx="2027227" cy="640080"/>
              <a:chOff x="-39056" y="2051142"/>
              <a:chExt cx="2027227" cy="640080"/>
            </a:xfrm>
          </p:grpSpPr>
          <p:sp>
            <p:nvSpPr>
              <p:cNvPr id="10" name="TextBox 9">
                <a:extLst>
                  <a:ext uri="{FF2B5EF4-FFF2-40B4-BE49-F238E27FC236}">
                    <a16:creationId xmlns:a16="http://schemas.microsoft.com/office/drawing/2014/main" id="{67BE7AC0-C466-C1C5-4A2B-7D0832A17661}"/>
                  </a:ext>
                </a:extLst>
              </p:cNvPr>
              <p:cNvSpPr txBox="1"/>
              <p:nvPr/>
            </p:nvSpPr>
            <p:spPr>
              <a:xfrm>
                <a:off x="-39056" y="2138392"/>
                <a:ext cx="1922176"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SINGING</a:t>
                </a:r>
              </a:p>
            </p:txBody>
          </p:sp>
          <p:cxnSp>
            <p:nvCxnSpPr>
              <p:cNvPr id="11" name="Straight Connector 10">
                <a:extLst>
                  <a:ext uri="{FF2B5EF4-FFF2-40B4-BE49-F238E27FC236}">
                    <a16:creationId xmlns:a16="http://schemas.microsoft.com/office/drawing/2014/main" id="{A8CFECD3-06AB-EBCF-5A02-6220D6851227}"/>
                  </a:ext>
                </a:extLst>
              </p:cNvPr>
              <p:cNvCxnSpPr>
                <a:cxnSpLocks/>
              </p:cNvCxnSpPr>
              <p:nvPr/>
            </p:nvCxnSpPr>
            <p:spPr>
              <a:xfrm>
                <a:off x="1988171" y="2051142"/>
                <a:ext cx="0" cy="64008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0F3CBCB0-2F80-279D-46D4-DAE4FC0AE695}"/>
              </a:ext>
            </a:extLst>
          </p:cNvPr>
          <p:cNvGrpSpPr/>
          <p:nvPr/>
        </p:nvGrpSpPr>
        <p:grpSpPr>
          <a:xfrm>
            <a:off x="551340" y="4017755"/>
            <a:ext cx="7842167" cy="1077218"/>
            <a:chOff x="125536" y="1881399"/>
            <a:chExt cx="7842167" cy="1077218"/>
          </a:xfrm>
        </p:grpSpPr>
        <p:sp>
          <p:nvSpPr>
            <p:cNvPr id="13" name="TextBox 12">
              <a:extLst>
                <a:ext uri="{FF2B5EF4-FFF2-40B4-BE49-F238E27FC236}">
                  <a16:creationId xmlns:a16="http://schemas.microsoft.com/office/drawing/2014/main" id="{13981BBC-F607-FAAC-2BEC-89875B576940}"/>
                </a:ext>
              </a:extLst>
            </p:cNvPr>
            <p:cNvSpPr txBox="1"/>
            <p:nvPr/>
          </p:nvSpPr>
          <p:spPr>
            <a:xfrm>
              <a:off x="2180194" y="1881399"/>
              <a:ext cx="5787509" cy="1077218"/>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Philippians 4:15, 1 Corinthians 16:1</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“you sent a gift more than once for my needs…”</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“the collection for the saints…”</a:t>
              </a:r>
            </a:p>
          </p:txBody>
        </p:sp>
        <p:grpSp>
          <p:nvGrpSpPr>
            <p:cNvPr id="14" name="Group 13">
              <a:extLst>
                <a:ext uri="{FF2B5EF4-FFF2-40B4-BE49-F238E27FC236}">
                  <a16:creationId xmlns:a16="http://schemas.microsoft.com/office/drawing/2014/main" id="{E6EC0081-97DF-CEC1-B1BC-3C5668662788}"/>
                </a:ext>
              </a:extLst>
            </p:cNvPr>
            <p:cNvGrpSpPr/>
            <p:nvPr/>
          </p:nvGrpSpPr>
          <p:grpSpPr>
            <a:xfrm>
              <a:off x="125536" y="1940500"/>
              <a:ext cx="2027227" cy="1005840"/>
              <a:chOff x="-39056" y="2051142"/>
              <a:chExt cx="2027227" cy="1005840"/>
            </a:xfrm>
          </p:grpSpPr>
          <p:sp>
            <p:nvSpPr>
              <p:cNvPr id="15" name="TextBox 14">
                <a:extLst>
                  <a:ext uri="{FF2B5EF4-FFF2-40B4-BE49-F238E27FC236}">
                    <a16:creationId xmlns:a16="http://schemas.microsoft.com/office/drawing/2014/main" id="{FC8582E9-4BBD-5BEB-3D45-EBB8C73033B1}"/>
                  </a:ext>
                </a:extLst>
              </p:cNvPr>
              <p:cNvSpPr txBox="1"/>
              <p:nvPr/>
            </p:nvSpPr>
            <p:spPr>
              <a:xfrm>
                <a:off x="-39056" y="2138392"/>
                <a:ext cx="1922176"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SPENDING</a:t>
                </a:r>
              </a:p>
            </p:txBody>
          </p:sp>
          <p:cxnSp>
            <p:nvCxnSpPr>
              <p:cNvPr id="16" name="Straight Connector 15">
                <a:extLst>
                  <a:ext uri="{FF2B5EF4-FFF2-40B4-BE49-F238E27FC236}">
                    <a16:creationId xmlns:a16="http://schemas.microsoft.com/office/drawing/2014/main" id="{2CEC7A79-6266-76E2-7B92-E0FD0C63F94F}"/>
                  </a:ext>
                </a:extLst>
              </p:cNvPr>
              <p:cNvCxnSpPr>
                <a:cxnSpLocks/>
              </p:cNvCxnSpPr>
              <p:nvPr/>
            </p:nvCxnSpPr>
            <p:spPr>
              <a:xfrm>
                <a:off x="1988171" y="2051142"/>
                <a:ext cx="0" cy="100584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77982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0407-5400-82B0-C638-BBB39D52CE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0E9E35-C3F3-06EE-B83A-3E1789A36E1D}"/>
              </a:ext>
            </a:extLst>
          </p:cNvPr>
          <p:cNvSpPr txBox="1"/>
          <p:nvPr/>
        </p:nvSpPr>
        <p:spPr>
          <a:xfrm>
            <a:off x="147931" y="1545176"/>
            <a:ext cx="8861592" cy="1323439"/>
          </a:xfrm>
          <a:prstGeom prst="rect">
            <a:avLst/>
          </a:prstGeom>
          <a:noFill/>
        </p:spPr>
        <p:txBody>
          <a:bodyPr wrap="square" rtlCol="0">
            <a:spAutoFit/>
          </a:bodyPr>
          <a:lstStyle/>
          <a:p>
            <a:pPr algn="ctr"/>
            <a:r>
              <a:rPr lang="en-US" sz="4000" dirty="0">
                <a:solidFill>
                  <a:schemeClr val="bg1"/>
                </a:solidFill>
                <a:latin typeface="Calibri Light" panose="020F0302020204030204" pitchFamily="34" charset="0"/>
                <a:cs typeface="Calibri Light" panose="020F0302020204030204" pitchFamily="34" charset="0"/>
              </a:rPr>
              <a:t>This Foundation Prepares Us </a:t>
            </a: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For Future Challenges… </a:t>
            </a:r>
          </a:p>
        </p:txBody>
      </p:sp>
      <p:grpSp>
        <p:nvGrpSpPr>
          <p:cNvPr id="8" name="Group 7">
            <a:extLst>
              <a:ext uri="{FF2B5EF4-FFF2-40B4-BE49-F238E27FC236}">
                <a16:creationId xmlns:a16="http://schemas.microsoft.com/office/drawing/2014/main" id="{BE35E241-EA46-7D86-8F1C-B8422700D6E0}"/>
              </a:ext>
            </a:extLst>
          </p:cNvPr>
          <p:cNvGrpSpPr/>
          <p:nvPr/>
        </p:nvGrpSpPr>
        <p:grpSpPr>
          <a:xfrm>
            <a:off x="2369474" y="889312"/>
            <a:ext cx="4401177" cy="542611"/>
            <a:chOff x="3165231" y="796719"/>
            <a:chExt cx="4401177" cy="542611"/>
          </a:xfrm>
        </p:grpSpPr>
        <p:grpSp>
          <p:nvGrpSpPr>
            <p:cNvPr id="7" name="Group 6">
              <a:extLst>
                <a:ext uri="{FF2B5EF4-FFF2-40B4-BE49-F238E27FC236}">
                  <a16:creationId xmlns:a16="http://schemas.microsoft.com/office/drawing/2014/main" id="{7D5794BF-DAB9-260B-B889-A73EBA25F3F8}"/>
                </a:ext>
              </a:extLst>
            </p:cNvPr>
            <p:cNvGrpSpPr/>
            <p:nvPr/>
          </p:nvGrpSpPr>
          <p:grpSpPr>
            <a:xfrm>
              <a:off x="3344492" y="817237"/>
              <a:ext cx="4051094" cy="461665"/>
              <a:chOff x="3334444" y="817237"/>
              <a:chExt cx="4051094" cy="461665"/>
            </a:xfrm>
          </p:grpSpPr>
          <p:sp>
            <p:nvSpPr>
              <p:cNvPr id="56" name="TextBox 55">
                <a:extLst>
                  <a:ext uri="{FF2B5EF4-FFF2-40B4-BE49-F238E27FC236}">
                    <a16:creationId xmlns:a16="http://schemas.microsoft.com/office/drawing/2014/main" id="{2433ACB9-07AE-E47B-AC91-0D2339A3DA3C}"/>
                  </a:ext>
                </a:extLst>
              </p:cNvPr>
              <p:cNvSpPr txBox="1"/>
              <p:nvPr/>
            </p:nvSpPr>
            <p:spPr>
              <a:xfrm>
                <a:off x="3334444" y="865988"/>
                <a:ext cx="2471237" cy="400110"/>
              </a:xfrm>
              <a:prstGeom prst="rect">
                <a:avLst/>
              </a:prstGeom>
              <a:noFill/>
            </p:spPr>
            <p:txBody>
              <a:bodyPr wrap="square" rtlCol="0">
                <a:spAutoFit/>
              </a:bodyPr>
              <a:lstStyle/>
              <a:p>
                <a:pPr algn="ctr"/>
                <a:r>
                  <a:rPr lang="en-US" sz="2000" dirty="0">
                    <a:solidFill>
                      <a:schemeClr val="bg1"/>
                    </a:solidFill>
                    <a:latin typeface="Calibri Light" panose="020F0302020204030204" pitchFamily="34" charset="0"/>
                    <a:cs typeface="Calibri Light" panose="020F0302020204030204" pitchFamily="34" charset="0"/>
                  </a:rPr>
                  <a:t>THE FOUNDATION OF</a:t>
                </a:r>
              </a:p>
            </p:txBody>
          </p:sp>
          <p:sp>
            <p:nvSpPr>
              <p:cNvPr id="2" name="TextBox 1">
                <a:extLst>
                  <a:ext uri="{FF2B5EF4-FFF2-40B4-BE49-F238E27FC236}">
                    <a16:creationId xmlns:a16="http://schemas.microsoft.com/office/drawing/2014/main" id="{C2F0C892-D80B-94A1-409D-B97DDFC91019}"/>
                  </a:ext>
                </a:extLst>
              </p:cNvPr>
              <p:cNvSpPr txBox="1"/>
              <p:nvPr/>
            </p:nvSpPr>
            <p:spPr>
              <a:xfrm>
                <a:off x="5653154" y="817237"/>
                <a:ext cx="1732384" cy="461665"/>
              </a:xfrm>
              <a:prstGeom prst="rect">
                <a:avLst/>
              </a:prstGeom>
              <a:noFill/>
            </p:spPr>
            <p:txBody>
              <a:bodyPr wrap="square" rtlCol="0">
                <a:spAutoFit/>
              </a:bodyPr>
              <a:lstStyle/>
              <a:p>
                <a:r>
                  <a:rPr lang="en-US" sz="2400" dirty="0">
                    <a:solidFill>
                      <a:srgbClr val="FACC4D"/>
                    </a:solidFill>
                    <a:latin typeface="Calibri Light" panose="020F0302020204030204" pitchFamily="34" charset="0"/>
                    <a:cs typeface="Calibri Light" panose="020F0302020204030204" pitchFamily="34" charset="0"/>
                  </a:rPr>
                  <a:t>the apostles</a:t>
                </a:r>
              </a:p>
            </p:txBody>
          </p:sp>
        </p:grpSp>
        <p:sp>
          <p:nvSpPr>
            <p:cNvPr id="6" name="Rectangle 5">
              <a:extLst>
                <a:ext uri="{FF2B5EF4-FFF2-40B4-BE49-F238E27FC236}">
                  <a16:creationId xmlns:a16="http://schemas.microsoft.com/office/drawing/2014/main" id="{7415FC9B-93EB-06D2-B9C7-DF104992C757}"/>
                </a:ext>
              </a:extLst>
            </p:cNvPr>
            <p:cNvSpPr/>
            <p:nvPr/>
          </p:nvSpPr>
          <p:spPr>
            <a:xfrm>
              <a:off x="3165231" y="796719"/>
              <a:ext cx="4401177" cy="54261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87712E6-058D-886E-9C63-0A94B7B6D9B6}"/>
              </a:ext>
            </a:extLst>
          </p:cNvPr>
          <p:cNvGrpSpPr/>
          <p:nvPr/>
        </p:nvGrpSpPr>
        <p:grpSpPr>
          <a:xfrm>
            <a:off x="-4248" y="3114590"/>
            <a:ext cx="8673677" cy="1046440"/>
            <a:chOff x="125536" y="1881399"/>
            <a:chExt cx="8673677" cy="1046440"/>
          </a:xfrm>
        </p:grpSpPr>
        <p:sp>
          <p:nvSpPr>
            <p:cNvPr id="5" name="TextBox 4">
              <a:extLst>
                <a:ext uri="{FF2B5EF4-FFF2-40B4-BE49-F238E27FC236}">
                  <a16:creationId xmlns:a16="http://schemas.microsoft.com/office/drawing/2014/main" id="{28C4B9FA-F1F5-EA57-DE2F-FE3638944B02}"/>
                </a:ext>
              </a:extLst>
            </p:cNvPr>
            <p:cNvSpPr txBox="1"/>
            <p:nvPr/>
          </p:nvSpPr>
          <p:spPr>
            <a:xfrm>
              <a:off x="2180194" y="1881399"/>
              <a:ext cx="6619019" cy="1046440"/>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1 Corinthians 8:1, 1 Timothy 6:20-21</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“…knowledge makes arrogant, but love edifies.”</a:t>
              </a:r>
            </a:p>
            <a:p>
              <a:r>
                <a:rPr lang="en-US" sz="2000" i="1" dirty="0">
                  <a:solidFill>
                    <a:schemeClr val="bg1"/>
                  </a:solidFill>
                  <a:latin typeface="Calibri Light" panose="020F0302020204030204" pitchFamily="34" charset="0"/>
                  <a:cs typeface="Calibri Light" panose="020F0302020204030204" pitchFamily="34" charset="0"/>
                </a:rPr>
                <a:t>“what is falsely called knowledge…gone astray from the faith.”</a:t>
              </a:r>
            </a:p>
          </p:txBody>
        </p:sp>
        <p:grpSp>
          <p:nvGrpSpPr>
            <p:cNvPr id="9" name="Group 8">
              <a:extLst>
                <a:ext uri="{FF2B5EF4-FFF2-40B4-BE49-F238E27FC236}">
                  <a16:creationId xmlns:a16="http://schemas.microsoft.com/office/drawing/2014/main" id="{A681F28E-9169-80A5-3169-906F979AA23F}"/>
                </a:ext>
              </a:extLst>
            </p:cNvPr>
            <p:cNvGrpSpPr/>
            <p:nvPr/>
          </p:nvGrpSpPr>
          <p:grpSpPr>
            <a:xfrm>
              <a:off x="125536" y="1940500"/>
              <a:ext cx="2027227" cy="914400"/>
              <a:chOff x="-39056" y="2051142"/>
              <a:chExt cx="2027227" cy="914400"/>
            </a:xfrm>
          </p:grpSpPr>
          <p:sp>
            <p:nvSpPr>
              <p:cNvPr id="10" name="TextBox 9">
                <a:extLst>
                  <a:ext uri="{FF2B5EF4-FFF2-40B4-BE49-F238E27FC236}">
                    <a16:creationId xmlns:a16="http://schemas.microsoft.com/office/drawing/2014/main" id="{1520DB0E-D6ED-47C9-10E7-BD0D2227C851}"/>
                  </a:ext>
                </a:extLst>
              </p:cNvPr>
              <p:cNvSpPr txBox="1"/>
              <p:nvPr/>
            </p:nvSpPr>
            <p:spPr>
              <a:xfrm>
                <a:off x="-39056" y="2138392"/>
                <a:ext cx="1922176"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PRIDE</a:t>
                </a:r>
              </a:p>
            </p:txBody>
          </p:sp>
          <p:cxnSp>
            <p:nvCxnSpPr>
              <p:cNvPr id="11" name="Straight Connector 10">
                <a:extLst>
                  <a:ext uri="{FF2B5EF4-FFF2-40B4-BE49-F238E27FC236}">
                    <a16:creationId xmlns:a16="http://schemas.microsoft.com/office/drawing/2014/main" id="{1EE6F958-357C-2213-FBAA-733CC11041E1}"/>
                  </a:ext>
                </a:extLst>
              </p:cNvPr>
              <p:cNvCxnSpPr>
                <a:cxnSpLocks/>
              </p:cNvCxnSpPr>
              <p:nvPr/>
            </p:nvCxnSpPr>
            <p:spPr>
              <a:xfrm>
                <a:off x="1988171" y="2051142"/>
                <a:ext cx="0" cy="91440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7B382B66-2B42-DCB2-C943-D92CEEF5B0AF}"/>
              </a:ext>
            </a:extLst>
          </p:cNvPr>
          <p:cNvGrpSpPr/>
          <p:nvPr/>
        </p:nvGrpSpPr>
        <p:grpSpPr>
          <a:xfrm>
            <a:off x="-286644" y="4272399"/>
            <a:ext cx="9233868" cy="790621"/>
            <a:chOff x="-156860" y="1881399"/>
            <a:chExt cx="9233868" cy="790621"/>
          </a:xfrm>
        </p:grpSpPr>
        <p:sp>
          <p:nvSpPr>
            <p:cNvPr id="13" name="TextBox 12">
              <a:extLst>
                <a:ext uri="{FF2B5EF4-FFF2-40B4-BE49-F238E27FC236}">
                  <a16:creationId xmlns:a16="http://schemas.microsoft.com/office/drawing/2014/main" id="{C06EA759-4202-CD3B-6B54-DD12FDF8EDDB}"/>
                </a:ext>
              </a:extLst>
            </p:cNvPr>
            <p:cNvSpPr txBox="1"/>
            <p:nvPr/>
          </p:nvSpPr>
          <p:spPr>
            <a:xfrm>
              <a:off x="2180194" y="1881399"/>
              <a:ext cx="6896814" cy="738664"/>
            </a:xfrm>
            <a:prstGeom prst="rect">
              <a:avLst/>
            </a:prstGeom>
            <a:noFill/>
          </p:spPr>
          <p:txBody>
            <a:bodyPr wrap="square" rtlCol="0">
              <a:spAutoFit/>
            </a:bodyPr>
            <a:lstStyle/>
            <a:p>
              <a:r>
                <a:rPr lang="en-US" sz="2200" b="1" i="1" dirty="0">
                  <a:solidFill>
                    <a:schemeClr val="bg1"/>
                  </a:solidFill>
                  <a:latin typeface="Calibri" panose="020F0502020204030204" pitchFamily="34" charset="0"/>
                  <a:cs typeface="Calibri" panose="020F0502020204030204" pitchFamily="34" charset="0"/>
                </a:rPr>
                <a:t>John 12:42-43</a:t>
              </a:r>
              <a:br>
                <a:rPr lang="en-US" sz="2200" i="1" dirty="0">
                  <a:solidFill>
                    <a:schemeClr val="bg1"/>
                  </a:solidFill>
                  <a:latin typeface="+mj-lt"/>
                  <a:cs typeface="Calibri" panose="020F0502020204030204" pitchFamily="34" charset="0"/>
                </a:rPr>
              </a:br>
              <a:r>
                <a:rPr lang="en-US" sz="2000" i="1" dirty="0">
                  <a:solidFill>
                    <a:schemeClr val="bg1"/>
                  </a:solidFill>
                  <a:latin typeface="Calibri Light" panose="020F0302020204030204" pitchFamily="34" charset="0"/>
                  <a:cs typeface="Calibri Light" panose="020F0302020204030204" pitchFamily="34" charset="0"/>
                </a:rPr>
                <a:t>“they loved the approval of men rather than the approval of God.”</a:t>
              </a:r>
            </a:p>
          </p:txBody>
        </p:sp>
        <p:grpSp>
          <p:nvGrpSpPr>
            <p:cNvPr id="14" name="Group 13">
              <a:extLst>
                <a:ext uri="{FF2B5EF4-FFF2-40B4-BE49-F238E27FC236}">
                  <a16:creationId xmlns:a16="http://schemas.microsoft.com/office/drawing/2014/main" id="{2D5787F8-C53F-CFE3-C8C6-44ADCF96B51F}"/>
                </a:ext>
              </a:extLst>
            </p:cNvPr>
            <p:cNvGrpSpPr/>
            <p:nvPr/>
          </p:nvGrpSpPr>
          <p:grpSpPr>
            <a:xfrm>
              <a:off x="-156860" y="1940500"/>
              <a:ext cx="2309623" cy="731520"/>
              <a:chOff x="-321452" y="2051142"/>
              <a:chExt cx="2309623" cy="731520"/>
            </a:xfrm>
          </p:grpSpPr>
          <p:sp>
            <p:nvSpPr>
              <p:cNvPr id="15" name="TextBox 14">
                <a:extLst>
                  <a:ext uri="{FF2B5EF4-FFF2-40B4-BE49-F238E27FC236}">
                    <a16:creationId xmlns:a16="http://schemas.microsoft.com/office/drawing/2014/main" id="{69CE70E7-CCA0-C12B-BAB0-534C1DBBAE2C}"/>
                  </a:ext>
                </a:extLst>
              </p:cNvPr>
              <p:cNvSpPr txBox="1"/>
              <p:nvPr/>
            </p:nvSpPr>
            <p:spPr>
              <a:xfrm>
                <a:off x="-321452" y="2138392"/>
                <a:ext cx="2204572" cy="492443"/>
              </a:xfrm>
              <a:prstGeom prst="rect">
                <a:avLst/>
              </a:prstGeom>
              <a:noFill/>
            </p:spPr>
            <p:txBody>
              <a:bodyPr wrap="square" rtlCol="0">
                <a:spAutoFit/>
              </a:bodyPr>
              <a:lstStyle/>
              <a:p>
                <a:pPr algn="r"/>
                <a:r>
                  <a:rPr lang="en-US" sz="2600" dirty="0">
                    <a:solidFill>
                      <a:schemeClr val="bg1"/>
                    </a:solidFill>
                    <a:latin typeface="Calibri" panose="020F0502020204030204" pitchFamily="34" charset="0"/>
                    <a:cs typeface="Calibri" panose="020F0502020204030204" pitchFamily="34" charset="0"/>
                  </a:rPr>
                  <a:t>APPROVAL</a:t>
                </a:r>
              </a:p>
            </p:txBody>
          </p:sp>
          <p:cxnSp>
            <p:nvCxnSpPr>
              <p:cNvPr id="16" name="Straight Connector 15">
                <a:extLst>
                  <a:ext uri="{FF2B5EF4-FFF2-40B4-BE49-F238E27FC236}">
                    <a16:creationId xmlns:a16="http://schemas.microsoft.com/office/drawing/2014/main" id="{53BC5339-D597-B022-B3E5-A8DD86EB15BA}"/>
                  </a:ext>
                </a:extLst>
              </p:cNvPr>
              <p:cNvCxnSpPr>
                <a:cxnSpLocks/>
              </p:cNvCxnSpPr>
              <p:nvPr/>
            </p:nvCxnSpPr>
            <p:spPr>
              <a:xfrm>
                <a:off x="1988171" y="2051142"/>
                <a:ext cx="0" cy="731520"/>
              </a:xfrm>
              <a:prstGeom prst="line">
                <a:avLst/>
              </a:prstGeom>
              <a:ln w="22225">
                <a:solidFill>
                  <a:srgbClr val="FACC4D"/>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33905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799</Words>
  <Application>Microsoft Macintosh PowerPoint</Application>
  <PresentationFormat>On-screen Show (16:10)</PresentationFormat>
  <Paragraphs>95</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Calibri Light</vt:lpstr>
      <vt:lpstr>system-ui</vt:lpstr>
      <vt:lpstr>Office Theme</vt:lpstr>
      <vt:lpstr>Foundation of the Apostles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 of the Apostles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of the Apostles</dc:title>
  <dc:creator>Phillip Shumake</dc:creator>
  <cp:lastModifiedBy>Phillip Shumake</cp:lastModifiedBy>
  <cp:revision>36</cp:revision>
  <dcterms:created xsi:type="dcterms:W3CDTF">2024-02-20T14:51:10Z</dcterms:created>
  <dcterms:modified xsi:type="dcterms:W3CDTF">2024-02-23T17:17:36Z</dcterms:modified>
</cp:coreProperties>
</file>