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077" r:id="rId2"/>
    <p:sldId id="1082" r:id="rId3"/>
    <p:sldId id="1046" r:id="rId4"/>
    <p:sldId id="300" r:id="rId5"/>
    <p:sldId id="1088" r:id="rId6"/>
    <p:sldId id="374" r:id="rId7"/>
    <p:sldId id="370" r:id="rId8"/>
    <p:sldId id="372" r:id="rId9"/>
    <p:sldId id="369" r:id="rId10"/>
    <p:sldId id="301" r:id="rId11"/>
    <p:sldId id="302" r:id="rId12"/>
    <p:sldId id="371" r:id="rId13"/>
    <p:sldId id="1089" r:id="rId14"/>
    <p:sldId id="1090" r:id="rId15"/>
    <p:sldId id="376" r:id="rId16"/>
    <p:sldId id="1091" r:id="rId17"/>
    <p:sldId id="270" r:id="rId18"/>
    <p:sldId id="378" r:id="rId19"/>
    <p:sldId id="305" r:id="rId20"/>
    <p:sldId id="304" r:id="rId21"/>
    <p:sldId id="306" r:id="rId22"/>
    <p:sldId id="307" r:id="rId23"/>
    <p:sldId id="1092" r:id="rId24"/>
    <p:sldId id="303" r:id="rId25"/>
    <p:sldId id="1093" r:id="rId26"/>
    <p:sldId id="1094" r:id="rId27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0C0C0"/>
    <a:srgbClr val="66FFFF"/>
    <a:srgbClr val="FFFF00"/>
    <a:srgbClr val="FF3300"/>
    <a:srgbClr val="FF00FF"/>
    <a:srgbClr val="0099FF"/>
    <a:srgbClr val="3366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270AF-4176-4D38-8B02-208B314A73A2}" v="1" dt="2024-03-05T02:23:38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1842" autoAdjust="0"/>
  </p:normalViewPr>
  <p:slideViewPr>
    <p:cSldViewPr snapToGrid="0">
      <p:cViewPr varScale="1">
        <p:scale>
          <a:sx n="108" d="100"/>
          <a:sy n="108" d="100"/>
        </p:scale>
        <p:origin x="112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 Broadwell" userId="8c8ea40a403f8424" providerId="LiveId" clId="{093270AF-4176-4D38-8B02-208B314A73A2}"/>
    <pc:docChg chg="addSld delSld modSld delMainMaster">
      <pc:chgData name="Marty Broadwell" userId="8c8ea40a403f8424" providerId="LiveId" clId="{093270AF-4176-4D38-8B02-208B314A73A2}" dt="2024-03-05T02:23:38.375" v="2"/>
      <pc:docMkLst>
        <pc:docMk/>
      </pc:docMkLst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259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265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267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277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278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281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282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284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285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286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289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290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291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293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294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295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296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3248212788" sldId="298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16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18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20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22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23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24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25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27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29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30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31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32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33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34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35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36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37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38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41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42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344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45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351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357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360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361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363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365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366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367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68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89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90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91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92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93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95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96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397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400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401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402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403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406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407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08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09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10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12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13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15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17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30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31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33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36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37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38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40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41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42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43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444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448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450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452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455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0" sldId="456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888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889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943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1020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0" sldId="1021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1776256342" sldId="1022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3259177148" sldId="1023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1730363597" sldId="1027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3790833336" sldId="1029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446471818" sldId="1032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206570122" sldId="1033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4086446100" sldId="1038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1314660131" sldId="1039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4021731551" sldId="1040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531931621" sldId="1041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3176554183" sldId="1042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207154036" sldId="1043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3134407825" sldId="1066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4156991058" sldId="1067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1733935348" sldId="1069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2486082191" sldId="1070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2993649159" sldId="1071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3378136491" sldId="1074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2504699600" sldId="1075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458655428" sldId="1076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857856327" sldId="1080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2929064611" sldId="1081"/>
        </pc:sldMkLst>
      </pc:sldChg>
      <pc:sldChg chg="add">
        <pc:chgData name="Marty Broadwell" userId="8c8ea40a403f8424" providerId="LiveId" clId="{093270AF-4176-4D38-8B02-208B314A73A2}" dt="2024-03-05T02:23:38.375" v="2"/>
        <pc:sldMkLst>
          <pc:docMk/>
          <pc:sldMk cId="1276017175" sldId="1087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4161651869" sldId="1087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819294513" sldId="1088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390056" sldId="1089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776499209" sldId="1090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2784141059" sldId="1091"/>
        </pc:sldMkLst>
      </pc:sldChg>
      <pc:sldChg chg="del">
        <pc:chgData name="Marty Broadwell" userId="8c8ea40a403f8424" providerId="LiveId" clId="{093270AF-4176-4D38-8B02-208B314A73A2}" dt="2024-03-05T02:22:41.169" v="1" actId="47"/>
        <pc:sldMkLst>
          <pc:docMk/>
          <pc:sldMk cId="2652995765" sldId="1092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1137460713" sldId="1093"/>
        </pc:sldMkLst>
      </pc:sldChg>
      <pc:sldChg chg="del">
        <pc:chgData name="Marty Broadwell" userId="8c8ea40a403f8424" providerId="LiveId" clId="{093270AF-4176-4D38-8B02-208B314A73A2}" dt="2024-03-05T02:21:13.321" v="0" actId="47"/>
        <pc:sldMkLst>
          <pc:docMk/>
          <pc:sldMk cId="3988497907" sldId="1094"/>
        </pc:sldMkLst>
      </pc:sldChg>
      <pc:sldMasterChg chg="del delSldLayout">
        <pc:chgData name="Marty Broadwell" userId="8c8ea40a403f8424" providerId="LiveId" clId="{093270AF-4176-4D38-8B02-208B314A73A2}" dt="2024-03-05T02:21:13.321" v="0" actId="47"/>
        <pc:sldMasterMkLst>
          <pc:docMk/>
          <pc:sldMasterMk cId="0" sldId="2147483660"/>
        </pc:sldMasterMkLst>
        <pc:sldLayoutChg chg="del">
          <pc:chgData name="Marty Broadwell" userId="8c8ea40a403f8424" providerId="LiveId" clId="{093270AF-4176-4D38-8B02-208B314A73A2}" dt="2024-03-05T02:21:13.321" v="0" actId="47"/>
          <pc:sldLayoutMkLst>
            <pc:docMk/>
            <pc:sldMasterMk cId="0" sldId="2147483660"/>
            <pc:sldLayoutMk cId="3198608465" sldId="2147484558"/>
          </pc:sldLayoutMkLst>
        </pc:sldLayoutChg>
        <pc:sldLayoutChg chg="del">
          <pc:chgData name="Marty Broadwell" userId="8c8ea40a403f8424" providerId="LiveId" clId="{093270AF-4176-4D38-8B02-208B314A73A2}" dt="2024-03-05T02:21:13.321" v="0" actId="47"/>
          <pc:sldLayoutMkLst>
            <pc:docMk/>
            <pc:sldMasterMk cId="0" sldId="2147483660"/>
            <pc:sldLayoutMk cId="1136470463" sldId="2147484559"/>
          </pc:sldLayoutMkLst>
        </pc:sldLayoutChg>
        <pc:sldLayoutChg chg="del">
          <pc:chgData name="Marty Broadwell" userId="8c8ea40a403f8424" providerId="LiveId" clId="{093270AF-4176-4D38-8B02-208B314A73A2}" dt="2024-03-05T02:21:13.321" v="0" actId="47"/>
          <pc:sldLayoutMkLst>
            <pc:docMk/>
            <pc:sldMasterMk cId="0" sldId="2147483660"/>
            <pc:sldLayoutMk cId="335115002" sldId="2147484560"/>
          </pc:sldLayoutMkLst>
        </pc:sldLayoutChg>
        <pc:sldLayoutChg chg="del">
          <pc:chgData name="Marty Broadwell" userId="8c8ea40a403f8424" providerId="LiveId" clId="{093270AF-4176-4D38-8B02-208B314A73A2}" dt="2024-03-05T02:21:13.321" v="0" actId="47"/>
          <pc:sldLayoutMkLst>
            <pc:docMk/>
            <pc:sldMasterMk cId="0" sldId="2147483660"/>
            <pc:sldLayoutMk cId="3156284730" sldId="2147484561"/>
          </pc:sldLayoutMkLst>
        </pc:sldLayoutChg>
        <pc:sldLayoutChg chg="del">
          <pc:chgData name="Marty Broadwell" userId="8c8ea40a403f8424" providerId="LiveId" clId="{093270AF-4176-4D38-8B02-208B314A73A2}" dt="2024-03-05T02:21:13.321" v="0" actId="47"/>
          <pc:sldLayoutMkLst>
            <pc:docMk/>
            <pc:sldMasterMk cId="0" sldId="2147483660"/>
            <pc:sldLayoutMk cId="1351555168" sldId="2147484562"/>
          </pc:sldLayoutMkLst>
        </pc:sldLayoutChg>
        <pc:sldLayoutChg chg="del">
          <pc:chgData name="Marty Broadwell" userId="8c8ea40a403f8424" providerId="LiveId" clId="{093270AF-4176-4D38-8B02-208B314A73A2}" dt="2024-03-05T02:21:13.321" v="0" actId="47"/>
          <pc:sldLayoutMkLst>
            <pc:docMk/>
            <pc:sldMasterMk cId="0" sldId="2147483660"/>
            <pc:sldLayoutMk cId="624822091" sldId="2147484563"/>
          </pc:sldLayoutMkLst>
        </pc:sldLayoutChg>
        <pc:sldLayoutChg chg="del">
          <pc:chgData name="Marty Broadwell" userId="8c8ea40a403f8424" providerId="LiveId" clId="{093270AF-4176-4D38-8B02-208B314A73A2}" dt="2024-03-05T02:21:13.321" v="0" actId="47"/>
          <pc:sldLayoutMkLst>
            <pc:docMk/>
            <pc:sldMasterMk cId="0" sldId="2147483660"/>
            <pc:sldLayoutMk cId="3288498015" sldId="2147484564"/>
          </pc:sldLayoutMkLst>
        </pc:sldLayoutChg>
        <pc:sldLayoutChg chg="del">
          <pc:chgData name="Marty Broadwell" userId="8c8ea40a403f8424" providerId="LiveId" clId="{093270AF-4176-4D38-8B02-208B314A73A2}" dt="2024-03-05T02:21:13.321" v="0" actId="47"/>
          <pc:sldLayoutMkLst>
            <pc:docMk/>
            <pc:sldMasterMk cId="0" sldId="2147483660"/>
            <pc:sldLayoutMk cId="2481999956" sldId="2147484565"/>
          </pc:sldLayoutMkLst>
        </pc:sldLayoutChg>
        <pc:sldLayoutChg chg="del">
          <pc:chgData name="Marty Broadwell" userId="8c8ea40a403f8424" providerId="LiveId" clId="{093270AF-4176-4D38-8B02-208B314A73A2}" dt="2024-03-05T02:21:13.321" v="0" actId="47"/>
          <pc:sldLayoutMkLst>
            <pc:docMk/>
            <pc:sldMasterMk cId="0" sldId="2147483660"/>
            <pc:sldLayoutMk cId="1254442199" sldId="2147484566"/>
          </pc:sldLayoutMkLst>
        </pc:sldLayoutChg>
        <pc:sldLayoutChg chg="del">
          <pc:chgData name="Marty Broadwell" userId="8c8ea40a403f8424" providerId="LiveId" clId="{093270AF-4176-4D38-8B02-208B314A73A2}" dt="2024-03-05T02:21:13.321" v="0" actId="47"/>
          <pc:sldLayoutMkLst>
            <pc:docMk/>
            <pc:sldMasterMk cId="0" sldId="2147483660"/>
            <pc:sldLayoutMk cId="4114083750" sldId="2147484568"/>
          </pc:sldLayoutMkLst>
        </pc:sldLayoutChg>
        <pc:sldLayoutChg chg="del">
          <pc:chgData name="Marty Broadwell" userId="8c8ea40a403f8424" providerId="LiveId" clId="{093270AF-4176-4D38-8B02-208B314A73A2}" dt="2024-03-05T02:21:13.321" v="0" actId="47"/>
          <pc:sldLayoutMkLst>
            <pc:docMk/>
            <pc:sldMasterMk cId="0" sldId="2147483660"/>
            <pc:sldLayoutMk cId="2884364719" sldId="2147484569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xmlns="" id="{4C4A8FFC-45D8-35F8-EED9-C16903888E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4" tIns="45722" rIns="91444" bIns="457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xmlns="" id="{A2D4F8F0-620C-ADB2-A369-7126EF79640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4" tIns="45722" rIns="91444" bIns="457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xmlns="" id="{A99F8A0B-8155-117B-5532-91C562F7D7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2313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xmlns="" id="{CD47C89C-32A2-8850-8A58-0922AF5F40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4" tIns="45722" rIns="91444" bIns="45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xmlns="" id="{88B2FCAD-3974-1DE9-1788-E6420AADD3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4" tIns="45722" rIns="91444" bIns="4572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xmlns="" id="{A15FC43E-B01D-7004-EAED-0130113FA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4" tIns="45722" rIns="91444" bIns="457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F6787AA5-061E-42D5-BEAD-79C0C429D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449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787AA5-061E-42D5-BEAD-79C0C429DA6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95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787AA5-061E-42D5-BEAD-79C0C429DA6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89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D9697F1-B317-BE35-18C2-5FA3BEA42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285AD08-380F-3E5F-0C87-97445D484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0A141B8-7A06-8852-FE5B-B27C21539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1D32F-4780-4604-9F76-1CA7904DE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8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92D9531-F571-F99D-3C1D-9636523F0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669CC80-6A5E-AD73-DA4A-FC470C8BE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FA763CE-EE82-28F7-70A3-3FC8F7910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F57A-3E87-4596-90F4-7E12E147E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21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"/>
            <a:ext cx="29210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"/>
            <a:ext cx="855980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FF6639F-B269-26A5-57AB-5743E294E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D9A31E-B54E-24EC-1870-0F96D3D37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144D0A-2F06-65F5-FA14-B2B1947F8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B3E2-A46F-48ED-BAFB-4BECB7CC4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61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414338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685800"/>
            <a:ext cx="11684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CF3AFF-2B14-62F4-531B-30961CF61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B449CBA-7315-A915-C84F-6B8818F710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016252A-96DD-1DC5-E92D-090DEFB44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79200" y="6637338"/>
            <a:ext cx="812800" cy="2206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B48E-4B36-4323-AF18-21B4CD2DA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44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557C61A-D507-A2D1-6217-8E9416FF4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5C17930-F13B-B3A4-5E7E-935F2EB071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06CD145-428C-A036-A275-C6C1AAA27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5288-F2C6-4656-B5E6-9E40CD3BB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36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74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1"/>
            <a:ext cx="574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49D3DD-801F-9346-3961-F30263A5A0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7DD9EE-7BBE-83A7-E13C-CAD9E3AD3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E0BCC5-6C9F-FAE6-E423-6A57EDB5C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AB89A-436E-4142-9062-A69ADAA87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53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5E5D041-561F-1450-E3C8-AAAC30D278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EA72EE3-822C-23FA-0681-9497CA64D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A0045F5-AD47-A321-AF7B-57FB65B0B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1BBC-F3B4-48CF-BDD1-332CEFC7B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62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EE1D281-3E77-D7C1-D6A5-3D956E883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B4B58FE-7724-D585-FA10-4B998669D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C166547-7826-6B65-67D5-BF6FB190F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D3AA-D1E0-4228-9D75-CA7BDF1CC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01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3660078-3817-FB14-EDCC-0BC5FD1F5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E03377E-C034-E3CF-7092-E0FFFAFCE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462359B-0AE4-EE17-03DD-55E69C62B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0FBD-DE07-415A-84B4-77C6EC2ED9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76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919BFC-CAB7-6543-945C-0C988250C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7ACA249-8636-AD74-3225-C0DA830CD3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033234-E776-C7E5-1D3F-AE5F044F7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891A7-8B01-4E0C-82D1-878B566BF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01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FB5A06-DE34-53F1-9D23-746AF4C151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AC016F-40C0-5594-CC29-A29DF3C8B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B04EDE-16FF-E516-B1FD-A5D5D6407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4C370-9688-413C-875E-3D1BAAC70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14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71178510-6E9E-5DF7-C1AF-CCB76954D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EA5F35B8-4BEA-92F2-CAD1-27AEB609C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85800"/>
            <a:ext cx="1168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730AA17-E81C-C41A-8B0D-DC5314A9D5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AA26565-EB37-FC16-B429-F5A852BD95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F3072FB-32D5-C36A-8BB3-2D5CA43728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53200"/>
            <a:ext cx="284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393FD4-D3A2-4AD1-BF5D-FF31BCB17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67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AD4742-9A84-C852-BED3-1DF2FDDDD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xmlns="" id="{A8C1E573-EA87-3566-C153-FFAC4BD9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95ABAC-D4EE-43FC-A565-87AE3C38F0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DFD51BEA-BBF6-3C54-A101-98852B9F87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Summer, 2010</a:t>
            </a:r>
          </a:p>
          <a:p>
            <a:pPr eaLnBrk="1" hangingPunct="1"/>
            <a:r>
              <a:rPr lang="en-US" altLang="en-US" sz="2000"/>
              <a:t>Embry Hills church of Christ</a:t>
            </a:r>
          </a:p>
        </p:txBody>
      </p:sp>
      <p:pic>
        <p:nvPicPr>
          <p:cNvPr id="19460" name="Picture 5" descr="Pilgrims%20Progress">
            <a:extLst>
              <a:ext uri="{FF2B5EF4-FFF2-40B4-BE49-F238E27FC236}">
                <a16:creationId xmlns:a16="http://schemas.microsoft.com/office/drawing/2014/main" xmlns="" id="{1723491D-D1C9-6196-00F8-DD03BDD22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>
            <a:extLst>
              <a:ext uri="{FF2B5EF4-FFF2-40B4-BE49-F238E27FC236}">
                <a16:creationId xmlns:a16="http://schemas.microsoft.com/office/drawing/2014/main" xmlns="" id="{A9F4C0E9-40E9-FF55-7A8F-E35C3BCCF9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77000" y="5578475"/>
            <a:ext cx="5715000" cy="1219200"/>
          </a:xfrm>
        </p:spPr>
        <p:txBody>
          <a:bodyPr/>
          <a:lstStyle/>
          <a:p>
            <a:pPr algn="r" eaLnBrk="1" hangingPunct="1"/>
            <a:r>
              <a:rPr lang="en-US" altLang="en-US" dirty="0"/>
              <a:t>Living in the </a:t>
            </a:r>
            <a:r>
              <a:rPr lang="en-US" altLang="en-US" dirty="0" smtClean="0"/>
              <a:t>World /</a:t>
            </a:r>
            <a:br>
              <a:rPr lang="en-US" altLang="en-US" dirty="0" smtClean="0"/>
            </a:br>
            <a:r>
              <a:rPr lang="en-US" altLang="en-US" dirty="0" err="1" smtClean="0"/>
              <a:t>Viviendo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mundo</a:t>
            </a:r>
            <a:r>
              <a:rPr lang="en-US" altLang="en-US" sz="900" dirty="0"/>
              <a:t/>
            </a:r>
            <a:br>
              <a:rPr lang="en-US" altLang="en-US" sz="900" dirty="0"/>
            </a:br>
            <a:r>
              <a:rPr lang="en-US" altLang="en-US" sz="900" dirty="0"/>
              <a:t/>
            </a:r>
            <a:br>
              <a:rPr lang="en-US" altLang="en-US" sz="900" dirty="0"/>
            </a:br>
            <a:r>
              <a:rPr lang="en-US" altLang="en-US" sz="16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6143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>
            <a:extLst>
              <a:ext uri="{FF2B5EF4-FFF2-40B4-BE49-F238E27FC236}">
                <a16:creationId xmlns:a16="http://schemas.microsoft.com/office/drawing/2014/main" xmlns="" id="{DDAFC94A-1E17-2C6C-0990-19F8B88E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CC69F-54CD-49F5-9946-FE24D191188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xmlns="" id="{2CBF2234-6282-9BDA-5ED6-16D1A40FB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7059"/>
            <a:ext cx="6163733" cy="593725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00CC"/>
                </a:solidFill>
              </a:rPr>
              <a:t>Saul’s Emotions </a:t>
            </a:r>
            <a:r>
              <a:rPr lang="en-US" altLang="en-US" sz="2800" dirty="0" smtClean="0">
                <a:solidFill>
                  <a:srgbClr val="0000CC"/>
                </a:solidFill>
              </a:rPr>
              <a:t/>
            </a:r>
            <a:br>
              <a:rPr lang="en-US" altLang="en-US" sz="2800" dirty="0" smtClean="0">
                <a:solidFill>
                  <a:srgbClr val="0000CC"/>
                </a:solidFill>
              </a:rPr>
            </a:br>
            <a:r>
              <a:rPr lang="en-US" altLang="en-US" sz="2800" dirty="0" smtClean="0">
                <a:solidFill>
                  <a:srgbClr val="0000CC"/>
                </a:solidFill>
              </a:rPr>
              <a:t>(</a:t>
            </a:r>
            <a:r>
              <a:rPr lang="en-US" altLang="en-US" sz="2800" dirty="0">
                <a:solidFill>
                  <a:srgbClr val="0000CC"/>
                </a:solidFill>
              </a:rPr>
              <a:t>I Sam 18, 19)</a:t>
            </a:r>
          </a:p>
        </p:txBody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xmlns="" id="{92EEF952-1E17-3D73-545D-A730751F9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1412" y="839413"/>
            <a:ext cx="5560908" cy="535719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aseline="30000" dirty="0"/>
              <a:t>7</a:t>
            </a:r>
            <a:r>
              <a:rPr lang="en-US" altLang="en-US" sz="2400" dirty="0"/>
              <a:t>So the women sang as they danced, and said: </a:t>
            </a:r>
            <a:br>
              <a:rPr lang="en-US" altLang="en-US" sz="2400" dirty="0"/>
            </a:br>
            <a:r>
              <a:rPr lang="en-US" altLang="en-US" sz="2400" dirty="0"/>
              <a:t>      “Saul has slain his thousands, </a:t>
            </a:r>
            <a:br>
              <a:rPr lang="en-US" altLang="en-US" sz="2400" dirty="0"/>
            </a:br>
            <a:r>
              <a:rPr lang="en-US" altLang="en-US" sz="2400" dirty="0"/>
              <a:t>      And David his ten thousands.”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aseline="30000" dirty="0"/>
              <a:t>8</a:t>
            </a:r>
            <a:r>
              <a:rPr lang="en-US" altLang="en-US" sz="2400" dirty="0"/>
              <a:t>Then Saul was very </a:t>
            </a:r>
            <a:r>
              <a:rPr lang="en-US" altLang="en-US" sz="2400" b="1" u="sng" dirty="0">
                <a:solidFill>
                  <a:srgbClr val="FF0000"/>
                </a:solidFill>
              </a:rPr>
              <a:t>angry</a:t>
            </a:r>
            <a:r>
              <a:rPr lang="en-US" altLang="en-US" sz="2400" dirty="0"/>
              <a:t>, and the saying </a:t>
            </a:r>
            <a:r>
              <a:rPr lang="en-US" altLang="en-US" sz="2400" b="1" u="sng" dirty="0">
                <a:solidFill>
                  <a:srgbClr val="FF0000"/>
                </a:solidFill>
              </a:rPr>
              <a:t>displeased</a:t>
            </a:r>
            <a:r>
              <a:rPr lang="en-US" altLang="en-US" sz="2400" dirty="0"/>
              <a:t> him; and he said, “They have ascribed to David ten thousands, and to me they have ascribed </a:t>
            </a:r>
            <a:r>
              <a:rPr lang="en-US" altLang="en-US" sz="2400" i="1" dirty="0"/>
              <a:t>only</a:t>
            </a:r>
            <a:r>
              <a:rPr lang="en-US" altLang="en-US" sz="2400" dirty="0"/>
              <a:t> thousands.  Now what more can he have but the kingdom?”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aseline="30000" dirty="0"/>
              <a:t>9</a:t>
            </a:r>
            <a:r>
              <a:rPr lang="en-US" altLang="en-US" sz="2400" dirty="0"/>
              <a:t>So Saul </a:t>
            </a:r>
            <a:r>
              <a:rPr lang="en-US" altLang="en-US" sz="2400" b="1" u="sng" dirty="0">
                <a:solidFill>
                  <a:srgbClr val="FF0000"/>
                </a:solidFill>
              </a:rPr>
              <a:t>eyed</a:t>
            </a:r>
            <a:r>
              <a:rPr lang="en-US" altLang="en-US" sz="2400" dirty="0"/>
              <a:t> [watched jealously] David from that day forward.</a:t>
            </a:r>
            <a:br>
              <a:rPr lang="en-US" altLang="en-US" sz="2400" dirty="0"/>
            </a:br>
            <a:endParaRPr lang="en-US" altLang="en-US" sz="1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aseline="30000" dirty="0"/>
              <a:t>19:1 </a:t>
            </a:r>
            <a:r>
              <a:rPr lang="en-US" altLang="en-US" sz="2400" dirty="0"/>
              <a:t>Now Saul spoke to Jonathan his son and to all his servants, </a:t>
            </a:r>
            <a:r>
              <a:rPr lang="en-US" altLang="en-US" sz="2400" u="sng" dirty="0"/>
              <a:t>that they should kill David</a:t>
            </a:r>
            <a:r>
              <a:rPr lang="en-US" altLang="en-US" sz="2400" dirty="0"/>
              <a:t>; but Jonathan, Saul’s son, delighted greatly in David.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CBF2234-6282-9BDA-5ED6-16D1A40FB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732" y="135586"/>
            <a:ext cx="5875136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kern="0" dirty="0" smtClean="0">
                <a:solidFill>
                  <a:srgbClr val="0000CC"/>
                </a:solidFill>
              </a:rPr>
              <a:t>Las </a:t>
            </a:r>
            <a:r>
              <a:rPr lang="en-US" altLang="en-US" sz="2800" kern="0" dirty="0" err="1" smtClean="0">
                <a:solidFill>
                  <a:srgbClr val="0000CC"/>
                </a:solidFill>
              </a:rPr>
              <a:t>emociones</a:t>
            </a:r>
            <a:r>
              <a:rPr lang="en-US" altLang="en-US" sz="2800" kern="0" dirty="0" smtClean="0">
                <a:solidFill>
                  <a:srgbClr val="0000CC"/>
                </a:solidFill>
              </a:rPr>
              <a:t> de </a:t>
            </a:r>
            <a:r>
              <a:rPr lang="en-US" altLang="en-US" sz="2800" kern="0" dirty="0" err="1" smtClean="0">
                <a:solidFill>
                  <a:srgbClr val="0000CC"/>
                </a:solidFill>
              </a:rPr>
              <a:t>Saúl</a:t>
            </a:r>
            <a:r>
              <a:rPr lang="en-US" altLang="en-US" sz="2800" kern="0" dirty="0" smtClean="0">
                <a:solidFill>
                  <a:srgbClr val="0000CC"/>
                </a:solidFill>
              </a:rPr>
              <a:t> </a:t>
            </a:r>
            <a:br>
              <a:rPr lang="en-US" altLang="en-US" sz="2800" kern="0" dirty="0" smtClean="0">
                <a:solidFill>
                  <a:srgbClr val="0000CC"/>
                </a:solidFill>
              </a:rPr>
            </a:br>
            <a:r>
              <a:rPr lang="en-US" altLang="en-US" sz="2800" kern="0" dirty="0" smtClean="0">
                <a:solidFill>
                  <a:srgbClr val="0000CC"/>
                </a:solidFill>
              </a:rPr>
              <a:t>(I Sam 18, 19)</a:t>
            </a:r>
            <a:endParaRPr lang="en-US" altLang="en-US" sz="2800" kern="0" dirty="0">
              <a:solidFill>
                <a:srgbClr val="0000CC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2EEF952-1E17-3D73-545D-A730751F9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900" y="839413"/>
            <a:ext cx="5384800" cy="60185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baseline="30000" dirty="0" smtClean="0"/>
              <a:t>7 </a:t>
            </a:r>
            <a:r>
              <a:rPr lang="es-ES" altLang="en-US" sz="2400" kern="0" dirty="0" smtClean="0"/>
              <a:t>Las mujeres cantaban mientras tocaban, y decían: </a:t>
            </a:r>
            <a:br>
              <a:rPr lang="es-ES" altLang="en-US" sz="2400" kern="0" dirty="0" smtClean="0"/>
            </a:br>
            <a:r>
              <a:rPr lang="es-ES" altLang="en-US" sz="2400" kern="0" dirty="0" smtClean="0"/>
              <a:t>	«Saúl ha matado a sus miles, </a:t>
            </a:r>
            <a:br>
              <a:rPr lang="es-ES" altLang="en-US" sz="2400" kern="0" dirty="0" smtClean="0"/>
            </a:br>
            <a:r>
              <a:rPr lang="es-ES" altLang="en-US" sz="2400" kern="0" dirty="0" smtClean="0"/>
              <a:t>	Y David a sus diez miles».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n-US" sz="2400" kern="0" dirty="0" smtClean="0"/>
              <a:t>8  Entonces Saúl </a:t>
            </a:r>
            <a:r>
              <a:rPr lang="es-ES" altLang="en-US" sz="2400" b="1" u="sng" kern="0" dirty="0" smtClean="0">
                <a:solidFill>
                  <a:srgbClr val="FF0000"/>
                </a:solidFill>
              </a:rPr>
              <a:t>se enfureció</a:t>
            </a:r>
            <a:r>
              <a:rPr lang="es-ES" altLang="en-US" sz="2400" kern="0" dirty="0" smtClean="0"/>
              <a:t>, pues este dicho le </a:t>
            </a:r>
            <a:r>
              <a:rPr lang="es-ES" altLang="en-US" sz="2400" b="1" u="sng" kern="0" dirty="0" smtClean="0">
                <a:solidFill>
                  <a:srgbClr val="FF0000"/>
                </a:solidFill>
              </a:rPr>
              <a:t>desagradó</a:t>
            </a:r>
            <a:r>
              <a:rPr lang="es-ES" altLang="en-US" sz="2400" kern="0" dirty="0" smtClean="0"/>
              <a:t>, y dijo: «Han atribuido a David diez miles, pero a mí me han atribuido miles. ¿Y qué más le falta sino el reino?».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n-US" sz="2400" kern="0" dirty="0" smtClean="0"/>
              <a:t>9  De aquel día en adelante Saúl </a:t>
            </a:r>
            <a:r>
              <a:rPr lang="es-ES" altLang="en-US" sz="2400" b="1" u="sng" kern="0" dirty="0" smtClean="0">
                <a:solidFill>
                  <a:srgbClr val="FF0000"/>
                </a:solidFill>
              </a:rPr>
              <a:t>miró</a:t>
            </a:r>
            <a:r>
              <a:rPr lang="es-ES" altLang="en-US" sz="2400" kern="0" dirty="0" smtClean="0"/>
              <a:t> a David con recelo.</a:t>
            </a:r>
            <a:r>
              <a:rPr lang="en-US" altLang="en-US" sz="2400" kern="0" dirty="0" smtClean="0"/>
              <a:t/>
            </a:r>
            <a:br>
              <a:rPr lang="en-US" altLang="en-US" sz="2400" kern="0" dirty="0" smtClean="0"/>
            </a:br>
            <a:endParaRPr lang="en-US" altLang="en-US" sz="1400" kern="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kern="0" baseline="30000" dirty="0" smtClean="0"/>
              <a:t>19:1</a:t>
            </a:r>
            <a:r>
              <a:rPr lang="en-US" altLang="en-US" sz="2400" kern="0" dirty="0" smtClean="0"/>
              <a:t> </a:t>
            </a:r>
            <a:r>
              <a:rPr lang="es-ES" altLang="en-US" sz="2400" kern="0" dirty="0" smtClean="0"/>
              <a:t>Saúl les dijo a su hijo Jonatán y a todos sus siervos </a:t>
            </a:r>
            <a:r>
              <a:rPr lang="es-ES" altLang="en-US" sz="2400" u="sng" kern="0" dirty="0" smtClean="0"/>
              <a:t>que dieran muerte a David</a:t>
            </a:r>
            <a:r>
              <a:rPr lang="es-ES" altLang="en-US" sz="2400" kern="0" dirty="0" smtClean="0"/>
              <a:t>; pero Jonatán, hijo de Saúl, apreciaba grandemente a David. </a:t>
            </a:r>
            <a:endParaRPr lang="en-US" alt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>
            <a:extLst>
              <a:ext uri="{FF2B5EF4-FFF2-40B4-BE49-F238E27FC236}">
                <a16:creationId xmlns:a16="http://schemas.microsoft.com/office/drawing/2014/main" xmlns="" id="{38B5558E-8BC0-9FFD-5B6B-2CE0BDAA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D3B77A-68D2-434C-82A0-EF8FE5A2DFC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xmlns="" id="{D5CE65CF-E651-7C18-47AB-32E5468A1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270"/>
            <a:ext cx="6064250" cy="588455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00CC"/>
                </a:solidFill>
              </a:rPr>
              <a:t>Peter’s Emotions (Matt 27)</a:t>
            </a:r>
          </a:p>
        </p:txBody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xmlns="" id="{C54B0F16-9C54-C982-F8B8-8A6E4AFE2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" y="654367"/>
            <a:ext cx="5937250" cy="5645087"/>
          </a:xfrm>
        </p:spPr>
        <p:txBody>
          <a:bodyPr/>
          <a:lstStyle/>
          <a:p>
            <a:pPr marL="282575" indent="-282575" eaLnBrk="1" hangingPunct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 altLang="en-US" sz="2100" baseline="30000" dirty="0"/>
              <a:t>69 </a:t>
            </a:r>
            <a:r>
              <a:rPr lang="en-US" altLang="en-US" sz="2100" dirty="0"/>
              <a:t>Now Peter sat outside in the courtyard. And a servant girl came to him, saying, “You also were with Jesus of Galilee.”  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 altLang="en-US" sz="2100" baseline="30000" dirty="0"/>
              <a:t>70 </a:t>
            </a:r>
            <a:r>
              <a:rPr lang="en-US" altLang="en-US" sz="2100" dirty="0"/>
              <a:t>But he </a:t>
            </a:r>
            <a:r>
              <a:rPr lang="en-US" altLang="en-US" sz="2100" b="1" u="sng" dirty="0"/>
              <a:t>denied </a:t>
            </a:r>
            <a:r>
              <a:rPr lang="en-US" altLang="en-US" sz="2100" dirty="0"/>
              <a:t>it </a:t>
            </a:r>
            <a:r>
              <a:rPr lang="en-US" altLang="en-US" sz="2100" b="1" u="sng" dirty="0"/>
              <a:t>before them all</a:t>
            </a:r>
            <a:r>
              <a:rPr lang="en-US" altLang="en-US" sz="2100" dirty="0"/>
              <a:t>, saying, “I do not know what you are saying.” 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 altLang="en-US" sz="2100" baseline="30000" dirty="0"/>
              <a:t>71 </a:t>
            </a:r>
            <a:r>
              <a:rPr lang="en-US" altLang="en-US" sz="2100" dirty="0"/>
              <a:t>And when he had gone out to the gateway, another girl saw him and said to those who were there, “This fellow also was with Jesus of Nazareth.” 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 altLang="en-US" sz="2100" baseline="30000" dirty="0"/>
              <a:t>72 </a:t>
            </a:r>
            <a:r>
              <a:rPr lang="en-US" altLang="en-US" sz="2100" dirty="0"/>
              <a:t>But again he denied </a:t>
            </a:r>
            <a:r>
              <a:rPr lang="en-US" altLang="en-US" sz="2100" b="1" u="sng" dirty="0"/>
              <a:t>with an oath</a:t>
            </a:r>
            <a:r>
              <a:rPr lang="en-US" altLang="en-US" sz="2100" dirty="0"/>
              <a:t>, “I do not know the Man!” 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 altLang="en-US" sz="2100" baseline="30000" dirty="0"/>
              <a:t>73 </a:t>
            </a:r>
            <a:r>
              <a:rPr lang="en-US" altLang="en-US" sz="2100" dirty="0"/>
              <a:t>And a little later those who stood by came up and said to Peter, “Surely you also are one of them, for your speech betrays you.” 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 altLang="en-US" sz="2100" baseline="30000" dirty="0"/>
              <a:t>74 </a:t>
            </a:r>
            <a:r>
              <a:rPr lang="en-US" altLang="en-US" sz="2100" dirty="0"/>
              <a:t>Then he began to </a:t>
            </a:r>
            <a:r>
              <a:rPr lang="en-US" altLang="en-US" sz="2100" b="1" u="sng" dirty="0"/>
              <a:t>curse and swear</a:t>
            </a:r>
            <a:r>
              <a:rPr lang="en-US" altLang="en-US" sz="2100" dirty="0"/>
              <a:t>, saying, “I do not know the Man!” </a:t>
            </a:r>
            <a:br>
              <a:rPr lang="en-US" altLang="en-US" sz="2100" dirty="0"/>
            </a:br>
            <a:r>
              <a:rPr lang="en-US" altLang="en-US" sz="2100" dirty="0"/>
              <a:t>Immediately a rooster crowed. 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 altLang="en-US" sz="2100" baseline="30000" dirty="0"/>
              <a:t>75 </a:t>
            </a:r>
            <a:r>
              <a:rPr lang="en-US" altLang="en-US" sz="2100" dirty="0"/>
              <a:t>And Peter remembered the word of Jesus who had said to him, “Before the rooster crows, you will deny Me three times.” So he went out and </a:t>
            </a:r>
            <a:r>
              <a:rPr lang="en-US" altLang="en-US" sz="2100" b="1" u="sng" dirty="0"/>
              <a:t>wept bitterly</a:t>
            </a:r>
            <a:r>
              <a:rPr lang="en-US" altLang="en-US" sz="2100" dirty="0"/>
              <a:t>. </a:t>
            </a:r>
          </a:p>
        </p:txBody>
      </p:sp>
      <p:sp>
        <p:nvSpPr>
          <p:cNvPr id="59397" name="Line 5">
            <a:extLst>
              <a:ext uri="{FF2B5EF4-FFF2-40B4-BE49-F238E27FC236}">
                <a16:creationId xmlns:a16="http://schemas.microsoft.com/office/drawing/2014/main" xmlns="" id="{BF617B37-CC6E-062A-D03D-0F234EC8F0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6029" y="6007099"/>
            <a:ext cx="3416872" cy="298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5CE65CF-E651-7C18-47AB-32E5468A1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27066"/>
            <a:ext cx="6502400" cy="58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kern="0" dirty="0" smtClean="0">
                <a:solidFill>
                  <a:srgbClr val="0000CC"/>
                </a:solidFill>
              </a:rPr>
              <a:t>Las </a:t>
            </a:r>
            <a:r>
              <a:rPr lang="en-US" altLang="en-US" sz="2800" kern="0" dirty="0" err="1" smtClean="0">
                <a:solidFill>
                  <a:srgbClr val="0000CC"/>
                </a:solidFill>
              </a:rPr>
              <a:t>emociones</a:t>
            </a:r>
            <a:r>
              <a:rPr lang="en-US" altLang="en-US" sz="2800" kern="0" dirty="0" smtClean="0">
                <a:solidFill>
                  <a:srgbClr val="0000CC"/>
                </a:solidFill>
              </a:rPr>
              <a:t> de Pedro (Mat 26)</a:t>
            </a:r>
            <a:endParaRPr lang="en-US" altLang="en-US" sz="2800" kern="0" dirty="0">
              <a:solidFill>
                <a:srgbClr val="0000CC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C54B0F16-9C54-C982-F8B8-8A6E4AFE2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654367"/>
            <a:ext cx="5353050" cy="620363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2575" indent="-282575" eaLnBrk="1" hangingPunct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 altLang="en-US" sz="2100" kern="0" baseline="30000" dirty="0" smtClean="0"/>
              <a:t>69</a:t>
            </a:r>
            <a:r>
              <a:rPr lang="en-US" altLang="en-US" sz="2100" kern="0" dirty="0" smtClean="0"/>
              <a:t> </a:t>
            </a:r>
            <a:r>
              <a:rPr lang="es-ES" altLang="en-US" sz="2100" kern="0" dirty="0" smtClean="0"/>
              <a:t>Pedro estaba sentado afuera en el patio, y una sirvienta se le acercó y dijo: «Tú también estabas con Jesús el galileo».  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s-ES" altLang="en-US" sz="2100" kern="0" dirty="0" smtClean="0"/>
              <a:t>70  Pero él </a:t>
            </a:r>
            <a:r>
              <a:rPr lang="es-ES" altLang="en-US" sz="2100" b="1" u="sng" kern="0" dirty="0" smtClean="0"/>
              <a:t>lo negó delante de todos</a:t>
            </a:r>
            <a:r>
              <a:rPr lang="es-ES" altLang="en-US" sz="2100" kern="0" dirty="0" smtClean="0"/>
              <a:t> ellos, diciendo: «No sé de qué hablas».  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s-ES" altLang="en-US" sz="2100" kern="0" dirty="0" smtClean="0"/>
              <a:t>71  Cuando salió al portal, lo vio otra sirvienta y dijo* a los que estaban allí: «Este estaba con Jesús el Nazareno».  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s-ES" altLang="en-US" sz="2100" kern="0" dirty="0" smtClean="0"/>
              <a:t>72  Y otra vez él lo negó </a:t>
            </a:r>
            <a:r>
              <a:rPr lang="es-ES" altLang="en-US" sz="2100" b="1" u="sng" kern="0" dirty="0" smtClean="0"/>
              <a:t>con juramento</a:t>
            </a:r>
            <a:r>
              <a:rPr lang="es-ES" altLang="en-US" sz="2100" kern="0" dirty="0" smtClean="0"/>
              <a:t>: «¡Yo no conozco a ese hombre!».  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s-ES" altLang="en-US" sz="2100" kern="0" dirty="0" smtClean="0"/>
              <a:t>73  Un poco después se acercaron los que estaban allí y dijeron a Pedro: «Seguro que tú también eres uno de ellos, porque aun tu manera de hablar te descubre».  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s-ES" altLang="en-US" sz="2100" kern="0" dirty="0" smtClean="0"/>
              <a:t>74  Entonces él comenzó a </a:t>
            </a:r>
            <a:r>
              <a:rPr lang="es-ES" altLang="en-US" sz="2100" b="1" u="sng" kern="0" dirty="0" smtClean="0"/>
              <a:t>maldecir y a jurar</a:t>
            </a:r>
            <a:r>
              <a:rPr lang="es-ES" altLang="en-US" sz="2100" kern="0" dirty="0" smtClean="0"/>
              <a:t>: «¡Yo no conozco al hombre!». Y al instante un gallo cantó.  </a:t>
            </a:r>
          </a:p>
          <a:p>
            <a:pPr marL="282575" indent="-282575" eaLnBrk="1" hangingPunct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s-ES" altLang="en-US" sz="2100" kern="0" dirty="0" smtClean="0"/>
              <a:t>75  Pedro se acordó de lo que Jesús había dicho: «Antes que el gallo cante, me negarás tres veces». Y saliendo afuera, </a:t>
            </a:r>
            <a:r>
              <a:rPr lang="es-ES" altLang="en-US" sz="2100" b="1" u="sng" kern="0" dirty="0" smtClean="0"/>
              <a:t>lloró amargamente</a:t>
            </a:r>
            <a:r>
              <a:rPr lang="es-ES" altLang="en-US" sz="2100" kern="0" dirty="0" smtClean="0"/>
              <a:t>.</a:t>
            </a:r>
            <a:endParaRPr lang="en-US" altLang="en-US" sz="2100" kern="0" dirty="0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xmlns="" id="{BF617B37-CC6E-062A-D03D-0F234EC8F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5433" y="5969000"/>
            <a:ext cx="2180167" cy="81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/>
            <a:endParaRPr lang="en-US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xmlns="" id="{BF617B37-CC6E-062A-D03D-0F234EC8F0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6750" y="6239933"/>
            <a:ext cx="668867" cy="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xmlns="" id="{1C79CA98-92C3-CE23-FF56-E98BC44B1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423" y="90556"/>
            <a:ext cx="5975350" cy="606287"/>
          </a:xfrm>
        </p:spPr>
        <p:txBody>
          <a:bodyPr/>
          <a:lstStyle/>
          <a:p>
            <a:r>
              <a:rPr lang="en-US" altLang="en-US" sz="2800" dirty="0">
                <a:solidFill>
                  <a:srgbClr val="0000CC"/>
                </a:solidFill>
              </a:rPr>
              <a:t>Emotions – Good or Bad?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AF7F93-2822-4E51-B403-D593A2D80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04" y="762000"/>
            <a:ext cx="5619496" cy="5975350"/>
          </a:xfrm>
        </p:spPr>
        <p:txBody>
          <a:bodyPr>
            <a:normAutofit fontScale="85000" lnSpcReduction="20000"/>
          </a:bodyPr>
          <a:lstStyle/>
          <a:p>
            <a:pPr marL="228600" indent="-22860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dirty="0"/>
              <a:t>Acts 8:39 – Now when they came up out of the water, the Spirit of the Lord caught Philip away, so that the eunuch saw him no more; and he went on his way </a:t>
            </a:r>
            <a:r>
              <a:rPr lang="en-US" sz="3200" b="1" dirty="0">
                <a:solidFill>
                  <a:srgbClr val="0000CC"/>
                </a:solidFill>
              </a:rPr>
              <a:t>rejoicing</a:t>
            </a:r>
            <a:r>
              <a:rPr lang="en-US" sz="3200" dirty="0"/>
              <a:t>.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sz="3200" dirty="0"/>
              <a:t>II </a:t>
            </a:r>
            <a:r>
              <a:rPr lang="en-US" altLang="en-US" sz="3200" dirty="0" err="1"/>
              <a:t>Cor</a:t>
            </a:r>
            <a:r>
              <a:rPr lang="en-US" altLang="en-US" sz="3200" dirty="0"/>
              <a:t> 7:10 – For </a:t>
            </a:r>
            <a:r>
              <a:rPr lang="en-US" altLang="en-US" sz="3200" b="1" dirty="0">
                <a:solidFill>
                  <a:srgbClr val="0000CC"/>
                </a:solidFill>
              </a:rPr>
              <a:t>godly sorrow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/>
              <a:t>produces repentance leading to salvation, not to be regretted; but the sorrow of the world produces death. (II </a:t>
            </a:r>
            <a:r>
              <a:rPr lang="en-US" altLang="en-US" sz="3200" dirty="0" err="1"/>
              <a:t>Cor</a:t>
            </a:r>
            <a:r>
              <a:rPr lang="en-US" altLang="en-US" sz="3200" dirty="0"/>
              <a:t> 7:10)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dirty="0"/>
              <a:t>Matt 22:37 – Jesus said to him, “‘You shall </a:t>
            </a:r>
            <a:r>
              <a:rPr lang="en-US" sz="3200" b="1" dirty="0">
                <a:solidFill>
                  <a:srgbClr val="0000CC"/>
                </a:solidFill>
              </a:rPr>
              <a:t>love</a:t>
            </a:r>
            <a:r>
              <a:rPr lang="en-US" sz="3200" dirty="0"/>
              <a:t> the </a:t>
            </a:r>
            <a:r>
              <a:rPr lang="en-US" sz="3200" cap="small" dirty="0"/>
              <a:t>Lord</a:t>
            </a:r>
            <a:r>
              <a:rPr lang="en-US" sz="3200" dirty="0"/>
              <a:t> your God with </a:t>
            </a:r>
            <a:r>
              <a:rPr lang="en-US" sz="3200" b="1" dirty="0">
                <a:solidFill>
                  <a:srgbClr val="0000CC"/>
                </a:solidFill>
              </a:rPr>
              <a:t>all your heart, with all your soul, and with all your mind</a:t>
            </a:r>
            <a:r>
              <a:rPr lang="en-US" sz="3200" dirty="0"/>
              <a:t>.’ </a:t>
            </a:r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xmlns="" id="{D222B828-7096-DD7C-4DC1-CE6A9952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A8E0DB-9D10-47C7-BFED-9C1549FBF3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CAF7F93-2822-4E51-B403-D593A2D80EC5}"/>
              </a:ext>
            </a:extLst>
          </p:cNvPr>
          <p:cNvSpPr txBox="1">
            <a:spLocks/>
          </p:cNvSpPr>
          <p:nvPr/>
        </p:nvSpPr>
        <p:spPr bwMode="auto">
          <a:xfrm>
            <a:off x="6381750" y="762000"/>
            <a:ext cx="5537200" cy="59753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kern="0" dirty="0" err="1" smtClean="0"/>
              <a:t>Hch</a:t>
            </a:r>
            <a:r>
              <a:rPr lang="en-US" sz="3200" kern="0" dirty="0" smtClean="0"/>
              <a:t> 8:39 – </a:t>
            </a:r>
            <a:r>
              <a:rPr lang="es-ES" sz="3200" kern="0" dirty="0" smtClean="0"/>
              <a:t>Al salir ellos del agua, el Espíritu del Señor arrebató a Felipe; y no lo vio más el eunuco, que continuó su camino </a:t>
            </a:r>
            <a:r>
              <a:rPr lang="es-ES" sz="3200" b="1" kern="0" dirty="0" smtClean="0">
                <a:solidFill>
                  <a:srgbClr val="0000CC"/>
                </a:solidFill>
              </a:rPr>
              <a:t>gozoso</a:t>
            </a:r>
            <a:r>
              <a:rPr lang="es-ES" sz="3200" kern="0" dirty="0" smtClean="0"/>
              <a:t>. 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sz="3200" kern="0" dirty="0" smtClean="0"/>
              <a:t>II </a:t>
            </a:r>
            <a:r>
              <a:rPr lang="en-US" altLang="en-US" sz="3200" kern="0" dirty="0" err="1" smtClean="0"/>
              <a:t>Cor</a:t>
            </a:r>
            <a:r>
              <a:rPr lang="en-US" altLang="en-US" sz="3200" kern="0" dirty="0" smtClean="0"/>
              <a:t> 7:10 – </a:t>
            </a:r>
            <a:r>
              <a:rPr lang="es-ES" altLang="en-US" sz="3200" kern="0" dirty="0" smtClean="0"/>
              <a:t>Porque la </a:t>
            </a:r>
            <a:r>
              <a:rPr lang="es-ES" altLang="en-US" sz="3200" b="1" kern="0" dirty="0" smtClean="0">
                <a:solidFill>
                  <a:srgbClr val="0000CC"/>
                </a:solidFill>
              </a:rPr>
              <a:t>tristeza que es conforme a la voluntad de Dios</a:t>
            </a:r>
            <a:r>
              <a:rPr lang="es-ES" altLang="en-US" sz="3200" kern="0" dirty="0" smtClean="0"/>
              <a:t> produce un arrepentimiento que conduce a la salvación, sin dejar pesar; pero la tristeza del mundo produce muerte. 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kern="0" dirty="0" smtClean="0"/>
              <a:t>Mat 22:37 – </a:t>
            </a:r>
            <a:r>
              <a:rPr lang="es-ES" sz="3200" kern="0" dirty="0" smtClean="0"/>
              <a:t>Y Él le contestó: «</a:t>
            </a:r>
            <a:r>
              <a:rPr lang="es-ES" sz="3200" b="1" kern="0" dirty="0" smtClean="0">
                <a:solidFill>
                  <a:srgbClr val="0000CC"/>
                </a:solidFill>
              </a:rPr>
              <a:t>AMARÁS</a:t>
            </a:r>
            <a:r>
              <a:rPr lang="es-ES" sz="3200" kern="0" dirty="0" smtClean="0"/>
              <a:t> AL SEÑOR TU DIOS CON </a:t>
            </a:r>
            <a:r>
              <a:rPr lang="es-ES" sz="3200" b="1" kern="0" dirty="0" smtClean="0">
                <a:solidFill>
                  <a:srgbClr val="0000CC"/>
                </a:solidFill>
              </a:rPr>
              <a:t>TODO TU CORAZÓN, Y CON TODA TU ALMA, Y CON TODA TU MENTE</a:t>
            </a:r>
            <a:r>
              <a:rPr lang="es-ES" sz="3200" kern="0" dirty="0" smtClean="0"/>
              <a:t>».</a:t>
            </a:r>
            <a:endParaRPr lang="en-US" sz="3200" kern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C79CA98-92C3-CE23-FF56-E98BC44B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90556"/>
            <a:ext cx="6991350" cy="60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0000CC"/>
                </a:solidFill>
              </a:rPr>
              <a:t>Las </a:t>
            </a:r>
            <a:r>
              <a:rPr lang="en-US" altLang="en-US" sz="2800" kern="0" dirty="0" err="1" smtClean="0">
                <a:solidFill>
                  <a:srgbClr val="0000CC"/>
                </a:solidFill>
              </a:rPr>
              <a:t>emociones</a:t>
            </a:r>
            <a:r>
              <a:rPr lang="en-US" altLang="en-US" sz="2800" kern="0" dirty="0" smtClean="0">
                <a:solidFill>
                  <a:srgbClr val="0000CC"/>
                </a:solidFill>
              </a:rPr>
              <a:t>: ¿</a:t>
            </a:r>
            <a:r>
              <a:rPr lang="en-US" altLang="en-US" sz="2800" kern="0" dirty="0" err="1" smtClean="0">
                <a:solidFill>
                  <a:srgbClr val="0000CC"/>
                </a:solidFill>
              </a:rPr>
              <a:t>buenas</a:t>
            </a:r>
            <a:r>
              <a:rPr lang="en-US" altLang="en-US" sz="2800" kern="0" dirty="0" smtClean="0">
                <a:solidFill>
                  <a:srgbClr val="0000CC"/>
                </a:solidFill>
              </a:rPr>
              <a:t> o </a:t>
            </a:r>
            <a:r>
              <a:rPr lang="en-US" altLang="en-US" sz="2800" kern="0" dirty="0" err="1" smtClean="0">
                <a:solidFill>
                  <a:srgbClr val="0000CC"/>
                </a:solidFill>
              </a:rPr>
              <a:t>malas</a:t>
            </a:r>
            <a:r>
              <a:rPr lang="en-US" altLang="en-US" sz="2800" kern="0" dirty="0" smtClean="0">
                <a:solidFill>
                  <a:srgbClr val="0000CC"/>
                </a:solidFill>
              </a:rPr>
              <a:t>?</a:t>
            </a:r>
            <a:endParaRPr lang="en-US" altLang="en-US" sz="2800" kern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AD4742-9A84-C852-BED3-1DF2FDDDD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xmlns="" id="{A8C1E573-EA87-3566-C153-FFAC4BD9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95ABAC-D4EE-43FC-A565-87AE3C38F0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DFD51BEA-BBF6-3C54-A101-98852B9F87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Summer, 2010</a:t>
            </a:r>
          </a:p>
          <a:p>
            <a:pPr eaLnBrk="1" hangingPunct="1"/>
            <a:r>
              <a:rPr lang="en-US" altLang="en-US" sz="2000"/>
              <a:t>Embry Hills church of Christ</a:t>
            </a:r>
          </a:p>
        </p:txBody>
      </p:sp>
      <p:pic>
        <p:nvPicPr>
          <p:cNvPr id="19460" name="Picture 5" descr="Pilgrims%20Progress">
            <a:extLst>
              <a:ext uri="{FF2B5EF4-FFF2-40B4-BE49-F238E27FC236}">
                <a16:creationId xmlns:a16="http://schemas.microsoft.com/office/drawing/2014/main" xmlns="" id="{1723491D-D1C9-6196-00F8-DD03BDD22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>
            <a:extLst>
              <a:ext uri="{FF2B5EF4-FFF2-40B4-BE49-F238E27FC236}">
                <a16:creationId xmlns:a16="http://schemas.microsoft.com/office/drawing/2014/main" xmlns="" id="{A9F4C0E9-40E9-FF55-7A8F-E35C3BCCF9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77000" y="5578475"/>
            <a:ext cx="5715000" cy="1219200"/>
          </a:xfrm>
        </p:spPr>
        <p:txBody>
          <a:bodyPr/>
          <a:lstStyle/>
          <a:p>
            <a:pPr algn="r" eaLnBrk="1" hangingPunct="1"/>
            <a:r>
              <a:rPr lang="en-US" altLang="en-US" dirty="0"/>
              <a:t>Living in the </a:t>
            </a:r>
            <a:r>
              <a:rPr lang="en-US" altLang="en-US" dirty="0" smtClean="0"/>
              <a:t>World /</a:t>
            </a:r>
            <a:br>
              <a:rPr lang="en-US" altLang="en-US" dirty="0" smtClean="0"/>
            </a:br>
            <a:r>
              <a:rPr lang="en-US" altLang="en-US" dirty="0" err="1" smtClean="0"/>
              <a:t>Viviendo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mundo</a:t>
            </a:r>
            <a:r>
              <a:rPr lang="en-US" altLang="en-US" sz="900" dirty="0"/>
              <a:t/>
            </a:r>
            <a:br>
              <a:rPr lang="en-US" altLang="en-US" sz="900" dirty="0"/>
            </a:br>
            <a:r>
              <a:rPr lang="en-US" altLang="en-US" sz="900" dirty="0"/>
              <a:t/>
            </a:r>
            <a:br>
              <a:rPr lang="en-US" altLang="en-US" sz="900" dirty="0"/>
            </a:br>
            <a:r>
              <a:rPr lang="en-US" altLang="en-US" sz="16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4293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19AD23-4D62-43B7-4E0D-44C1A5315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FC5B0567-055E-8A0B-F2C4-EB366E7EC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8583"/>
            <a:ext cx="5943600" cy="833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Living in the World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– </a:t>
            </a:r>
            <a:r>
              <a:rPr lang="en-US" altLang="en-US" sz="2400" dirty="0"/>
              <a:t>Class </a:t>
            </a:r>
            <a:r>
              <a:rPr lang="en-US" altLang="en-US" sz="2400" dirty="0" smtClean="0"/>
              <a:t>Schedule </a:t>
            </a:r>
            <a:r>
              <a:rPr lang="en-US" altLang="en-US" sz="1800" dirty="0" smtClean="0"/>
              <a:t>(2024</a:t>
            </a:r>
            <a:r>
              <a:rPr lang="en-US" altLang="en-US" sz="1800" dirty="0"/>
              <a:t>)</a:t>
            </a:r>
            <a:endParaRPr lang="en-US" altLang="en-US" sz="2400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xmlns="" id="{AD0AB73D-73B1-AC88-101A-B1B75FB1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8F8B83-F081-4D5C-B516-82D6E0C54B1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3898856-3313-829B-FB7F-C506A3016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179209"/>
              </p:ext>
            </p:extLst>
          </p:nvPr>
        </p:nvGraphicFramePr>
        <p:xfrm>
          <a:off x="0" y="833438"/>
          <a:ext cx="5943600" cy="5503567"/>
        </p:xfrm>
        <a:graphic>
          <a:graphicData uri="http://schemas.openxmlformats.org/drawingml/2006/table">
            <a:tbl>
              <a:tblPr/>
              <a:tblGrid>
                <a:gridCol w="924560">
                  <a:extLst>
                    <a:ext uri="{9D8B030D-6E8A-4147-A177-3AD203B41FA5}">
                      <a16:colId xmlns:a16="http://schemas.microsoft.com/office/drawing/2014/main" xmlns="" val="1262623524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xmlns="" val="300958791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876843428"/>
                    </a:ext>
                  </a:extLst>
                </a:gridCol>
                <a:gridCol w="2988310">
                  <a:extLst>
                    <a:ext uri="{9D8B030D-6E8A-4147-A177-3AD203B41FA5}">
                      <a16:colId xmlns:a16="http://schemas.microsoft.com/office/drawing/2014/main" xmlns="" val="2003150010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3339643027"/>
                    </a:ext>
                  </a:extLst>
                </a:gridCol>
              </a:tblGrid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6221852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25-Feb-24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Overview of the Conflict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713663"/>
                  </a:ext>
                </a:extLst>
              </a:tr>
              <a:tr h="398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28-Feb-24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Overview of the Conflict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2105891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Physical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1544029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Physical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1817653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Physical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2203713"/>
                  </a:ext>
                </a:extLst>
              </a:tr>
              <a:tr h="370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Emotional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6991779"/>
                  </a:ext>
                </a:extLst>
              </a:tr>
              <a:tr h="372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Emotional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1337810"/>
                  </a:ext>
                </a:extLst>
              </a:tr>
              <a:tr h="39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(no class) E Hill Lessons with Josh Creel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9762485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Intellectual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Clayton?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5804309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Intellectual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5250717"/>
                  </a:ext>
                </a:extLst>
              </a:tr>
              <a:tr h="402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Spirit-led Decision Making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834167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3-Apr-24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Spirit-led Decision Making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1560207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7-Apr-24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Spirit-led Decision Making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3994846"/>
                  </a:ext>
                </a:extLst>
              </a:tr>
              <a:tr h="402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10-Apr-24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Goal Setting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31648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A9B1EC3-E9DC-0279-B8FA-68B792593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48340"/>
              </p:ext>
            </p:extLst>
          </p:nvPr>
        </p:nvGraphicFramePr>
        <p:xfrm>
          <a:off x="5943600" y="816271"/>
          <a:ext cx="6248400" cy="551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2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9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1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35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6776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Fecha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Día</a:t>
                      </a:r>
                    </a:p>
                  </a:txBody>
                  <a:tcPr marL="91445" marR="91445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Título de la lección</a:t>
                      </a:r>
                    </a:p>
                  </a:txBody>
                  <a:tcPr marL="91445" marR="91445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Maestro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635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25/2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–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comienzo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conflicto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657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28/2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–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comienzo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conflicto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396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físicas</a:t>
                      </a:r>
                      <a:endParaRPr lang="en-US" sz="1800" b="1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s-E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físicas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físicas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s-PE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–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emocionales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–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emocionales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b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(no hay clase) Lecciones con</a:t>
                      </a:r>
                      <a:r>
                        <a:rPr lang="es-PE" sz="1600" b="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Josh Creel</a:t>
                      </a:r>
                      <a:endParaRPr lang="en-US" sz="1600" b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–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intelectuales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¿Clayton?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–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intelectuales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–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Decisiones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guiadas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el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Espíritu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3/4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–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Decisiones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guiadas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el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Espíritu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7/4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–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Decisiones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guiadas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el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Espíritu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10/4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establecimiento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metas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EA98C1-181E-DB9D-3935-E7300B03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9848"/>
            <a:ext cx="6248400" cy="8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 err="1" smtClean="0"/>
              <a:t>Viviendo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en</a:t>
            </a:r>
            <a:r>
              <a:rPr lang="en-US" altLang="en-US" sz="2400" kern="0" dirty="0" smtClean="0"/>
              <a:t> el </a:t>
            </a:r>
            <a:r>
              <a:rPr lang="en-US" altLang="en-US" sz="2400" kern="0" dirty="0" err="1" smtClean="0"/>
              <a:t>mundo</a:t>
            </a:r>
            <a:r>
              <a:rPr lang="en-US" altLang="en-US" sz="2400" kern="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 kern="0" dirty="0" smtClean="0"/>
              <a:t>– </a:t>
            </a:r>
            <a:r>
              <a:rPr lang="en-US" altLang="en-US" sz="2400" kern="0" dirty="0" err="1" smtClean="0"/>
              <a:t>Calendario</a:t>
            </a:r>
            <a:r>
              <a:rPr lang="en-US" altLang="en-US" sz="2400" kern="0" dirty="0" smtClean="0"/>
              <a:t> de </a:t>
            </a:r>
            <a:r>
              <a:rPr lang="en-US" altLang="en-US" sz="2400" kern="0" dirty="0" err="1" smtClean="0"/>
              <a:t>clases</a:t>
            </a:r>
            <a:r>
              <a:rPr lang="en-US" altLang="en-US" sz="2400" kern="0" dirty="0" smtClean="0"/>
              <a:t> </a:t>
            </a:r>
            <a:r>
              <a:rPr lang="en-US" altLang="en-US" sz="1800" kern="0" dirty="0" smtClean="0"/>
              <a:t>(2024)</a:t>
            </a: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2850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xmlns="" id="{5856D75F-3B97-479B-298D-DC6609D47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" y="0"/>
            <a:ext cx="5091430" cy="612648"/>
          </a:xfrm>
        </p:spPr>
        <p:txBody>
          <a:bodyPr/>
          <a:lstStyle/>
          <a:p>
            <a:r>
              <a:rPr lang="en-US" altLang="en-US" sz="2800" dirty="0"/>
              <a:t>Some Emotions Are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5E0C5F-6360-1F76-44C4-0807B304D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838200"/>
            <a:ext cx="5521960" cy="5867400"/>
          </a:xfrm>
        </p:spPr>
        <p:txBody>
          <a:bodyPr>
            <a:normAutofit fontScale="85000" lnSpcReduction="20000"/>
          </a:bodyPr>
          <a:lstStyle/>
          <a:p>
            <a:pPr marL="231775" indent="-2317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Idolatry, sorcery, </a:t>
            </a:r>
            <a:r>
              <a:rPr lang="en-US" sz="2400" b="1" dirty="0">
                <a:solidFill>
                  <a:srgbClr val="FF0000"/>
                </a:solidFill>
              </a:rPr>
              <a:t>hatred</a:t>
            </a:r>
            <a:r>
              <a:rPr lang="en-US" sz="2400" dirty="0"/>
              <a:t>, contentions, </a:t>
            </a:r>
            <a:r>
              <a:rPr lang="en-US" sz="2400" b="1" dirty="0">
                <a:solidFill>
                  <a:srgbClr val="FF0000"/>
                </a:solidFill>
              </a:rPr>
              <a:t>jealousies</a:t>
            </a:r>
            <a:r>
              <a:rPr lang="en-US" sz="2400" dirty="0"/>
              <a:t>, outbursts of </a:t>
            </a:r>
            <a:r>
              <a:rPr lang="en-US" sz="2400" b="1" dirty="0">
                <a:solidFill>
                  <a:srgbClr val="FF0000"/>
                </a:solidFill>
              </a:rPr>
              <a:t>wrath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selfish ambitions</a:t>
            </a:r>
            <a:r>
              <a:rPr lang="en-US" sz="2400" dirty="0"/>
              <a:t>, dissensions, heresies, </a:t>
            </a:r>
            <a:r>
              <a:rPr lang="en-US" sz="2400" baseline="30000" dirty="0"/>
              <a:t>21 </a:t>
            </a:r>
            <a:r>
              <a:rPr lang="en-US" sz="2400" b="1" dirty="0">
                <a:solidFill>
                  <a:srgbClr val="FF0000"/>
                </a:solidFill>
              </a:rPr>
              <a:t>envy</a:t>
            </a:r>
            <a:r>
              <a:rPr lang="en-US" sz="2400" dirty="0"/>
              <a:t>, murders, drunkenness, revelries, and the like; of which I tell you beforehand, just as I also told you in time past, that those who practice such things will not inherit the kingdom of God.  (Gal 5:20-21)</a:t>
            </a:r>
          </a:p>
          <a:p>
            <a:pPr marL="231775" indent="-2317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But if you have </a:t>
            </a:r>
            <a:r>
              <a:rPr lang="en-US" sz="2400" b="1" dirty="0">
                <a:solidFill>
                  <a:srgbClr val="FF0000"/>
                </a:solidFill>
              </a:rPr>
              <a:t>bitter envy</a:t>
            </a:r>
            <a:r>
              <a:rPr lang="en-US" sz="2400" b="1" dirty="0"/>
              <a:t> </a:t>
            </a:r>
            <a:r>
              <a:rPr lang="en-US" sz="2400" dirty="0"/>
              <a:t>and self-seeking </a:t>
            </a:r>
            <a:r>
              <a:rPr lang="en-US" sz="2400" b="1" dirty="0">
                <a:solidFill>
                  <a:srgbClr val="FF0000"/>
                </a:solidFill>
              </a:rPr>
              <a:t>in your hearts</a:t>
            </a:r>
            <a:r>
              <a:rPr lang="en-US" sz="2400" dirty="0"/>
              <a:t>, do not boast and lie against the truth. </a:t>
            </a:r>
            <a:r>
              <a:rPr lang="en-US" sz="2400" baseline="30000" dirty="0"/>
              <a:t>15 </a:t>
            </a:r>
            <a:r>
              <a:rPr lang="en-US" sz="2400" dirty="0"/>
              <a:t>This wisdom does not descend from above, but is earthly, sensual, demonic. (James 3:14-15)</a:t>
            </a:r>
          </a:p>
          <a:p>
            <a:pPr marL="231775" indent="-2317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…”But I say to you that whoever is </a:t>
            </a:r>
            <a:r>
              <a:rPr lang="en-US" sz="2400" b="1" dirty="0">
                <a:solidFill>
                  <a:srgbClr val="FF0000"/>
                </a:solidFill>
              </a:rPr>
              <a:t>angry</a:t>
            </a:r>
            <a:r>
              <a:rPr lang="en-US" sz="2400" dirty="0"/>
              <a:t> with his brother </a:t>
            </a:r>
            <a:r>
              <a:rPr lang="en-US" sz="2400" b="1" dirty="0">
                <a:solidFill>
                  <a:srgbClr val="FF0000"/>
                </a:solidFill>
              </a:rPr>
              <a:t>without a cause </a:t>
            </a:r>
            <a:r>
              <a:rPr lang="en-US" sz="2400" dirty="0"/>
              <a:t>shall be in danger of the judgment.” (Matt 5:22)</a:t>
            </a:r>
          </a:p>
          <a:p>
            <a:pPr marL="231775" indent="-2317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“You have heard that it was said, ‘You shall love your neighbor and </a:t>
            </a:r>
            <a:r>
              <a:rPr lang="en-US" sz="2400" b="1" dirty="0">
                <a:solidFill>
                  <a:srgbClr val="FF3300"/>
                </a:solidFill>
              </a:rPr>
              <a:t>hate</a:t>
            </a:r>
            <a:r>
              <a:rPr lang="en-US" sz="2400" b="1" dirty="0"/>
              <a:t> </a:t>
            </a:r>
            <a:r>
              <a:rPr lang="en-US" sz="2400" dirty="0"/>
              <a:t>your enemy.’ </a:t>
            </a:r>
            <a:r>
              <a:rPr lang="en-US" sz="2400" baseline="30000" dirty="0"/>
              <a:t>44 </a:t>
            </a:r>
            <a:r>
              <a:rPr lang="en-US" sz="2400" dirty="0"/>
              <a:t>But I say to you, </a:t>
            </a:r>
            <a:r>
              <a:rPr lang="en-US" sz="2400" b="1" dirty="0">
                <a:solidFill>
                  <a:srgbClr val="0000CC"/>
                </a:solidFill>
              </a:rPr>
              <a:t>love</a:t>
            </a:r>
            <a:r>
              <a:rPr lang="en-US" sz="2400" b="1" dirty="0"/>
              <a:t> your enemies</a:t>
            </a:r>
            <a:r>
              <a:rPr lang="en-US" sz="2400" dirty="0"/>
              <a:t>…” </a:t>
            </a:r>
            <a:br>
              <a:rPr lang="en-US" sz="2400" dirty="0"/>
            </a:br>
            <a:r>
              <a:rPr lang="en-US" sz="2400" dirty="0"/>
              <a:t>(Matt 5:43-44)</a:t>
            </a:r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xmlns="" id="{A5780FA7-D8CD-9AD6-C7FD-BC6B66F4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25AC75-4650-4854-AEBE-1A4FD59D200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856D75F-3B97-479B-298D-DC6609D47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0"/>
            <a:ext cx="5740400" cy="61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err="1" smtClean="0"/>
              <a:t>Algunas</a:t>
            </a:r>
            <a:r>
              <a:rPr lang="en-US" altLang="en-US" sz="2800" kern="0" dirty="0" smtClean="0"/>
              <a:t> </a:t>
            </a:r>
            <a:r>
              <a:rPr lang="en-US" altLang="en-US" sz="2800" kern="0" dirty="0" err="1" smtClean="0"/>
              <a:t>emociones</a:t>
            </a:r>
            <a:r>
              <a:rPr lang="en-US" altLang="en-US" sz="2800" kern="0" dirty="0" smtClean="0"/>
              <a:t> son </a:t>
            </a:r>
            <a:r>
              <a:rPr lang="en-US" altLang="en-US" sz="2800" kern="0" dirty="0" err="1" smtClean="0"/>
              <a:t>pecado</a:t>
            </a:r>
            <a:endParaRPr lang="en-US" altLang="en-US" sz="2800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65E0C5F-6360-1F76-44C4-0807B304DD60}"/>
              </a:ext>
            </a:extLst>
          </p:cNvPr>
          <p:cNvSpPr txBox="1">
            <a:spLocks/>
          </p:cNvSpPr>
          <p:nvPr/>
        </p:nvSpPr>
        <p:spPr bwMode="auto">
          <a:xfrm>
            <a:off x="6451600" y="838200"/>
            <a:ext cx="5598886" cy="58674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31775" indent="-231775">
              <a:spcBef>
                <a:spcPts val="0"/>
              </a:spcBef>
              <a:spcAft>
                <a:spcPts val="1200"/>
              </a:spcAft>
              <a:defRPr/>
            </a:pPr>
            <a:r>
              <a:rPr lang="es-ES" kern="0" dirty="0" smtClean="0"/>
              <a:t>Idolatría, hechicería, </a:t>
            </a:r>
            <a:r>
              <a:rPr lang="es-ES" b="1" kern="0" dirty="0" smtClean="0">
                <a:solidFill>
                  <a:srgbClr val="FF0000"/>
                </a:solidFill>
              </a:rPr>
              <a:t>enemistades</a:t>
            </a:r>
            <a:r>
              <a:rPr lang="es-ES" kern="0" dirty="0" smtClean="0"/>
              <a:t>, pleitos, </a:t>
            </a:r>
            <a:r>
              <a:rPr lang="es-ES" b="1" kern="0" dirty="0" smtClean="0">
                <a:solidFill>
                  <a:srgbClr val="FF0000"/>
                </a:solidFill>
              </a:rPr>
              <a:t>celos</a:t>
            </a:r>
            <a:r>
              <a:rPr lang="es-ES" kern="0" dirty="0" smtClean="0"/>
              <a:t>, </a:t>
            </a:r>
            <a:r>
              <a:rPr lang="es-ES" b="1" kern="0" dirty="0" smtClean="0">
                <a:solidFill>
                  <a:srgbClr val="FF0000"/>
                </a:solidFill>
              </a:rPr>
              <a:t>enojos, rivalidades</a:t>
            </a:r>
            <a:r>
              <a:rPr lang="es-ES" kern="0" dirty="0" smtClean="0"/>
              <a:t>, disensiones, herejías, 21  </a:t>
            </a:r>
            <a:r>
              <a:rPr lang="es-ES" b="1" kern="0" dirty="0" smtClean="0">
                <a:solidFill>
                  <a:srgbClr val="FF0000"/>
                </a:solidFill>
              </a:rPr>
              <a:t>envidias</a:t>
            </a:r>
            <a:r>
              <a:rPr lang="es-ES" kern="0" dirty="0" smtClean="0"/>
              <a:t>, borracheras, orgías y cosas semejantes, contra las cuales les advierto, como ya se lo he dicho antes, que los que practican tales cosas no heredarán el reino de Dios. </a:t>
            </a:r>
            <a:r>
              <a:rPr lang="en-US" kern="0" dirty="0" smtClean="0"/>
              <a:t>(</a:t>
            </a:r>
            <a:r>
              <a:rPr lang="en-US" kern="0" dirty="0" err="1" smtClean="0"/>
              <a:t>Gál</a:t>
            </a:r>
            <a:r>
              <a:rPr lang="en-US" kern="0" dirty="0" smtClean="0"/>
              <a:t> 5:20-21)</a:t>
            </a:r>
          </a:p>
          <a:p>
            <a:pPr marL="231775" indent="-231775">
              <a:spcBef>
                <a:spcPts val="0"/>
              </a:spcBef>
              <a:spcAft>
                <a:spcPts val="1200"/>
              </a:spcAft>
              <a:defRPr/>
            </a:pPr>
            <a:r>
              <a:rPr lang="es-ES" kern="0" dirty="0" smtClean="0"/>
              <a:t>Pero si tienen </a:t>
            </a:r>
            <a:r>
              <a:rPr lang="es-ES" b="1" kern="0" dirty="0" smtClean="0">
                <a:solidFill>
                  <a:srgbClr val="FF0000"/>
                </a:solidFill>
              </a:rPr>
              <a:t>celos amargos </a:t>
            </a:r>
            <a:r>
              <a:rPr lang="es-ES" kern="0" dirty="0" smtClean="0"/>
              <a:t>y ambición personal </a:t>
            </a:r>
            <a:r>
              <a:rPr lang="es-ES" b="1" kern="0" dirty="0" smtClean="0">
                <a:solidFill>
                  <a:srgbClr val="FF0000"/>
                </a:solidFill>
              </a:rPr>
              <a:t>en su corazón</a:t>
            </a:r>
            <a:r>
              <a:rPr lang="es-ES" kern="0" dirty="0" smtClean="0"/>
              <a:t>, no sean arrogantes y mientan así contra la verdad. 15  Esta sabiduría no es la que viene de lo alto, sino que es terrenal, natural, diabólica. </a:t>
            </a:r>
            <a:r>
              <a:rPr lang="en-US" kern="0" dirty="0" smtClean="0"/>
              <a:t>(Stg 3:14-15)</a:t>
            </a:r>
          </a:p>
          <a:p>
            <a:pPr marL="231775" indent="-2317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 smtClean="0"/>
              <a:t>…</a:t>
            </a:r>
            <a:r>
              <a:rPr lang="es-ES" kern="0" dirty="0" smtClean="0"/>
              <a:t>“Pero Yo les digo que todo aquel que esté </a:t>
            </a:r>
            <a:r>
              <a:rPr lang="es-ES" b="1" kern="0" dirty="0" smtClean="0">
                <a:solidFill>
                  <a:srgbClr val="FF0000"/>
                </a:solidFill>
              </a:rPr>
              <a:t>enojado</a:t>
            </a:r>
            <a:r>
              <a:rPr lang="es-ES" kern="0" dirty="0" smtClean="0"/>
              <a:t> </a:t>
            </a:r>
            <a:r>
              <a:rPr lang="en-US" kern="0" dirty="0" smtClean="0"/>
              <a:t>[</a:t>
            </a:r>
            <a:r>
              <a:rPr lang="en-US" b="1" kern="0" dirty="0" err="1" smtClean="0">
                <a:solidFill>
                  <a:srgbClr val="FF0000"/>
                </a:solidFill>
              </a:rPr>
              <a:t>locamente</a:t>
            </a:r>
            <a:r>
              <a:rPr lang="en-US" kern="0" dirty="0" smtClean="0"/>
              <a:t>, RVA] </a:t>
            </a:r>
            <a:r>
              <a:rPr lang="es-ES" kern="0" dirty="0" smtClean="0"/>
              <a:t>con su hermano será culpable ante la corte</a:t>
            </a:r>
            <a:r>
              <a:rPr lang="en-US" kern="0" dirty="0" smtClean="0"/>
              <a:t>”. (Mat 5:22)</a:t>
            </a:r>
          </a:p>
          <a:p>
            <a:pPr marL="231775" indent="-2317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kern="0" dirty="0" smtClean="0"/>
              <a:t>“</a:t>
            </a:r>
            <a:r>
              <a:rPr lang="es-ES" kern="0" dirty="0" smtClean="0"/>
              <a:t>Ustedes han oído que se dijo: “AMARÁS A TU PRÓJIMO y </a:t>
            </a:r>
            <a:r>
              <a:rPr lang="es-ES" b="1" kern="0" dirty="0" smtClean="0">
                <a:solidFill>
                  <a:srgbClr val="FF0000"/>
                </a:solidFill>
              </a:rPr>
              <a:t>odiarás</a:t>
            </a:r>
            <a:r>
              <a:rPr lang="es-ES" kern="0" dirty="0" smtClean="0"/>
              <a:t> a tu enemigo”. 44 Pero Yo les digo: </a:t>
            </a:r>
            <a:r>
              <a:rPr lang="es-ES" b="1" kern="0" dirty="0" smtClean="0">
                <a:solidFill>
                  <a:srgbClr val="0000CC"/>
                </a:solidFill>
              </a:rPr>
              <a:t>amen</a:t>
            </a:r>
            <a:r>
              <a:rPr lang="es-ES" kern="0" dirty="0" smtClean="0"/>
              <a:t> </a:t>
            </a:r>
            <a:r>
              <a:rPr lang="es-ES" b="1" kern="0" dirty="0" smtClean="0"/>
              <a:t>a sus enemigos</a:t>
            </a:r>
            <a:r>
              <a:rPr lang="en-US" kern="0" dirty="0" smtClean="0"/>
              <a:t>…” (Mat 5:43-44)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xmlns="" id="{DD083BE9-8119-8C6A-3511-614C6BB8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279457-FE61-41CF-9C2C-D18156068595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xmlns="" id="{145AFFDC-F19E-30EB-C76E-E3AF0CDE0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640" y="1905000"/>
            <a:ext cx="8534400" cy="472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xmlns="" id="{C053C792-0603-D617-E09B-D64428E4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81" y="1680681"/>
            <a:ext cx="10636222" cy="5010149"/>
          </a:xfrm>
          <a:prstGeom prst="rect">
            <a:avLst/>
          </a:prstGeom>
          <a:solidFill>
            <a:srgbClr val="80808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40966" name="Object 5">
            <a:extLst>
              <a:ext uri="{FF2B5EF4-FFF2-40B4-BE49-F238E27FC236}">
                <a16:creationId xmlns:a16="http://schemas.microsoft.com/office/drawing/2014/main" xmlns="" id="{F4607EC6-A7A4-EBED-A0F8-AE594AE18EE8}"/>
              </a:ext>
            </a:extLst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575040" y="2133600"/>
          <a:ext cx="18288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Photo Editor Photo" r:id="rId4" imgW="885949" imgH="2114845" progId="MSPhotoEd.3">
                  <p:embed/>
                </p:oleObj>
              </mc:Choice>
              <mc:Fallback>
                <p:oleObj name="Photo Editor Photo" r:id="rId4" imgW="885949" imgH="211484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8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63" r="6216" b="5357"/>
                      <a:stretch>
                        <a:fillRect/>
                      </a:stretch>
                    </p:blipFill>
                    <p:spPr bwMode="auto">
                      <a:xfrm>
                        <a:off x="5575040" y="2133600"/>
                        <a:ext cx="18288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Rectangle 6">
            <a:extLst>
              <a:ext uri="{FF2B5EF4-FFF2-40B4-BE49-F238E27FC236}">
                <a16:creationId xmlns:a16="http://schemas.microsoft.com/office/drawing/2014/main" xmlns="" id="{554A0BD6-4ACC-5E4A-DEBA-2D6049823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49951"/>
            <a:ext cx="5340378" cy="487363"/>
          </a:xfrm>
        </p:spPr>
        <p:txBody>
          <a:bodyPr/>
          <a:lstStyle/>
          <a:p>
            <a:pPr rtl="0" eaLnBrk="1" hangingPunct="1"/>
            <a:r>
              <a:rPr lang="en-US" altLang="en-US" sz="2400" dirty="0" smtClean="0">
                <a:solidFill>
                  <a:srgbClr val="0000CC"/>
                </a:solidFill>
              </a:rPr>
              <a:t>The World, My Flesh, and My Spirit</a:t>
            </a:r>
            <a:r>
              <a:rPr lang="en-US" altLang="en-US" sz="2400" dirty="0" smtClean="0">
                <a:solidFill>
                  <a:schemeClr val="tx1"/>
                </a:solidFill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El </a:t>
            </a:r>
            <a:r>
              <a:rPr lang="en-US" altLang="en-US" sz="2400" dirty="0" err="1">
                <a:solidFill>
                  <a:schemeClr val="tx1"/>
                </a:solidFill>
              </a:rPr>
              <a:t>mundo</a:t>
            </a:r>
            <a:r>
              <a:rPr lang="en-US" altLang="en-US" sz="2400" dirty="0">
                <a:solidFill>
                  <a:schemeClr val="tx1"/>
                </a:solidFill>
              </a:rPr>
              <a:t>, mi carne y mi </a:t>
            </a:r>
            <a:r>
              <a:rPr lang="en-US" altLang="en-US" sz="2400" dirty="0" err="1">
                <a:solidFill>
                  <a:schemeClr val="tx1"/>
                </a:solidFill>
              </a:rPr>
              <a:t>espíritu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xmlns="" id="{8C2A1296-422A-89DE-FEF7-476797C94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59" y="1779589"/>
            <a:ext cx="205216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mundo</a:t>
            </a:r>
            <a:endParaRPr lang="en-US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0969" name="Text Box 8">
            <a:extLst>
              <a:ext uri="{FF2B5EF4-FFF2-40B4-BE49-F238E27FC236}">
                <a16:creationId xmlns:a16="http://schemas.microsoft.com/office/drawing/2014/main" xmlns="" id="{F528A2E7-8573-26A2-9CBB-8829D3E28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934" y="669131"/>
            <a:ext cx="22333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God / Dios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grpSp>
        <p:nvGrpSpPr>
          <p:cNvPr id="34825" name="Group 9">
            <a:extLst>
              <a:ext uri="{FF2B5EF4-FFF2-40B4-BE49-F238E27FC236}">
                <a16:creationId xmlns:a16="http://schemas.microsoft.com/office/drawing/2014/main" xmlns="" id="{188BA4B7-D5E2-4A86-8D8E-CED027EA05FC}"/>
              </a:ext>
            </a:extLst>
          </p:cNvPr>
          <p:cNvGrpSpPr>
            <a:grpSpLocks/>
          </p:cNvGrpSpPr>
          <p:nvPr/>
        </p:nvGrpSpPr>
        <p:grpSpPr bwMode="auto">
          <a:xfrm>
            <a:off x="6413242" y="1974850"/>
            <a:ext cx="2163764" cy="757238"/>
            <a:chOff x="3456" y="1244"/>
            <a:chExt cx="1363" cy="477"/>
          </a:xfrm>
        </p:grpSpPr>
        <p:sp>
          <p:nvSpPr>
            <p:cNvPr id="40984" name="Rectangle 10">
              <a:extLst>
                <a:ext uri="{FF2B5EF4-FFF2-40B4-BE49-F238E27FC236}">
                  <a16:creationId xmlns:a16="http://schemas.microsoft.com/office/drawing/2014/main" xmlns="" id="{C540C14F-8284-A007-0CE8-07E38D15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88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0985" name="Text Box 11">
              <a:extLst>
                <a:ext uri="{FF2B5EF4-FFF2-40B4-BE49-F238E27FC236}">
                  <a16:creationId xmlns:a16="http://schemas.microsoft.com/office/drawing/2014/main" xmlns="" id="{E3B90FAC-648B-991A-6C44-A6CCECD08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1244"/>
              <a:ext cx="1085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 smtClean="0">
                  <a:solidFill>
                    <a:srgbClr val="FFFFFF"/>
                  </a:solidFill>
                </a:rPr>
                <a:t>My spirit /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FFFFFF"/>
                  </a:solidFill>
                </a:rPr>
                <a:t>M</a:t>
              </a:r>
              <a:r>
                <a:rPr lang="en-US" altLang="en-US" sz="2400" b="1" dirty="0" err="1" smtClean="0">
                  <a:solidFill>
                    <a:srgbClr val="FFFFFF"/>
                  </a:solidFill>
                </a:rPr>
                <a:t>i</a:t>
              </a:r>
              <a:r>
                <a:rPr lang="en-US" altLang="en-US" sz="2400" b="1" dirty="0" smtClean="0">
                  <a:solidFill>
                    <a:srgbClr val="FFFFFF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FFFF"/>
                  </a:solidFill>
                </a:rPr>
                <a:t>espíritu</a:t>
              </a:r>
              <a:endParaRPr lang="en-US" alt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0971" name="Text Box 14">
            <a:extLst>
              <a:ext uri="{FF2B5EF4-FFF2-40B4-BE49-F238E27FC236}">
                <a16:creationId xmlns:a16="http://schemas.microsoft.com/office/drawing/2014/main" xmlns="" id="{06244868-4B48-9149-FB30-A263D002F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34" y="2526979"/>
            <a:ext cx="4572000" cy="367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233363" indent="-233363" eaLnBrk="1" hangingPunct="1">
              <a:lnSpc>
                <a:spcPct val="200000"/>
              </a:lnSpc>
              <a:buFontTx/>
              <a:buNone/>
              <a:defRPr sz="2400" b="1">
                <a:solidFill>
                  <a:srgbClr val="002060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 dirty="0" err="1">
                <a:solidFill>
                  <a:srgbClr val="000000"/>
                </a:solidFill>
              </a:rPr>
              <a:t>Trabajo</a:t>
            </a:r>
            <a:r>
              <a:rPr lang="en-US" altLang="en-US" dirty="0">
                <a:solidFill>
                  <a:srgbClr val="000000"/>
                </a:solidFill>
              </a:rPr>
              <a:t>, dolor, </a:t>
            </a:r>
            <a:r>
              <a:rPr lang="en-US" altLang="en-US" dirty="0" err="1">
                <a:solidFill>
                  <a:srgbClr val="000000"/>
                </a:solidFill>
              </a:rPr>
              <a:t>enfermedad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 err="1">
                <a:solidFill>
                  <a:srgbClr val="000000"/>
                </a:solidFill>
              </a:rPr>
              <a:t>Cosas</a:t>
            </a:r>
            <a:r>
              <a:rPr lang="en-US" altLang="en-US" dirty="0">
                <a:solidFill>
                  <a:srgbClr val="000000"/>
                </a:solidFill>
              </a:rPr>
              <a:t> que </a:t>
            </a:r>
            <a:r>
              <a:rPr lang="en-US" altLang="en-US" dirty="0" err="1">
                <a:solidFill>
                  <a:srgbClr val="000000"/>
                </a:solidFill>
              </a:rPr>
              <a:t>traen</a:t>
            </a:r>
            <a:r>
              <a:rPr lang="en-US" altLang="en-US" dirty="0">
                <a:solidFill>
                  <a:srgbClr val="000000"/>
                </a:solidFill>
              </a:rPr>
              <a:t> placer</a:t>
            </a:r>
          </a:p>
          <a:p>
            <a:r>
              <a:rPr lang="en-US" altLang="en-US" dirty="0" err="1">
                <a:solidFill>
                  <a:srgbClr val="000000"/>
                </a:solidFill>
              </a:rPr>
              <a:t>Cosas</a:t>
            </a:r>
            <a:r>
              <a:rPr lang="en-US" altLang="en-US" dirty="0">
                <a:solidFill>
                  <a:srgbClr val="000000"/>
                </a:solidFill>
              </a:rPr>
              <a:t> que </a:t>
            </a:r>
            <a:r>
              <a:rPr lang="en-US" altLang="en-US" dirty="0" err="1">
                <a:solidFill>
                  <a:srgbClr val="000000"/>
                </a:solidFill>
              </a:rPr>
              <a:t>decepcionan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 err="1">
                <a:solidFill>
                  <a:srgbClr val="000000"/>
                </a:solidFill>
              </a:rPr>
              <a:t>Cosas</a:t>
            </a:r>
            <a:r>
              <a:rPr lang="en-US" altLang="en-US" dirty="0">
                <a:solidFill>
                  <a:srgbClr val="000000"/>
                </a:solidFill>
              </a:rPr>
              <a:t> que </a:t>
            </a:r>
            <a:r>
              <a:rPr lang="en-US" altLang="en-US" dirty="0" err="1">
                <a:solidFill>
                  <a:srgbClr val="000000"/>
                </a:solidFill>
              </a:rPr>
              <a:t>duelen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 err="1">
                <a:solidFill>
                  <a:srgbClr val="000000"/>
                </a:solidFill>
              </a:rPr>
              <a:t>Cosas</a:t>
            </a:r>
            <a:r>
              <a:rPr lang="en-US" altLang="en-US" dirty="0">
                <a:solidFill>
                  <a:srgbClr val="000000"/>
                </a:solidFill>
              </a:rPr>
              <a:t> que </a:t>
            </a:r>
            <a:r>
              <a:rPr lang="en-US" altLang="en-US" dirty="0" err="1">
                <a:solidFill>
                  <a:srgbClr val="000000"/>
                </a:solidFill>
              </a:rPr>
              <a:t>asustan</a:t>
            </a:r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34831" name="Group 15">
            <a:extLst>
              <a:ext uri="{FF2B5EF4-FFF2-40B4-BE49-F238E27FC236}">
                <a16:creationId xmlns:a16="http://schemas.microsoft.com/office/drawing/2014/main" xmlns="" id="{86939CBF-73D1-C118-0885-67F2BCDF3174}"/>
              </a:ext>
            </a:extLst>
          </p:cNvPr>
          <p:cNvGrpSpPr>
            <a:grpSpLocks/>
          </p:cNvGrpSpPr>
          <p:nvPr/>
        </p:nvGrpSpPr>
        <p:grpSpPr bwMode="auto">
          <a:xfrm>
            <a:off x="5340378" y="978268"/>
            <a:ext cx="2038351" cy="1321185"/>
            <a:chOff x="2796" y="729"/>
            <a:chExt cx="1236" cy="759"/>
          </a:xfrm>
        </p:grpSpPr>
        <p:sp>
          <p:nvSpPr>
            <p:cNvPr id="40982" name="Line 16">
              <a:extLst>
                <a:ext uri="{FF2B5EF4-FFF2-40B4-BE49-F238E27FC236}">
                  <a16:creationId xmlns:a16="http://schemas.microsoft.com/office/drawing/2014/main" xmlns="" id="{0CC9EAD7-2595-FA90-45B5-822E1DB8BA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828"/>
              <a:ext cx="480" cy="66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983" name="Text Box 17">
              <a:extLst>
                <a:ext uri="{FF2B5EF4-FFF2-40B4-BE49-F238E27FC236}">
                  <a16:creationId xmlns:a16="http://schemas.microsoft.com/office/drawing/2014/main" xmlns="" id="{0EA64394-B0A3-9A7D-9B31-49250FF52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6" y="729"/>
              <a:ext cx="10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smtClean="0">
                  <a:solidFill>
                    <a:srgbClr val="3333FF"/>
                  </a:solidFill>
                </a:rPr>
                <a:t>Fellowship /</a:t>
              </a:r>
              <a:br>
                <a:rPr lang="en-US" altLang="en-US" sz="2000" b="1" dirty="0" smtClean="0">
                  <a:solidFill>
                    <a:srgbClr val="3333FF"/>
                  </a:solidFill>
                </a:rPr>
              </a:br>
              <a:r>
                <a:rPr lang="en-US" altLang="en-US" sz="2000" b="1" dirty="0" err="1" smtClean="0">
                  <a:solidFill>
                    <a:srgbClr val="3333FF"/>
                  </a:solidFill>
                </a:rPr>
                <a:t>Comuni</a:t>
              </a:r>
              <a:r>
                <a:rPr lang="es-ES" altLang="en-US" sz="2000" b="1" dirty="0" err="1" smtClean="0">
                  <a:solidFill>
                    <a:srgbClr val="3333FF"/>
                  </a:solidFill>
                </a:rPr>
                <a:t>ón</a:t>
              </a:r>
              <a:endParaRPr lang="en-US" altLang="en-US" sz="2000" b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34834" name="AutoShape 18">
            <a:extLst>
              <a:ext uri="{FF2B5EF4-FFF2-40B4-BE49-F238E27FC236}">
                <a16:creationId xmlns:a16="http://schemas.microsoft.com/office/drawing/2014/main" xmlns="" id="{56157B2B-A699-6F8F-22AA-0675FE0CE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440" y="2667000"/>
            <a:ext cx="1676400" cy="990600"/>
          </a:xfrm>
          <a:prstGeom prst="irregularSeal2">
            <a:avLst/>
          </a:prstGeom>
          <a:gradFill rotWithShape="1">
            <a:gsLst>
              <a:gs pos="0">
                <a:srgbClr val="FF33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</a:rPr>
              <a:t>My will /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err="1" smtClean="0">
                <a:solidFill>
                  <a:srgbClr val="000000"/>
                </a:solidFill>
              </a:rPr>
              <a:t>Mi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</a:rPr>
              <a:t>voluntad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40974" name="AutoShape 19">
            <a:extLst>
              <a:ext uri="{FF2B5EF4-FFF2-40B4-BE49-F238E27FC236}">
                <a16:creationId xmlns:a16="http://schemas.microsoft.com/office/drawing/2014/main" xmlns="" id="{E9172C10-32E9-37AD-D64A-6A6349904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440" y="3276600"/>
            <a:ext cx="533400" cy="1295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6D8C127-A7D1-5492-6662-19C83EE2B4FD}"/>
              </a:ext>
            </a:extLst>
          </p:cNvPr>
          <p:cNvGrpSpPr>
            <a:grpSpLocks/>
          </p:cNvGrpSpPr>
          <p:nvPr/>
        </p:nvGrpSpPr>
        <p:grpSpPr bwMode="auto">
          <a:xfrm>
            <a:off x="5952592" y="2759130"/>
            <a:ext cx="3965845" cy="3779297"/>
            <a:chOff x="5025381" y="2759655"/>
            <a:chExt cx="3783616" cy="3644626"/>
          </a:xfrm>
        </p:grpSpPr>
        <p:sp>
          <p:nvSpPr>
            <p:cNvPr id="40976" name="Text Box 12">
              <a:extLst>
                <a:ext uri="{FF2B5EF4-FFF2-40B4-BE49-F238E27FC236}">
                  <a16:creationId xmlns:a16="http://schemas.microsoft.com/office/drawing/2014/main" xmlns="" id="{D641DAC2-6822-9AF7-B361-53516126B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5381" y="3794723"/>
              <a:ext cx="1070847" cy="468959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000000"/>
                  </a:solidFill>
                </a:rPr>
                <a:t>My flesh /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dirty="0" err="1" smtClean="0">
                  <a:solidFill>
                    <a:srgbClr val="000000"/>
                  </a:solidFill>
                </a:rPr>
                <a:t>Mi</a:t>
              </a:r>
              <a:r>
                <a:rPr lang="en-US" altLang="en-US" sz="1600" b="1" dirty="0" smtClean="0">
                  <a:solidFill>
                    <a:srgbClr val="000000"/>
                  </a:solidFill>
                </a:rPr>
                <a:t> carne</a:t>
              </a:r>
              <a:endParaRPr lang="en-US" alt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9512CF51-265E-A924-C464-FFB1E612BC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6069" y="2759655"/>
              <a:ext cx="1336917" cy="897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81B4C10-FF79-2361-609A-F3A261AAB492}"/>
                </a:ext>
              </a:extLst>
            </p:cNvPr>
            <p:cNvCxnSpPr/>
            <p:nvPr/>
          </p:nvCxnSpPr>
          <p:spPr>
            <a:xfrm>
              <a:off x="5176069" y="4222837"/>
              <a:ext cx="1300441" cy="21814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7C0362C3-711F-18D8-B60A-22D02C0B7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1408" y="2801980"/>
              <a:ext cx="2867589" cy="8365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A3EC6F22-3D7E-2CEC-6F07-068C3299D25C}"/>
                </a:ext>
              </a:extLst>
            </p:cNvPr>
            <p:cNvCxnSpPr/>
            <p:nvPr/>
          </p:nvCxnSpPr>
          <p:spPr>
            <a:xfrm>
              <a:off x="5958875" y="4210136"/>
              <a:ext cx="2804125" cy="21941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4" name="Text Box 13">
              <a:extLst>
                <a:ext uri="{FF2B5EF4-FFF2-40B4-BE49-F238E27FC236}">
                  <a16:creationId xmlns:a16="http://schemas.microsoft.com/office/drawing/2014/main" xmlns="" id="{874F6B19-66FC-77B4-4811-EDC3CB03B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316" y="2775375"/>
              <a:ext cx="2333226" cy="3595783"/>
            </a:xfrm>
            <a:prstGeom prst="rect">
              <a:avLst/>
            </a:prstGeom>
            <a:solidFill>
              <a:schemeClr val="bg2">
                <a:lumMod val="50000"/>
                <a:alpha val="74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 wrap="square">
              <a:spAutoFit/>
            </a:bodyPr>
            <a:lstStyle>
              <a:lvl1pPr marL="233363" indent="-2333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b="1" dirty="0" err="1">
                  <a:solidFill>
                    <a:srgbClr val="FFFFFF"/>
                  </a:solidFill>
                </a:rPr>
                <a:t>Pasiones</a:t>
              </a:r>
              <a:endParaRPr lang="en-US" altLang="en-US" sz="2000" b="1" dirty="0">
                <a:solidFill>
                  <a:srgbClr val="FFFFFF"/>
                </a:solidFill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b="1" dirty="0">
                  <a:solidFill>
                    <a:srgbClr val="FFFFFF"/>
                  </a:solidFill>
                </a:rPr>
                <a:t>Odio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s-ES" altLang="en-US" sz="2000" b="1" dirty="0">
                  <a:solidFill>
                    <a:srgbClr val="FFFFFF"/>
                  </a:solidFill>
                </a:rPr>
                <a:t>Enojo</a:t>
              </a:r>
              <a:endParaRPr lang="en-US" altLang="en-US" sz="2000" b="1" dirty="0">
                <a:solidFill>
                  <a:srgbClr val="FFFFFF"/>
                </a:solidFill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b="1" dirty="0">
                  <a:solidFill>
                    <a:srgbClr val="FFFFFF"/>
                  </a:solidFill>
                </a:rPr>
                <a:t>Celos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b="1" dirty="0">
                  <a:solidFill>
                    <a:srgbClr val="FFFFFF"/>
                  </a:solidFill>
                </a:rPr>
                <a:t>Orgullo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b="1" dirty="0" err="1">
                  <a:solidFill>
                    <a:srgbClr val="FFFFFF"/>
                  </a:solidFill>
                </a:rPr>
                <a:t>Codicia</a:t>
              </a:r>
              <a:endParaRPr lang="en-US" altLang="en-US" sz="2000" b="1" dirty="0">
                <a:solidFill>
                  <a:srgbClr val="FFFFFF"/>
                </a:solidFill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b="1" dirty="0">
                  <a:solidFill>
                    <a:srgbClr val="FFFFFF"/>
                  </a:solidFill>
                </a:rPr>
                <a:t>Pena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000" b="1" dirty="0">
                  <a:solidFill>
                    <a:srgbClr val="FFFFFF"/>
                  </a:solidFill>
                </a:rPr>
                <a:t>Desánimo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098936-5038-E5EA-6496-3BC0D143407B}"/>
              </a:ext>
            </a:extLst>
          </p:cNvPr>
          <p:cNvSpPr txBox="1"/>
          <p:nvPr/>
        </p:nvSpPr>
        <p:spPr>
          <a:xfrm>
            <a:off x="1303597" y="2902871"/>
            <a:ext cx="4572000" cy="367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233363" indent="-233363" eaLnBrk="1" hangingPunct="1">
              <a:lnSpc>
                <a:spcPct val="200000"/>
              </a:lnSpc>
              <a:buFontTx/>
              <a:buNone/>
              <a:defRPr sz="2400" b="1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 dirty="0">
                <a:solidFill>
                  <a:srgbClr val="0000CC"/>
                </a:solidFill>
              </a:rPr>
              <a:t>Toil, Pain, Illness</a:t>
            </a:r>
          </a:p>
          <a:p>
            <a:r>
              <a:rPr lang="en-US" altLang="en-US" dirty="0">
                <a:solidFill>
                  <a:srgbClr val="0000CC"/>
                </a:solidFill>
              </a:rPr>
              <a:t>Things that Bring Pleasure</a:t>
            </a:r>
          </a:p>
          <a:p>
            <a:r>
              <a:rPr lang="en-US" altLang="en-US" dirty="0">
                <a:solidFill>
                  <a:srgbClr val="0000CC"/>
                </a:solidFill>
              </a:rPr>
              <a:t>Things that Disappoint</a:t>
            </a:r>
          </a:p>
          <a:p>
            <a:r>
              <a:rPr lang="en-US" altLang="en-US" dirty="0">
                <a:solidFill>
                  <a:srgbClr val="0000CC"/>
                </a:solidFill>
              </a:rPr>
              <a:t>Things that Hurt</a:t>
            </a:r>
          </a:p>
          <a:p>
            <a:r>
              <a:rPr lang="en-US" altLang="en-US" dirty="0">
                <a:solidFill>
                  <a:srgbClr val="0000CC"/>
                </a:solidFill>
              </a:rPr>
              <a:t>Things that Frighten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5C9B74EC-8CD4-7EE5-30B6-9D5F53D77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021" y="2774859"/>
            <a:ext cx="2412971" cy="3785652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99FF"/>
                </a:solidFill>
              </a:rPr>
              <a:t>Lusts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99FF"/>
                </a:solidFill>
              </a:rPr>
              <a:t>Hatred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99FF"/>
                </a:solidFill>
              </a:rPr>
              <a:t>Anger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99FF"/>
                </a:solidFill>
              </a:rPr>
              <a:t>Jealousy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99FF"/>
                </a:solidFill>
              </a:rPr>
              <a:t>Pride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99FF"/>
                </a:solidFill>
              </a:rPr>
              <a:t>Covetousness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99FF"/>
                </a:solidFill>
              </a:rPr>
              <a:t>Sorrow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99FF"/>
                </a:solidFill>
              </a:rPr>
              <a:t>Discouragement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xmlns="" id="{07AEF299-ABD5-2E00-6F83-58E9673FD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5010" y="1693783"/>
            <a:ext cx="218098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World</a:t>
            </a:r>
          </a:p>
        </p:txBody>
      </p:sp>
    </p:spTree>
    <p:extLst>
      <p:ext uri="{BB962C8B-B14F-4D97-AF65-F5344CB8AC3E}">
        <p14:creationId xmlns:p14="http://schemas.microsoft.com/office/powerpoint/2010/main" val="148550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4" grpId="0" animBg="1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6">
            <a:extLst>
              <a:ext uri="{FF2B5EF4-FFF2-40B4-BE49-F238E27FC236}">
                <a16:creationId xmlns:a16="http://schemas.microsoft.com/office/drawing/2014/main" xmlns="" id="{19BD4F35-48FF-9105-4D75-7DA6D7D5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E28AD9-1497-4496-87D6-E6785BE22D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624" y="1438551"/>
            <a:ext cx="7102724" cy="5533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45" y="-82550"/>
            <a:ext cx="7050881" cy="5143500"/>
          </a:xfrm>
          <a:prstGeom prst="rect">
            <a:avLst/>
          </a:prstGeom>
        </p:spPr>
      </p:pic>
      <p:sp>
        <p:nvSpPr>
          <p:cNvPr id="32" name="Rectangle 9">
            <a:extLst>
              <a:ext uri="{FF2B5EF4-FFF2-40B4-BE49-F238E27FC236}">
                <a16:creationId xmlns:a16="http://schemas.microsoft.com/office/drawing/2014/main" xmlns="" id="{A11524B1-FBA9-AFA5-7C2A-3C25E59DB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01835" y="5424487"/>
            <a:ext cx="4445000" cy="461963"/>
          </a:xfrm>
        </p:spPr>
        <p:txBody>
          <a:bodyPr/>
          <a:lstStyle/>
          <a:p>
            <a:pPr rtl="0" eaLnBrk="1" hangingPunct="1"/>
            <a:r>
              <a:rPr lang="en-US" altLang="en-US" sz="3600" dirty="0" smtClean="0"/>
              <a:t>Las </a:t>
            </a:r>
            <a:r>
              <a:rPr lang="en-US" altLang="en-US" sz="3600" dirty="0" err="1" smtClean="0"/>
              <a:t>emociones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y </a:t>
            </a:r>
            <a:r>
              <a:rPr lang="en-US" altLang="en-US" sz="3600" dirty="0" smtClean="0"/>
              <a:t>las </a:t>
            </a:r>
            <a:r>
              <a:rPr lang="en-US" altLang="en-US" sz="3600" dirty="0" err="1" smtClean="0"/>
              <a:t>elecciones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:a16="http://schemas.microsoft.com/office/drawing/2014/main" xmlns="" id="{F87B5CBF-3A5D-EB54-1B76-026426999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800" y="152400"/>
            <a:ext cx="5822950" cy="647272"/>
          </a:xfrm>
        </p:spPr>
        <p:txBody>
          <a:bodyPr/>
          <a:lstStyle/>
          <a:p>
            <a:r>
              <a:rPr lang="en-US" altLang="en-US" sz="3600" dirty="0"/>
              <a:t>Questions for Discussion</a:t>
            </a:r>
          </a:p>
        </p:txBody>
      </p:sp>
      <p:sp>
        <p:nvSpPr>
          <p:cNvPr id="107523" name="Content Placeholder 2">
            <a:extLst>
              <a:ext uri="{FF2B5EF4-FFF2-40B4-BE49-F238E27FC236}">
                <a16:creationId xmlns:a16="http://schemas.microsoft.com/office/drawing/2014/main" xmlns="" id="{49A0CB6D-2A10-B52F-66A7-5EB28EB177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42" y="912902"/>
            <a:ext cx="5600058" cy="549667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en-US" altLang="en-US" sz="2400" dirty="0"/>
              <a:t>Is it possible to over-rule (any) emotions?  Does God require it?  How is that possible?  Give examples to illustrate.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en-US" altLang="en-US" sz="2400" dirty="0"/>
              <a:t>What should we do when we feel strong emotions within us?</a:t>
            </a:r>
            <a:endParaRPr lang="en-US" altLang="en-US" sz="2400" dirty="0">
              <a:cs typeface="Arial"/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en-US" altLang="en-US" sz="2400" dirty="0"/>
              <a:t>Do emotional responses (to the same events) change over time?  How/why? Give examples. 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en-US" altLang="en-US" sz="2400" dirty="0"/>
              <a:t>Is it possible to change our emotional response, if we decide to?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en-US" altLang="en-US" sz="2400" dirty="0"/>
              <a:t>Does God require us to change our emotional responses?</a:t>
            </a:r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xmlns="" id="{1F07260E-3789-9B2A-A65E-B90179C3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823437-0E40-4658-B931-80864B3B799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7B5CBF-3A5D-EB54-1B76-026426999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680" y="152400"/>
            <a:ext cx="5856357" cy="6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600" kern="0" smtClean="0"/>
              <a:t>Preguntas para discusión</a:t>
            </a:r>
            <a:endParaRPr lang="en-US" altLang="en-US" sz="3600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9A0CB6D-2A10-B52F-66A7-5EB28EB17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198" y="912901"/>
            <a:ext cx="6017320" cy="58068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en-US" altLang="en-US" sz="2400" kern="0" dirty="0" smtClean="0"/>
              <a:t>¿</a:t>
            </a:r>
            <a:r>
              <a:rPr lang="en-US" altLang="en-US" sz="2400" kern="0" dirty="0" err="1" smtClean="0"/>
              <a:t>Es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posible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dominar</a:t>
            </a:r>
            <a:r>
              <a:rPr lang="en-US" altLang="en-US" sz="2400" kern="0" dirty="0" smtClean="0"/>
              <a:t> (</a:t>
            </a:r>
            <a:r>
              <a:rPr lang="en-US" altLang="en-US" sz="2400" kern="0" dirty="0" err="1" smtClean="0"/>
              <a:t>cualquier</a:t>
            </a:r>
            <a:r>
              <a:rPr lang="en-US" altLang="en-US" sz="2400" kern="0" dirty="0" smtClean="0"/>
              <a:t>) </a:t>
            </a:r>
            <a:r>
              <a:rPr lang="en-US" altLang="en-US" sz="2400" kern="0" dirty="0" err="1" smtClean="0"/>
              <a:t>emoción</a:t>
            </a:r>
            <a:r>
              <a:rPr lang="en-US" altLang="en-US" sz="2400" kern="0" dirty="0" smtClean="0"/>
              <a:t>? ¿Lo </a:t>
            </a:r>
            <a:r>
              <a:rPr lang="en-US" altLang="en-US" sz="2400" kern="0" dirty="0" err="1" smtClean="0"/>
              <a:t>exige</a:t>
            </a:r>
            <a:r>
              <a:rPr lang="en-US" altLang="en-US" sz="2400" kern="0" dirty="0" smtClean="0"/>
              <a:t> Dios? ¿</a:t>
            </a:r>
            <a:r>
              <a:rPr lang="en-US" altLang="en-US" sz="2400" kern="0" dirty="0" err="1" smtClean="0"/>
              <a:t>Cómo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es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posible</a:t>
            </a:r>
            <a:r>
              <a:rPr lang="en-US" altLang="en-US" sz="2400" kern="0" dirty="0" smtClean="0"/>
              <a:t>? </a:t>
            </a:r>
            <a:r>
              <a:rPr lang="en-US" altLang="en-US" sz="2400" kern="0" dirty="0" err="1" smtClean="0"/>
              <a:t>Dé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ejemplos</a:t>
            </a:r>
            <a:r>
              <a:rPr lang="en-US" altLang="en-US" sz="2400" kern="0" dirty="0" smtClean="0"/>
              <a:t> para </a:t>
            </a:r>
            <a:r>
              <a:rPr lang="en-US" altLang="en-US" sz="2400" kern="0" dirty="0" err="1" smtClean="0"/>
              <a:t>ilustrar</a:t>
            </a:r>
            <a:r>
              <a:rPr lang="en-US" altLang="en-US" sz="2400" kern="0" dirty="0" smtClean="0"/>
              <a:t>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en-US" altLang="en-US" sz="2400" kern="0" dirty="0" smtClean="0"/>
              <a:t>¿</a:t>
            </a:r>
            <a:r>
              <a:rPr lang="en-US" altLang="en-US" sz="2400" kern="0" dirty="0" err="1" smtClean="0"/>
              <a:t>Qué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debemos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hacer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cuando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sentimos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emociones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fuertes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dentro</a:t>
            </a:r>
            <a:r>
              <a:rPr lang="en-US" altLang="en-US" sz="2400" kern="0" dirty="0" smtClean="0"/>
              <a:t> de </a:t>
            </a:r>
            <a:r>
              <a:rPr lang="en-US" altLang="en-US" sz="2400" kern="0" dirty="0" err="1" smtClean="0"/>
              <a:t>nosotros</a:t>
            </a:r>
            <a:r>
              <a:rPr lang="en-US" altLang="en-US" sz="2400" kern="0" dirty="0" smtClean="0"/>
              <a:t>?</a:t>
            </a:r>
            <a:endParaRPr lang="en-US" altLang="en-US" sz="2400" kern="0" dirty="0" smtClean="0">
              <a:cs typeface="Arial"/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en-US" altLang="en-US" sz="2400" kern="0" dirty="0" smtClean="0"/>
              <a:t>¿</a:t>
            </a:r>
            <a:r>
              <a:rPr lang="en-US" altLang="en-US" sz="2400" kern="0" dirty="0" err="1" smtClean="0"/>
              <a:t>Cambian</a:t>
            </a:r>
            <a:r>
              <a:rPr lang="en-US" altLang="en-US" sz="2400" kern="0" dirty="0" smtClean="0"/>
              <a:t> las </a:t>
            </a:r>
            <a:r>
              <a:rPr lang="en-US" altLang="en-US" sz="2400" kern="0" dirty="0" err="1" smtClean="0"/>
              <a:t>reacciones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emocionales</a:t>
            </a:r>
            <a:r>
              <a:rPr lang="en-US" altLang="en-US" sz="2400" kern="0" dirty="0" smtClean="0"/>
              <a:t> (ante </a:t>
            </a:r>
            <a:r>
              <a:rPr lang="en-US" altLang="en-US" sz="2400" kern="0" dirty="0" err="1" smtClean="0"/>
              <a:t>los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mismos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sucesos</a:t>
            </a:r>
            <a:r>
              <a:rPr lang="en-US" altLang="en-US" sz="2400" kern="0" dirty="0" smtClean="0"/>
              <a:t>) con el </a:t>
            </a:r>
            <a:r>
              <a:rPr lang="en-US" altLang="en-US" sz="2400" kern="0" dirty="0" err="1" smtClean="0"/>
              <a:t>paso</a:t>
            </a:r>
            <a:r>
              <a:rPr lang="en-US" altLang="en-US" sz="2400" kern="0" dirty="0" smtClean="0"/>
              <a:t> del </a:t>
            </a:r>
            <a:r>
              <a:rPr lang="en-US" altLang="en-US" sz="2400" kern="0" dirty="0" err="1" smtClean="0"/>
              <a:t>tiempo</a:t>
            </a:r>
            <a:r>
              <a:rPr lang="en-US" altLang="en-US" sz="2400" kern="0" dirty="0" smtClean="0"/>
              <a:t>? ¿</a:t>
            </a:r>
            <a:r>
              <a:rPr lang="en-US" altLang="en-US" sz="2400" kern="0" dirty="0" err="1" smtClean="0"/>
              <a:t>Cómo</a:t>
            </a:r>
            <a:r>
              <a:rPr lang="en-US" altLang="en-US" sz="2400" kern="0" dirty="0" smtClean="0"/>
              <a:t>/</a:t>
            </a:r>
            <a:r>
              <a:rPr lang="en-US" altLang="en-US" sz="2400" kern="0" dirty="0" err="1" smtClean="0"/>
              <a:t>por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qué</a:t>
            </a:r>
            <a:r>
              <a:rPr lang="en-US" altLang="en-US" sz="2400" kern="0" dirty="0" smtClean="0"/>
              <a:t>? D</a:t>
            </a:r>
            <a:r>
              <a:rPr lang="es-ES" altLang="en-US" sz="2400" kern="0" dirty="0" smtClean="0"/>
              <a:t>é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ejemplos</a:t>
            </a:r>
            <a:r>
              <a:rPr lang="en-US" altLang="en-US" sz="2400" kern="0" dirty="0" smtClean="0"/>
              <a:t>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en-US" altLang="en-US" sz="2400" kern="0" dirty="0" smtClean="0"/>
              <a:t>¿</a:t>
            </a:r>
            <a:r>
              <a:rPr lang="en-US" altLang="en-US" sz="2400" kern="0" dirty="0" err="1" smtClean="0"/>
              <a:t>Es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posible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cambiar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nuestra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reacción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emocional</a:t>
            </a:r>
            <a:r>
              <a:rPr lang="en-US" altLang="en-US" sz="2400" kern="0" dirty="0" smtClean="0"/>
              <a:t>, </a:t>
            </a:r>
            <a:r>
              <a:rPr lang="en-US" altLang="en-US" sz="2400" kern="0" dirty="0" err="1" smtClean="0"/>
              <a:t>si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así</a:t>
            </a:r>
            <a:r>
              <a:rPr lang="en-US" altLang="en-US" sz="2400" kern="0" dirty="0" smtClean="0"/>
              <a:t> lo </a:t>
            </a:r>
            <a:r>
              <a:rPr lang="en-US" altLang="en-US" sz="2400" kern="0" dirty="0" err="1" smtClean="0"/>
              <a:t>decidimos</a:t>
            </a:r>
            <a:r>
              <a:rPr lang="en-US" altLang="en-US" sz="2400" kern="0" dirty="0" smtClean="0"/>
              <a:t>?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en-US" altLang="en-US" sz="2400" kern="0" dirty="0" smtClean="0"/>
              <a:t>¿Dios </a:t>
            </a:r>
            <a:r>
              <a:rPr lang="en-US" altLang="en-US" sz="2400" kern="0" dirty="0" err="1" smtClean="0"/>
              <a:t>requiere</a:t>
            </a:r>
            <a:r>
              <a:rPr lang="en-US" altLang="en-US" sz="2400" kern="0" dirty="0" smtClean="0"/>
              <a:t> que </a:t>
            </a:r>
            <a:r>
              <a:rPr lang="en-US" altLang="en-US" sz="2400" kern="0" dirty="0" err="1" smtClean="0"/>
              <a:t>cambiemos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nuestras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reacciones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emocionales</a:t>
            </a:r>
            <a:r>
              <a:rPr lang="en-US" altLang="en-US" sz="2400" kern="0" dirty="0" smtClean="0"/>
              <a:t>?</a:t>
            </a:r>
            <a:endParaRPr lang="en-US" alt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4A6F093A-9AF5-FBEF-7752-6CF98A80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983972"/>
            <a:ext cx="6223000" cy="524294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sz="2300" kern="0" baseline="30000" dirty="0" smtClean="0"/>
              <a:t>22 </a:t>
            </a:r>
            <a:r>
              <a:rPr lang="en-US" altLang="en-US" sz="2300" kern="0" dirty="0" smtClean="0"/>
              <a:t>Pero </a:t>
            </a:r>
            <a:r>
              <a:rPr lang="es-ES" altLang="en-US" sz="2300" kern="0" dirty="0" smtClean="0"/>
              <a:t>el fruto del Espíritu es amor, gozo, paz, paciencia, benignidad, bondad, fidelidad, 23  mansedumbre, dominio propio; contra tales cosas no hay ley. 24  Pues los que son de Cristo Jesús han </a:t>
            </a:r>
            <a:r>
              <a:rPr lang="es-ES" altLang="en-US" sz="2300" b="1" kern="0" dirty="0" smtClean="0">
                <a:solidFill>
                  <a:srgbClr val="FF0000"/>
                </a:solidFill>
              </a:rPr>
              <a:t>crucificado la carne con sus pasiones y deseos</a:t>
            </a:r>
            <a:r>
              <a:rPr lang="es-ES" altLang="en-US" sz="2300" kern="0" dirty="0" smtClean="0"/>
              <a:t>. 25  Si vivimos por el Espíritu, andemos también por el Espíritu. 26  No nos hagamos vanagloriosos, provocándonos unos a otros, envidiándonos unos a otros.  </a:t>
            </a:r>
            <a:r>
              <a:rPr lang="en-US" altLang="en-US" sz="2300" kern="0" dirty="0" smtClean="0"/>
              <a:t>(</a:t>
            </a:r>
            <a:r>
              <a:rPr lang="en-US" altLang="en-US" sz="2300" kern="0" dirty="0" err="1" smtClean="0"/>
              <a:t>Gál</a:t>
            </a:r>
            <a:r>
              <a:rPr lang="en-US" altLang="en-US" sz="2300" kern="0" dirty="0" smtClean="0"/>
              <a:t> 5:22-26)</a:t>
            </a:r>
            <a:endParaRPr lang="en-US" altLang="en-US" sz="2300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762C59-F4E7-D38E-410B-DFA782A5BEE6}"/>
              </a:ext>
            </a:extLst>
          </p:cNvPr>
          <p:cNvSpPr txBox="1"/>
          <p:nvPr/>
        </p:nvSpPr>
        <p:spPr>
          <a:xfrm>
            <a:off x="5968999" y="4883012"/>
            <a:ext cx="6223001" cy="1754326"/>
          </a:xfrm>
          <a:prstGeom prst="rect">
            <a:avLst/>
          </a:prstGeom>
          <a:solidFill>
            <a:srgbClr val="C0C0C0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*</a:t>
            </a:r>
            <a:r>
              <a:rPr lang="el-GR" b="0" i="0" dirty="0">
                <a:solidFill>
                  <a:srgbClr val="001320"/>
                </a:solidFill>
                <a:effectLst/>
                <a:latin typeface="Cardo"/>
              </a:rPr>
              <a:t>πάθημα</a:t>
            </a:r>
            <a:r>
              <a:rPr lang="en-US" b="0" i="0" dirty="0">
                <a:solidFill>
                  <a:srgbClr val="001320"/>
                </a:solidFill>
                <a:effectLst/>
                <a:latin typeface="Cardo"/>
              </a:rPr>
              <a:t>, (</a:t>
            </a:r>
            <a:r>
              <a:rPr lang="en-US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pathéma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), </a:t>
            </a:r>
            <a:r>
              <a:rPr lang="en-US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de</a:t>
            </a:r>
            <a:r>
              <a:rPr lang="en-US" b="0" i="1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pasxo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, "la capacidad de sentir emociones fuertes, </a:t>
            </a:r>
            <a:r>
              <a:rPr lang="en-US" b="0" i="0" dirty="0" err="1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como</a:t>
            </a:r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el </a:t>
            </a:r>
            <a:r>
              <a:rPr lang="en-US" b="0" i="0" dirty="0" err="1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sufrimien</a:t>
            </a:r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-to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" - propiamente, la capacidad y el </a:t>
            </a:r>
            <a:r>
              <a:rPr lang="en-US" b="0" i="0" dirty="0" err="1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privile-gio</a:t>
            </a:r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de experimentar </a:t>
            </a:r>
            <a:r>
              <a:rPr lang="en-US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sentimientos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fuertes</a:t>
            </a:r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; </a:t>
            </a:r>
            <a:r>
              <a:rPr lang="en-US" b="0" i="0" dirty="0" err="1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emoción</a:t>
            </a:r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profunda</a:t>
            </a:r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1" dirty="0" err="1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sentida</a:t>
            </a:r>
            <a:r>
              <a:rPr lang="en-US" b="0" i="1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como agonía, pasión (deseo ardiente), sufrimiento, etc.</a:t>
            </a:r>
            <a:endParaRPr lang="en-US" dirty="0"/>
          </a:p>
        </p:txBody>
      </p:sp>
      <p:sp>
        <p:nvSpPr>
          <p:cNvPr id="108546" name="Slide Number Placeholder 5">
            <a:extLst>
              <a:ext uri="{FF2B5EF4-FFF2-40B4-BE49-F238E27FC236}">
                <a16:creationId xmlns:a16="http://schemas.microsoft.com/office/drawing/2014/main" xmlns="" id="{20F3A6FE-2387-9305-CD83-55662C2C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1454C1-9B90-4E4B-9ECE-BC820D3CF9D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xmlns="" id="{FE2B8BB4-CF2D-6A3C-75BC-232F1471F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347" y="-1"/>
            <a:ext cx="5429803" cy="715617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Controlling Emotions?</a:t>
            </a:r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xmlns="" id="{4A6F093A-9AF5-FBEF-7752-6CF98A80E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348" y="983973"/>
            <a:ext cx="5677453" cy="524294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300" baseline="30000" dirty="0"/>
              <a:t>22 </a:t>
            </a:r>
            <a:r>
              <a:rPr lang="en-US" altLang="en-US" sz="2300" dirty="0"/>
              <a:t>But the fruit of the Spirit is love, joy, peace, longsuffering, kindness, goodness, faithfulness</a:t>
            </a:r>
            <a:r>
              <a:rPr lang="en-US" altLang="en-US" sz="2300" dirty="0" smtClean="0"/>
              <a:t>, 23 gentleness, </a:t>
            </a:r>
            <a:r>
              <a:rPr lang="en-US" altLang="en-US" sz="2300" dirty="0"/>
              <a:t/>
            </a:r>
            <a:br>
              <a:rPr lang="en-US" altLang="en-US" sz="2300" dirty="0"/>
            </a:br>
            <a:r>
              <a:rPr lang="en-US" altLang="en-US" sz="2300" dirty="0" smtClean="0"/>
              <a:t>self-control</a:t>
            </a:r>
            <a:r>
              <a:rPr lang="en-US" altLang="en-US" sz="2300" dirty="0"/>
              <a:t>. Against such there is no law. </a:t>
            </a:r>
            <a:r>
              <a:rPr lang="en-US" altLang="en-US" sz="2300" baseline="30000" dirty="0"/>
              <a:t>24 </a:t>
            </a:r>
            <a:r>
              <a:rPr lang="en-US" altLang="en-US" sz="2300" dirty="0"/>
              <a:t>And those who are Christ’s have </a:t>
            </a:r>
            <a:r>
              <a:rPr lang="en-US" altLang="en-US" sz="2300" b="1" dirty="0">
                <a:solidFill>
                  <a:srgbClr val="FF3300"/>
                </a:solidFill>
              </a:rPr>
              <a:t>crucified the flesh with its passions* and desires</a:t>
            </a:r>
            <a:r>
              <a:rPr lang="en-US" altLang="en-US" sz="2300" dirty="0"/>
              <a:t>. </a:t>
            </a:r>
            <a:r>
              <a:rPr lang="en-US" altLang="en-US" sz="2300" baseline="30000" dirty="0"/>
              <a:t>25 </a:t>
            </a:r>
            <a:r>
              <a:rPr lang="en-US" altLang="en-US" sz="2300" dirty="0"/>
              <a:t>If we live in the Spirit, let us also walk in the Spirit. </a:t>
            </a:r>
            <a:r>
              <a:rPr lang="en-US" altLang="en-US" sz="2300" baseline="30000" dirty="0"/>
              <a:t>26</a:t>
            </a:r>
            <a:r>
              <a:rPr lang="en-US" altLang="en-US" sz="2300" dirty="0"/>
              <a:t>Let us not become conceited, provoking one </a:t>
            </a:r>
            <a:r>
              <a:rPr lang="en-US" altLang="en-US" sz="2300" dirty="0" err="1" smtClean="0"/>
              <a:t>ano-ther</a:t>
            </a:r>
            <a:r>
              <a:rPr lang="en-US" altLang="en-US" sz="2300" dirty="0"/>
              <a:t>, envying one another. (Gal 5:22-26)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762C59-F4E7-D38E-410B-DFA782A5BEE6}"/>
              </a:ext>
            </a:extLst>
          </p:cNvPr>
          <p:cNvSpPr txBox="1"/>
          <p:nvPr/>
        </p:nvSpPr>
        <p:spPr>
          <a:xfrm>
            <a:off x="215347" y="4883012"/>
            <a:ext cx="5677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l-GR" b="0" i="0" dirty="0">
                <a:solidFill>
                  <a:srgbClr val="001320"/>
                </a:solidFill>
                <a:effectLst/>
                <a:latin typeface="Cardo"/>
              </a:rPr>
              <a:t>πάθημα</a:t>
            </a:r>
            <a:r>
              <a:rPr lang="en-US" b="0" i="0" dirty="0">
                <a:solidFill>
                  <a:srgbClr val="001320"/>
                </a:solidFill>
                <a:effectLst/>
                <a:latin typeface="Cardo"/>
              </a:rPr>
              <a:t>, (</a:t>
            </a:r>
            <a:r>
              <a:rPr lang="en-US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pathéma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), from </a:t>
            </a:r>
            <a:r>
              <a:rPr lang="en-US" b="0" i="1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pásxō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, "the capacity to feel strong emotion, like suffering" – properly, the capacity and privilege of experiencing strong feeling; </a:t>
            </a:r>
            <a:r>
              <a:rPr lang="en-US" b="0" i="1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felt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, deep emotion, like agony, passion (ardent desire), suffering, etc.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3A6FE-2387-9305-CD83-55662C2CABBC}"/>
              </a:ext>
            </a:extLst>
          </p:cNvPr>
          <p:cNvSpPr txBox="1">
            <a:spLocks/>
          </p:cNvSpPr>
          <p:nvPr/>
        </p:nvSpPr>
        <p:spPr bwMode="auto">
          <a:xfrm>
            <a:off x="11767510" y="6637338"/>
            <a:ext cx="42449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B1454C1-9B90-4E4B-9ECE-BC820D3CF9DB}" type="slidenum">
              <a:rPr lang="en-US" altLang="en-US" sz="1400" smtClean="0"/>
              <a:pPr algn="l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FE2B8BB4-CF2D-6A3C-75BC-232F1471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782" y="-1"/>
            <a:ext cx="6295768" cy="71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 smtClean="0"/>
              <a:t>¿</a:t>
            </a:r>
            <a:r>
              <a:rPr lang="en-US" altLang="en-US" sz="3600" kern="0" dirty="0" err="1" smtClean="0"/>
              <a:t>Controlar</a:t>
            </a:r>
            <a:r>
              <a:rPr lang="en-US" altLang="en-US" sz="3600" kern="0" dirty="0" smtClean="0"/>
              <a:t> las </a:t>
            </a:r>
            <a:r>
              <a:rPr lang="en-US" altLang="en-US" sz="3600" kern="0" dirty="0" err="1" smtClean="0"/>
              <a:t>emociones</a:t>
            </a:r>
            <a:r>
              <a:rPr lang="en-US" altLang="en-US" sz="3600" kern="0" dirty="0" smtClean="0"/>
              <a:t>?</a:t>
            </a:r>
            <a:endParaRPr lang="en-US" alt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19AD23-4D62-43B7-4E0D-44C1A5315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FC5B0567-055E-8A0B-F2C4-EB366E7EC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8583"/>
            <a:ext cx="5943600" cy="833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Living in the World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– </a:t>
            </a:r>
            <a:r>
              <a:rPr lang="en-US" altLang="en-US" sz="2400" dirty="0"/>
              <a:t>Class </a:t>
            </a:r>
            <a:r>
              <a:rPr lang="en-US" altLang="en-US" sz="2400" dirty="0" smtClean="0"/>
              <a:t>Schedule </a:t>
            </a:r>
            <a:r>
              <a:rPr lang="en-US" altLang="en-US" sz="1800" dirty="0" smtClean="0"/>
              <a:t>(2024</a:t>
            </a:r>
            <a:r>
              <a:rPr lang="en-US" altLang="en-US" sz="1800" dirty="0"/>
              <a:t>)</a:t>
            </a:r>
            <a:endParaRPr lang="en-US" altLang="en-US" sz="2400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xmlns="" id="{AD0AB73D-73B1-AC88-101A-B1B75FB1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8F8B83-F081-4D5C-B516-82D6E0C54B1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3898856-3313-829B-FB7F-C506A3016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46749"/>
              </p:ext>
            </p:extLst>
          </p:nvPr>
        </p:nvGraphicFramePr>
        <p:xfrm>
          <a:off x="0" y="833438"/>
          <a:ext cx="5943600" cy="5503567"/>
        </p:xfrm>
        <a:graphic>
          <a:graphicData uri="http://schemas.openxmlformats.org/drawingml/2006/table">
            <a:tbl>
              <a:tblPr/>
              <a:tblGrid>
                <a:gridCol w="924560">
                  <a:extLst>
                    <a:ext uri="{9D8B030D-6E8A-4147-A177-3AD203B41FA5}">
                      <a16:colId xmlns:a16="http://schemas.microsoft.com/office/drawing/2014/main" xmlns="" val="1262623524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xmlns="" val="300958791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876843428"/>
                    </a:ext>
                  </a:extLst>
                </a:gridCol>
                <a:gridCol w="2988310">
                  <a:extLst>
                    <a:ext uri="{9D8B030D-6E8A-4147-A177-3AD203B41FA5}">
                      <a16:colId xmlns:a16="http://schemas.microsoft.com/office/drawing/2014/main" xmlns="" val="2003150010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3339643027"/>
                    </a:ext>
                  </a:extLst>
                </a:gridCol>
              </a:tblGrid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6221852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25-Feb-24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Overview of the Conflict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713663"/>
                  </a:ext>
                </a:extLst>
              </a:tr>
              <a:tr h="398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28-Feb-24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Overview of the Conflict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2105891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Physical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1544029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Physical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1817653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Physical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2203713"/>
                  </a:ext>
                </a:extLst>
              </a:tr>
              <a:tr h="370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Emotional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6991779"/>
                  </a:ext>
                </a:extLst>
              </a:tr>
              <a:tr h="372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Emotional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1337810"/>
                  </a:ext>
                </a:extLst>
              </a:tr>
              <a:tr h="39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(no class) E Hill Lessons with Josh Creel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9762485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Intellectual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Clayton?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5804309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Intellectual Appeals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5250717"/>
                  </a:ext>
                </a:extLst>
              </a:tr>
              <a:tr h="402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Spirit-led Decision Making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834167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3-Apr-24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Spirit-led Decision Making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1560207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7-Apr-24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Spirit-led Decision Making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3994846"/>
                  </a:ext>
                </a:extLst>
              </a:tr>
              <a:tr h="402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10-Apr-24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Goal Setting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31648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A9B1EC3-E9DC-0279-B8FA-68B792593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907488"/>
              </p:ext>
            </p:extLst>
          </p:nvPr>
        </p:nvGraphicFramePr>
        <p:xfrm>
          <a:off x="5943600" y="816271"/>
          <a:ext cx="6248400" cy="551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2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9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1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35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6776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Fecha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Día</a:t>
                      </a:r>
                    </a:p>
                  </a:txBody>
                  <a:tcPr marL="91445" marR="91445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Título de la lección</a:t>
                      </a:r>
                    </a:p>
                  </a:txBody>
                  <a:tcPr marL="91445" marR="91445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Maestro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635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25/2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–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comienzo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conflicto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657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28/2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–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comienzo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conflicto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396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físicas</a:t>
                      </a:r>
                      <a:endParaRPr lang="en-US" sz="1800" b="1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s-E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físicas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físicas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s-PE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–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emocionales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–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emocionales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b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(no hay clase) Lecciones con</a:t>
                      </a:r>
                      <a:r>
                        <a:rPr lang="es-PE" sz="1600" b="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Josh Creel</a:t>
                      </a:r>
                      <a:endParaRPr lang="en-US" sz="1600" b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–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intelectuales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¿Clayton?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–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atracciones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intelectuales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31/3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–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Decisiones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guiadas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el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Espíritu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3/4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–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Decisiones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guiadas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el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Espíritu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7/4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–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Decisiones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guiadas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el </a:t>
                      </a:r>
                      <a:r>
                        <a:rPr lang="en-US" sz="1800" b="1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Espíritu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Marty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10/4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lang="es-ES" sz="180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ér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establecimiento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metas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EA98C1-181E-DB9D-3935-E7300B03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9848"/>
            <a:ext cx="6248400" cy="8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 err="1" smtClean="0"/>
              <a:t>Viviendo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en</a:t>
            </a:r>
            <a:r>
              <a:rPr lang="en-US" altLang="en-US" sz="2400" kern="0" dirty="0" smtClean="0"/>
              <a:t> el </a:t>
            </a:r>
            <a:r>
              <a:rPr lang="en-US" altLang="en-US" sz="2400" kern="0" dirty="0" err="1" smtClean="0"/>
              <a:t>mundo</a:t>
            </a:r>
            <a:r>
              <a:rPr lang="en-US" altLang="en-US" sz="2400" kern="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 kern="0" dirty="0" smtClean="0"/>
              <a:t>– </a:t>
            </a:r>
            <a:r>
              <a:rPr lang="en-US" altLang="en-US" sz="2400" kern="0" dirty="0" err="1" smtClean="0"/>
              <a:t>Calendario</a:t>
            </a:r>
            <a:r>
              <a:rPr lang="en-US" altLang="en-US" sz="2400" kern="0" dirty="0" smtClean="0"/>
              <a:t> de </a:t>
            </a:r>
            <a:r>
              <a:rPr lang="en-US" altLang="en-US" sz="2400" kern="0" dirty="0" err="1" smtClean="0"/>
              <a:t>clases</a:t>
            </a:r>
            <a:r>
              <a:rPr lang="en-US" altLang="en-US" sz="2400" kern="0" dirty="0" smtClean="0"/>
              <a:t> </a:t>
            </a:r>
            <a:r>
              <a:rPr lang="en-US" altLang="en-US" sz="1800" kern="0" dirty="0" smtClean="0"/>
              <a:t>(2024)</a:t>
            </a: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411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855056-E763-62B5-E838-3687B3F6F9EF}"/>
              </a:ext>
            </a:extLst>
          </p:cNvPr>
          <p:cNvSpPr txBox="1"/>
          <p:nvPr/>
        </p:nvSpPr>
        <p:spPr>
          <a:xfrm>
            <a:off x="6039830" y="4256058"/>
            <a:ext cx="6252151" cy="2585323"/>
          </a:xfrm>
          <a:prstGeom prst="rect">
            <a:avLst/>
          </a:prstGeom>
          <a:solidFill>
            <a:srgbClr val="C0C0C0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*Thayer</a:t>
            </a:r>
            <a:r>
              <a:rPr lang="en-US" dirty="0" smtClean="0"/>
              <a:t>: </a:t>
            </a:r>
            <a:r>
              <a:rPr lang="en-US" b="1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un </a:t>
            </a:r>
            <a:r>
              <a:rPr lang="en-US" b="1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sentimiento que sufre la mente, una afección de la mente, emoción, pasión; deseo apasionado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; utilizado </a:t>
            </a:r>
            <a:r>
              <a:rPr lang="en-US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por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los griegos en buen o mal sentido (cf. Aristóteles, eth. Nic. 2, 4 (cf. Cope, Introducción a la retórica de Aristóteles., p. </a:t>
            </a:r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133ss; 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 su nota </a:t>
            </a:r>
            <a:r>
              <a:rPr lang="en-US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sobre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la </a:t>
            </a:r>
            <a:r>
              <a:rPr lang="en-US" b="0" i="0" dirty="0" err="1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retórica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. 2, 22, 16 )).</a:t>
            </a:r>
            <a:b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En el NT </a:t>
            </a:r>
            <a:r>
              <a:rPr lang="en-US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en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sentido</a:t>
            </a:r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negativo</a:t>
            </a:r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pasión</a:t>
            </a:r>
            <a:r>
              <a:rPr lang="en-US" b="1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depravada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: p.ej</a:t>
            </a:r>
            <a:r>
              <a:rPr lang="en-US" dirty="0">
                <a:solidFill>
                  <a:srgbClr val="001320"/>
                </a:solidFill>
                <a:latin typeface="Roboto" panose="02000000000000000000" pitchFamily="2" charset="0"/>
              </a:rPr>
              <a:t>. Colosenses 3:5.</a:t>
            </a:r>
          </a:p>
        </p:txBody>
      </p:sp>
      <p:sp>
        <p:nvSpPr>
          <p:cNvPr id="109570" name="Slide Number Placeholder 5">
            <a:extLst>
              <a:ext uri="{FF2B5EF4-FFF2-40B4-BE49-F238E27FC236}">
                <a16:creationId xmlns:a16="http://schemas.microsoft.com/office/drawing/2014/main" xmlns="" id="{0F77C999-CD2C-D8D9-8D85-671EE975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C0C0C0"/>
          </a:solidFill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A75749-C9DD-4B7A-BA7A-0C3688EA38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xmlns="" id="{71099640-5D63-DCB1-8CA3-C5DDFCA72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340" y="86833"/>
            <a:ext cx="5490660" cy="68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Emotions –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Can </a:t>
            </a:r>
            <a:r>
              <a:rPr lang="en-US" altLang="en-US" sz="2800" dirty="0"/>
              <a:t>they be Modified?</a:t>
            </a:r>
          </a:p>
        </p:txBody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xmlns="" id="{A545F04B-92AC-8CA5-0234-DC3920797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861" y="870326"/>
            <a:ext cx="5607618" cy="45686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baseline="30000" dirty="0"/>
              <a:t>5</a:t>
            </a:r>
            <a:r>
              <a:rPr lang="en-US" altLang="en-US" sz="2200" dirty="0"/>
              <a:t>Therefore </a:t>
            </a:r>
            <a:r>
              <a:rPr lang="en-US" altLang="en-US" sz="2200" b="1" dirty="0">
                <a:solidFill>
                  <a:srgbClr val="0000CC"/>
                </a:solidFill>
              </a:rPr>
              <a:t>put to death </a:t>
            </a:r>
            <a:r>
              <a:rPr lang="en-US" altLang="en-US" sz="2200" dirty="0"/>
              <a:t>your members which are on the earth:  fornication, uncleanness, </a:t>
            </a:r>
            <a:r>
              <a:rPr lang="en-US" altLang="en-US" sz="2200" b="1" u="sng" dirty="0">
                <a:solidFill>
                  <a:srgbClr val="FF3300"/>
                </a:solidFill>
              </a:rPr>
              <a:t>passion*</a:t>
            </a:r>
            <a:r>
              <a:rPr lang="en-US" altLang="en-US" sz="2200" dirty="0"/>
              <a:t>, evil desire, and </a:t>
            </a:r>
            <a:r>
              <a:rPr lang="en-US" altLang="en-US" sz="2200" b="1" u="sng" dirty="0">
                <a:solidFill>
                  <a:srgbClr val="FF3300"/>
                </a:solidFill>
              </a:rPr>
              <a:t>covetousness</a:t>
            </a:r>
            <a:r>
              <a:rPr lang="en-US" altLang="en-US" sz="2200" dirty="0"/>
              <a:t>, which is idolatry. </a:t>
            </a:r>
            <a:r>
              <a:rPr lang="en-US" altLang="en-US" sz="2200" baseline="30000" dirty="0"/>
              <a:t>6</a:t>
            </a:r>
            <a:r>
              <a:rPr lang="en-US" altLang="en-US" sz="2200" dirty="0"/>
              <a:t>Because of these things the wrath of God is coming upon the sons of disobedience, </a:t>
            </a:r>
            <a:r>
              <a:rPr lang="en-US" altLang="en-US" sz="2200" baseline="30000" dirty="0"/>
              <a:t>7 </a:t>
            </a:r>
            <a:r>
              <a:rPr lang="en-US" altLang="en-US" sz="2200" dirty="0"/>
              <a:t>in which you yourselves once walked when you lived in them.  </a:t>
            </a:r>
            <a:r>
              <a:rPr lang="en-US" altLang="en-US" sz="2200" baseline="30000" dirty="0"/>
              <a:t>8 </a:t>
            </a:r>
            <a:r>
              <a:rPr lang="en-US" altLang="en-US" sz="2200" dirty="0"/>
              <a:t>But now you yourselves are to </a:t>
            </a:r>
            <a:r>
              <a:rPr lang="en-US" altLang="en-US" sz="2200" b="1" dirty="0">
                <a:solidFill>
                  <a:schemeClr val="accent2"/>
                </a:solidFill>
              </a:rPr>
              <a:t>put off all these</a:t>
            </a:r>
            <a:r>
              <a:rPr lang="en-US" altLang="en-US" sz="2200" dirty="0"/>
              <a:t>: </a:t>
            </a:r>
            <a:r>
              <a:rPr lang="en-US" altLang="en-US" sz="2200" b="1" u="sng" dirty="0">
                <a:solidFill>
                  <a:srgbClr val="FF3300"/>
                </a:solidFill>
              </a:rPr>
              <a:t>anger, wrath, malice</a:t>
            </a:r>
            <a:r>
              <a:rPr lang="en-US" altLang="en-US" sz="2200" dirty="0"/>
              <a:t>, blasphemy, filthy language out of your mouth.  (Col 3:5-8)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855056-E763-62B5-E838-3687B3F6F9EF}"/>
              </a:ext>
            </a:extLst>
          </p:cNvPr>
          <p:cNvSpPr txBox="1"/>
          <p:nvPr/>
        </p:nvSpPr>
        <p:spPr>
          <a:xfrm>
            <a:off x="165860" y="4256058"/>
            <a:ext cx="5873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*Thayer: </a:t>
            </a:r>
            <a:r>
              <a:rPr lang="en-US" b="1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a feeling which the mind suffers, an affection of the mind, emotion, </a:t>
            </a:r>
            <a:r>
              <a:rPr lang="en-US" b="1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pass-ion</a:t>
            </a:r>
            <a:r>
              <a:rPr lang="en-US" b="1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; passionate desire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; used by the Greeks in either a good or a bad </a:t>
            </a:r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sense (cf. </a:t>
            </a:r>
            <a:r>
              <a:rPr lang="en-US" b="0" i="0" dirty="0" err="1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Aris</a:t>
            </a:r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- </a:t>
            </a:r>
            <a:r>
              <a:rPr lang="en-US" b="0" i="0" dirty="0" err="1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totle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, eth. Nic. 2, 4 (cf. Cope, </a:t>
            </a:r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Intro-</a:t>
            </a:r>
            <a:r>
              <a:rPr lang="en-US" b="0" i="0" dirty="0" err="1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duction</a:t>
            </a:r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to Aristotle’s Rhetoric., p. 133f; and his note on rhetoric. 2, 22, 16)). </a:t>
            </a:r>
            <a:endParaRPr lang="en-US" b="0" i="0" dirty="0" smtClean="0">
              <a:solidFill>
                <a:srgbClr val="001320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 smtClean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In 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the N. T. in a bad sense, </a:t>
            </a:r>
            <a:r>
              <a:rPr lang="en-US" b="1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depraved passion</a:t>
            </a:r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: e.g</a:t>
            </a:r>
            <a:r>
              <a:rPr lang="en-US" dirty="0">
                <a:solidFill>
                  <a:srgbClr val="001320"/>
                </a:solidFill>
                <a:latin typeface="Roboto" panose="02000000000000000000" pitchFamily="2" charset="0"/>
              </a:rPr>
              <a:t>. </a:t>
            </a:r>
            <a:r>
              <a:rPr lang="en-US" dirty="0" smtClean="0">
                <a:solidFill>
                  <a:srgbClr val="001320"/>
                </a:solidFill>
                <a:latin typeface="Roboto" panose="02000000000000000000" pitchFamily="2" charset="0"/>
              </a:rPr>
              <a:t>Col </a:t>
            </a:r>
            <a:r>
              <a:rPr lang="en-US" dirty="0">
                <a:solidFill>
                  <a:srgbClr val="001320"/>
                </a:solidFill>
                <a:latin typeface="Roboto" panose="02000000000000000000" pitchFamily="2" charset="0"/>
              </a:rPr>
              <a:t>3:5.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71099640-5D63-DCB1-8CA3-C5DDFCA72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988" y="86833"/>
            <a:ext cx="54208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kern="0" dirty="0" smtClean="0"/>
              <a:t>Las </a:t>
            </a:r>
            <a:r>
              <a:rPr lang="en-US" altLang="en-US" sz="2800" kern="0" dirty="0" err="1" smtClean="0"/>
              <a:t>emociones</a:t>
            </a:r>
            <a:r>
              <a:rPr lang="en-US" altLang="en-US" sz="2800" kern="0" dirty="0" smtClean="0"/>
              <a:t> – </a:t>
            </a:r>
          </a:p>
          <a:p>
            <a:pPr eaLnBrk="1" hangingPunct="1"/>
            <a:r>
              <a:rPr lang="en-US" altLang="en-US" sz="2800" kern="0" dirty="0" smtClean="0"/>
              <a:t>¿Se </a:t>
            </a:r>
            <a:r>
              <a:rPr lang="en-US" altLang="en-US" sz="2800" kern="0" dirty="0" err="1" smtClean="0"/>
              <a:t>pueden</a:t>
            </a:r>
            <a:r>
              <a:rPr lang="en-US" altLang="en-US" sz="2800" kern="0" dirty="0" smtClean="0"/>
              <a:t> </a:t>
            </a:r>
            <a:r>
              <a:rPr lang="en-US" altLang="en-US" sz="2800" kern="0" dirty="0" err="1" smtClean="0"/>
              <a:t>modificar</a:t>
            </a:r>
            <a:r>
              <a:rPr lang="en-US" altLang="en-US" sz="2800" kern="0" dirty="0" smtClean="0"/>
              <a:t>?</a:t>
            </a:r>
            <a:endParaRPr lang="en-US" altLang="en-US" sz="2800" kern="0" dirty="0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A545F04B-92AC-8CA5-0234-DC3920797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831" y="870327"/>
            <a:ext cx="6152169" cy="338573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200" kern="0" baseline="30000" dirty="0" smtClean="0"/>
              <a:t>5 </a:t>
            </a:r>
            <a:r>
              <a:rPr lang="en-US" altLang="en-US" sz="2200" kern="0" dirty="0" err="1" smtClean="0"/>
              <a:t>Por</a:t>
            </a:r>
            <a:r>
              <a:rPr lang="en-US" altLang="en-US" sz="2200" kern="0" dirty="0" smtClean="0"/>
              <a:t> </a:t>
            </a:r>
            <a:r>
              <a:rPr lang="es-ES" altLang="en-US" sz="2200" kern="0" dirty="0" smtClean="0"/>
              <a:t>tanto, consideren los miembros de su cuerpo terrenal </a:t>
            </a:r>
            <a:r>
              <a:rPr lang="es-ES" altLang="en-US" sz="2200" b="1" kern="0" dirty="0" smtClean="0">
                <a:solidFill>
                  <a:srgbClr val="0000CC"/>
                </a:solidFill>
              </a:rPr>
              <a:t>como muertos </a:t>
            </a:r>
            <a:r>
              <a:rPr lang="es-ES" altLang="en-US" sz="2200" kern="0" dirty="0" smtClean="0"/>
              <a:t>a la fornicación, la impureza, </a:t>
            </a:r>
            <a:r>
              <a:rPr lang="es-ES" altLang="en-US" sz="2200" b="1" u="sng" kern="0" dirty="0" smtClean="0">
                <a:solidFill>
                  <a:srgbClr val="FF0000"/>
                </a:solidFill>
              </a:rPr>
              <a:t>las pasiones</a:t>
            </a:r>
            <a:r>
              <a:rPr lang="es-ES" altLang="en-US" sz="2200" b="1" kern="0" dirty="0" smtClean="0">
                <a:solidFill>
                  <a:srgbClr val="FF0000"/>
                </a:solidFill>
              </a:rPr>
              <a:t>*</a:t>
            </a:r>
            <a:r>
              <a:rPr lang="es-ES" altLang="en-US" sz="2200" kern="0" dirty="0" smtClean="0"/>
              <a:t>, los malos deseos y </a:t>
            </a:r>
            <a:r>
              <a:rPr lang="es-ES" altLang="en-US" sz="2200" b="1" u="sng" kern="0" dirty="0" smtClean="0">
                <a:solidFill>
                  <a:srgbClr val="FF0000"/>
                </a:solidFill>
              </a:rPr>
              <a:t>la avaricia</a:t>
            </a:r>
            <a:r>
              <a:rPr lang="es-ES" altLang="en-US" sz="2200" kern="0" dirty="0" smtClean="0"/>
              <a:t>, que es idolatría. 6  Pues la ira de Dios vendrá sobre los hijos de desobediencia por causa de estas cosas, 7  en las cuales ustedes también anduvieron en otro tiempo cuando vivían en ellas. 8  Pero ahora </a:t>
            </a:r>
            <a:r>
              <a:rPr lang="es-ES" altLang="en-US" sz="2200" b="1" kern="0" dirty="0" smtClean="0">
                <a:solidFill>
                  <a:srgbClr val="0000CC"/>
                </a:solidFill>
              </a:rPr>
              <a:t>desechen </a:t>
            </a:r>
            <a:r>
              <a:rPr lang="es-ES" altLang="en-US" sz="2200" kern="0" dirty="0" smtClean="0"/>
              <a:t>también todo esto: </a:t>
            </a:r>
            <a:r>
              <a:rPr lang="es-ES" altLang="en-US" sz="2200" b="1" u="sng" kern="0" dirty="0" smtClean="0">
                <a:solidFill>
                  <a:srgbClr val="FF0000"/>
                </a:solidFill>
              </a:rPr>
              <a:t>ira, enojo, malicia</a:t>
            </a:r>
            <a:r>
              <a:rPr lang="es-ES" altLang="en-US" sz="2200" kern="0" dirty="0" smtClean="0"/>
              <a:t>, insultos, lenguaje ofensivo de su boca.  </a:t>
            </a:r>
            <a:r>
              <a:rPr lang="en-US" altLang="en-US" sz="2200" kern="0" dirty="0" smtClean="0"/>
              <a:t>(Col 3:5-8)</a:t>
            </a:r>
            <a:endParaRPr lang="en-US" altLang="en-US" sz="22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9D48FC23-263F-582C-4CB2-5A5BB6A5B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516" y="-1"/>
            <a:ext cx="6014484" cy="72090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300" kern="0" dirty="0" err="1" smtClean="0"/>
              <a:t>Controlando</a:t>
            </a:r>
            <a:r>
              <a:rPr lang="en-US" altLang="en-US" sz="3300" kern="0" dirty="0" smtClean="0"/>
              <a:t> las </a:t>
            </a:r>
            <a:r>
              <a:rPr lang="en-US" altLang="en-US" sz="3300" kern="0" dirty="0" err="1" smtClean="0"/>
              <a:t>emociones</a:t>
            </a:r>
            <a:endParaRPr lang="en-US" altLang="en-US" sz="3300" kern="0" dirty="0"/>
          </a:p>
        </p:txBody>
      </p:sp>
      <p:sp>
        <p:nvSpPr>
          <p:cNvPr id="110594" name="Slide Number Placeholder 5">
            <a:extLst>
              <a:ext uri="{FF2B5EF4-FFF2-40B4-BE49-F238E27FC236}">
                <a16:creationId xmlns:a16="http://schemas.microsoft.com/office/drawing/2014/main" xmlns="" id="{317BCF15-F6E9-11E0-D3C8-4163FCDD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E15069-86E3-47F0-A956-C54B0405397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xmlns="" id="{9D48FC23-263F-582C-4CB2-5A5BB6A5B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996" y="-1"/>
            <a:ext cx="5717502" cy="720903"/>
          </a:xfrm>
        </p:spPr>
        <p:txBody>
          <a:bodyPr/>
          <a:lstStyle/>
          <a:p>
            <a:pPr eaLnBrk="1" hangingPunct="1"/>
            <a:r>
              <a:rPr lang="en-US" altLang="en-US" sz="3300" dirty="0"/>
              <a:t>Controlling Emotions</a:t>
            </a:r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xmlns="" id="{1A06BD50-B48D-BA69-4151-02A965257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7996" y="603483"/>
            <a:ext cx="5717502" cy="583229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So then, my beloved brethren, let every man be swift to hear, slow to speak, </a:t>
            </a:r>
            <a:r>
              <a:rPr lang="en-US" altLang="en-US" sz="2400" b="1" u="sng" dirty="0"/>
              <a:t>slow to wrath</a:t>
            </a:r>
            <a:r>
              <a:rPr lang="en-US" altLang="en-US" sz="2400" dirty="0"/>
              <a:t>; </a:t>
            </a:r>
            <a:r>
              <a:rPr lang="en-US" altLang="en-US" sz="2400" baseline="30000" dirty="0"/>
              <a:t>20 </a:t>
            </a:r>
            <a:r>
              <a:rPr lang="en-US" altLang="en-US" sz="2400" dirty="0"/>
              <a:t>for the wrath of man does not produce the righteousness of God. </a:t>
            </a:r>
            <a:r>
              <a:rPr lang="en-US" altLang="en-US" sz="2400" baseline="30000" dirty="0"/>
              <a:t>21</a:t>
            </a:r>
            <a:r>
              <a:rPr lang="en-US" altLang="en-US" sz="2400" u="sng" dirty="0"/>
              <a:t>Therefore</a:t>
            </a:r>
            <a:r>
              <a:rPr lang="en-US" altLang="en-US" sz="2400" dirty="0"/>
              <a:t> lay aside all filthiness and overflow of wickedness, and </a:t>
            </a:r>
            <a:r>
              <a:rPr lang="en-US" altLang="en-US" sz="2400" b="1" u="sng" dirty="0"/>
              <a:t>receive with meekness the implanted word</a:t>
            </a:r>
            <a:r>
              <a:rPr lang="en-US" altLang="en-US" sz="2400" dirty="0"/>
              <a:t>, which is able to save your souls.  </a:t>
            </a:r>
            <a:r>
              <a:rPr lang="en-US" altLang="en-US" sz="2400" baseline="30000" dirty="0"/>
              <a:t>22</a:t>
            </a:r>
            <a:r>
              <a:rPr lang="en-US" altLang="en-US" sz="2400" dirty="0"/>
              <a:t>But be </a:t>
            </a:r>
            <a:r>
              <a:rPr lang="en-US" altLang="en-US" sz="2400" b="1" i="1" dirty="0"/>
              <a:t>doers of the word</a:t>
            </a:r>
            <a:r>
              <a:rPr lang="en-US" altLang="en-US" sz="2400" dirty="0"/>
              <a:t>, and not hearers only, deceiving yourselves.  (James 1:19-22)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12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But also for this very reason, giving all diligence, add to your faith virtue, to virtue </a:t>
            </a:r>
            <a:r>
              <a:rPr lang="en-US" altLang="en-US" sz="2400" dirty="0">
                <a:solidFill>
                  <a:srgbClr val="0000CC"/>
                </a:solidFill>
              </a:rPr>
              <a:t>knowledge</a:t>
            </a:r>
            <a:r>
              <a:rPr lang="en-US" altLang="en-US" sz="2400" dirty="0"/>
              <a:t>, </a:t>
            </a:r>
            <a:r>
              <a:rPr lang="en-US" altLang="en-US" sz="2400" baseline="30000" dirty="0"/>
              <a:t>6 </a:t>
            </a:r>
            <a:r>
              <a:rPr lang="en-US" altLang="en-US" sz="2400" dirty="0"/>
              <a:t>to </a:t>
            </a:r>
            <a:r>
              <a:rPr lang="en-US" altLang="en-US" sz="2400" b="1" u="sng" dirty="0"/>
              <a:t>knowledge</a:t>
            </a:r>
            <a:r>
              <a:rPr lang="en-US" altLang="en-US" sz="2400" b="1" dirty="0"/>
              <a:t> </a:t>
            </a:r>
            <a:r>
              <a:rPr lang="en-US" altLang="en-US" sz="2400" b="1" u="sng" dirty="0"/>
              <a:t>self-control</a:t>
            </a:r>
            <a:r>
              <a:rPr lang="en-US" altLang="en-US" sz="2400" dirty="0"/>
              <a:t>, to self-control perseverance, to perseverance </a:t>
            </a:r>
            <a:r>
              <a:rPr lang="en-US" altLang="en-US" sz="2400" dirty="0">
                <a:solidFill>
                  <a:srgbClr val="0000CC"/>
                </a:solidFill>
              </a:rPr>
              <a:t>godliness, </a:t>
            </a:r>
            <a:r>
              <a:rPr lang="en-US" altLang="en-US" sz="2400" baseline="30000" dirty="0"/>
              <a:t>7 </a:t>
            </a:r>
            <a:r>
              <a:rPr lang="en-US" altLang="en-US" sz="2400" dirty="0"/>
              <a:t>to godliness brotherly kindness, and to brotherly kindness love. </a:t>
            </a:r>
            <a:r>
              <a:rPr lang="en-US" altLang="en-US" sz="2400" dirty="0" smtClean="0"/>
              <a:t>(</a:t>
            </a:r>
            <a:r>
              <a:rPr lang="en-US" altLang="en-US" sz="2400" dirty="0"/>
              <a:t>II Pet 1:5-6)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1A06BD50-B48D-BA69-4151-02A96525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517" y="603483"/>
            <a:ext cx="6014483" cy="625451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s-ES" altLang="en-US" sz="2400" kern="0" dirty="0" smtClean="0"/>
              <a:t>Esto lo saben, mis amados hermanos. Pero que cada uno sea pronto para oír, tardo para hablar, </a:t>
            </a:r>
            <a:r>
              <a:rPr lang="es-ES" altLang="en-US" sz="2400" b="1" u="sng" kern="0" dirty="0" smtClean="0"/>
              <a:t>tardo para la ira</a:t>
            </a:r>
            <a:r>
              <a:rPr lang="es-ES" altLang="en-US" sz="2400" kern="0" dirty="0" smtClean="0"/>
              <a:t>; 20</a:t>
            </a:r>
            <a:r>
              <a:rPr lang="es-ES" altLang="en-US" sz="2400" b="1" u="sng" kern="0" dirty="0" smtClean="0"/>
              <a:t> </a:t>
            </a:r>
            <a:r>
              <a:rPr lang="es-ES" altLang="en-US" sz="2400" kern="0" dirty="0" smtClean="0"/>
              <a:t>pues la ira del hombre no obra la justicia de Dios. 21  </a:t>
            </a:r>
            <a:r>
              <a:rPr lang="es-ES" altLang="en-US" sz="2400" u="sng" kern="0" dirty="0" smtClean="0"/>
              <a:t>Por lo cual</a:t>
            </a:r>
            <a:r>
              <a:rPr lang="es-ES" altLang="en-US" sz="2400" kern="0" dirty="0" smtClean="0"/>
              <a:t>, desechando toda inmundicia y todo resto de malicia, </a:t>
            </a:r>
            <a:r>
              <a:rPr lang="es-ES" altLang="en-US" sz="2400" b="1" u="sng" kern="0" dirty="0" err="1" smtClean="0"/>
              <a:t>reci-ban</a:t>
            </a:r>
            <a:r>
              <a:rPr lang="es-ES" altLang="en-US" sz="2400" b="1" u="sng" kern="0" dirty="0" smtClean="0"/>
              <a:t> ustedes con humildad la palabra implantada</a:t>
            </a:r>
            <a:r>
              <a:rPr lang="es-ES" altLang="en-US" sz="2400" kern="0" dirty="0" smtClean="0"/>
              <a:t>, que es poderosa para salvar sus almas. 22  Sean </a:t>
            </a:r>
            <a:r>
              <a:rPr lang="es-ES" altLang="en-US" sz="2400" b="1" i="1" kern="0" dirty="0" smtClean="0"/>
              <a:t>hacedores de la palabra</a:t>
            </a:r>
            <a:r>
              <a:rPr lang="es-ES" altLang="en-US" sz="2400" kern="0" dirty="0" smtClean="0"/>
              <a:t> y no solamente oidores que se engañan a sí mismos.</a:t>
            </a:r>
            <a:r>
              <a:rPr lang="en-US" altLang="en-US" sz="2400" kern="0" dirty="0" smtClean="0"/>
              <a:t> (Stg 1:19-22)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1200" kern="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s-ES" altLang="en-US" sz="2400" kern="0" dirty="0" smtClean="0"/>
              <a:t>Por esta razón también, obrando con toda diligencia, añadan a su fe, virtud, y a la virtud, </a:t>
            </a:r>
            <a:r>
              <a:rPr lang="es-ES" altLang="en-US" sz="2400" kern="0" dirty="0" smtClean="0">
                <a:solidFill>
                  <a:srgbClr val="0000CC"/>
                </a:solidFill>
              </a:rPr>
              <a:t>conocimiento</a:t>
            </a:r>
            <a:r>
              <a:rPr lang="es-ES" altLang="en-US" sz="2400" kern="0" dirty="0" smtClean="0"/>
              <a:t>; 6  al </a:t>
            </a:r>
            <a:r>
              <a:rPr lang="es-ES" altLang="en-US" sz="2400" b="1" u="sng" kern="0" dirty="0" smtClean="0"/>
              <a:t>conocimiento, dominio propio</a:t>
            </a:r>
            <a:r>
              <a:rPr lang="es-ES" altLang="en-US" sz="2400" kern="0" dirty="0" smtClean="0"/>
              <a:t>, al dominio propio, perseverancia, y a la perseverancia, </a:t>
            </a:r>
            <a:r>
              <a:rPr lang="es-ES" altLang="en-US" sz="2400" kern="0" dirty="0" smtClean="0">
                <a:solidFill>
                  <a:srgbClr val="0000CC"/>
                </a:solidFill>
              </a:rPr>
              <a:t>piedad</a:t>
            </a:r>
            <a:r>
              <a:rPr lang="es-ES" altLang="en-US" sz="2400" kern="0" dirty="0" smtClean="0"/>
              <a:t>, 7 a la piedad, fraternidad y a la fraternidad, amor. </a:t>
            </a:r>
            <a:r>
              <a:rPr lang="en-US" altLang="en-US" sz="2400" kern="0" dirty="0" smtClean="0"/>
              <a:t>(II Ped 1:5-6)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uiExpand="1" build="p"/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5">
            <a:extLst>
              <a:ext uri="{FF2B5EF4-FFF2-40B4-BE49-F238E27FC236}">
                <a16:creationId xmlns:a16="http://schemas.microsoft.com/office/drawing/2014/main" xmlns="" id="{809B0064-207E-3B92-2F26-D15C5342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FF00"/>
          </a:solidFill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9EEF87-C8FD-4329-AE24-92EBD4EC8F9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xmlns="" id="{374518E4-0975-CD76-8C61-F66320FD8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186" y="148982"/>
            <a:ext cx="8502502" cy="729465"/>
          </a:xfrm>
        </p:spPr>
        <p:txBody>
          <a:bodyPr/>
          <a:lstStyle/>
          <a:p>
            <a:pPr eaLnBrk="1" hangingPunct="1"/>
            <a:r>
              <a:rPr lang="en-US" altLang="en-US" dirty="0"/>
              <a:t>How can Knowledge Help</a:t>
            </a:r>
            <a:r>
              <a:rPr lang="en-US" altLang="en-US" dirty="0" smtClean="0"/>
              <a:t>? / 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0000CC"/>
                </a:solidFill>
              </a:rPr>
              <a:t>¿</a:t>
            </a:r>
            <a:r>
              <a:rPr lang="en-US" altLang="en-US" dirty="0" err="1" smtClean="0">
                <a:solidFill>
                  <a:srgbClr val="0000CC"/>
                </a:solidFill>
              </a:rPr>
              <a:t>Cómo</a:t>
            </a:r>
            <a:r>
              <a:rPr lang="en-US" altLang="en-US" dirty="0" smtClean="0">
                <a:solidFill>
                  <a:srgbClr val="0000CC"/>
                </a:solidFill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</a:rPr>
              <a:t>puede</a:t>
            </a:r>
            <a:r>
              <a:rPr lang="en-US" altLang="en-US" dirty="0" smtClean="0">
                <a:solidFill>
                  <a:srgbClr val="0000CC"/>
                </a:solidFill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</a:rPr>
              <a:t>ayudar</a:t>
            </a:r>
            <a:r>
              <a:rPr lang="en-US" altLang="en-US" dirty="0" smtClean="0">
                <a:solidFill>
                  <a:srgbClr val="0000CC"/>
                </a:solidFill>
              </a:rPr>
              <a:t> el </a:t>
            </a:r>
            <a:r>
              <a:rPr lang="en-US" altLang="en-US" dirty="0" err="1" smtClean="0">
                <a:solidFill>
                  <a:srgbClr val="0000CC"/>
                </a:solidFill>
              </a:rPr>
              <a:t>conocimiento</a:t>
            </a:r>
            <a:r>
              <a:rPr lang="en-US" altLang="en-US" dirty="0" smtClean="0">
                <a:solidFill>
                  <a:srgbClr val="0000CC"/>
                </a:solidFill>
              </a:rPr>
              <a:t> (1/2)</a:t>
            </a: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xmlns="" id="{C761F5A5-4204-0F1D-ACFB-6C149C531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6435"/>
            <a:ext cx="11287874" cy="5334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Jealousy over possessions (Lk 12:15)</a:t>
            </a:r>
          </a:p>
          <a:p>
            <a:pPr eaLnBrk="1" hangingPunct="1"/>
            <a:r>
              <a:rPr lang="en-US" altLang="en-US" sz="3600" dirty="0"/>
              <a:t>Fear (Lk 12:5)</a:t>
            </a:r>
          </a:p>
          <a:p>
            <a:pPr eaLnBrk="1" hangingPunct="1"/>
            <a:r>
              <a:rPr lang="en-US" altLang="en-US" sz="3600" dirty="0"/>
              <a:t>Grief &amp; Sorrow (I Thess 4:13,14)</a:t>
            </a:r>
          </a:p>
          <a:p>
            <a:pPr eaLnBrk="1" hangingPunct="1"/>
            <a:r>
              <a:rPr lang="en-US" altLang="en-US" sz="3600" dirty="0"/>
              <a:t>Anger that inhibits forgiveness (Col 3:13</a:t>
            </a:r>
            <a:r>
              <a:rPr lang="en-US" altLang="en-US" sz="3600" dirty="0" smtClean="0"/>
              <a:t>)</a:t>
            </a:r>
            <a:endParaRPr lang="en-US" altLang="en-US" sz="3600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843B1764-138A-2121-13ED-2AE04366DC9F}"/>
              </a:ext>
            </a:extLst>
          </p:cNvPr>
          <p:cNvSpPr/>
          <p:nvPr/>
        </p:nvSpPr>
        <p:spPr>
          <a:xfrm>
            <a:off x="8214745" y="1306300"/>
            <a:ext cx="2513744" cy="727897"/>
          </a:xfrm>
          <a:prstGeom prst="wedgeRoundRectCallout">
            <a:avLst>
              <a:gd name="adj1" fmla="val -86432"/>
              <a:gd name="adj2" fmla="val 16727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  <a:latin typeface="system-ui"/>
              </a:rPr>
              <a:t>...lest you sorrow as others who have no hope</a:t>
            </a:r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2A75D47D-1123-A1A8-E45F-8E77C10F7FEB}"/>
              </a:ext>
            </a:extLst>
          </p:cNvPr>
          <p:cNvSpPr/>
          <p:nvPr/>
        </p:nvSpPr>
        <p:spPr>
          <a:xfrm>
            <a:off x="8924873" y="139274"/>
            <a:ext cx="2851674" cy="1001541"/>
          </a:xfrm>
          <a:prstGeom prst="wedgeRoundRectCallout">
            <a:avLst>
              <a:gd name="adj1" fmla="val -77010"/>
              <a:gd name="adj2" fmla="val 7527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  <a:latin typeface="system-ui"/>
              </a:rPr>
              <a:t>…for one’s life does not consist in the abundance of the things he possesses.”</a:t>
            </a:r>
            <a:endParaRPr lang="en-US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4065FB0A-907D-809E-7AD3-C0CAFE277C80}"/>
              </a:ext>
            </a:extLst>
          </p:cNvPr>
          <p:cNvSpPr/>
          <p:nvPr/>
        </p:nvSpPr>
        <p:spPr>
          <a:xfrm>
            <a:off x="4085838" y="1765367"/>
            <a:ext cx="3497719" cy="740580"/>
          </a:xfrm>
          <a:prstGeom prst="wedgeRoundRectCallout">
            <a:avLst>
              <a:gd name="adj1" fmla="val -71595"/>
              <a:gd name="adj2" fmla="val -755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  <a:latin typeface="system-ui"/>
              </a:rPr>
              <a:t>I will show you whom you should fear: Fear Him who, after He has killed, has power to cast into hell</a:t>
            </a:r>
            <a:endParaRPr lang="en-US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DFACE98E-7961-68B7-4CD8-E9DDF54EF63B}"/>
              </a:ext>
            </a:extLst>
          </p:cNvPr>
          <p:cNvSpPr/>
          <p:nvPr/>
        </p:nvSpPr>
        <p:spPr>
          <a:xfrm>
            <a:off x="9471617" y="2106198"/>
            <a:ext cx="2616189" cy="1464558"/>
          </a:xfrm>
          <a:prstGeom prst="wedgeRoundRectCallout">
            <a:avLst>
              <a:gd name="adj1" fmla="val -73671"/>
              <a:gd name="adj2" fmla="val 4212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  <a:latin typeface="system-ui"/>
              </a:rPr>
              <a:t>…forgiving one another, if anyone has a complaint against another; even as Christ forgave you, so you also must do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47889"/>
            <a:ext cx="1077591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srgbClr val="0000CC"/>
                </a:solidFill>
              </a:rPr>
              <a:t>Envidia </a:t>
            </a:r>
            <a:r>
              <a:rPr lang="en-US" altLang="en-US" sz="3600" dirty="0" err="1" smtClean="0">
                <a:solidFill>
                  <a:srgbClr val="0000CC"/>
                </a:solidFill>
              </a:rPr>
              <a:t>por</a:t>
            </a:r>
            <a:r>
              <a:rPr lang="en-US" altLang="en-US" sz="3600" dirty="0" smtClean="0">
                <a:solidFill>
                  <a:srgbClr val="0000CC"/>
                </a:solidFill>
              </a:rPr>
              <a:t> </a:t>
            </a:r>
            <a:r>
              <a:rPr lang="en-US" altLang="en-US" sz="3600" dirty="0">
                <a:solidFill>
                  <a:srgbClr val="0000CC"/>
                </a:solidFill>
              </a:rPr>
              <a:t>las </a:t>
            </a:r>
            <a:r>
              <a:rPr lang="en-US" altLang="en-US" sz="3600" dirty="0" err="1">
                <a:solidFill>
                  <a:srgbClr val="0000CC"/>
                </a:solidFill>
              </a:rPr>
              <a:t>posesiones</a:t>
            </a:r>
            <a:r>
              <a:rPr lang="en-US" altLang="en-US" sz="3600" dirty="0">
                <a:solidFill>
                  <a:srgbClr val="0000CC"/>
                </a:solidFill>
              </a:rPr>
              <a:t> (</a:t>
            </a:r>
            <a:r>
              <a:rPr lang="en-US" altLang="en-US" sz="3600" dirty="0" err="1">
                <a:solidFill>
                  <a:srgbClr val="0000CC"/>
                </a:solidFill>
              </a:rPr>
              <a:t>Lc</a:t>
            </a:r>
            <a:r>
              <a:rPr lang="en-US" altLang="en-US" sz="3600" dirty="0">
                <a:solidFill>
                  <a:srgbClr val="0000CC"/>
                </a:solidFill>
              </a:rPr>
              <a:t> 12:15)</a:t>
            </a:r>
          </a:p>
          <a:p>
            <a:pPr marL="347472" indent="-34747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 err="1">
                <a:solidFill>
                  <a:srgbClr val="0000CC"/>
                </a:solidFill>
              </a:rPr>
              <a:t>Miedo</a:t>
            </a:r>
            <a:r>
              <a:rPr lang="en-US" altLang="en-US" sz="3600" dirty="0">
                <a:solidFill>
                  <a:srgbClr val="0000CC"/>
                </a:solidFill>
              </a:rPr>
              <a:t> (</a:t>
            </a:r>
            <a:r>
              <a:rPr lang="en-US" altLang="en-US" sz="3600" dirty="0" err="1">
                <a:solidFill>
                  <a:srgbClr val="0000CC"/>
                </a:solidFill>
              </a:rPr>
              <a:t>Lc</a:t>
            </a:r>
            <a:r>
              <a:rPr lang="en-US" altLang="en-US" sz="3600" dirty="0">
                <a:solidFill>
                  <a:srgbClr val="0000CC"/>
                </a:solidFill>
              </a:rPr>
              <a:t> 12:5)</a:t>
            </a:r>
          </a:p>
          <a:p>
            <a:pPr marL="347472" indent="-34747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CC"/>
                </a:solidFill>
              </a:rPr>
              <a:t>Dolor y </a:t>
            </a:r>
            <a:r>
              <a:rPr lang="en-US" altLang="en-US" sz="3600" dirty="0" err="1">
                <a:solidFill>
                  <a:srgbClr val="0000CC"/>
                </a:solidFill>
              </a:rPr>
              <a:t>tristeza</a:t>
            </a:r>
            <a:r>
              <a:rPr lang="en-US" altLang="en-US" sz="3600" dirty="0">
                <a:solidFill>
                  <a:srgbClr val="0000CC"/>
                </a:solidFill>
              </a:rPr>
              <a:t> (I </a:t>
            </a:r>
            <a:r>
              <a:rPr lang="en-US" altLang="en-US" sz="3600" dirty="0" err="1">
                <a:solidFill>
                  <a:srgbClr val="0000CC"/>
                </a:solidFill>
              </a:rPr>
              <a:t>Tes</a:t>
            </a:r>
            <a:r>
              <a:rPr lang="en-US" altLang="en-US" sz="3600" dirty="0">
                <a:solidFill>
                  <a:srgbClr val="0000CC"/>
                </a:solidFill>
              </a:rPr>
              <a:t> 4:13,14)</a:t>
            </a:r>
          </a:p>
          <a:p>
            <a:pPr marL="347472" indent="-34747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 err="1">
                <a:solidFill>
                  <a:srgbClr val="0000CC"/>
                </a:solidFill>
              </a:rPr>
              <a:t>Enojo</a:t>
            </a:r>
            <a:r>
              <a:rPr lang="en-US" altLang="en-US" sz="3600" dirty="0">
                <a:solidFill>
                  <a:srgbClr val="0000CC"/>
                </a:solidFill>
              </a:rPr>
              <a:t> que </a:t>
            </a:r>
            <a:r>
              <a:rPr lang="en-US" altLang="en-US" sz="3600" dirty="0" err="1">
                <a:solidFill>
                  <a:srgbClr val="0000CC"/>
                </a:solidFill>
              </a:rPr>
              <a:t>inhibe</a:t>
            </a:r>
            <a:r>
              <a:rPr lang="en-US" altLang="en-US" sz="3600" dirty="0">
                <a:solidFill>
                  <a:srgbClr val="0000CC"/>
                </a:solidFill>
              </a:rPr>
              <a:t> el </a:t>
            </a:r>
            <a:r>
              <a:rPr lang="en-US" altLang="en-US" sz="3600" dirty="0" err="1">
                <a:solidFill>
                  <a:srgbClr val="0000CC"/>
                </a:solidFill>
              </a:rPr>
              <a:t>perdón</a:t>
            </a:r>
            <a:r>
              <a:rPr lang="en-US" altLang="en-US" sz="3600" dirty="0">
                <a:solidFill>
                  <a:srgbClr val="0000CC"/>
                </a:solidFill>
              </a:rPr>
              <a:t> (Col 3:13)</a:t>
            </a:r>
          </a:p>
          <a:p>
            <a:endParaRPr lang="en-US" sz="3600" dirty="0"/>
          </a:p>
        </p:txBody>
      </p:sp>
      <p:sp>
        <p:nvSpPr>
          <p:cNvPr id="11" name="Speech Bubble: Rectangle with Corners Rounded 1">
            <a:extLst>
              <a:ext uri="{FF2B5EF4-FFF2-40B4-BE49-F238E27FC236}">
                <a16:creationId xmlns="" xmlns:a16="http://schemas.microsoft.com/office/drawing/2014/main" id="{843B1764-138A-2121-13ED-2AE04366DC9F}"/>
              </a:ext>
            </a:extLst>
          </p:cNvPr>
          <p:cNvSpPr/>
          <p:nvPr/>
        </p:nvSpPr>
        <p:spPr>
          <a:xfrm>
            <a:off x="8739480" y="4551433"/>
            <a:ext cx="3222460" cy="789457"/>
          </a:xfrm>
          <a:prstGeom prst="wedgeRoundRectCallout">
            <a:avLst>
              <a:gd name="adj1" fmla="val -104799"/>
              <a:gd name="adj2" fmla="val 125725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s-ES" dirty="0">
                <a:solidFill>
                  <a:srgbClr val="000000"/>
                </a:solidFill>
                <a:latin typeface="system-ui"/>
              </a:rPr>
              <a:t>para que no se entristezcan como lo hacen los demás que no tienen esperanza</a:t>
            </a:r>
            <a:endParaRPr lang="en-US" dirty="0"/>
          </a:p>
        </p:txBody>
      </p:sp>
      <p:sp>
        <p:nvSpPr>
          <p:cNvPr id="12" name="Speech Bubble: Rectangle with Corners Rounded 2">
            <a:extLst>
              <a:ext uri="{FF2B5EF4-FFF2-40B4-BE49-F238E27FC236}">
                <a16:creationId xmlns="" xmlns:a16="http://schemas.microsoft.com/office/drawing/2014/main" id="{2A75D47D-1123-A1A8-E45F-8E77C10F7FEB}"/>
              </a:ext>
            </a:extLst>
          </p:cNvPr>
          <p:cNvSpPr/>
          <p:nvPr/>
        </p:nvSpPr>
        <p:spPr>
          <a:xfrm>
            <a:off x="9090024" y="3636559"/>
            <a:ext cx="3101976" cy="740582"/>
          </a:xfrm>
          <a:prstGeom prst="wedgeRoundRectCallout">
            <a:avLst>
              <a:gd name="adj1" fmla="val -84774"/>
              <a:gd name="adj2" fmla="val 73319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system-ui"/>
              </a:rPr>
              <a:t>…</a:t>
            </a:r>
            <a:r>
              <a:rPr lang="es-ES" dirty="0">
                <a:solidFill>
                  <a:srgbClr val="000000"/>
                </a:solidFill>
                <a:latin typeface="system-ui"/>
              </a:rPr>
              <a:t>porque aun cuando alguien tenga abundancia, su vida no consiste en sus bienes</a:t>
            </a:r>
            <a:endParaRPr lang="en-US" dirty="0"/>
          </a:p>
        </p:txBody>
      </p:sp>
      <p:sp>
        <p:nvSpPr>
          <p:cNvPr id="13" name="Speech Bubble: Rectangle with Corners Rounded 3">
            <a:extLst>
              <a:ext uri="{FF2B5EF4-FFF2-40B4-BE49-F238E27FC236}">
                <a16:creationId xmlns="" xmlns:a16="http://schemas.microsoft.com/office/drawing/2014/main" id="{4065FB0A-907D-809E-7AD3-C0CAFE277C80}"/>
              </a:ext>
            </a:extLst>
          </p:cNvPr>
          <p:cNvSpPr/>
          <p:nvPr/>
        </p:nvSpPr>
        <p:spPr>
          <a:xfrm>
            <a:off x="4440403" y="4815658"/>
            <a:ext cx="3987935" cy="740580"/>
          </a:xfrm>
          <a:prstGeom prst="wedgeRoundRectCallout">
            <a:avLst>
              <a:gd name="adj1" fmla="val -64498"/>
              <a:gd name="adj2" fmla="val -3113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s-ES" dirty="0">
                <a:solidFill>
                  <a:srgbClr val="000000"/>
                </a:solidFill>
                <a:latin typeface="system-ui"/>
              </a:rPr>
              <a:t>Yo les mostraré a quién deben temer: teman a Aquel que, después de matar, tiene poder para arrojar al infierno</a:t>
            </a:r>
            <a:endParaRPr lang="en-US" dirty="0"/>
          </a:p>
        </p:txBody>
      </p:sp>
      <p:sp>
        <p:nvSpPr>
          <p:cNvPr id="14" name="Speech Bubble: Rectangle with Corners Rounded 4">
            <a:extLst>
              <a:ext uri="{FF2B5EF4-FFF2-40B4-BE49-F238E27FC236}">
                <a16:creationId xmlns="" xmlns:a16="http://schemas.microsoft.com/office/drawing/2014/main" id="{DFACE98E-7961-68B7-4CD8-E9DDF54EF63B}"/>
              </a:ext>
            </a:extLst>
          </p:cNvPr>
          <p:cNvSpPr/>
          <p:nvPr/>
        </p:nvSpPr>
        <p:spPr>
          <a:xfrm>
            <a:off x="9385429" y="5533807"/>
            <a:ext cx="2806571" cy="1252192"/>
          </a:xfrm>
          <a:prstGeom prst="wedgeRoundRectCallout">
            <a:avLst>
              <a:gd name="adj1" fmla="val -95234"/>
              <a:gd name="adj2" fmla="val 26369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system-ui"/>
              </a:rPr>
              <a:t>…</a:t>
            </a:r>
            <a:r>
              <a:rPr lang="es-ES" dirty="0">
                <a:solidFill>
                  <a:srgbClr val="000000"/>
                </a:solidFill>
                <a:latin typeface="system-ui"/>
              </a:rPr>
              <a:t>perdonándose unos a otros, si alguien tiene queja contra otro. Como Cristo los perdonó, así también háganlo ustedes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uiExpand="1" build="p"/>
      <p:bldP spid="2" grpId="0" animBg="1"/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5">
            <a:extLst>
              <a:ext uri="{FF2B5EF4-FFF2-40B4-BE49-F238E27FC236}">
                <a16:creationId xmlns:a16="http://schemas.microsoft.com/office/drawing/2014/main" xmlns="" id="{809B0064-207E-3B92-2F26-D15C5342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FF00"/>
          </a:solidFill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9EEF87-C8FD-4329-AE24-92EBD4EC8F9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xmlns="" id="{374518E4-0975-CD76-8C61-F66320FD8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0294"/>
            <a:ext cx="8985830" cy="729465"/>
          </a:xfrm>
        </p:spPr>
        <p:txBody>
          <a:bodyPr/>
          <a:lstStyle/>
          <a:p>
            <a:pPr eaLnBrk="1" hangingPunct="1"/>
            <a:r>
              <a:rPr lang="en-US" altLang="en-US" dirty="0"/>
              <a:t>How can Knowledge Help</a:t>
            </a:r>
            <a:r>
              <a:rPr lang="en-US" altLang="en-US" dirty="0" smtClean="0"/>
              <a:t>? / 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0000CC"/>
                </a:solidFill>
              </a:rPr>
              <a:t>¿</a:t>
            </a:r>
            <a:r>
              <a:rPr lang="en-US" altLang="en-US" dirty="0" err="1" smtClean="0">
                <a:solidFill>
                  <a:srgbClr val="0000CC"/>
                </a:solidFill>
              </a:rPr>
              <a:t>Cómo</a:t>
            </a:r>
            <a:r>
              <a:rPr lang="en-US" altLang="en-US" dirty="0" smtClean="0">
                <a:solidFill>
                  <a:srgbClr val="0000CC"/>
                </a:solidFill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</a:rPr>
              <a:t>puede</a:t>
            </a:r>
            <a:r>
              <a:rPr lang="en-US" altLang="en-US" dirty="0" smtClean="0">
                <a:solidFill>
                  <a:srgbClr val="0000CC"/>
                </a:solidFill>
              </a:rPr>
              <a:t> </a:t>
            </a:r>
            <a:r>
              <a:rPr lang="en-US" altLang="en-US" dirty="0" err="1" smtClean="0">
                <a:solidFill>
                  <a:srgbClr val="0000CC"/>
                </a:solidFill>
              </a:rPr>
              <a:t>ayudar</a:t>
            </a:r>
            <a:r>
              <a:rPr lang="en-US" altLang="en-US" dirty="0" smtClean="0">
                <a:solidFill>
                  <a:srgbClr val="0000CC"/>
                </a:solidFill>
              </a:rPr>
              <a:t> el </a:t>
            </a:r>
            <a:r>
              <a:rPr lang="en-US" altLang="en-US" dirty="0" err="1" smtClean="0">
                <a:solidFill>
                  <a:srgbClr val="0000CC"/>
                </a:solidFill>
              </a:rPr>
              <a:t>conocimiento</a:t>
            </a:r>
            <a:r>
              <a:rPr lang="en-US" altLang="en-US" dirty="0" smtClean="0">
                <a:solidFill>
                  <a:srgbClr val="0000CC"/>
                </a:solidFill>
              </a:rPr>
              <a:t> </a:t>
            </a:r>
            <a:r>
              <a:rPr lang="en-US" altLang="en-US" dirty="0" smtClean="0">
                <a:solidFill>
                  <a:srgbClr val="0000CC"/>
                </a:solidFill>
              </a:rPr>
              <a:t>(2/2</a:t>
            </a:r>
            <a:r>
              <a:rPr lang="en-US" altLang="en-US" dirty="0" smtClean="0">
                <a:solidFill>
                  <a:srgbClr val="0000CC"/>
                </a:solidFill>
              </a:rPr>
              <a:t>)</a:t>
            </a: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xmlns="" id="{C761F5A5-4204-0F1D-ACFB-6C149C531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2063" y="1126435"/>
            <a:ext cx="11287874" cy="5334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Impatience </a:t>
            </a:r>
            <a:r>
              <a:rPr lang="en-US" altLang="en-US" sz="3600" dirty="0"/>
              <a:t>with a sinful brother (Titus 3:3)</a:t>
            </a:r>
          </a:p>
          <a:p>
            <a:pPr eaLnBrk="1" hangingPunct="1"/>
            <a:r>
              <a:rPr lang="en-US" altLang="en-US" sz="3600" dirty="0"/>
              <a:t>Anxiety (Matt 6:30)</a:t>
            </a:r>
          </a:p>
          <a:p>
            <a:pPr eaLnBrk="1" hangingPunct="1"/>
            <a:r>
              <a:rPr lang="en-US" altLang="en-US" sz="3600" dirty="0"/>
              <a:t>Discouragement (II Cor 4:8, 17-18)</a:t>
            </a:r>
          </a:p>
          <a:p>
            <a:pPr eaLnBrk="1" hangingPunct="1"/>
            <a:r>
              <a:rPr lang="en-US" altLang="en-US" sz="3600" dirty="0"/>
              <a:t>Romantic Attraction</a:t>
            </a:r>
          </a:p>
          <a:p>
            <a:pPr eaLnBrk="1" hangingPunct="1"/>
            <a:endParaRPr lang="en-US" altLang="en-US" sz="36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07906637-2493-790B-0E50-D9104F304DD7}"/>
              </a:ext>
            </a:extLst>
          </p:cNvPr>
          <p:cNvSpPr/>
          <p:nvPr/>
        </p:nvSpPr>
        <p:spPr>
          <a:xfrm>
            <a:off x="9905072" y="59870"/>
            <a:ext cx="2304649" cy="2598270"/>
          </a:xfrm>
          <a:prstGeom prst="wedgeRoundRectCallout">
            <a:avLst>
              <a:gd name="adj1" fmla="val -76648"/>
              <a:gd name="adj2" fmla="val -597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  <a:latin typeface="system-ui"/>
              </a:rPr>
              <a:t>…For we ourselves were also once foolish, disobedient, deceived, serving various lusts and pleasures, if anyone has a complaint against another; even as Christ forgave you, so you also must do</a:t>
            </a:r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02CCB69D-8624-876E-B3CB-9F4B05BE92C3}"/>
              </a:ext>
            </a:extLst>
          </p:cNvPr>
          <p:cNvSpPr/>
          <p:nvPr/>
        </p:nvSpPr>
        <p:spPr>
          <a:xfrm>
            <a:off x="5163546" y="1725042"/>
            <a:ext cx="4741525" cy="740581"/>
          </a:xfrm>
          <a:prstGeom prst="wedgeRoundRectCallout">
            <a:avLst>
              <a:gd name="adj1" fmla="val -57886"/>
              <a:gd name="adj2" fmla="val 11471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  <a:latin typeface="system-ui"/>
              </a:rPr>
              <a:t> if God so clothes the grass of the field, which today is, and tomorrow is thrown into the oven, will He not much more clothe you…?</a:t>
            </a:r>
            <a:endParaRPr lang="en-US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20F9E6F3-ED81-85E2-CD47-2D36C662913C}"/>
              </a:ext>
            </a:extLst>
          </p:cNvPr>
          <p:cNvSpPr/>
          <p:nvPr/>
        </p:nvSpPr>
        <p:spPr>
          <a:xfrm>
            <a:off x="8042916" y="2916863"/>
            <a:ext cx="4044890" cy="740581"/>
          </a:xfrm>
          <a:prstGeom prst="wedgeRoundRectCallout">
            <a:avLst>
              <a:gd name="adj1" fmla="val -49080"/>
              <a:gd name="adj2" fmla="val -82880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  <a:latin typeface="system-ui"/>
              </a:rPr>
              <a:t> …our light affliction, which is but for a moment, is working for us a far more exceeding and eternal weight of glory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063" y="3752969"/>
            <a:ext cx="1077591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altLang="en-US" sz="3600" dirty="0">
                <a:solidFill>
                  <a:srgbClr val="0000CC"/>
                </a:solidFill>
              </a:rPr>
              <a:t>Impaciencia con un hermano en pecado (Tito 3:3)</a:t>
            </a:r>
          </a:p>
          <a:p>
            <a:pPr marL="347472" indent="-34747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altLang="en-US" sz="3600" dirty="0">
                <a:solidFill>
                  <a:srgbClr val="0000CC"/>
                </a:solidFill>
              </a:rPr>
              <a:t>Ansiedad (Mat 6:30)</a:t>
            </a:r>
          </a:p>
          <a:p>
            <a:pPr marL="347472" indent="-34747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altLang="en-US" sz="3600" dirty="0">
                <a:solidFill>
                  <a:srgbClr val="0000CC"/>
                </a:solidFill>
              </a:rPr>
              <a:t>Desánimo (II </a:t>
            </a:r>
            <a:r>
              <a:rPr lang="es-ES" altLang="en-US" sz="3600" dirty="0" err="1">
                <a:solidFill>
                  <a:srgbClr val="0000CC"/>
                </a:solidFill>
              </a:rPr>
              <a:t>Cor</a:t>
            </a:r>
            <a:r>
              <a:rPr lang="es-ES" altLang="en-US" sz="3600" dirty="0">
                <a:solidFill>
                  <a:srgbClr val="0000CC"/>
                </a:solidFill>
              </a:rPr>
              <a:t> 4:8, 17-18)</a:t>
            </a:r>
          </a:p>
          <a:p>
            <a:pPr marL="347472" indent="-347472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altLang="en-US" sz="3600" dirty="0">
                <a:solidFill>
                  <a:srgbClr val="0000CC"/>
                </a:solidFill>
              </a:rPr>
              <a:t>Atracción </a:t>
            </a:r>
            <a:r>
              <a:rPr lang="es-ES" altLang="en-US" sz="3600" dirty="0" smtClean="0">
                <a:solidFill>
                  <a:srgbClr val="0000CC"/>
                </a:solidFill>
              </a:rPr>
              <a:t>romántica</a:t>
            </a:r>
            <a:endParaRPr lang="es-ES" altLang="en-US" sz="3600" dirty="0">
              <a:solidFill>
                <a:srgbClr val="0000CC"/>
              </a:solidFill>
            </a:endParaRPr>
          </a:p>
        </p:txBody>
      </p:sp>
      <p:sp>
        <p:nvSpPr>
          <p:cNvPr id="13" name="Speech Bubble: Rectangle with Corners Rounded 5">
            <a:extLst>
              <a:ext uri="{FF2B5EF4-FFF2-40B4-BE49-F238E27FC236}">
                <a16:creationId xmlns="" xmlns:a16="http://schemas.microsoft.com/office/drawing/2014/main" id="{07906637-2493-790B-0E50-D9104F304DD7}"/>
              </a:ext>
            </a:extLst>
          </p:cNvPr>
          <p:cNvSpPr/>
          <p:nvPr/>
        </p:nvSpPr>
        <p:spPr>
          <a:xfrm>
            <a:off x="9707526" y="4944790"/>
            <a:ext cx="2484474" cy="1695999"/>
          </a:xfrm>
          <a:prstGeom prst="wedgeRoundRectCallout">
            <a:avLst>
              <a:gd name="adj1" fmla="val -27703"/>
              <a:gd name="adj2" fmla="val -85138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s-ES" dirty="0">
                <a:solidFill>
                  <a:srgbClr val="000000"/>
                </a:solidFill>
                <a:latin typeface="system-ui"/>
              </a:rPr>
              <a:t>Porque nosotros también en otro tiempo éramos necios, desobedientes, extraviados, esclavos de deleites y placeres diversos</a:t>
            </a:r>
            <a:endParaRPr lang="en-US" dirty="0"/>
          </a:p>
        </p:txBody>
      </p:sp>
      <p:sp>
        <p:nvSpPr>
          <p:cNvPr id="14" name="Speech Bubble: Rectangle with Corners Rounded 6">
            <a:extLst>
              <a:ext uri="{FF2B5EF4-FFF2-40B4-BE49-F238E27FC236}">
                <a16:creationId xmlns="" xmlns:a16="http://schemas.microsoft.com/office/drawing/2014/main" id="{02CCB69D-8624-876E-B3CB-9F4B05BE92C3}"/>
              </a:ext>
            </a:extLst>
          </p:cNvPr>
          <p:cNvSpPr/>
          <p:nvPr/>
        </p:nvSpPr>
        <p:spPr>
          <a:xfrm>
            <a:off x="5295262" y="4351576"/>
            <a:ext cx="4412264" cy="740581"/>
          </a:xfrm>
          <a:prstGeom prst="wedgeRoundRectCallout">
            <a:avLst>
              <a:gd name="adj1" fmla="val -54994"/>
              <a:gd name="adj2" fmla="val 5728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s-ES" dirty="0">
                <a:solidFill>
                  <a:srgbClr val="000000"/>
                </a:solidFill>
                <a:latin typeface="system-ui"/>
              </a:rPr>
              <a:t>Y si Dios así viste la hierba del campo, que hoy es y mañana es echada al horno, ¿no hará Él mucho más por ustedes</a:t>
            </a:r>
            <a:r>
              <a:rPr lang="en-US" dirty="0" smtClean="0">
                <a:solidFill>
                  <a:srgbClr val="000000"/>
                </a:solidFill>
                <a:latin typeface="system-ui"/>
              </a:rPr>
              <a:t>…?</a:t>
            </a:r>
            <a:endParaRPr lang="en-US" dirty="0"/>
          </a:p>
        </p:txBody>
      </p:sp>
      <p:sp>
        <p:nvSpPr>
          <p:cNvPr id="15" name="Speech Bubble: Rectangle with Corners Rounded 7">
            <a:extLst>
              <a:ext uri="{FF2B5EF4-FFF2-40B4-BE49-F238E27FC236}">
                <a16:creationId xmlns="" xmlns:a16="http://schemas.microsoft.com/office/drawing/2014/main" id="{20F9E6F3-ED81-85E2-CD47-2D36C662913C}"/>
              </a:ext>
            </a:extLst>
          </p:cNvPr>
          <p:cNvSpPr/>
          <p:nvPr/>
        </p:nvSpPr>
        <p:spPr>
          <a:xfrm>
            <a:off x="5485800" y="5978577"/>
            <a:ext cx="4044890" cy="740581"/>
          </a:xfrm>
          <a:prstGeom prst="wedgeRoundRectCallout">
            <a:avLst>
              <a:gd name="adj1" fmla="val -48554"/>
              <a:gd name="adj2" fmla="val -101544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system-ui"/>
              </a:rPr>
              <a:t>…</a:t>
            </a:r>
            <a:r>
              <a:rPr lang="es-ES" dirty="0">
                <a:solidFill>
                  <a:srgbClr val="000000"/>
                </a:solidFill>
                <a:latin typeface="system-ui"/>
              </a:rPr>
              <a:t>esta aflicción leve y pasajera nos produce un eterno peso de gloria que sobrepasa toda comparación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uiExpand="1" build="p"/>
      <p:bldP spid="6" grpId="0" uiExpand="1" animBg="1"/>
      <p:bldP spid="7" grpId="0" uiExpand="1" animBg="1"/>
      <p:bldP spid="8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>
            <a:extLst>
              <a:ext uri="{FF2B5EF4-FFF2-40B4-BE49-F238E27FC236}">
                <a16:creationId xmlns:a16="http://schemas.microsoft.com/office/drawing/2014/main" xmlns="" id="{C6B845EE-1AF7-EB5B-4242-F296D8FD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6C14D5-1DAC-4503-A7E5-D750DFC9A27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xmlns="" id="{6A376C81-D766-CBEB-079D-B8FB94AE7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7265"/>
            <a:ext cx="12192000" cy="468926"/>
          </a:xfrm>
        </p:spPr>
        <p:txBody>
          <a:bodyPr/>
          <a:lstStyle/>
          <a:p>
            <a:pPr eaLnBrk="1" hangingPunct="1"/>
            <a:r>
              <a:rPr lang="en-US" altLang="en-US" sz="3400" dirty="0"/>
              <a:t>Facts about </a:t>
            </a:r>
            <a:r>
              <a:rPr lang="en-US" altLang="en-US" sz="3400" dirty="0" smtClean="0"/>
              <a:t>Emotions / </a:t>
            </a:r>
            <a:r>
              <a:rPr lang="en-US" altLang="en-US" sz="3400" dirty="0" err="1" smtClean="0">
                <a:solidFill>
                  <a:srgbClr val="0000CC"/>
                </a:solidFill>
              </a:rPr>
              <a:t>Hechos</a:t>
            </a:r>
            <a:r>
              <a:rPr lang="en-US" altLang="en-US" sz="3400" dirty="0" smtClean="0">
                <a:solidFill>
                  <a:srgbClr val="0000CC"/>
                </a:solidFill>
              </a:rPr>
              <a:t> </a:t>
            </a:r>
            <a:r>
              <a:rPr lang="en-US" altLang="en-US" sz="3400" dirty="0" err="1" smtClean="0">
                <a:solidFill>
                  <a:srgbClr val="0000CC"/>
                </a:solidFill>
              </a:rPr>
              <a:t>sobre</a:t>
            </a:r>
            <a:r>
              <a:rPr lang="en-US" altLang="en-US" sz="3400" dirty="0" smtClean="0">
                <a:solidFill>
                  <a:srgbClr val="0000CC"/>
                </a:solidFill>
              </a:rPr>
              <a:t> las </a:t>
            </a:r>
            <a:r>
              <a:rPr lang="en-US" altLang="en-US" sz="3400" dirty="0" err="1" smtClean="0">
                <a:solidFill>
                  <a:srgbClr val="0000CC"/>
                </a:solidFill>
              </a:rPr>
              <a:t>emociones</a:t>
            </a:r>
            <a:r>
              <a:rPr lang="en-US" altLang="en-US" sz="3400" dirty="0" smtClean="0">
                <a:solidFill>
                  <a:srgbClr val="0000CC"/>
                </a:solidFill>
              </a:rPr>
              <a:t> (1/2)</a:t>
            </a:r>
            <a:endParaRPr lang="en-US" altLang="en-US" sz="3400" dirty="0">
              <a:solidFill>
                <a:srgbClr val="0000CC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FD5E4CC6-4211-4E01-AEF0-FA3732CEC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017" y="733795"/>
            <a:ext cx="11610289" cy="2920949"/>
          </a:xfrm>
        </p:spPr>
        <p:txBody>
          <a:bodyPr/>
          <a:lstStyle/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Emotions are real, part of human nature (image of God), and were created “good”.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Emotions are internal reactions to external events.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Emotions are often related to physical desires &amp; sensations.</a:t>
            </a:r>
          </a:p>
          <a:p>
            <a:pPr marL="631825" lvl="1" indent="-284163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/>
              <a:t>May be triggered by desires </a:t>
            </a:r>
            <a:r>
              <a:rPr lang="en-US" altLang="en-US" sz="2000" dirty="0">
                <a:sym typeface="Wingdings" panose="05000000000000000000" pitchFamily="2" charset="2"/>
              </a:rPr>
              <a:t></a:t>
            </a:r>
            <a:endParaRPr lang="en-US" altLang="en-US" sz="2000" dirty="0"/>
          </a:p>
          <a:p>
            <a:pPr marL="631825" lvl="1" indent="-284163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/>
              <a:t>May stimulate desires </a:t>
            </a:r>
            <a:r>
              <a:rPr lang="en-US" altLang="en-US" sz="2000" dirty="0">
                <a:sym typeface="Wingdings" panose="05000000000000000000" pitchFamily="2" charset="2"/>
              </a:rPr>
              <a:t></a:t>
            </a:r>
            <a:endParaRPr lang="en-US" altLang="en-US" sz="2000" dirty="0"/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Emotions may inhibit clear thinking (just like physical desires).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Emotions generally stimulate to action (or inaction).</a:t>
            </a:r>
          </a:p>
          <a:p>
            <a:pPr marL="628650" lvl="1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/>
              <a:t>Emotions may motivate us to sinful actions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FD5E4CC6-4211-4E01-AEF0-FA3732CEC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654744"/>
            <a:ext cx="11506200" cy="298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400" kern="0" dirty="0" smtClean="0">
                <a:solidFill>
                  <a:srgbClr val="0000CC"/>
                </a:solidFill>
              </a:rPr>
              <a:t>Son reales, parte de la naturaleza humana (imagen de Dios); creadas "buenas".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400" kern="0" dirty="0" smtClean="0">
                <a:solidFill>
                  <a:srgbClr val="0000CC"/>
                </a:solidFill>
              </a:rPr>
              <a:t>Las emociones son reacciones internas a sucesos externos.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400" kern="0" dirty="0" smtClean="0">
                <a:solidFill>
                  <a:srgbClr val="0000CC"/>
                </a:solidFill>
              </a:rPr>
              <a:t>Las emociones a menudo están relacionadas con deseos y sensaciones físicos.</a:t>
            </a:r>
          </a:p>
          <a:p>
            <a:pPr marL="628650" lvl="1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000" kern="0" dirty="0" smtClean="0">
                <a:solidFill>
                  <a:srgbClr val="0000CC"/>
                </a:solidFill>
              </a:rPr>
              <a:t>Pueden ser desencadenadas por deseos </a:t>
            </a:r>
            <a:r>
              <a:rPr lang="en-US" altLang="en-US" sz="2000" kern="0" dirty="0" smtClean="0">
                <a:solidFill>
                  <a:srgbClr val="0000CC"/>
                </a:solidFill>
                <a:sym typeface="Wingdings" panose="05000000000000000000" pitchFamily="2" charset="2"/>
              </a:rPr>
              <a:t></a:t>
            </a:r>
            <a:endParaRPr lang="es-ES" altLang="en-US" sz="2000" kern="0" dirty="0" smtClean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pPr marL="628650" lvl="1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000" kern="0" dirty="0" smtClean="0">
                <a:solidFill>
                  <a:srgbClr val="0000CC"/>
                </a:solidFill>
              </a:rPr>
              <a:t>Pueden estimular los deseos </a:t>
            </a:r>
            <a:r>
              <a:rPr lang="en-US" altLang="en-US" sz="2000" kern="0" dirty="0" smtClean="0">
                <a:solidFill>
                  <a:srgbClr val="0000CC"/>
                </a:solidFill>
                <a:sym typeface="Wingdings" panose="05000000000000000000" pitchFamily="2" charset="2"/>
              </a:rPr>
              <a:t></a:t>
            </a:r>
            <a:endParaRPr lang="en-US" altLang="en-US" sz="2000" kern="0" dirty="0" smtClean="0">
              <a:solidFill>
                <a:srgbClr val="0000CC"/>
              </a:solidFill>
            </a:endParaRPr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400" kern="0" dirty="0" smtClean="0">
                <a:solidFill>
                  <a:srgbClr val="0000CC"/>
                </a:solidFill>
              </a:rPr>
              <a:t>Las emociones pueden inhibir la claridad mental (al igual que los deseos físicos).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400" kern="0" dirty="0" smtClean="0">
                <a:solidFill>
                  <a:srgbClr val="0000CC"/>
                </a:solidFill>
              </a:rPr>
              <a:t>Las emociones generalmente estimulan a la acción (o a la inacción).</a:t>
            </a:r>
          </a:p>
          <a:p>
            <a:pPr marL="628650" lvl="1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000" kern="0" dirty="0" smtClean="0">
                <a:solidFill>
                  <a:srgbClr val="0000CC"/>
                </a:solidFill>
              </a:rPr>
              <a:t>Las emociones pueden motivarnos a acciones pecaminosas.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>
            <a:extLst>
              <a:ext uri="{FF2B5EF4-FFF2-40B4-BE49-F238E27FC236}">
                <a16:creationId xmlns:a16="http://schemas.microsoft.com/office/drawing/2014/main" xmlns="" id="{C6B845EE-1AF7-EB5B-4242-F296D8FD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6C14D5-1DAC-4503-A7E5-D750DFC9A27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xmlns="" id="{6A376C81-D766-CBEB-079D-B8FB94AE7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468926"/>
          </a:xfrm>
        </p:spPr>
        <p:txBody>
          <a:bodyPr/>
          <a:lstStyle/>
          <a:p>
            <a:pPr eaLnBrk="1" hangingPunct="1"/>
            <a:r>
              <a:rPr lang="en-US" altLang="en-US" sz="3300" dirty="0"/>
              <a:t>Facts about Emotions / </a:t>
            </a:r>
            <a:r>
              <a:rPr lang="en-US" altLang="en-US" sz="3300" dirty="0" err="1">
                <a:solidFill>
                  <a:srgbClr val="0000CC"/>
                </a:solidFill>
              </a:rPr>
              <a:t>Hechos</a:t>
            </a:r>
            <a:r>
              <a:rPr lang="en-US" altLang="en-US" sz="3300" dirty="0">
                <a:solidFill>
                  <a:srgbClr val="0000CC"/>
                </a:solidFill>
              </a:rPr>
              <a:t> </a:t>
            </a:r>
            <a:r>
              <a:rPr lang="en-US" altLang="en-US" sz="3300" dirty="0" err="1">
                <a:solidFill>
                  <a:srgbClr val="0000CC"/>
                </a:solidFill>
              </a:rPr>
              <a:t>sobre</a:t>
            </a:r>
            <a:r>
              <a:rPr lang="en-US" altLang="en-US" sz="3300" dirty="0">
                <a:solidFill>
                  <a:srgbClr val="0000CC"/>
                </a:solidFill>
              </a:rPr>
              <a:t> las </a:t>
            </a:r>
            <a:r>
              <a:rPr lang="en-US" altLang="en-US" sz="3300" dirty="0" err="1">
                <a:solidFill>
                  <a:srgbClr val="0000CC"/>
                </a:solidFill>
              </a:rPr>
              <a:t>emociones</a:t>
            </a:r>
            <a:r>
              <a:rPr lang="en-US" altLang="en-US" sz="3300" dirty="0">
                <a:solidFill>
                  <a:srgbClr val="0000CC"/>
                </a:solidFill>
              </a:rPr>
              <a:t> </a:t>
            </a:r>
            <a:r>
              <a:rPr lang="en-US" altLang="en-US" sz="3300" dirty="0" smtClean="0">
                <a:solidFill>
                  <a:srgbClr val="0000CC"/>
                </a:solidFill>
              </a:rPr>
              <a:t>(2/2</a:t>
            </a:r>
            <a:r>
              <a:rPr lang="en-US" altLang="en-US" sz="3300" dirty="0">
                <a:solidFill>
                  <a:srgbClr val="0000CC"/>
                </a:solidFill>
              </a:rPr>
              <a:t>)</a:t>
            </a:r>
            <a:endParaRPr lang="en-US" altLang="en-US" sz="33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FD5E4CC6-4211-4E01-AEF0-FA3732CEC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964" y="426394"/>
            <a:ext cx="11610289" cy="6291470"/>
          </a:xfrm>
        </p:spPr>
        <p:txBody>
          <a:bodyPr/>
          <a:lstStyle/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 smtClean="0"/>
              <a:t>Emotions </a:t>
            </a:r>
            <a:r>
              <a:rPr lang="en-US" altLang="en-US" sz="2200" dirty="0"/>
              <a:t>themselves may be sinful.</a:t>
            </a:r>
          </a:p>
          <a:p>
            <a:pPr marL="631825" lvl="1" indent="-284163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/>
              <a:t>James 3:14,15; Gal 5:20-21</a:t>
            </a:r>
            <a:br>
              <a:rPr lang="en-US" altLang="en-US" sz="2000" dirty="0"/>
            </a:br>
            <a:endParaRPr lang="en-US" altLang="en-US" sz="2000" dirty="0"/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/>
              <a:t>Emotions (and the actions they motivate) can be overruled by the will (Col 3:8).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/>
              <a:t>A strong emotional reaction should be a </a:t>
            </a:r>
            <a:r>
              <a:rPr lang="en-US" altLang="en-US" sz="2200" dirty="0">
                <a:solidFill>
                  <a:srgbClr val="FF0000"/>
                </a:solidFill>
              </a:rPr>
              <a:t>warning</a:t>
            </a:r>
            <a:r>
              <a:rPr lang="en-US" altLang="en-US" sz="2200" dirty="0"/>
              <a:t>, that:</a:t>
            </a:r>
          </a:p>
          <a:p>
            <a:pPr marL="631825" lvl="1" indent="-284163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/>
              <a:t>We may be reacting sinfully.</a:t>
            </a:r>
          </a:p>
          <a:p>
            <a:pPr marL="631825" lvl="1" indent="-284163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/>
              <a:t>We are probably not thinking clearly.</a:t>
            </a:r>
          </a:p>
          <a:p>
            <a:pPr marL="631825" lvl="1" indent="-284163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/>
              <a:t>We are possibly being led to sin.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/>
              <a:t>Training our emotions requires knowledge, conviction, and determination.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 smtClean="0"/>
              <a:t>It also requires </a:t>
            </a:r>
            <a:r>
              <a:rPr lang="en-US" altLang="en-US" sz="2200" dirty="0"/>
              <a:t>consistent behavior (</a:t>
            </a:r>
            <a:r>
              <a:rPr lang="en-US" altLang="en-US" sz="2200" dirty="0" smtClean="0"/>
              <a:t>esp. </a:t>
            </a:r>
            <a:r>
              <a:rPr lang="en-US" altLang="en-US" sz="2200" dirty="0"/>
              <a:t>our responses).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FF020C4A-06F6-75FD-68EB-927BAA55E45D}"/>
              </a:ext>
            </a:extLst>
          </p:cNvPr>
          <p:cNvSpPr/>
          <p:nvPr/>
        </p:nvSpPr>
        <p:spPr>
          <a:xfrm>
            <a:off x="5214311" y="2121360"/>
            <a:ext cx="4151200" cy="841898"/>
          </a:xfrm>
          <a:prstGeom prst="wedgeRoundRectCallout">
            <a:avLst>
              <a:gd name="adj1" fmla="val 48434"/>
              <a:gd name="adj2" fmla="val -8922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  <a:latin typeface="system-ui"/>
              </a:rPr>
              <a:t>But now you yourselves are to put off all these: anger, wrath, malice, blasphemy, filthy language out of your mouth.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8050C85A-0C38-4187-09C5-25A6A44E3726}"/>
              </a:ext>
            </a:extLst>
          </p:cNvPr>
          <p:cNvSpPr/>
          <p:nvPr/>
        </p:nvSpPr>
        <p:spPr>
          <a:xfrm>
            <a:off x="2144682" y="1109482"/>
            <a:ext cx="9870107" cy="371322"/>
          </a:xfrm>
          <a:prstGeom prst="wedgeRoundRectCallout">
            <a:avLst>
              <a:gd name="adj1" fmla="val -56418"/>
              <a:gd name="adj2" fmla="val -53630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  <a:latin typeface="system-ui"/>
              </a:rPr>
              <a:t>But if you have bitter envy and self-seeking in your hearts, do not boast and lie against the truth. 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8932881F-7CBA-05AC-15BE-E99F53BB8539}"/>
              </a:ext>
            </a:extLst>
          </p:cNvPr>
          <p:cNvSpPr/>
          <p:nvPr/>
        </p:nvSpPr>
        <p:spPr>
          <a:xfrm>
            <a:off x="4976038" y="402809"/>
            <a:ext cx="5720316" cy="736491"/>
          </a:xfrm>
          <a:prstGeom prst="wedgeRoundRectCallout">
            <a:avLst>
              <a:gd name="adj1" fmla="val -66343"/>
              <a:gd name="adj2" fmla="val 2591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  <a:latin typeface="system-ui"/>
              </a:rPr>
              <a:t>…hatred…jealousies, outbursts of wrath, selfish ambitions, … envy … and the like; … those who practice such things will not inherit the kingdom of God.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FD5E4CC6-4211-4E01-AEF0-FA3732CEC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4" y="3631974"/>
            <a:ext cx="11506200" cy="391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200" kern="0" dirty="0" smtClean="0">
                <a:solidFill>
                  <a:srgbClr val="0000CC"/>
                </a:solidFill>
              </a:rPr>
              <a:t>Las emociones mismas pueden ser pecaminosas </a:t>
            </a:r>
          </a:p>
          <a:p>
            <a:pPr marL="628650" lvl="1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000" kern="0" dirty="0" smtClean="0">
                <a:solidFill>
                  <a:srgbClr val="0000CC"/>
                </a:solidFill>
              </a:rPr>
              <a:t>(</a:t>
            </a:r>
            <a:r>
              <a:rPr lang="es-ES" altLang="en-US" sz="2000" kern="0" dirty="0" err="1" smtClean="0">
                <a:solidFill>
                  <a:srgbClr val="0000CC"/>
                </a:solidFill>
              </a:rPr>
              <a:t>Stg</a:t>
            </a:r>
            <a:r>
              <a:rPr lang="es-ES" altLang="en-US" sz="2000" kern="0" dirty="0" smtClean="0">
                <a:solidFill>
                  <a:srgbClr val="0000CC"/>
                </a:solidFill>
              </a:rPr>
              <a:t> 3:14,15; </a:t>
            </a:r>
            <a:r>
              <a:rPr lang="es-ES" altLang="en-US" sz="2000" kern="0" dirty="0" err="1" smtClean="0">
                <a:solidFill>
                  <a:srgbClr val="0000CC"/>
                </a:solidFill>
              </a:rPr>
              <a:t>Gál</a:t>
            </a:r>
            <a:r>
              <a:rPr lang="es-ES" altLang="en-US" sz="2000" kern="0" dirty="0" smtClean="0">
                <a:solidFill>
                  <a:srgbClr val="0000CC"/>
                </a:solidFill>
              </a:rPr>
              <a:t> 5:20-21).</a:t>
            </a: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altLang="en-US" sz="2000" kern="0" dirty="0" smtClean="0">
              <a:solidFill>
                <a:srgbClr val="0000CC"/>
              </a:solidFill>
            </a:endParaRPr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200" kern="0" dirty="0" smtClean="0">
                <a:solidFill>
                  <a:srgbClr val="0000CC"/>
                </a:solidFill>
              </a:rPr>
              <a:t>La voluntad puede dominar las emociones (y las acciones que motivan) (Col 3:8).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200" kern="0" dirty="0" smtClean="0">
                <a:solidFill>
                  <a:srgbClr val="0000CC"/>
                </a:solidFill>
              </a:rPr>
              <a:t>Una reacción emocional fuerte debe ser una </a:t>
            </a:r>
            <a:r>
              <a:rPr lang="es-ES" altLang="en-US" sz="2200" kern="0" dirty="0" smtClean="0">
                <a:solidFill>
                  <a:srgbClr val="FF0000"/>
                </a:solidFill>
              </a:rPr>
              <a:t>advertencia</a:t>
            </a:r>
            <a:r>
              <a:rPr lang="es-ES" altLang="en-US" sz="2200" kern="0" dirty="0" smtClean="0">
                <a:solidFill>
                  <a:srgbClr val="0000CC"/>
                </a:solidFill>
              </a:rPr>
              <a:t>, de que:</a:t>
            </a:r>
          </a:p>
          <a:p>
            <a:pPr marL="628650" lvl="1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000" kern="0" dirty="0" smtClean="0">
                <a:solidFill>
                  <a:srgbClr val="0000CC"/>
                </a:solidFill>
              </a:rPr>
              <a:t>Podemos estar reaccionando de manera pecaminosa.</a:t>
            </a:r>
          </a:p>
          <a:p>
            <a:pPr marL="628650" lvl="1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000" kern="0" dirty="0" smtClean="0">
                <a:solidFill>
                  <a:srgbClr val="0000CC"/>
                </a:solidFill>
              </a:rPr>
              <a:t>Probablemente no estamos pensando con claridad.</a:t>
            </a:r>
          </a:p>
          <a:p>
            <a:pPr marL="628650" lvl="1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000" kern="0" dirty="0" smtClean="0">
                <a:solidFill>
                  <a:srgbClr val="0000CC"/>
                </a:solidFill>
              </a:rPr>
              <a:t>Posiblemente estamos siendo llevados al pecado.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200" kern="0" dirty="0" smtClean="0">
                <a:solidFill>
                  <a:srgbClr val="0000CC"/>
                </a:solidFill>
              </a:rPr>
              <a:t>Entrenar nuestras emociones requiere conocimiento, convicción y determinación.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0"/>
              </a:spcAft>
            </a:pPr>
            <a:r>
              <a:rPr lang="es-ES" altLang="en-US" sz="2200" kern="0" dirty="0" smtClean="0">
                <a:solidFill>
                  <a:srgbClr val="0000CC"/>
                </a:solidFill>
              </a:rPr>
              <a:t>También requiere comportamiento consistente (especialmente nuestras reacciones).</a:t>
            </a:r>
            <a:endParaRPr lang="es-ES" altLang="en-US" sz="2200" kern="0" dirty="0">
              <a:solidFill>
                <a:srgbClr val="0000CC"/>
              </a:solidFill>
            </a:endParaRPr>
          </a:p>
        </p:txBody>
      </p:sp>
      <p:sp>
        <p:nvSpPr>
          <p:cNvPr id="9" name="Speech Bubble: Rectangle with Corners Rounded 1">
            <a:extLst>
              <a:ext uri="{FF2B5EF4-FFF2-40B4-BE49-F238E27FC236}">
                <a16:creationId xmlns:a16="http://schemas.microsoft.com/office/drawing/2014/main" xmlns="" id="{FF020C4A-06F6-75FD-68EB-927BAA55E45D}"/>
              </a:ext>
            </a:extLst>
          </p:cNvPr>
          <p:cNvSpPr/>
          <p:nvPr/>
        </p:nvSpPr>
        <p:spPr>
          <a:xfrm>
            <a:off x="8959769" y="5150536"/>
            <a:ext cx="3055020" cy="975770"/>
          </a:xfrm>
          <a:prstGeom prst="wedgeRoundRectCallout">
            <a:avLst>
              <a:gd name="adj1" fmla="val 1243"/>
              <a:gd name="adj2" fmla="val -75672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s-ES" dirty="0">
                <a:solidFill>
                  <a:srgbClr val="000000"/>
                </a:solidFill>
                <a:latin typeface="system-ui"/>
              </a:rPr>
              <a:t>Pero ahora desechen también todo esto: ira, enojo, malicia, insultos, lenguaje ofensivo de su boca. </a:t>
            </a:r>
            <a:endParaRPr lang="en-US" dirty="0"/>
          </a:p>
        </p:txBody>
      </p:sp>
      <p:sp>
        <p:nvSpPr>
          <p:cNvPr id="10" name="Speech Bubble: Rectangle with Corners Rounded 2">
            <a:extLst>
              <a:ext uri="{FF2B5EF4-FFF2-40B4-BE49-F238E27FC236}">
                <a16:creationId xmlns:a16="http://schemas.microsoft.com/office/drawing/2014/main" xmlns="" id="{8050C85A-0C38-4187-09C5-25A6A44E3726}"/>
              </a:ext>
            </a:extLst>
          </p:cNvPr>
          <p:cNvSpPr/>
          <p:nvPr/>
        </p:nvSpPr>
        <p:spPr>
          <a:xfrm>
            <a:off x="52341" y="4333607"/>
            <a:ext cx="12101049" cy="310245"/>
          </a:xfrm>
          <a:prstGeom prst="wedgeRoundRectCallout">
            <a:avLst>
              <a:gd name="adj1" fmla="val -32849"/>
              <a:gd name="adj2" fmla="val -68623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s-ES" dirty="0">
                <a:solidFill>
                  <a:srgbClr val="000000"/>
                </a:solidFill>
                <a:latin typeface="system-ui"/>
              </a:rPr>
              <a:t> Pero si tienen celos amargos y ambición personal en su corazón, no sean arrogantes y mientan así contra la verdad. </a:t>
            </a:r>
            <a:endParaRPr lang="en-US" dirty="0"/>
          </a:p>
        </p:txBody>
      </p:sp>
      <p:sp>
        <p:nvSpPr>
          <p:cNvPr id="11" name="Speech Bubble: Rectangle with Corners Rounded 3">
            <a:extLst>
              <a:ext uri="{FF2B5EF4-FFF2-40B4-BE49-F238E27FC236}">
                <a16:creationId xmlns:a16="http://schemas.microsoft.com/office/drawing/2014/main" xmlns="" id="{8932881F-7CBA-05AC-15BE-E99F53BB8539}"/>
              </a:ext>
            </a:extLst>
          </p:cNvPr>
          <p:cNvSpPr/>
          <p:nvPr/>
        </p:nvSpPr>
        <p:spPr>
          <a:xfrm>
            <a:off x="7035155" y="3524672"/>
            <a:ext cx="5156845" cy="777676"/>
          </a:xfrm>
          <a:prstGeom prst="wedgeRoundRectCallout">
            <a:avLst>
              <a:gd name="adj1" fmla="val -112875"/>
              <a:gd name="adj2" fmla="val 29433"/>
              <a:gd name="adj3" fmla="val 16667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s-ES" dirty="0" smtClean="0">
                <a:solidFill>
                  <a:srgbClr val="000000"/>
                </a:solidFill>
                <a:latin typeface="system-ui"/>
              </a:rPr>
              <a:t>…</a:t>
            </a:r>
            <a:r>
              <a:rPr lang="es-ES" dirty="0" smtClean="0">
                <a:solidFill>
                  <a:srgbClr val="000000"/>
                </a:solidFill>
                <a:latin typeface="system-ui"/>
              </a:rPr>
              <a:t>enemistades…celos</a:t>
            </a:r>
            <a:r>
              <a:rPr lang="es-ES" dirty="0">
                <a:solidFill>
                  <a:srgbClr val="000000"/>
                </a:solidFill>
                <a:latin typeface="system-ui"/>
              </a:rPr>
              <a:t>, enojos, </a:t>
            </a:r>
            <a:r>
              <a:rPr lang="es-ES" dirty="0" smtClean="0">
                <a:solidFill>
                  <a:srgbClr val="000000"/>
                </a:solidFill>
                <a:latin typeface="system-ui"/>
              </a:rPr>
              <a:t>rivalidades… envidias…y </a:t>
            </a:r>
            <a:r>
              <a:rPr lang="es-ES" dirty="0">
                <a:solidFill>
                  <a:srgbClr val="000000"/>
                </a:solidFill>
                <a:latin typeface="system-ui"/>
              </a:rPr>
              <a:t>cosas </a:t>
            </a:r>
            <a:r>
              <a:rPr lang="es-ES" dirty="0" smtClean="0">
                <a:solidFill>
                  <a:srgbClr val="000000"/>
                </a:solidFill>
                <a:latin typeface="system-ui"/>
              </a:rPr>
              <a:t>semejantes…los </a:t>
            </a:r>
            <a:r>
              <a:rPr lang="es-ES" dirty="0">
                <a:solidFill>
                  <a:srgbClr val="000000"/>
                </a:solidFill>
                <a:latin typeface="system-ui"/>
              </a:rPr>
              <a:t>que practican tales cosas no heredarán el reino de Dios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2" grpId="0" animBg="1"/>
      <p:bldP spid="3" grpId="0" animBg="1"/>
      <p:bldP spid="4" grpId="0" animBg="1"/>
      <p:bldP spid="8" grpId="0" build="p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>
            <a:extLst>
              <a:ext uri="{FF2B5EF4-FFF2-40B4-BE49-F238E27FC236}">
                <a16:creationId xmlns:a16="http://schemas.microsoft.com/office/drawing/2014/main" xmlns="" id="{CD1549B5-D98F-D663-8F97-11C2EBA9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E42B63-E63F-4F67-B3CE-01123D16AEB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xmlns="" id="{B2532694-89CA-A518-7927-526356FA1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Lesson 3 Objectives</a:t>
            </a: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xmlns="" id="{C2612FAB-92A8-5385-E471-675930228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9048" y="1066800"/>
            <a:ext cx="11095348" cy="4525963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student will be able to…</a:t>
            </a:r>
          </a:p>
          <a:p>
            <a:pPr marL="457200" indent="-457200" eaLnBrk="1" hangingPunct="1"/>
            <a:r>
              <a:rPr lang="en-US" altLang="en-US" sz="2400" b="1" dirty="0"/>
              <a:t>Describe how emotions are related to our behavior.</a:t>
            </a:r>
          </a:p>
          <a:p>
            <a:pPr marL="457200" indent="-457200" eaLnBrk="1" hangingPunct="1"/>
            <a:r>
              <a:rPr lang="en-US" altLang="en-US" sz="2400" b="1" dirty="0"/>
              <a:t>Describe what good purpose emotions serve.</a:t>
            </a:r>
          </a:p>
          <a:p>
            <a:pPr marL="457200" indent="-457200" eaLnBrk="1" hangingPunct="1"/>
            <a:r>
              <a:rPr lang="en-US" altLang="en-US" sz="2400" b="1" dirty="0"/>
              <a:t>Name the key element that will enable us to modify our emotional responses.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2532694-89CA-A518-7927-526356FA1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511411"/>
            <a:ext cx="8229600" cy="49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err="1" smtClean="0"/>
              <a:t>Objetivos</a:t>
            </a:r>
            <a:r>
              <a:rPr lang="en-US" altLang="en-US" kern="0" dirty="0" smtClean="0"/>
              <a:t> de la </a:t>
            </a:r>
            <a:r>
              <a:rPr lang="en-US" altLang="en-US" kern="0" dirty="0" err="1" smtClean="0"/>
              <a:t>lección</a:t>
            </a:r>
            <a:r>
              <a:rPr lang="en-US" altLang="en-US" kern="0" dirty="0" smtClean="0"/>
              <a:t> 4</a:t>
            </a:r>
            <a:endParaRPr lang="en-US" altLang="en-US" kern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C2612FAB-92A8-5385-E471-675930228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55" y="4123649"/>
            <a:ext cx="11095348" cy="273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Tx/>
              <a:buNone/>
            </a:pPr>
            <a:r>
              <a:rPr lang="en-US" altLang="en-US" sz="2400" b="1" kern="0" dirty="0" smtClean="0">
                <a:solidFill>
                  <a:schemeClr val="accent2"/>
                </a:solidFill>
              </a:rPr>
              <a:t>El </a:t>
            </a:r>
            <a:r>
              <a:rPr lang="en-US" altLang="en-US" sz="2400" b="1" kern="0" dirty="0" err="1" smtClean="0">
                <a:solidFill>
                  <a:schemeClr val="accent2"/>
                </a:solidFill>
              </a:rPr>
              <a:t>estudiante</a:t>
            </a:r>
            <a:r>
              <a:rPr lang="en-US" altLang="en-US" sz="2400" b="1" kern="0" dirty="0" smtClean="0">
                <a:solidFill>
                  <a:schemeClr val="accent2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chemeClr val="accent2"/>
                </a:solidFill>
              </a:rPr>
              <a:t>será</a:t>
            </a:r>
            <a:r>
              <a:rPr lang="en-US" altLang="en-US" sz="2400" b="1" kern="0" dirty="0" smtClean="0">
                <a:solidFill>
                  <a:schemeClr val="accent2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chemeClr val="accent2"/>
                </a:solidFill>
              </a:rPr>
              <a:t>capaz</a:t>
            </a:r>
            <a:r>
              <a:rPr lang="en-US" altLang="en-US" sz="2400" b="1" kern="0" dirty="0" smtClean="0">
                <a:solidFill>
                  <a:schemeClr val="accent2"/>
                </a:solidFill>
              </a:rPr>
              <a:t> de…</a:t>
            </a:r>
          </a:p>
          <a:p>
            <a:pPr marL="457200" indent="-457200" eaLnBrk="1" hangingPunct="1"/>
            <a:r>
              <a:rPr lang="en-US" altLang="en-US" sz="2400" b="1" kern="0" dirty="0" err="1" smtClean="0"/>
              <a:t>Describir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cómo</a:t>
            </a:r>
            <a:r>
              <a:rPr lang="en-US" altLang="en-US" sz="2400" b="1" kern="0" dirty="0" smtClean="0"/>
              <a:t> se </a:t>
            </a:r>
            <a:r>
              <a:rPr lang="en-US" altLang="en-US" sz="2400" b="1" kern="0" dirty="0" err="1" smtClean="0"/>
              <a:t>relacionan</a:t>
            </a:r>
            <a:r>
              <a:rPr lang="en-US" altLang="en-US" sz="2400" b="1" kern="0" dirty="0" smtClean="0"/>
              <a:t> las </a:t>
            </a:r>
            <a:r>
              <a:rPr lang="en-US" altLang="en-US" sz="2400" b="1" kern="0" dirty="0" err="1" smtClean="0"/>
              <a:t>emociones</a:t>
            </a:r>
            <a:r>
              <a:rPr lang="en-US" altLang="en-US" sz="2400" b="1" kern="0" dirty="0" smtClean="0"/>
              <a:t> con </a:t>
            </a:r>
            <a:r>
              <a:rPr lang="en-US" altLang="en-US" sz="2400" b="1" kern="0" dirty="0" err="1" smtClean="0"/>
              <a:t>nuestro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comportamiento</a:t>
            </a:r>
            <a:r>
              <a:rPr lang="en-US" altLang="en-US" sz="2400" b="1" kern="0" dirty="0" smtClean="0"/>
              <a:t>.</a:t>
            </a:r>
          </a:p>
          <a:p>
            <a:pPr marL="457200" indent="-457200" eaLnBrk="1" hangingPunct="1"/>
            <a:r>
              <a:rPr lang="en-US" altLang="en-US" sz="2400" b="1" kern="0" dirty="0" err="1" smtClean="0"/>
              <a:t>Describir</a:t>
            </a:r>
            <a:r>
              <a:rPr lang="en-US" altLang="en-US" sz="2400" b="1" kern="0" dirty="0" smtClean="0"/>
              <a:t> el </a:t>
            </a:r>
            <a:r>
              <a:rPr lang="en-US" altLang="en-US" sz="2400" b="1" kern="0" dirty="0" err="1" smtClean="0"/>
              <a:t>buen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propósito</a:t>
            </a:r>
            <a:r>
              <a:rPr lang="en-US" altLang="en-US" sz="2400" b="1" kern="0" dirty="0" smtClean="0"/>
              <a:t> que </a:t>
            </a:r>
            <a:r>
              <a:rPr lang="en-US" altLang="en-US" sz="2400" b="1" kern="0" dirty="0" err="1" smtClean="0"/>
              <a:t>sirven</a:t>
            </a:r>
            <a:r>
              <a:rPr lang="en-US" altLang="en-US" sz="2400" b="1" kern="0" dirty="0" smtClean="0"/>
              <a:t> las </a:t>
            </a:r>
            <a:r>
              <a:rPr lang="en-US" altLang="en-US" sz="2400" b="1" kern="0" dirty="0" err="1" smtClean="0"/>
              <a:t>emociones</a:t>
            </a:r>
            <a:r>
              <a:rPr lang="en-US" altLang="en-US" sz="2400" b="1" kern="0" dirty="0" smtClean="0"/>
              <a:t>.</a:t>
            </a:r>
          </a:p>
          <a:p>
            <a:pPr marL="457200" indent="-457200" eaLnBrk="1" hangingPunct="1"/>
            <a:r>
              <a:rPr lang="en-US" altLang="en-US" sz="2400" b="1" kern="0" dirty="0" err="1" smtClean="0"/>
              <a:t>Identificar</a:t>
            </a:r>
            <a:r>
              <a:rPr lang="en-US" altLang="en-US" sz="2400" b="1" kern="0" dirty="0" smtClean="0"/>
              <a:t> el </a:t>
            </a:r>
            <a:r>
              <a:rPr lang="en-US" altLang="en-US" sz="2400" b="1" kern="0" dirty="0" err="1" smtClean="0"/>
              <a:t>elemento</a:t>
            </a:r>
            <a:r>
              <a:rPr lang="en-US" altLang="en-US" sz="2400" b="1" kern="0" dirty="0" smtClean="0"/>
              <a:t> clave que </a:t>
            </a:r>
            <a:r>
              <a:rPr lang="en-US" altLang="en-US" sz="2400" b="1" kern="0" dirty="0" err="1" smtClean="0"/>
              <a:t>nos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permitirá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modificar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nuestras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reacciones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emocionales</a:t>
            </a:r>
            <a:r>
              <a:rPr lang="en-US" altLang="en-US" sz="2400" b="1" kern="0" dirty="0" smtClean="0"/>
              <a:t>.</a:t>
            </a:r>
            <a:endParaRPr lang="en-US" alt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41514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>
            <a:extLst>
              <a:ext uri="{FF2B5EF4-FFF2-40B4-BE49-F238E27FC236}">
                <a16:creationId xmlns:a16="http://schemas.microsoft.com/office/drawing/2014/main" xmlns="" id="{A16237AF-1927-D0B7-0658-BBA2E2AE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599508-2942-42A7-B4CF-A564F2E1156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xmlns="" id="{D7689D4C-1435-10F4-975E-2D606EB2F3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12192000" cy="838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00CC"/>
                </a:solidFill>
              </a:rPr>
              <a:t>Managing Physical Desires (Review</a:t>
            </a:r>
            <a:r>
              <a:rPr lang="en-US" altLang="en-US" sz="2800" dirty="0" smtClean="0">
                <a:solidFill>
                  <a:srgbClr val="0000CC"/>
                </a:solidFill>
              </a:rPr>
              <a:t>) </a:t>
            </a:r>
            <a:r>
              <a:rPr lang="en-US" altLang="en-US" sz="2800" dirty="0">
                <a:solidFill>
                  <a:srgbClr val="0000CC"/>
                </a:solidFill>
              </a:rPr>
              <a:t>/ </a:t>
            </a:r>
            <a:r>
              <a:rPr lang="en-US" altLang="en-US" sz="2800" dirty="0" err="1">
                <a:solidFill>
                  <a:srgbClr val="0000CC"/>
                </a:solidFill>
              </a:rPr>
              <a:t>Manejando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los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deseos</a:t>
            </a:r>
            <a:r>
              <a:rPr lang="en-US" altLang="en-US" sz="2800" dirty="0">
                <a:solidFill>
                  <a:srgbClr val="0000CC"/>
                </a:solidFill>
              </a:rPr>
              <a:t> (</a:t>
            </a:r>
            <a:r>
              <a:rPr lang="en-US" altLang="en-US" sz="2800" dirty="0" err="1">
                <a:solidFill>
                  <a:srgbClr val="0000CC"/>
                </a:solidFill>
              </a:rPr>
              <a:t>repaso</a:t>
            </a:r>
            <a:r>
              <a:rPr lang="en-US" altLang="en-US" sz="2800" dirty="0">
                <a:solidFill>
                  <a:srgbClr val="0000CC"/>
                </a:solidFill>
              </a:rPr>
              <a:t>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D04E409-E965-4F0F-3390-B4409A2E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473"/>
            <a:ext cx="4015269" cy="29270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1ED9E46-E581-0F62-1C4F-FBD546247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269" y="550473"/>
            <a:ext cx="2117557" cy="38730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450B310-6BBA-2B6D-A1D4-1470875DC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78" y="4466929"/>
            <a:ext cx="4015269" cy="21701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26" y="550473"/>
            <a:ext cx="4744281" cy="3219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13" y="550473"/>
            <a:ext cx="2035577" cy="3823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61" y="4420381"/>
            <a:ext cx="5529510" cy="258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9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>
            <a:extLst>
              <a:ext uri="{FF2B5EF4-FFF2-40B4-BE49-F238E27FC236}">
                <a16:creationId xmlns:a16="http://schemas.microsoft.com/office/drawing/2014/main" xmlns="" id="{CD1549B5-D98F-D663-8F97-11C2EBA9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E42B63-E63F-4F67-B3CE-01123D16AEB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xmlns="" id="{B2532694-89CA-A518-7927-526356FA1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Lesson 3 Objectives</a:t>
            </a: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xmlns="" id="{C2612FAB-92A8-5385-E471-675930228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9048" y="1066800"/>
            <a:ext cx="11095348" cy="4525963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student will be able to…</a:t>
            </a:r>
          </a:p>
          <a:p>
            <a:pPr marL="457200" indent="-457200" eaLnBrk="1" hangingPunct="1"/>
            <a:r>
              <a:rPr lang="en-US" altLang="en-US" sz="2400" b="1" dirty="0"/>
              <a:t>Describe how emotions are related to our behavior.</a:t>
            </a:r>
          </a:p>
          <a:p>
            <a:pPr marL="457200" indent="-457200" eaLnBrk="1" hangingPunct="1"/>
            <a:r>
              <a:rPr lang="en-US" altLang="en-US" sz="2400" b="1" dirty="0"/>
              <a:t>Describe what good purpose emotions serve.</a:t>
            </a:r>
          </a:p>
          <a:p>
            <a:pPr marL="457200" indent="-457200" eaLnBrk="1" hangingPunct="1"/>
            <a:r>
              <a:rPr lang="en-US" altLang="en-US" sz="2400" b="1" dirty="0"/>
              <a:t>Name the key element that will enable us to modify our emotional responses.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B2532694-89CA-A518-7927-526356FA1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511411"/>
            <a:ext cx="8229600" cy="49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err="1" smtClean="0"/>
              <a:t>Objetivos</a:t>
            </a:r>
            <a:r>
              <a:rPr lang="en-US" altLang="en-US" kern="0" dirty="0" smtClean="0"/>
              <a:t> de la </a:t>
            </a:r>
            <a:r>
              <a:rPr lang="en-US" altLang="en-US" kern="0" dirty="0" err="1" smtClean="0"/>
              <a:t>lección</a:t>
            </a:r>
            <a:r>
              <a:rPr lang="en-US" altLang="en-US" kern="0" dirty="0" smtClean="0"/>
              <a:t> 4</a:t>
            </a:r>
            <a:endParaRPr lang="en-US" altLang="en-US" kern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C2612FAB-92A8-5385-E471-675930228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55" y="4123649"/>
            <a:ext cx="11095348" cy="273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Tx/>
              <a:buNone/>
            </a:pPr>
            <a:r>
              <a:rPr lang="en-US" altLang="en-US" sz="2400" b="1" kern="0" dirty="0" smtClean="0">
                <a:solidFill>
                  <a:schemeClr val="accent2"/>
                </a:solidFill>
              </a:rPr>
              <a:t>El </a:t>
            </a:r>
            <a:r>
              <a:rPr lang="en-US" altLang="en-US" sz="2400" b="1" kern="0" dirty="0" err="1" smtClean="0">
                <a:solidFill>
                  <a:schemeClr val="accent2"/>
                </a:solidFill>
              </a:rPr>
              <a:t>estudiante</a:t>
            </a:r>
            <a:r>
              <a:rPr lang="en-US" altLang="en-US" sz="2400" b="1" kern="0" dirty="0" smtClean="0">
                <a:solidFill>
                  <a:schemeClr val="accent2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chemeClr val="accent2"/>
                </a:solidFill>
              </a:rPr>
              <a:t>será</a:t>
            </a:r>
            <a:r>
              <a:rPr lang="en-US" altLang="en-US" sz="2400" b="1" kern="0" dirty="0" smtClean="0">
                <a:solidFill>
                  <a:schemeClr val="accent2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chemeClr val="accent2"/>
                </a:solidFill>
              </a:rPr>
              <a:t>capaz</a:t>
            </a:r>
            <a:r>
              <a:rPr lang="en-US" altLang="en-US" sz="2400" b="1" kern="0" dirty="0" smtClean="0">
                <a:solidFill>
                  <a:schemeClr val="accent2"/>
                </a:solidFill>
              </a:rPr>
              <a:t> de…</a:t>
            </a:r>
          </a:p>
          <a:p>
            <a:pPr marL="457200" indent="-457200" eaLnBrk="1" hangingPunct="1"/>
            <a:r>
              <a:rPr lang="en-US" altLang="en-US" sz="2400" b="1" kern="0" dirty="0" err="1" smtClean="0"/>
              <a:t>Describir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cómo</a:t>
            </a:r>
            <a:r>
              <a:rPr lang="en-US" altLang="en-US" sz="2400" b="1" kern="0" dirty="0" smtClean="0"/>
              <a:t> se </a:t>
            </a:r>
            <a:r>
              <a:rPr lang="en-US" altLang="en-US" sz="2400" b="1" kern="0" dirty="0" err="1" smtClean="0"/>
              <a:t>relacionan</a:t>
            </a:r>
            <a:r>
              <a:rPr lang="en-US" altLang="en-US" sz="2400" b="1" kern="0" dirty="0" smtClean="0"/>
              <a:t> las </a:t>
            </a:r>
            <a:r>
              <a:rPr lang="en-US" altLang="en-US" sz="2400" b="1" kern="0" dirty="0" err="1" smtClean="0"/>
              <a:t>emociones</a:t>
            </a:r>
            <a:r>
              <a:rPr lang="en-US" altLang="en-US" sz="2400" b="1" kern="0" dirty="0" smtClean="0"/>
              <a:t> con </a:t>
            </a:r>
            <a:r>
              <a:rPr lang="en-US" altLang="en-US" sz="2400" b="1" kern="0" dirty="0" err="1" smtClean="0"/>
              <a:t>nuestro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comportamiento</a:t>
            </a:r>
            <a:r>
              <a:rPr lang="en-US" altLang="en-US" sz="2400" b="1" kern="0" dirty="0" smtClean="0"/>
              <a:t>.</a:t>
            </a:r>
          </a:p>
          <a:p>
            <a:pPr marL="457200" indent="-457200" eaLnBrk="1" hangingPunct="1"/>
            <a:r>
              <a:rPr lang="en-US" altLang="en-US" sz="2400" b="1" kern="0" dirty="0" err="1" smtClean="0"/>
              <a:t>Describir</a:t>
            </a:r>
            <a:r>
              <a:rPr lang="en-US" altLang="en-US" sz="2400" b="1" kern="0" dirty="0" smtClean="0"/>
              <a:t> el </a:t>
            </a:r>
            <a:r>
              <a:rPr lang="en-US" altLang="en-US" sz="2400" b="1" kern="0" dirty="0" err="1" smtClean="0"/>
              <a:t>buen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propósito</a:t>
            </a:r>
            <a:r>
              <a:rPr lang="en-US" altLang="en-US" sz="2400" b="1" kern="0" dirty="0" smtClean="0"/>
              <a:t> que </a:t>
            </a:r>
            <a:r>
              <a:rPr lang="en-US" altLang="en-US" sz="2400" b="1" kern="0" dirty="0" err="1" smtClean="0"/>
              <a:t>sirven</a:t>
            </a:r>
            <a:r>
              <a:rPr lang="en-US" altLang="en-US" sz="2400" b="1" kern="0" dirty="0" smtClean="0"/>
              <a:t> las </a:t>
            </a:r>
            <a:r>
              <a:rPr lang="en-US" altLang="en-US" sz="2400" b="1" kern="0" dirty="0" err="1" smtClean="0"/>
              <a:t>emociones</a:t>
            </a:r>
            <a:r>
              <a:rPr lang="en-US" altLang="en-US" sz="2400" b="1" kern="0" dirty="0" smtClean="0"/>
              <a:t>.</a:t>
            </a:r>
          </a:p>
          <a:p>
            <a:pPr marL="457200" indent="-457200" eaLnBrk="1" hangingPunct="1"/>
            <a:r>
              <a:rPr lang="en-US" altLang="en-US" sz="2400" b="1" kern="0" dirty="0" err="1" smtClean="0"/>
              <a:t>Identificar</a:t>
            </a:r>
            <a:r>
              <a:rPr lang="en-US" altLang="en-US" sz="2400" b="1" kern="0" dirty="0" smtClean="0"/>
              <a:t> el </a:t>
            </a:r>
            <a:r>
              <a:rPr lang="en-US" altLang="en-US" sz="2400" b="1" kern="0" dirty="0" err="1" smtClean="0"/>
              <a:t>elemento</a:t>
            </a:r>
            <a:r>
              <a:rPr lang="en-US" altLang="en-US" sz="2400" b="1" kern="0" dirty="0" smtClean="0"/>
              <a:t> clave que </a:t>
            </a:r>
            <a:r>
              <a:rPr lang="en-US" altLang="en-US" sz="2400" b="1" kern="0" dirty="0" err="1" smtClean="0"/>
              <a:t>nos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permitirá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modificar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nuestras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reacciones</a:t>
            </a:r>
            <a:r>
              <a:rPr lang="en-US" altLang="en-US" sz="2400" b="1" kern="0" dirty="0" smtClean="0"/>
              <a:t> </a:t>
            </a:r>
            <a:r>
              <a:rPr lang="en-US" altLang="en-US" sz="2400" b="1" kern="0" dirty="0" err="1" smtClean="0"/>
              <a:t>emocionales</a:t>
            </a:r>
            <a:r>
              <a:rPr lang="en-US" altLang="en-US" sz="2400" b="1" kern="0" dirty="0" smtClean="0"/>
              <a:t>.</a:t>
            </a:r>
            <a:endParaRPr lang="en-US" altLang="en-US" sz="24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xmlns="" id="{4EA5C825-F4E5-5AFE-FDB6-A77FE97B2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32991"/>
            <a:ext cx="10972800" cy="576470"/>
          </a:xfrm>
        </p:spPr>
        <p:txBody>
          <a:bodyPr/>
          <a:lstStyle/>
          <a:p>
            <a:r>
              <a:rPr lang="en-US" altLang="en-US" dirty="0">
                <a:solidFill>
                  <a:srgbClr val="0000CC"/>
                </a:solidFill>
              </a:rPr>
              <a:t>“Emotion” </a:t>
            </a:r>
            <a:r>
              <a:rPr lang="en-US" altLang="en-US" dirty="0" smtClean="0">
                <a:solidFill>
                  <a:srgbClr val="0000CC"/>
                </a:solidFill>
              </a:rPr>
              <a:t>Defined / </a:t>
            </a:r>
            <a:r>
              <a:rPr lang="en-US" altLang="en-US" dirty="0" err="1" smtClean="0">
                <a:solidFill>
                  <a:schemeClr val="tx1"/>
                </a:solidFill>
              </a:rPr>
              <a:t>Definici</a:t>
            </a:r>
            <a:r>
              <a:rPr lang="es-ES" altLang="en-US" dirty="0" err="1" smtClean="0">
                <a:solidFill>
                  <a:schemeClr val="tx1"/>
                </a:solidFill>
              </a:rPr>
              <a:t>ón</a:t>
            </a:r>
            <a:r>
              <a:rPr lang="es-ES" altLang="en-US" dirty="0" smtClean="0">
                <a:solidFill>
                  <a:schemeClr val="tx1"/>
                </a:solidFill>
              </a:rPr>
              <a:t> de “la emoción” </a:t>
            </a:r>
            <a:r>
              <a:rPr lang="en-US" altLang="en-US" dirty="0" smtClean="0">
                <a:solidFill>
                  <a:schemeClr val="tx1"/>
                </a:solidFill>
              </a:rPr>
              <a:t>(1/2)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xmlns="" id="{8EB1BA25-CC29-B72C-D4BC-E07E9411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637338"/>
            <a:ext cx="2133600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3500B-A2C3-42C8-B558-7619F49920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96261" name="TextBox 4">
            <a:extLst>
              <a:ext uri="{FF2B5EF4-FFF2-40B4-BE49-F238E27FC236}">
                <a16:creationId xmlns:a16="http://schemas.microsoft.com/office/drawing/2014/main" xmlns="" id="{3960A40F-3BB9-AE22-9AFB-5B315590B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88" y="948318"/>
            <a:ext cx="11426024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2400" dirty="0"/>
              <a:t>An affective state of consciousness in which joy, sorrow, fear, hate, or the like, is experienced, as distinguished from cognitive and volitional states of consciousness.   </a:t>
            </a:r>
            <a:r>
              <a:rPr lang="en-US" altLang="en-US" sz="1400" dirty="0"/>
              <a:t>[http://dictionary.reference.com/browse/emotion?s=t]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2400" dirty="0"/>
              <a:t>A natural instinctive state of mind deriving from one's circumstances, mood, or relationships with others.  Instinctive or intuitive feeling as distinguished from reasoning or knowledge.  </a:t>
            </a:r>
            <a:r>
              <a:rPr lang="en-US" altLang="en-US" sz="1400" dirty="0"/>
              <a:t>[https://www.google.com/#q=emotion]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3960A40F-3BB9-AE22-9AFB-5B315590B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88" y="3859324"/>
            <a:ext cx="11426024" cy="25391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2400" dirty="0"/>
              <a:t>Un estado afectivo de conciencia en el que se experimenta alegría, tristeza, miedo, odio o similares, a diferencia de los estados de conciencia cognitivos y </a:t>
            </a:r>
            <a:r>
              <a:rPr lang="en-US" altLang="en-US" sz="2400" dirty="0" err="1"/>
              <a:t>volitivos</a:t>
            </a:r>
            <a:r>
              <a:rPr lang="en-US" altLang="en-US" sz="2400" dirty="0" smtClean="0"/>
              <a:t>. </a:t>
            </a:r>
            <a:r>
              <a:rPr lang="en-US" altLang="en-US" sz="1400" dirty="0" smtClean="0"/>
              <a:t>[</a:t>
            </a:r>
            <a:r>
              <a:rPr lang="en-US" altLang="en-US" sz="1400" dirty="0"/>
              <a:t>http://dictionary.reference.com/browse/emotion?s=t]</a:t>
            </a:r>
          </a:p>
          <a:p>
            <a:pPr algn="l" rtl="0"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altLang="en-US" sz="2400" dirty="0"/>
              <a:t>Un estado mental instintivo natural que se deriva de las circunstancias, el estado de ánimo o las relaciones con los demás. Sentimiento instintivo o intuitivo a diferencia del razonamiento o </a:t>
            </a:r>
            <a:r>
              <a:rPr lang="en-US" altLang="en-US" sz="2400" dirty="0" err="1"/>
              <a:t>conocimiento</a:t>
            </a:r>
            <a:r>
              <a:rPr lang="en-US" altLang="en-US" sz="2400" dirty="0" smtClean="0"/>
              <a:t>. </a:t>
            </a:r>
            <a:r>
              <a:rPr lang="en-US" altLang="en-US" sz="1400" dirty="0" smtClean="0"/>
              <a:t>[</a:t>
            </a:r>
            <a:r>
              <a:rPr lang="en-US" altLang="en-US" sz="1400" dirty="0"/>
              <a:t>https://www.google.com/#</a:t>
            </a:r>
            <a:r>
              <a:rPr lang="en-US" altLang="en-US" sz="1400" dirty="0" smtClean="0"/>
              <a:t>q=emotion]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523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xmlns="" id="{4EA5C825-F4E5-5AFE-FDB6-A77FE97B2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576470"/>
          </a:xfrm>
        </p:spPr>
        <p:txBody>
          <a:bodyPr/>
          <a:lstStyle/>
          <a:p>
            <a:r>
              <a:rPr lang="en-US" altLang="en-US" dirty="0">
                <a:solidFill>
                  <a:srgbClr val="0000CC"/>
                </a:solidFill>
              </a:rPr>
              <a:t>“Emotion” Defined / </a:t>
            </a:r>
            <a:r>
              <a:rPr lang="en-US" altLang="en-US" dirty="0" err="1">
                <a:solidFill>
                  <a:schemeClr val="tx1"/>
                </a:solidFill>
              </a:rPr>
              <a:t>Definici</a:t>
            </a:r>
            <a:r>
              <a:rPr lang="es-ES" altLang="en-US" dirty="0" err="1">
                <a:solidFill>
                  <a:schemeClr val="tx1"/>
                </a:solidFill>
              </a:rPr>
              <a:t>ón</a:t>
            </a:r>
            <a:r>
              <a:rPr lang="es-ES" altLang="en-US" dirty="0">
                <a:solidFill>
                  <a:schemeClr val="tx1"/>
                </a:solidFill>
              </a:rPr>
              <a:t> de “la emoción” </a:t>
            </a:r>
            <a:r>
              <a:rPr lang="en-US" altLang="en-US" dirty="0">
                <a:solidFill>
                  <a:schemeClr val="tx1"/>
                </a:solidFill>
              </a:rPr>
              <a:t>(1/2)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xmlns="" id="{991ADEC8-4E42-67E8-1663-C1D8DFCF4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1416" y="926802"/>
            <a:ext cx="10869168" cy="237150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i="1" dirty="0"/>
              <a:t>For all that is in the world—the lust of the flesh [craving for sensual gratification] and the lust of the eyes [greedy </a:t>
            </a:r>
            <a:r>
              <a:rPr lang="en-US" altLang="en-US" i="1" dirty="0">
                <a:solidFill>
                  <a:srgbClr val="0000CC"/>
                </a:solidFill>
              </a:rPr>
              <a:t>longings of the mind</a:t>
            </a:r>
            <a:r>
              <a:rPr lang="en-US" altLang="en-US" i="1" dirty="0"/>
              <a:t>] and the pride of life [assurance in one’s own resources or in the stability of earthly things]—these do not come from the Father but are from the world [itself].  </a:t>
            </a:r>
            <a:r>
              <a:rPr lang="en-US" altLang="en-US" dirty="0"/>
              <a:t>(I John 2:16, AMP)</a:t>
            </a:r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xmlns="" id="{8EB1BA25-CC29-B72C-D4BC-E07E9411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637338"/>
            <a:ext cx="2133600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3500B-A2C3-42C8-B558-7619F49920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91ADEC8-4E42-67E8-1663-C1D8DFCF4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" y="3751990"/>
            <a:ext cx="10869168" cy="28853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altLang="en-US" i="1" kern="0" dirty="0" err="1" smtClean="0"/>
              <a:t>Porque</a:t>
            </a:r>
            <a:r>
              <a:rPr lang="en-US" altLang="en-US" i="1" kern="0" dirty="0" smtClean="0"/>
              <a:t> </a:t>
            </a:r>
            <a:r>
              <a:rPr lang="en-US" altLang="en-US" i="1" kern="0" dirty="0" err="1" smtClean="0"/>
              <a:t>todo</a:t>
            </a:r>
            <a:r>
              <a:rPr lang="en-US" altLang="en-US" i="1" kern="0" dirty="0" smtClean="0"/>
              <a:t> lo que hay </a:t>
            </a:r>
            <a:r>
              <a:rPr lang="en-US" altLang="en-US" i="1" kern="0" dirty="0" err="1" smtClean="0"/>
              <a:t>en</a:t>
            </a:r>
            <a:r>
              <a:rPr lang="en-US" altLang="en-US" i="1" kern="0" dirty="0" smtClean="0"/>
              <a:t> el </a:t>
            </a:r>
            <a:r>
              <a:rPr lang="en-US" altLang="en-US" i="1" kern="0" dirty="0" err="1" smtClean="0"/>
              <a:t>mundo</a:t>
            </a:r>
            <a:r>
              <a:rPr lang="en-US" altLang="en-US" i="1" kern="0" dirty="0" smtClean="0"/>
              <a:t>: la </a:t>
            </a:r>
            <a:r>
              <a:rPr lang="en-US" altLang="en-US" i="1" kern="0" dirty="0" err="1" smtClean="0"/>
              <a:t>pasión</a:t>
            </a:r>
            <a:r>
              <a:rPr lang="en-US" altLang="en-US" i="1" kern="0" dirty="0" smtClean="0"/>
              <a:t> de la carne [</a:t>
            </a:r>
            <a:r>
              <a:rPr lang="en-US" altLang="en-US" i="1" kern="0" dirty="0" err="1" smtClean="0"/>
              <a:t>anhelos</a:t>
            </a:r>
            <a:r>
              <a:rPr lang="en-US" altLang="en-US" i="1" kern="0" dirty="0" smtClean="0"/>
              <a:t> de </a:t>
            </a:r>
            <a:r>
              <a:rPr lang="en-US" altLang="en-US" i="1" kern="0" dirty="0" err="1" smtClean="0"/>
              <a:t>gratificación</a:t>
            </a:r>
            <a:r>
              <a:rPr lang="en-US" altLang="en-US" i="1" kern="0" dirty="0" smtClean="0"/>
              <a:t> sensual] y </a:t>
            </a:r>
            <a:r>
              <a:rPr lang="en-US" altLang="en-US" i="1" kern="0" dirty="0" err="1" smtClean="0"/>
              <a:t>los</a:t>
            </a:r>
            <a:r>
              <a:rPr lang="en-US" altLang="en-US" i="1" kern="0" dirty="0" smtClean="0"/>
              <a:t> </a:t>
            </a:r>
            <a:r>
              <a:rPr lang="en-US" altLang="en-US" i="1" kern="0" dirty="0" err="1" smtClean="0"/>
              <a:t>deseos</a:t>
            </a:r>
            <a:r>
              <a:rPr lang="en-US" altLang="en-US" i="1" kern="0" dirty="0" smtClean="0"/>
              <a:t> de </a:t>
            </a:r>
            <a:r>
              <a:rPr lang="en-US" altLang="en-US" i="1" kern="0" dirty="0" err="1" smtClean="0"/>
              <a:t>los</a:t>
            </a:r>
            <a:r>
              <a:rPr lang="en-US" altLang="en-US" i="1" kern="0" dirty="0" smtClean="0"/>
              <a:t> </a:t>
            </a:r>
            <a:r>
              <a:rPr lang="en-US" altLang="en-US" i="1" kern="0" dirty="0" err="1" smtClean="0"/>
              <a:t>ojos</a:t>
            </a:r>
            <a:r>
              <a:rPr lang="en-US" altLang="en-US" i="1" kern="0" dirty="0" smtClean="0"/>
              <a:t> [</a:t>
            </a:r>
            <a:r>
              <a:rPr lang="en-US" altLang="en-US" i="1" kern="0" dirty="0" err="1" smtClean="0">
                <a:solidFill>
                  <a:srgbClr val="0000CC"/>
                </a:solidFill>
              </a:rPr>
              <a:t>anhelos</a:t>
            </a:r>
            <a:r>
              <a:rPr lang="en-US" altLang="en-US" i="1" kern="0" dirty="0" smtClean="0">
                <a:solidFill>
                  <a:srgbClr val="0000CC"/>
                </a:solidFill>
              </a:rPr>
              <a:t> </a:t>
            </a:r>
            <a:r>
              <a:rPr lang="en-US" altLang="en-US" i="1" kern="0" dirty="0" err="1" smtClean="0"/>
              <a:t>codiciosos</a:t>
            </a:r>
            <a:r>
              <a:rPr lang="en-US" altLang="en-US" i="1" kern="0" dirty="0" smtClean="0">
                <a:solidFill>
                  <a:srgbClr val="0000CC"/>
                </a:solidFill>
              </a:rPr>
              <a:t> de la </a:t>
            </a:r>
            <a:r>
              <a:rPr lang="en-US" altLang="en-US" i="1" kern="0" dirty="0" err="1" smtClean="0">
                <a:solidFill>
                  <a:srgbClr val="0000CC"/>
                </a:solidFill>
              </a:rPr>
              <a:t>mente</a:t>
            </a:r>
            <a:r>
              <a:rPr lang="en-US" altLang="en-US" i="1" kern="0" dirty="0" smtClean="0"/>
              <a:t>] y el </a:t>
            </a:r>
            <a:r>
              <a:rPr lang="en-US" altLang="en-US" i="1" kern="0" dirty="0" err="1" smtClean="0"/>
              <a:t>orgullo</a:t>
            </a:r>
            <a:r>
              <a:rPr lang="en-US" altLang="en-US" i="1" kern="0" dirty="0" smtClean="0"/>
              <a:t> de la </a:t>
            </a:r>
            <a:r>
              <a:rPr lang="en-US" altLang="en-US" i="1" kern="0" dirty="0" err="1" smtClean="0"/>
              <a:t>vida</a:t>
            </a:r>
            <a:r>
              <a:rPr lang="en-US" altLang="en-US" i="1" kern="0" dirty="0" smtClean="0"/>
              <a:t> [</a:t>
            </a:r>
            <a:r>
              <a:rPr lang="en-US" altLang="en-US" i="1" kern="0" dirty="0" err="1" smtClean="0"/>
              <a:t>seguridad</a:t>
            </a:r>
            <a:r>
              <a:rPr lang="en-US" altLang="en-US" i="1" kern="0" dirty="0" smtClean="0"/>
              <a:t> </a:t>
            </a:r>
            <a:r>
              <a:rPr lang="en-US" altLang="en-US" i="1" kern="0" dirty="0" err="1" smtClean="0"/>
              <a:t>en</a:t>
            </a:r>
            <a:r>
              <a:rPr lang="en-US" altLang="en-US" i="1" kern="0" dirty="0" smtClean="0"/>
              <a:t> </a:t>
            </a:r>
            <a:r>
              <a:rPr lang="en-US" altLang="en-US" i="1" kern="0" dirty="0" err="1" smtClean="0"/>
              <a:t>los</a:t>
            </a:r>
            <a:r>
              <a:rPr lang="en-US" altLang="en-US" i="1" kern="0" dirty="0" smtClean="0"/>
              <a:t> </a:t>
            </a:r>
            <a:r>
              <a:rPr lang="en-US" altLang="en-US" i="1" kern="0" dirty="0" err="1" smtClean="0"/>
              <a:t>propios</a:t>
            </a:r>
            <a:r>
              <a:rPr lang="en-US" altLang="en-US" i="1" kern="0" dirty="0" smtClean="0"/>
              <a:t> </a:t>
            </a:r>
            <a:r>
              <a:rPr lang="en-US" altLang="en-US" i="1" kern="0" dirty="0" err="1" smtClean="0"/>
              <a:t>recursos</a:t>
            </a:r>
            <a:r>
              <a:rPr lang="en-US" altLang="en-US" i="1" kern="0" dirty="0" smtClean="0"/>
              <a:t> o </a:t>
            </a:r>
            <a:r>
              <a:rPr lang="en-US" altLang="en-US" i="1" kern="0" dirty="0" err="1" smtClean="0"/>
              <a:t>en</a:t>
            </a:r>
            <a:r>
              <a:rPr lang="en-US" altLang="en-US" i="1" kern="0" dirty="0" smtClean="0"/>
              <a:t> la </a:t>
            </a:r>
            <a:r>
              <a:rPr lang="en-US" altLang="en-US" i="1" kern="0" dirty="0" err="1" smtClean="0"/>
              <a:t>estabilidad</a:t>
            </a:r>
            <a:r>
              <a:rPr lang="en-US" altLang="en-US" i="1" kern="0" dirty="0" smtClean="0"/>
              <a:t> de las </a:t>
            </a:r>
            <a:r>
              <a:rPr lang="en-US" altLang="en-US" i="1" kern="0" dirty="0" err="1" smtClean="0"/>
              <a:t>cosas</a:t>
            </a:r>
            <a:r>
              <a:rPr lang="en-US" altLang="en-US" i="1" kern="0" dirty="0" smtClean="0"/>
              <a:t> </a:t>
            </a:r>
            <a:r>
              <a:rPr lang="en-US" altLang="en-US" i="1" kern="0" dirty="0" err="1" smtClean="0"/>
              <a:t>terrenales</a:t>
            </a:r>
            <a:r>
              <a:rPr lang="en-US" altLang="en-US" i="1" kern="0" dirty="0" smtClean="0"/>
              <a:t>]—</a:t>
            </a:r>
            <a:r>
              <a:rPr lang="en-US" altLang="en-US" i="1" kern="0" dirty="0" err="1" smtClean="0"/>
              <a:t>estos</a:t>
            </a:r>
            <a:r>
              <a:rPr lang="en-US" altLang="en-US" i="1" kern="0" dirty="0" smtClean="0"/>
              <a:t> no </a:t>
            </a:r>
            <a:r>
              <a:rPr lang="en-US" altLang="en-US" i="1" kern="0" dirty="0" err="1" smtClean="0"/>
              <a:t>vienen</a:t>
            </a:r>
            <a:r>
              <a:rPr lang="en-US" altLang="en-US" i="1" kern="0" dirty="0" smtClean="0"/>
              <a:t> del Padre </a:t>
            </a:r>
            <a:r>
              <a:rPr lang="en-US" altLang="en-US" i="1" kern="0" dirty="0" err="1" smtClean="0"/>
              <a:t>sino</a:t>
            </a:r>
            <a:r>
              <a:rPr lang="en-US" altLang="en-US" i="1" kern="0" dirty="0" smtClean="0"/>
              <a:t> que son del </a:t>
            </a:r>
            <a:r>
              <a:rPr lang="en-US" altLang="en-US" i="1" kern="0" dirty="0" err="1" smtClean="0"/>
              <a:t>mundo</a:t>
            </a:r>
            <a:r>
              <a:rPr lang="en-US" altLang="en-US" i="1" kern="0" dirty="0" smtClean="0"/>
              <a:t> [</a:t>
            </a:r>
            <a:r>
              <a:rPr lang="en-US" altLang="en-US" i="1" kern="0" dirty="0" err="1" smtClean="0"/>
              <a:t>mismo</a:t>
            </a:r>
            <a:r>
              <a:rPr lang="en-US" altLang="en-US" i="1" kern="0" dirty="0" smtClean="0"/>
              <a:t>]. </a:t>
            </a:r>
            <a:r>
              <a:rPr lang="en-US" altLang="en-US" kern="0" dirty="0" smtClean="0"/>
              <a:t>(I Juan 2:16, </a:t>
            </a:r>
            <a:r>
              <a:rPr lang="en-US" altLang="en-US" kern="0" dirty="0" err="1" smtClean="0"/>
              <a:t>traducción</a:t>
            </a:r>
            <a:r>
              <a:rPr lang="en-US" altLang="en-US" kern="0" dirty="0" smtClean="0"/>
              <a:t> de la </a:t>
            </a:r>
            <a:r>
              <a:rPr lang="en-US" altLang="en-US" kern="0" dirty="0" err="1" smtClean="0"/>
              <a:t>versión</a:t>
            </a:r>
            <a:r>
              <a:rPr lang="en-US" altLang="en-US" kern="0" dirty="0" smtClean="0"/>
              <a:t> AMP </a:t>
            </a:r>
            <a:r>
              <a:rPr lang="en-US" altLang="en-US" kern="0" dirty="0" err="1" smtClean="0"/>
              <a:t>en</a:t>
            </a: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inglés</a:t>
            </a:r>
            <a:r>
              <a:rPr lang="en-US" altLang="en-US" kern="0" dirty="0" smtClean="0"/>
              <a:t>)</a:t>
            </a:r>
            <a:endParaRPr lang="en-US" alt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  <p:bldP spid="6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2">
            <a:extLst>
              <a:ext uri="{FF2B5EF4-FFF2-40B4-BE49-F238E27FC236}">
                <a16:creationId xmlns:a16="http://schemas.microsoft.com/office/drawing/2014/main" xmlns="" id="{6C4A4724-F36A-5E1B-D54B-C463BEECE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371584" y="5168958"/>
            <a:ext cx="10972800" cy="718227"/>
          </a:xfrm>
        </p:spPr>
        <p:txBody>
          <a:bodyPr/>
          <a:lstStyle/>
          <a:p>
            <a:r>
              <a:rPr lang="en-US" altLang="en-US" sz="3600" dirty="0">
                <a:solidFill>
                  <a:srgbClr val="0000CC"/>
                </a:solidFill>
              </a:rPr>
              <a:t>Relationships</a:t>
            </a:r>
          </a:p>
        </p:txBody>
      </p:sp>
      <p:sp>
        <p:nvSpPr>
          <p:cNvPr id="97283" name="Slide Number Placeholder 1">
            <a:extLst>
              <a:ext uri="{FF2B5EF4-FFF2-40B4-BE49-F238E27FC236}">
                <a16:creationId xmlns:a16="http://schemas.microsoft.com/office/drawing/2014/main" xmlns="" id="{F2D1F9A2-2DF3-AC02-DB79-38D353E9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7363" y="6274322"/>
            <a:ext cx="284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927C8B-C32D-42CA-B43C-E98A5B16FE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92F482-F832-4E50-7E62-E6F74430315F}"/>
              </a:ext>
            </a:extLst>
          </p:cNvPr>
          <p:cNvSpPr txBox="1"/>
          <p:nvPr/>
        </p:nvSpPr>
        <p:spPr>
          <a:xfrm>
            <a:off x="83576" y="92916"/>
            <a:ext cx="1981200" cy="954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Arial" charset="0"/>
              </a:rPr>
              <a:t>Physical Desires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E2482E-B930-DD6E-C08B-870740469DA6}"/>
              </a:ext>
            </a:extLst>
          </p:cNvPr>
          <p:cNvSpPr txBox="1"/>
          <p:nvPr/>
        </p:nvSpPr>
        <p:spPr>
          <a:xfrm>
            <a:off x="4559050" y="49164"/>
            <a:ext cx="1981200" cy="954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Arial" charset="0"/>
              </a:rPr>
              <a:t>Emotions, Feelings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10BA03-99B7-067D-40BC-685532231CA3}"/>
              </a:ext>
            </a:extLst>
          </p:cNvPr>
          <p:cNvSpPr txBox="1"/>
          <p:nvPr/>
        </p:nvSpPr>
        <p:spPr>
          <a:xfrm>
            <a:off x="1867235" y="3571903"/>
            <a:ext cx="2488289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atin typeface="Arial" charset="0"/>
              </a:rPr>
              <a:t>Thinking, Reasoning, Remembering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B38B5967-E57F-59A6-657B-CBF4F89FDDEA}"/>
              </a:ext>
            </a:extLst>
          </p:cNvPr>
          <p:cNvSpPr/>
          <p:nvPr/>
        </p:nvSpPr>
        <p:spPr>
          <a:xfrm rot="21422172" flipH="1" flipV="1">
            <a:off x="1836905" y="702110"/>
            <a:ext cx="2644148" cy="549275"/>
          </a:xfrm>
          <a:custGeom>
            <a:avLst/>
            <a:gdLst>
              <a:gd name="connsiteX0" fmla="*/ 0 w 3733800"/>
              <a:gd name="connsiteY0" fmla="*/ 374512 h 518445"/>
              <a:gd name="connsiteX1" fmla="*/ 1845733 w 3733800"/>
              <a:gd name="connsiteY1" fmla="*/ 1978 h 518445"/>
              <a:gd name="connsiteX2" fmla="*/ 3733800 w 3733800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518445">
                <a:moveTo>
                  <a:pt x="0" y="374512"/>
                </a:moveTo>
                <a:cubicBezTo>
                  <a:pt x="611716" y="176250"/>
                  <a:pt x="1223433" y="-22011"/>
                  <a:pt x="1845733" y="1978"/>
                </a:cubicBezTo>
                <a:cubicBezTo>
                  <a:pt x="2468033" y="25967"/>
                  <a:pt x="3100916" y="272206"/>
                  <a:pt x="3733800" y="518445"/>
                </a:cubicBezTo>
              </a:path>
            </a:pathLst>
          </a:custGeom>
          <a:noFill/>
          <a:ln w="57150">
            <a:solidFill>
              <a:srgbClr val="0000CC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a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1EF24270-0C58-5648-9AD5-B43CF949D5AC}"/>
              </a:ext>
            </a:extLst>
          </p:cNvPr>
          <p:cNvSpPr/>
          <p:nvPr/>
        </p:nvSpPr>
        <p:spPr>
          <a:xfrm rot="21422172">
            <a:off x="1836894" y="31771"/>
            <a:ext cx="2660208" cy="517525"/>
          </a:xfrm>
          <a:custGeom>
            <a:avLst/>
            <a:gdLst>
              <a:gd name="connsiteX0" fmla="*/ 0 w 3733800"/>
              <a:gd name="connsiteY0" fmla="*/ 374512 h 518445"/>
              <a:gd name="connsiteX1" fmla="*/ 1845733 w 3733800"/>
              <a:gd name="connsiteY1" fmla="*/ 1978 h 518445"/>
              <a:gd name="connsiteX2" fmla="*/ 3733800 w 3733800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518445">
                <a:moveTo>
                  <a:pt x="0" y="374512"/>
                </a:moveTo>
                <a:cubicBezTo>
                  <a:pt x="611716" y="176250"/>
                  <a:pt x="1223433" y="-22011"/>
                  <a:pt x="1845733" y="1978"/>
                </a:cubicBezTo>
                <a:cubicBezTo>
                  <a:pt x="2468033" y="25967"/>
                  <a:pt x="3100916" y="272206"/>
                  <a:pt x="3733800" y="518445"/>
                </a:cubicBezTo>
              </a:path>
            </a:pathLst>
          </a:custGeom>
          <a:noFill/>
          <a:ln w="57150">
            <a:solidFill>
              <a:srgbClr val="0000CC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C0246810-CD1A-C831-6734-3E2C591E0293}"/>
              </a:ext>
            </a:extLst>
          </p:cNvPr>
          <p:cNvSpPr/>
          <p:nvPr/>
        </p:nvSpPr>
        <p:spPr>
          <a:xfrm rot="3570559" flipH="1" flipV="1">
            <a:off x="45640" y="2075798"/>
            <a:ext cx="2659981" cy="547687"/>
          </a:xfrm>
          <a:custGeom>
            <a:avLst/>
            <a:gdLst>
              <a:gd name="connsiteX0" fmla="*/ 0 w 3733800"/>
              <a:gd name="connsiteY0" fmla="*/ 374512 h 518445"/>
              <a:gd name="connsiteX1" fmla="*/ 1845733 w 3733800"/>
              <a:gd name="connsiteY1" fmla="*/ 1978 h 518445"/>
              <a:gd name="connsiteX2" fmla="*/ 3733800 w 3733800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518445">
                <a:moveTo>
                  <a:pt x="0" y="374512"/>
                </a:moveTo>
                <a:cubicBezTo>
                  <a:pt x="611716" y="176250"/>
                  <a:pt x="1223433" y="-22011"/>
                  <a:pt x="1845733" y="1978"/>
                </a:cubicBezTo>
                <a:cubicBezTo>
                  <a:pt x="2468033" y="25967"/>
                  <a:pt x="3100916" y="272206"/>
                  <a:pt x="3733800" y="518445"/>
                </a:cubicBezTo>
              </a:path>
            </a:pathLst>
          </a:custGeom>
          <a:noFill/>
          <a:ln w="57150">
            <a:solidFill>
              <a:srgbClr val="0000CC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a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C7440891-91CB-6DB9-73AA-8B3A9F05F824}"/>
              </a:ext>
            </a:extLst>
          </p:cNvPr>
          <p:cNvSpPr/>
          <p:nvPr/>
        </p:nvSpPr>
        <p:spPr>
          <a:xfrm rot="3570559">
            <a:off x="655057" y="1822128"/>
            <a:ext cx="2609164" cy="519113"/>
          </a:xfrm>
          <a:custGeom>
            <a:avLst/>
            <a:gdLst>
              <a:gd name="connsiteX0" fmla="*/ 0 w 3733800"/>
              <a:gd name="connsiteY0" fmla="*/ 374512 h 518445"/>
              <a:gd name="connsiteX1" fmla="*/ 1845733 w 3733800"/>
              <a:gd name="connsiteY1" fmla="*/ 1978 h 518445"/>
              <a:gd name="connsiteX2" fmla="*/ 3733800 w 3733800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518445">
                <a:moveTo>
                  <a:pt x="0" y="374512"/>
                </a:moveTo>
                <a:cubicBezTo>
                  <a:pt x="611716" y="176250"/>
                  <a:pt x="1223433" y="-22011"/>
                  <a:pt x="1845733" y="1978"/>
                </a:cubicBezTo>
                <a:cubicBezTo>
                  <a:pt x="2468033" y="25967"/>
                  <a:pt x="3100916" y="272206"/>
                  <a:pt x="3733800" y="518445"/>
                </a:cubicBezTo>
              </a:path>
            </a:pathLst>
          </a:custGeom>
          <a:noFill/>
          <a:ln w="57150">
            <a:solidFill>
              <a:srgbClr val="0000CC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256F064D-7A04-F645-2FD4-E43CB0FB9308}"/>
              </a:ext>
            </a:extLst>
          </p:cNvPr>
          <p:cNvSpPr/>
          <p:nvPr/>
        </p:nvSpPr>
        <p:spPr>
          <a:xfrm rot="7335495" flipV="1">
            <a:off x="3044566" y="1771368"/>
            <a:ext cx="2682119" cy="549275"/>
          </a:xfrm>
          <a:custGeom>
            <a:avLst/>
            <a:gdLst>
              <a:gd name="connsiteX0" fmla="*/ 0 w 3733800"/>
              <a:gd name="connsiteY0" fmla="*/ 374512 h 518445"/>
              <a:gd name="connsiteX1" fmla="*/ 1845733 w 3733800"/>
              <a:gd name="connsiteY1" fmla="*/ 1978 h 518445"/>
              <a:gd name="connsiteX2" fmla="*/ 3733800 w 3733800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518445">
                <a:moveTo>
                  <a:pt x="0" y="374512"/>
                </a:moveTo>
                <a:cubicBezTo>
                  <a:pt x="611716" y="176250"/>
                  <a:pt x="1223433" y="-22011"/>
                  <a:pt x="1845733" y="1978"/>
                </a:cubicBezTo>
                <a:cubicBezTo>
                  <a:pt x="2468033" y="25967"/>
                  <a:pt x="3100916" y="272206"/>
                  <a:pt x="3733800" y="518445"/>
                </a:cubicBezTo>
              </a:path>
            </a:pathLst>
          </a:custGeom>
          <a:noFill/>
          <a:ln w="57150">
            <a:solidFill>
              <a:srgbClr val="0000CC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a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0FDB99AA-DE8C-41C3-DCC1-FC52254AE6F0}"/>
              </a:ext>
            </a:extLst>
          </p:cNvPr>
          <p:cNvSpPr/>
          <p:nvPr/>
        </p:nvSpPr>
        <p:spPr>
          <a:xfrm rot="7335495" flipH="1">
            <a:off x="3698653" y="2080162"/>
            <a:ext cx="2613191" cy="517525"/>
          </a:xfrm>
          <a:custGeom>
            <a:avLst/>
            <a:gdLst>
              <a:gd name="connsiteX0" fmla="*/ 0 w 3733800"/>
              <a:gd name="connsiteY0" fmla="*/ 374512 h 518445"/>
              <a:gd name="connsiteX1" fmla="*/ 1845733 w 3733800"/>
              <a:gd name="connsiteY1" fmla="*/ 1978 h 518445"/>
              <a:gd name="connsiteX2" fmla="*/ 3733800 w 3733800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518445">
                <a:moveTo>
                  <a:pt x="0" y="374512"/>
                </a:moveTo>
                <a:cubicBezTo>
                  <a:pt x="611716" y="176250"/>
                  <a:pt x="1223433" y="-22011"/>
                  <a:pt x="1845733" y="1978"/>
                </a:cubicBezTo>
                <a:cubicBezTo>
                  <a:pt x="2468033" y="25967"/>
                  <a:pt x="3100916" y="272206"/>
                  <a:pt x="3733800" y="518445"/>
                </a:cubicBezTo>
              </a:path>
            </a:pathLst>
          </a:custGeom>
          <a:noFill/>
          <a:ln w="57150">
            <a:solidFill>
              <a:srgbClr val="0000CC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A0FAC12-4F1F-D5E8-DEF2-5F503E038EE5}"/>
              </a:ext>
            </a:extLst>
          </p:cNvPr>
          <p:cNvSpPr/>
          <p:nvPr/>
        </p:nvSpPr>
        <p:spPr>
          <a:xfrm>
            <a:off x="2881960" y="290189"/>
            <a:ext cx="554037" cy="58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02D8C70-46C7-1FD8-D691-145E4EA9A2A6}"/>
              </a:ext>
            </a:extLst>
          </p:cNvPr>
          <p:cNvSpPr/>
          <p:nvPr/>
        </p:nvSpPr>
        <p:spPr>
          <a:xfrm>
            <a:off x="1419404" y="1890780"/>
            <a:ext cx="555625" cy="588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197A103-D218-2DB6-010F-2C3B2220770E}"/>
              </a:ext>
            </a:extLst>
          </p:cNvPr>
          <p:cNvSpPr/>
          <p:nvPr/>
        </p:nvSpPr>
        <p:spPr>
          <a:xfrm>
            <a:off x="4559050" y="1750429"/>
            <a:ext cx="554038" cy="588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92F482-F832-4E50-7E62-E6F74430315F}"/>
              </a:ext>
            </a:extLst>
          </p:cNvPr>
          <p:cNvSpPr txBox="1"/>
          <p:nvPr/>
        </p:nvSpPr>
        <p:spPr>
          <a:xfrm>
            <a:off x="5639503" y="1729353"/>
            <a:ext cx="1981200" cy="954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rtl="0" eaLnBrk="1" hangingPunct="1">
              <a:defRPr/>
            </a:pPr>
            <a:r>
              <a:rPr lang="en-US" sz="2800" dirty="0">
                <a:latin typeface="Arial" charset="0"/>
              </a:rPr>
              <a:t>Deseos físicos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7E2482E-B930-DD6E-C08B-870740469DA6}"/>
              </a:ext>
            </a:extLst>
          </p:cNvPr>
          <p:cNvSpPr txBox="1"/>
          <p:nvPr/>
        </p:nvSpPr>
        <p:spPr>
          <a:xfrm>
            <a:off x="9879662" y="1696998"/>
            <a:ext cx="2253071" cy="954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0" eaLnBrk="1" hangingPunct="1">
              <a:defRPr/>
            </a:pPr>
            <a:r>
              <a:rPr lang="en-US" sz="2800" dirty="0">
                <a:latin typeface="Arial" charset="0"/>
              </a:rPr>
              <a:t>Emociones, Sentimientos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010BA03-99B7-067D-40BC-685532231CA3}"/>
              </a:ext>
            </a:extLst>
          </p:cNvPr>
          <p:cNvSpPr txBox="1"/>
          <p:nvPr/>
        </p:nvSpPr>
        <p:spPr>
          <a:xfrm>
            <a:off x="7739544" y="5309656"/>
            <a:ext cx="1783110" cy="1384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0" eaLnBrk="1" hangingPunct="1">
              <a:defRPr/>
            </a:pPr>
            <a:r>
              <a:rPr lang="en-US" sz="2800" dirty="0">
                <a:latin typeface="Arial" charset="0"/>
              </a:rPr>
              <a:t>Pensar, </a:t>
            </a: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err="1" smtClean="0">
                <a:latin typeface="Arial" charset="0"/>
              </a:rPr>
              <a:t>razonar</a:t>
            </a:r>
            <a:r>
              <a:rPr lang="en-US" sz="2800" dirty="0">
                <a:latin typeface="Arial" charset="0"/>
              </a:rPr>
              <a:t>, recordar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B38B5967-E57F-59A6-657B-CBF4F89FDDEA}"/>
              </a:ext>
            </a:extLst>
          </p:cNvPr>
          <p:cNvSpPr/>
          <p:nvPr/>
        </p:nvSpPr>
        <p:spPr>
          <a:xfrm rot="21422172" flipH="1" flipV="1">
            <a:off x="7511430" y="2388129"/>
            <a:ext cx="2398839" cy="549275"/>
          </a:xfrm>
          <a:custGeom>
            <a:avLst/>
            <a:gdLst>
              <a:gd name="connsiteX0" fmla="*/ 0 w 3733800"/>
              <a:gd name="connsiteY0" fmla="*/ 374512 h 518445"/>
              <a:gd name="connsiteX1" fmla="*/ 1845733 w 3733800"/>
              <a:gd name="connsiteY1" fmla="*/ 1978 h 518445"/>
              <a:gd name="connsiteX2" fmla="*/ 3733800 w 3733800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518445">
                <a:moveTo>
                  <a:pt x="0" y="374512"/>
                </a:moveTo>
                <a:cubicBezTo>
                  <a:pt x="611716" y="176250"/>
                  <a:pt x="1223433" y="-22011"/>
                  <a:pt x="1845733" y="1978"/>
                </a:cubicBezTo>
                <a:cubicBezTo>
                  <a:pt x="2468033" y="25967"/>
                  <a:pt x="3100916" y="272206"/>
                  <a:pt x="3733800" y="518445"/>
                </a:cubicBezTo>
              </a:path>
            </a:pathLst>
          </a:custGeom>
          <a:noFill/>
          <a:ln w="57150">
            <a:solidFill>
              <a:srgbClr val="0000CC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r>
              <a:rPr lang="en-US" dirty="0"/>
              <a:t>a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1EF24270-0C58-5648-9AD5-B43CF949D5AC}"/>
              </a:ext>
            </a:extLst>
          </p:cNvPr>
          <p:cNvSpPr/>
          <p:nvPr/>
        </p:nvSpPr>
        <p:spPr>
          <a:xfrm rot="21422172">
            <a:off x="7511422" y="1717875"/>
            <a:ext cx="2411597" cy="517525"/>
          </a:xfrm>
          <a:custGeom>
            <a:avLst/>
            <a:gdLst>
              <a:gd name="connsiteX0" fmla="*/ 0 w 3733800"/>
              <a:gd name="connsiteY0" fmla="*/ 374512 h 518445"/>
              <a:gd name="connsiteX1" fmla="*/ 1845733 w 3733800"/>
              <a:gd name="connsiteY1" fmla="*/ 1978 h 518445"/>
              <a:gd name="connsiteX2" fmla="*/ 3733800 w 3733800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518445">
                <a:moveTo>
                  <a:pt x="0" y="374512"/>
                </a:moveTo>
                <a:cubicBezTo>
                  <a:pt x="611716" y="176250"/>
                  <a:pt x="1223433" y="-22011"/>
                  <a:pt x="1845733" y="1978"/>
                </a:cubicBezTo>
                <a:cubicBezTo>
                  <a:pt x="2468033" y="25967"/>
                  <a:pt x="3100916" y="272206"/>
                  <a:pt x="3733800" y="518445"/>
                </a:cubicBezTo>
              </a:path>
            </a:pathLst>
          </a:custGeom>
          <a:noFill/>
          <a:ln w="57150">
            <a:solidFill>
              <a:srgbClr val="0000CC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C0246810-CD1A-C831-6734-3E2C591E0293}"/>
              </a:ext>
            </a:extLst>
          </p:cNvPr>
          <p:cNvSpPr/>
          <p:nvPr/>
        </p:nvSpPr>
        <p:spPr>
          <a:xfrm rot="3570559" flipH="1" flipV="1">
            <a:off x="5700448" y="3789682"/>
            <a:ext cx="2739374" cy="547687"/>
          </a:xfrm>
          <a:custGeom>
            <a:avLst/>
            <a:gdLst>
              <a:gd name="connsiteX0" fmla="*/ 0 w 3733800"/>
              <a:gd name="connsiteY0" fmla="*/ 374512 h 518445"/>
              <a:gd name="connsiteX1" fmla="*/ 1845733 w 3733800"/>
              <a:gd name="connsiteY1" fmla="*/ 1978 h 518445"/>
              <a:gd name="connsiteX2" fmla="*/ 3733800 w 3733800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518445">
                <a:moveTo>
                  <a:pt x="0" y="374512"/>
                </a:moveTo>
                <a:cubicBezTo>
                  <a:pt x="611716" y="176250"/>
                  <a:pt x="1223433" y="-22011"/>
                  <a:pt x="1845733" y="1978"/>
                </a:cubicBezTo>
                <a:cubicBezTo>
                  <a:pt x="2468033" y="25967"/>
                  <a:pt x="3100916" y="272206"/>
                  <a:pt x="3733800" y="518445"/>
                </a:cubicBezTo>
              </a:path>
            </a:pathLst>
          </a:custGeom>
          <a:noFill/>
          <a:ln w="57150">
            <a:solidFill>
              <a:srgbClr val="0000CC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r>
              <a:rPr lang="en-US" dirty="0"/>
              <a:t>a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xmlns="" id="{C7440891-91CB-6DB9-73AA-8B3A9F05F824}"/>
              </a:ext>
            </a:extLst>
          </p:cNvPr>
          <p:cNvSpPr/>
          <p:nvPr/>
        </p:nvSpPr>
        <p:spPr>
          <a:xfrm rot="3570559">
            <a:off x="6280160" y="3587974"/>
            <a:ext cx="2809160" cy="519113"/>
          </a:xfrm>
          <a:custGeom>
            <a:avLst/>
            <a:gdLst>
              <a:gd name="connsiteX0" fmla="*/ 0 w 3733800"/>
              <a:gd name="connsiteY0" fmla="*/ 374512 h 518445"/>
              <a:gd name="connsiteX1" fmla="*/ 1845733 w 3733800"/>
              <a:gd name="connsiteY1" fmla="*/ 1978 h 518445"/>
              <a:gd name="connsiteX2" fmla="*/ 3733800 w 3733800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518445">
                <a:moveTo>
                  <a:pt x="0" y="374512"/>
                </a:moveTo>
                <a:cubicBezTo>
                  <a:pt x="611716" y="176250"/>
                  <a:pt x="1223433" y="-22011"/>
                  <a:pt x="1845733" y="1978"/>
                </a:cubicBezTo>
                <a:cubicBezTo>
                  <a:pt x="2468033" y="25967"/>
                  <a:pt x="3100916" y="272206"/>
                  <a:pt x="3733800" y="518445"/>
                </a:cubicBezTo>
              </a:path>
            </a:pathLst>
          </a:custGeom>
          <a:noFill/>
          <a:ln w="57150">
            <a:solidFill>
              <a:srgbClr val="0000CC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256F064D-7A04-F645-2FD4-E43CB0FB9308}"/>
              </a:ext>
            </a:extLst>
          </p:cNvPr>
          <p:cNvSpPr/>
          <p:nvPr/>
        </p:nvSpPr>
        <p:spPr>
          <a:xfrm rot="7335495" flipV="1">
            <a:off x="8046278" y="3581135"/>
            <a:ext cx="3060375" cy="549275"/>
          </a:xfrm>
          <a:custGeom>
            <a:avLst/>
            <a:gdLst>
              <a:gd name="connsiteX0" fmla="*/ 0 w 3733800"/>
              <a:gd name="connsiteY0" fmla="*/ 374512 h 518445"/>
              <a:gd name="connsiteX1" fmla="*/ 1845733 w 3733800"/>
              <a:gd name="connsiteY1" fmla="*/ 1978 h 518445"/>
              <a:gd name="connsiteX2" fmla="*/ 3733800 w 3733800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518445">
                <a:moveTo>
                  <a:pt x="0" y="374512"/>
                </a:moveTo>
                <a:cubicBezTo>
                  <a:pt x="611716" y="176250"/>
                  <a:pt x="1223433" y="-22011"/>
                  <a:pt x="1845733" y="1978"/>
                </a:cubicBezTo>
                <a:cubicBezTo>
                  <a:pt x="2468033" y="25967"/>
                  <a:pt x="3100916" y="272206"/>
                  <a:pt x="3733800" y="518445"/>
                </a:cubicBezTo>
              </a:path>
            </a:pathLst>
          </a:custGeom>
          <a:noFill/>
          <a:ln w="57150">
            <a:solidFill>
              <a:srgbClr val="0000CC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r>
              <a:rPr lang="en-US" dirty="0"/>
              <a:t>a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xmlns="" id="{0FDB99AA-DE8C-41C3-DCC1-FC52254AE6F0}"/>
              </a:ext>
            </a:extLst>
          </p:cNvPr>
          <p:cNvSpPr/>
          <p:nvPr/>
        </p:nvSpPr>
        <p:spPr>
          <a:xfrm rot="7335495" flipH="1">
            <a:off x="8785444" y="3799452"/>
            <a:ext cx="2936009" cy="517525"/>
          </a:xfrm>
          <a:custGeom>
            <a:avLst/>
            <a:gdLst>
              <a:gd name="connsiteX0" fmla="*/ 0 w 3733800"/>
              <a:gd name="connsiteY0" fmla="*/ 374512 h 518445"/>
              <a:gd name="connsiteX1" fmla="*/ 1845733 w 3733800"/>
              <a:gd name="connsiteY1" fmla="*/ 1978 h 518445"/>
              <a:gd name="connsiteX2" fmla="*/ 3733800 w 3733800"/>
              <a:gd name="connsiteY2" fmla="*/ 518445 h 51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518445">
                <a:moveTo>
                  <a:pt x="0" y="374512"/>
                </a:moveTo>
                <a:cubicBezTo>
                  <a:pt x="611716" y="176250"/>
                  <a:pt x="1223433" y="-22011"/>
                  <a:pt x="1845733" y="1978"/>
                </a:cubicBezTo>
                <a:cubicBezTo>
                  <a:pt x="2468033" y="25967"/>
                  <a:pt x="3100916" y="272206"/>
                  <a:pt x="3733800" y="518445"/>
                </a:cubicBezTo>
              </a:path>
            </a:pathLst>
          </a:custGeom>
          <a:noFill/>
          <a:ln w="57150">
            <a:solidFill>
              <a:srgbClr val="0000CC"/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A0FAC12-4F1F-D5E8-DEF2-5F503E038EE5}"/>
              </a:ext>
            </a:extLst>
          </p:cNvPr>
          <p:cNvSpPr/>
          <p:nvPr/>
        </p:nvSpPr>
        <p:spPr>
          <a:xfrm>
            <a:off x="8440201" y="2011194"/>
            <a:ext cx="554037" cy="58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02D8C70-46C7-1FD8-D691-145E4EA9A2A6}"/>
              </a:ext>
            </a:extLst>
          </p:cNvPr>
          <p:cNvSpPr/>
          <p:nvPr/>
        </p:nvSpPr>
        <p:spPr>
          <a:xfrm>
            <a:off x="7087817" y="3646811"/>
            <a:ext cx="555625" cy="588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197A103-D218-2DB6-010F-2C3B2220770E}"/>
              </a:ext>
            </a:extLst>
          </p:cNvPr>
          <p:cNvSpPr/>
          <p:nvPr/>
        </p:nvSpPr>
        <p:spPr>
          <a:xfrm>
            <a:off x="9779906" y="3558744"/>
            <a:ext cx="554038" cy="588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xmlns="" id="{6C4A4724-F36A-5E1B-D54B-C463BEECE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449" y="663046"/>
            <a:ext cx="10972800" cy="71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600" kern="0" dirty="0" err="1" smtClean="0">
                <a:solidFill>
                  <a:srgbClr val="0000CC"/>
                </a:solidFill>
              </a:rPr>
              <a:t>Relaciones</a:t>
            </a:r>
            <a:endParaRPr lang="en-US" altLang="en-US" sz="3600" kern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E4093861-F08D-F7F4-5A16-9E868BE83DA0}"/>
              </a:ext>
            </a:extLst>
          </p:cNvPr>
          <p:cNvSpPr txBox="1">
            <a:spLocks/>
          </p:cNvSpPr>
          <p:nvPr/>
        </p:nvSpPr>
        <p:spPr bwMode="auto">
          <a:xfrm>
            <a:off x="6002866" y="1371600"/>
            <a:ext cx="6070601" cy="539326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kern="0" dirty="0" err="1" smtClean="0"/>
              <a:t>Gén</a:t>
            </a:r>
            <a:r>
              <a:rPr lang="en-US" kern="0" dirty="0" smtClean="0"/>
              <a:t> 25:29-30 – </a:t>
            </a:r>
            <a:r>
              <a:rPr lang="es-ES" kern="0" dirty="0" smtClean="0"/>
              <a:t>Esaú vino agotado del campo. 30  Entonces Esaú dijo a Jacob: «Te ruego que me des a comer un poco de ese guisado rojo, pues </a:t>
            </a:r>
            <a:r>
              <a:rPr lang="es-ES" b="1" kern="0" dirty="0" smtClean="0">
                <a:solidFill>
                  <a:srgbClr val="FF0000"/>
                </a:solidFill>
              </a:rPr>
              <a:t>estoy agotado</a:t>
            </a:r>
            <a:r>
              <a:rPr lang="es-ES" kern="0" dirty="0" smtClean="0"/>
              <a:t>».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kern="0" dirty="0" err="1" smtClean="0"/>
              <a:t>Heb</a:t>
            </a:r>
            <a:r>
              <a:rPr lang="en-US" kern="0" dirty="0" smtClean="0"/>
              <a:t> 12:17 – …</a:t>
            </a:r>
            <a:r>
              <a:rPr lang="es-ES" kern="0" dirty="0" smtClean="0"/>
              <a:t>después, cuando </a:t>
            </a:r>
            <a:r>
              <a:rPr lang="es-ES" b="1" kern="0" dirty="0" smtClean="0">
                <a:solidFill>
                  <a:srgbClr val="FF0000"/>
                </a:solidFill>
              </a:rPr>
              <a:t>quiso heredar la bendición</a:t>
            </a:r>
            <a:r>
              <a:rPr lang="es-ES" kern="0" dirty="0" smtClean="0"/>
              <a:t>, fue rechazado, pues no halló ocasión para el arrepentimiento, aunque la </a:t>
            </a:r>
            <a:r>
              <a:rPr lang="es-ES" b="1" kern="0" dirty="0" smtClean="0">
                <a:solidFill>
                  <a:srgbClr val="FF0000"/>
                </a:solidFill>
              </a:rPr>
              <a:t>buscó con lágrimas</a:t>
            </a:r>
            <a:r>
              <a:rPr lang="es-ES" kern="0" dirty="0" smtClean="0"/>
              <a:t>. 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kern="0" dirty="0" smtClean="0"/>
              <a:t>II Sam 13:14-15 – </a:t>
            </a:r>
            <a:r>
              <a:rPr lang="es-ES" kern="0" dirty="0" smtClean="0"/>
              <a:t>Pero él no quiso escucharla; como era más fuerte que ella, la forzó, y se acostó con ella. 15 Entonces </a:t>
            </a:r>
            <a:r>
              <a:rPr lang="es-ES" kern="0" dirty="0" err="1" smtClean="0"/>
              <a:t>Amnón</a:t>
            </a:r>
            <a:r>
              <a:rPr lang="es-ES" kern="0" dirty="0" smtClean="0"/>
              <a:t> la aborreció con un </a:t>
            </a:r>
            <a:r>
              <a:rPr lang="es-ES" b="1" kern="0" dirty="0" smtClean="0">
                <a:solidFill>
                  <a:srgbClr val="FF0000"/>
                </a:solidFill>
              </a:rPr>
              <a:t>odio</a:t>
            </a:r>
            <a:r>
              <a:rPr lang="es-ES" kern="0" dirty="0" smtClean="0"/>
              <a:t> muy grande; porque el odio con que la aborreció fue mayor que el </a:t>
            </a:r>
            <a:r>
              <a:rPr lang="es-ES" b="1" kern="0" dirty="0" smtClean="0">
                <a:solidFill>
                  <a:srgbClr val="FF0000"/>
                </a:solidFill>
              </a:rPr>
              <a:t>amor</a:t>
            </a:r>
            <a:r>
              <a:rPr lang="es-ES" kern="0" dirty="0" smtClean="0"/>
              <a:t> con que la había amado. Y </a:t>
            </a:r>
            <a:r>
              <a:rPr lang="es-ES" kern="0" dirty="0" err="1" smtClean="0"/>
              <a:t>Amnón</a:t>
            </a:r>
            <a:r>
              <a:rPr lang="es-ES" kern="0" dirty="0" smtClean="0"/>
              <a:t> le dijo: «Levántate, vete». </a:t>
            </a:r>
            <a:endParaRPr lang="en-US" kern="0" dirty="0"/>
          </a:p>
        </p:txBody>
      </p:sp>
      <p:sp>
        <p:nvSpPr>
          <p:cNvPr id="98306" name="Title 1">
            <a:extLst>
              <a:ext uri="{FF2B5EF4-FFF2-40B4-BE49-F238E27FC236}">
                <a16:creationId xmlns:a16="http://schemas.microsoft.com/office/drawing/2014/main" xmlns="" id="{0D842355-3156-5E19-2D4B-0635A7B98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72533"/>
            <a:ext cx="6002866" cy="719138"/>
          </a:xfrm>
        </p:spPr>
        <p:txBody>
          <a:bodyPr/>
          <a:lstStyle/>
          <a:p>
            <a:r>
              <a:rPr lang="en-US" altLang="en-US" dirty="0">
                <a:solidFill>
                  <a:srgbClr val="0000CC"/>
                </a:solidFill>
              </a:rPr>
              <a:t>Emotions &amp; </a:t>
            </a:r>
            <a:r>
              <a:rPr lang="en-US" altLang="en-US" dirty="0" smtClean="0">
                <a:solidFill>
                  <a:srgbClr val="0000CC"/>
                </a:solidFill>
              </a:rPr>
              <a:t/>
            </a:r>
            <a:br>
              <a:rPr lang="en-US" altLang="en-US" dirty="0" smtClean="0">
                <a:solidFill>
                  <a:srgbClr val="0000CC"/>
                </a:solidFill>
              </a:rPr>
            </a:br>
            <a:r>
              <a:rPr lang="en-US" altLang="en-US" dirty="0" smtClean="0">
                <a:solidFill>
                  <a:srgbClr val="0000CC"/>
                </a:solidFill>
              </a:rPr>
              <a:t>Physical </a:t>
            </a:r>
            <a:r>
              <a:rPr lang="en-US" altLang="en-US" dirty="0">
                <a:solidFill>
                  <a:srgbClr val="0000CC"/>
                </a:solidFill>
              </a:rPr>
              <a:t>Desires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093861-F08D-F7F4-5A16-9E868BE83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4" y="1371600"/>
            <a:ext cx="5731934" cy="569753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dirty="0"/>
              <a:t>Gen 25:29-30 – Esau came in from the field, and he was weary. </a:t>
            </a:r>
            <a:r>
              <a:rPr lang="en-US" baseline="30000" dirty="0"/>
              <a:t>30 </a:t>
            </a:r>
            <a:r>
              <a:rPr lang="en-US" dirty="0"/>
              <a:t>And Esau said to Jacob, “Please feed me with that same red stew, for </a:t>
            </a:r>
            <a:r>
              <a:rPr lang="en-US" b="1" dirty="0">
                <a:solidFill>
                  <a:srgbClr val="FF0000"/>
                </a:solidFill>
              </a:rPr>
              <a:t>I am weary</a:t>
            </a:r>
            <a:r>
              <a:rPr lang="en-US" dirty="0"/>
              <a:t>.”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dirty="0" err="1"/>
              <a:t>Heb</a:t>
            </a:r>
            <a:r>
              <a:rPr lang="en-US" dirty="0"/>
              <a:t> 12:17 – …afterward, when </a:t>
            </a:r>
            <a:r>
              <a:rPr lang="en-US" b="1" dirty="0">
                <a:solidFill>
                  <a:srgbClr val="FF0000"/>
                </a:solidFill>
              </a:rPr>
              <a:t>he wanted to inherit the blessing</a:t>
            </a:r>
            <a:r>
              <a:rPr lang="en-US" dirty="0"/>
              <a:t>, he was rejected, for he found no place for repentance, though he sought it </a:t>
            </a:r>
            <a:r>
              <a:rPr lang="en-US" b="1" dirty="0">
                <a:solidFill>
                  <a:srgbClr val="FF0000"/>
                </a:solidFill>
              </a:rPr>
              <a:t>diligently with tears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dirty="0"/>
              <a:t>II Sam 13:14-15 – However, he would not heed her voice; and being stronger than she, he forced her and lay with her.  </a:t>
            </a:r>
            <a:r>
              <a:rPr lang="en-US" baseline="30000" dirty="0"/>
              <a:t>15 </a:t>
            </a:r>
            <a:r>
              <a:rPr lang="en-US" dirty="0"/>
              <a:t>Then </a:t>
            </a:r>
            <a:r>
              <a:rPr lang="en-US" dirty="0" err="1"/>
              <a:t>Amnon</a:t>
            </a:r>
            <a:r>
              <a:rPr lang="en-US" dirty="0"/>
              <a:t> hated her exceedingly, so that the </a:t>
            </a:r>
            <a:r>
              <a:rPr lang="en-US" b="1" dirty="0">
                <a:solidFill>
                  <a:srgbClr val="FF0000"/>
                </a:solidFill>
              </a:rPr>
              <a:t>hatred</a:t>
            </a:r>
            <a:r>
              <a:rPr lang="en-US" dirty="0"/>
              <a:t> with which he hated her was greater than the </a:t>
            </a:r>
            <a:r>
              <a:rPr lang="en-US" b="1" dirty="0">
                <a:solidFill>
                  <a:srgbClr val="FF0000"/>
                </a:solidFill>
              </a:rPr>
              <a:t>love</a:t>
            </a:r>
            <a:r>
              <a:rPr lang="en-US" dirty="0"/>
              <a:t> with which he had loved her. And </a:t>
            </a:r>
            <a:r>
              <a:rPr lang="en-US" dirty="0" err="1"/>
              <a:t>Amnon</a:t>
            </a:r>
            <a:r>
              <a:rPr lang="en-US" dirty="0"/>
              <a:t> said to her, “Arise, be gone!”</a:t>
            </a:r>
          </a:p>
        </p:txBody>
      </p:sp>
      <p:sp>
        <p:nvSpPr>
          <p:cNvPr id="98308" name="Slide Number Placeholder 2">
            <a:extLst>
              <a:ext uri="{FF2B5EF4-FFF2-40B4-BE49-F238E27FC236}">
                <a16:creationId xmlns:a16="http://schemas.microsoft.com/office/drawing/2014/main" xmlns="" id="{DD0A3724-20EE-5CF5-2A52-E7A4142D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8BFF66-2DA3-4386-B06F-0DEB4607422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D842355-3156-5E19-2D4B-0635A7B98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733" y="372533"/>
            <a:ext cx="6002866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kern="0" dirty="0" smtClean="0">
                <a:solidFill>
                  <a:srgbClr val="0000CC"/>
                </a:solidFill>
              </a:rPr>
              <a:t>Las </a:t>
            </a:r>
            <a:r>
              <a:rPr lang="en-US" altLang="en-US" kern="0" dirty="0" err="1" smtClean="0">
                <a:solidFill>
                  <a:srgbClr val="0000CC"/>
                </a:solidFill>
              </a:rPr>
              <a:t>emociones</a:t>
            </a:r>
            <a:r>
              <a:rPr lang="en-US" altLang="en-US" kern="0" dirty="0" smtClean="0">
                <a:solidFill>
                  <a:srgbClr val="0000CC"/>
                </a:solidFill>
              </a:rPr>
              <a:t> </a:t>
            </a:r>
            <a:br>
              <a:rPr lang="en-US" altLang="en-US" kern="0" dirty="0" smtClean="0">
                <a:solidFill>
                  <a:srgbClr val="0000CC"/>
                </a:solidFill>
              </a:rPr>
            </a:br>
            <a:r>
              <a:rPr lang="en-US" altLang="en-US" kern="0" dirty="0" smtClean="0">
                <a:solidFill>
                  <a:srgbClr val="0000CC"/>
                </a:solidFill>
              </a:rPr>
              <a:t>y </a:t>
            </a:r>
            <a:r>
              <a:rPr lang="en-US" altLang="en-US" kern="0" dirty="0" err="1" smtClean="0">
                <a:solidFill>
                  <a:srgbClr val="0000CC"/>
                </a:solidFill>
              </a:rPr>
              <a:t>los</a:t>
            </a:r>
            <a:r>
              <a:rPr lang="en-US" altLang="en-US" kern="0" dirty="0" smtClean="0">
                <a:solidFill>
                  <a:srgbClr val="0000CC"/>
                </a:solidFill>
              </a:rPr>
              <a:t> </a:t>
            </a:r>
            <a:r>
              <a:rPr lang="en-US" altLang="en-US" kern="0" dirty="0" err="1" smtClean="0">
                <a:solidFill>
                  <a:srgbClr val="0000CC"/>
                </a:solidFill>
              </a:rPr>
              <a:t>deseos</a:t>
            </a:r>
            <a:r>
              <a:rPr lang="en-US" altLang="en-US" kern="0" dirty="0" smtClean="0">
                <a:solidFill>
                  <a:srgbClr val="0000CC"/>
                </a:solidFill>
              </a:rPr>
              <a:t> </a:t>
            </a:r>
            <a:r>
              <a:rPr lang="en-US" altLang="en-US" kern="0" dirty="0" err="1" smtClean="0">
                <a:solidFill>
                  <a:srgbClr val="0000CC"/>
                </a:solidFill>
              </a:rPr>
              <a:t>físicos</a:t>
            </a:r>
            <a:endParaRPr lang="en-US" altLang="en-US" kern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D3A3D7A1-D38E-3EB0-63D7-FCF627815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467" y="693738"/>
            <a:ext cx="6477000" cy="61642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kern="0" dirty="0" err="1" smtClean="0"/>
              <a:t>En</a:t>
            </a:r>
            <a:r>
              <a:rPr lang="en-US" altLang="en-US" sz="2400" kern="0" dirty="0" smtClean="0"/>
              <a:t> la </a:t>
            </a:r>
            <a:r>
              <a:rPr lang="en-US" altLang="en-US" sz="2400" kern="0" dirty="0" err="1" smtClean="0"/>
              <a:t>Creación</a:t>
            </a:r>
            <a:r>
              <a:rPr lang="en-US" altLang="en-US" sz="2400" kern="0" dirty="0" smtClean="0"/>
              <a:t>:</a:t>
            </a:r>
          </a:p>
          <a:p>
            <a:pPr lvl="1"/>
            <a:r>
              <a:rPr lang="en-US" altLang="en-US" sz="2000" kern="0" dirty="0" err="1" smtClean="0"/>
              <a:t>Gén</a:t>
            </a:r>
            <a:r>
              <a:rPr lang="en-US" altLang="en-US" sz="2000" kern="0" dirty="0" smtClean="0"/>
              <a:t> 2:18 – no </a:t>
            </a:r>
            <a:r>
              <a:rPr lang="en-US" altLang="en-US" sz="2000" kern="0" dirty="0" err="1" smtClean="0"/>
              <a:t>es</a:t>
            </a:r>
            <a:r>
              <a:rPr lang="en-US" altLang="en-US" sz="2000" kern="0" dirty="0" smtClean="0"/>
              <a:t> </a:t>
            </a:r>
            <a:r>
              <a:rPr lang="en-US" altLang="en-US" sz="2000" kern="0" dirty="0" err="1" smtClean="0"/>
              <a:t>bueno</a:t>
            </a:r>
            <a:r>
              <a:rPr lang="en-US" altLang="en-US" sz="2000" kern="0" dirty="0" smtClean="0"/>
              <a:t> que el hombre </a:t>
            </a:r>
            <a:r>
              <a:rPr lang="en-US" altLang="en-US" sz="2000" kern="0" dirty="0" err="1" smtClean="0"/>
              <a:t>esté</a:t>
            </a:r>
            <a:r>
              <a:rPr lang="en-US" altLang="en-US" sz="2000" kern="0" dirty="0" smtClean="0"/>
              <a:t> </a:t>
            </a:r>
            <a:r>
              <a:rPr lang="en-US" altLang="en-US" sz="2000" b="1" kern="0" dirty="0" smtClean="0">
                <a:solidFill>
                  <a:srgbClr val="FF0000"/>
                </a:solidFill>
              </a:rPr>
              <a:t>solo</a:t>
            </a:r>
          </a:p>
          <a:p>
            <a:pPr lvl="1"/>
            <a:r>
              <a:rPr lang="en-US" altLang="en-US" sz="2000" kern="0" dirty="0" err="1" smtClean="0"/>
              <a:t>Gén</a:t>
            </a:r>
            <a:r>
              <a:rPr lang="en-US" altLang="en-US" sz="2000" kern="0" dirty="0" smtClean="0"/>
              <a:t> 2:25 – …</a:t>
            </a:r>
            <a:r>
              <a:rPr lang="en-US" altLang="en-US" sz="2000" kern="0" dirty="0" err="1" smtClean="0"/>
              <a:t>pero</a:t>
            </a:r>
            <a:r>
              <a:rPr lang="en-US" altLang="en-US" sz="2000" kern="0" dirty="0" smtClean="0"/>
              <a:t> no </a:t>
            </a:r>
            <a:r>
              <a:rPr lang="en-US" altLang="en-US" sz="2000" b="1" kern="0" dirty="0" smtClean="0">
                <a:solidFill>
                  <a:srgbClr val="FF0000"/>
                </a:solidFill>
              </a:rPr>
              <a:t>se </a:t>
            </a:r>
            <a:r>
              <a:rPr lang="en-US" altLang="en-US" sz="2000" b="1" kern="0" dirty="0" err="1" smtClean="0">
                <a:solidFill>
                  <a:srgbClr val="FF0000"/>
                </a:solidFill>
              </a:rPr>
              <a:t>avergonzaban</a:t>
            </a:r>
            <a:endParaRPr lang="en-US" altLang="en-US" sz="2000" b="1" kern="0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000" kern="0" dirty="0" err="1" smtClean="0"/>
              <a:t>Gén</a:t>
            </a:r>
            <a:r>
              <a:rPr lang="en-US" altLang="en-US" sz="2000" kern="0" dirty="0" smtClean="0"/>
              <a:t> 3:10 – ‘</a:t>
            </a:r>
            <a:r>
              <a:rPr lang="en-US" altLang="en-US" sz="2000" kern="0" dirty="0" err="1" smtClean="0"/>
              <a:t>tuve</a:t>
            </a:r>
            <a:r>
              <a:rPr lang="en-US" altLang="en-US" sz="2000" kern="0" dirty="0" smtClean="0"/>
              <a:t> </a:t>
            </a:r>
            <a:r>
              <a:rPr lang="en-US" altLang="en-US" sz="2000" b="1" kern="0" dirty="0" err="1" smtClean="0">
                <a:solidFill>
                  <a:srgbClr val="FF0000"/>
                </a:solidFill>
              </a:rPr>
              <a:t>miedo</a:t>
            </a:r>
            <a:r>
              <a:rPr lang="en-US" altLang="en-US" sz="2000" b="1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000" kern="0" dirty="0" err="1" smtClean="0"/>
              <a:t>porque</a:t>
            </a:r>
            <a:r>
              <a:rPr lang="en-US" altLang="en-US" sz="2000" kern="0" dirty="0" smtClean="0"/>
              <a:t> </a:t>
            </a:r>
            <a:r>
              <a:rPr lang="en-US" altLang="en-US" sz="2000" kern="0" dirty="0" err="1" smtClean="0"/>
              <a:t>estaba</a:t>
            </a:r>
            <a:r>
              <a:rPr lang="en-US" altLang="en-US" sz="2000" kern="0" dirty="0" smtClean="0"/>
              <a:t> </a:t>
            </a:r>
            <a:r>
              <a:rPr lang="en-US" altLang="en-US" sz="2000" kern="0" dirty="0" err="1" smtClean="0"/>
              <a:t>desnudo</a:t>
            </a:r>
            <a:r>
              <a:rPr lang="en-US" altLang="en-US" sz="2000" kern="0" dirty="0" smtClean="0"/>
              <a:t>...'</a:t>
            </a:r>
          </a:p>
          <a:p>
            <a:pPr lvl="1"/>
            <a:r>
              <a:rPr lang="en-US" altLang="en-US" sz="2000" kern="0" dirty="0" err="1" smtClean="0"/>
              <a:t>Gén</a:t>
            </a:r>
            <a:r>
              <a:rPr lang="en-US" altLang="en-US" sz="2000" kern="0" dirty="0" smtClean="0"/>
              <a:t> 4:5 – </a:t>
            </a:r>
            <a:r>
              <a:rPr lang="en-US" altLang="en-US" sz="2000" kern="0" dirty="0" err="1" smtClean="0"/>
              <a:t>Caín</a:t>
            </a:r>
            <a:r>
              <a:rPr lang="en-US" altLang="en-US" sz="2000" kern="0" dirty="0" smtClean="0"/>
              <a:t> </a:t>
            </a:r>
            <a:r>
              <a:rPr lang="en-US" altLang="en-US" sz="2000" b="1" kern="0" dirty="0" smtClean="0">
                <a:solidFill>
                  <a:srgbClr val="FF0000"/>
                </a:solidFill>
              </a:rPr>
              <a:t>se </a:t>
            </a:r>
            <a:r>
              <a:rPr lang="en-US" altLang="en-US" sz="2000" b="1" kern="0" dirty="0" err="1" smtClean="0">
                <a:solidFill>
                  <a:srgbClr val="FF0000"/>
                </a:solidFill>
              </a:rPr>
              <a:t>enojó</a:t>
            </a:r>
            <a:r>
              <a:rPr lang="en-US" altLang="en-US" sz="2000" kern="0" dirty="0" smtClean="0"/>
              <a:t> mucho y </a:t>
            </a:r>
            <a:r>
              <a:rPr lang="en-US" altLang="en-US" sz="2000" kern="0" dirty="0" err="1" smtClean="0"/>
              <a:t>su</a:t>
            </a:r>
            <a:r>
              <a:rPr lang="en-US" altLang="en-US" sz="2000" kern="0" dirty="0" smtClean="0"/>
              <a:t> </a:t>
            </a:r>
            <a:r>
              <a:rPr lang="en-US" altLang="en-US" sz="2000" b="1" kern="0" dirty="0" err="1" smtClean="0">
                <a:solidFill>
                  <a:srgbClr val="FF0000"/>
                </a:solidFill>
              </a:rPr>
              <a:t>semblante</a:t>
            </a:r>
            <a:r>
              <a:rPr lang="en-US" altLang="en-US" sz="2000" b="1" kern="0" dirty="0" smtClean="0">
                <a:solidFill>
                  <a:srgbClr val="FF0000"/>
                </a:solidFill>
              </a:rPr>
              <a:t> se </a:t>
            </a:r>
            <a:r>
              <a:rPr lang="en-US" altLang="en-US" sz="2000" b="1" kern="0" dirty="0" err="1" smtClean="0">
                <a:solidFill>
                  <a:srgbClr val="FF0000"/>
                </a:solidFill>
              </a:rPr>
              <a:t>demudó</a:t>
            </a:r>
            <a:endParaRPr lang="en-US" altLang="en-US" sz="2000" b="1" kern="0" dirty="0" smtClean="0">
              <a:solidFill>
                <a:srgbClr val="FF0000"/>
              </a:solidFill>
            </a:endParaRPr>
          </a:p>
          <a:p>
            <a:r>
              <a:rPr lang="en-US" altLang="en-US" sz="2400" kern="0" dirty="0" err="1" smtClean="0"/>
              <a:t>Propósitos</a:t>
            </a:r>
            <a:r>
              <a:rPr lang="en-US" altLang="en-US" sz="2400" kern="0" dirty="0" smtClean="0"/>
              <a:t> </a:t>
            </a:r>
            <a:r>
              <a:rPr lang="en-US" altLang="en-US" sz="2400" kern="0" dirty="0" err="1" smtClean="0"/>
              <a:t>correctos</a:t>
            </a:r>
            <a:endParaRPr lang="en-US" altLang="en-US" sz="2400" kern="0" dirty="0" smtClean="0"/>
          </a:p>
          <a:p>
            <a:pPr lvl="1"/>
            <a:r>
              <a:rPr lang="en-US" altLang="en-US" sz="2000" kern="0" dirty="0" err="1" smtClean="0"/>
              <a:t>Flp</a:t>
            </a:r>
            <a:r>
              <a:rPr lang="en-US" altLang="en-US" sz="2000" kern="0" dirty="0" smtClean="0"/>
              <a:t> 4:4 – </a:t>
            </a:r>
            <a:r>
              <a:rPr lang="en-US" altLang="en-US" sz="2000" b="1" kern="0" dirty="0" err="1" smtClean="0">
                <a:solidFill>
                  <a:srgbClr val="0000CC"/>
                </a:solidFill>
              </a:rPr>
              <a:t>Regocíjense</a:t>
            </a:r>
            <a:r>
              <a:rPr lang="en-US" altLang="en-US" sz="2000" b="1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000" kern="0" dirty="0" err="1" smtClean="0"/>
              <a:t>en</a:t>
            </a:r>
            <a:r>
              <a:rPr lang="en-US" altLang="en-US" sz="2000" kern="0" dirty="0" smtClean="0"/>
              <a:t> el </a:t>
            </a:r>
            <a:r>
              <a:rPr lang="en-US" altLang="en-US" sz="2000" kern="0" dirty="0" err="1" smtClean="0"/>
              <a:t>Señor</a:t>
            </a:r>
            <a:r>
              <a:rPr lang="en-US" altLang="en-US" sz="2000" kern="0" dirty="0" smtClean="0"/>
              <a:t> </a:t>
            </a:r>
            <a:r>
              <a:rPr lang="en-US" altLang="en-US" sz="2000" kern="0" dirty="0" err="1" smtClean="0"/>
              <a:t>siempre</a:t>
            </a:r>
            <a:r>
              <a:rPr lang="en-US" altLang="en-US" sz="2000" kern="0" dirty="0" smtClean="0"/>
              <a:t>. </a:t>
            </a:r>
            <a:r>
              <a:rPr lang="en-US" altLang="en-US" sz="2000" kern="0" dirty="0" err="1" smtClean="0"/>
              <a:t>Otra</a:t>
            </a:r>
            <a:r>
              <a:rPr lang="en-US" altLang="en-US" sz="2000" kern="0" dirty="0" smtClean="0"/>
              <a:t> </a:t>
            </a:r>
            <a:r>
              <a:rPr lang="en-US" altLang="en-US" sz="2000" kern="0" dirty="0" err="1" smtClean="0"/>
              <a:t>vez</a:t>
            </a:r>
            <a:r>
              <a:rPr lang="en-US" altLang="en-US" sz="2000" kern="0" dirty="0" smtClean="0"/>
              <a:t> lo </a:t>
            </a:r>
            <a:r>
              <a:rPr lang="en-US" altLang="en-US" sz="2000" kern="0" dirty="0" err="1" smtClean="0"/>
              <a:t>diré</a:t>
            </a:r>
            <a:r>
              <a:rPr lang="en-US" altLang="en-US" sz="2000" kern="0" dirty="0" smtClean="0"/>
              <a:t>: ¡</a:t>
            </a:r>
            <a:r>
              <a:rPr lang="en-US" altLang="en-US" sz="2000" kern="0" dirty="0" err="1" smtClean="0"/>
              <a:t>Regocíjense</a:t>
            </a:r>
            <a:r>
              <a:rPr lang="en-US" altLang="en-US" sz="2000" kern="0" dirty="0" smtClean="0"/>
              <a:t>!</a:t>
            </a:r>
          </a:p>
          <a:p>
            <a:pPr lvl="1"/>
            <a:r>
              <a:rPr lang="en-US" altLang="en-US" sz="2000" kern="0" dirty="0" err="1" smtClean="0"/>
              <a:t>Heb</a:t>
            </a:r>
            <a:r>
              <a:rPr lang="en-US" altLang="en-US" sz="2000" kern="0" dirty="0" smtClean="0"/>
              <a:t> 12:28 – </a:t>
            </a:r>
            <a:r>
              <a:rPr lang="en-US" altLang="en-US" sz="2000" kern="0" dirty="0" err="1" smtClean="0"/>
              <a:t>demostremos</a:t>
            </a:r>
            <a:r>
              <a:rPr lang="en-US" altLang="en-US" sz="2000" kern="0" dirty="0" smtClean="0"/>
              <a:t> </a:t>
            </a:r>
            <a:r>
              <a:rPr lang="en-US" altLang="en-US" sz="2000" kern="0" dirty="0" err="1" smtClean="0"/>
              <a:t>gratitud</a:t>
            </a:r>
            <a:r>
              <a:rPr lang="en-US" altLang="en-US" sz="2000" kern="0" dirty="0" smtClean="0"/>
              <a:t>, </a:t>
            </a:r>
            <a:r>
              <a:rPr lang="en-US" altLang="en-US" sz="2000" kern="0" dirty="0" err="1" smtClean="0"/>
              <a:t>mediante</a:t>
            </a:r>
            <a:r>
              <a:rPr lang="en-US" altLang="en-US" sz="2000" kern="0" dirty="0" smtClean="0"/>
              <a:t> la </a:t>
            </a:r>
            <a:r>
              <a:rPr lang="en-US" altLang="en-US" sz="2000" kern="0" dirty="0" err="1" smtClean="0"/>
              <a:t>cual</a:t>
            </a:r>
            <a:r>
              <a:rPr lang="en-US" altLang="en-US" sz="2000" kern="0" dirty="0" smtClean="0"/>
              <a:t> </a:t>
            </a:r>
            <a:r>
              <a:rPr lang="en-US" altLang="en-US" sz="2000" kern="0" dirty="0" err="1" smtClean="0"/>
              <a:t>ofrezcamos</a:t>
            </a:r>
            <a:r>
              <a:rPr lang="en-US" altLang="en-US" sz="2000" kern="0" dirty="0" smtClean="0"/>
              <a:t> a Dios un </a:t>
            </a:r>
            <a:r>
              <a:rPr lang="en-US" altLang="en-US" sz="2000" kern="0" dirty="0" err="1" smtClean="0"/>
              <a:t>servicio</a:t>
            </a:r>
            <a:r>
              <a:rPr lang="en-US" altLang="en-US" sz="2000" kern="0" dirty="0" smtClean="0"/>
              <a:t> </a:t>
            </a:r>
            <a:r>
              <a:rPr lang="en-US" altLang="en-US" sz="2000" kern="0" dirty="0" err="1" smtClean="0"/>
              <a:t>aceptable</a:t>
            </a:r>
            <a:r>
              <a:rPr lang="en-US" altLang="en-US" sz="2000" kern="0" dirty="0" smtClean="0"/>
              <a:t> con </a:t>
            </a:r>
            <a:r>
              <a:rPr lang="en-US" altLang="en-US" sz="2000" b="1" kern="0" dirty="0" err="1" smtClean="0">
                <a:solidFill>
                  <a:srgbClr val="0000CC"/>
                </a:solidFill>
              </a:rPr>
              <a:t>temor</a:t>
            </a:r>
            <a:r>
              <a:rPr lang="en-US" altLang="en-US" sz="2000" b="1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000" kern="0" dirty="0" smtClean="0"/>
              <a:t>y </a:t>
            </a:r>
            <a:r>
              <a:rPr lang="en-US" altLang="en-US" sz="2000" b="1" kern="0" dirty="0" err="1" smtClean="0">
                <a:solidFill>
                  <a:srgbClr val="0000CC"/>
                </a:solidFill>
              </a:rPr>
              <a:t>reverencia</a:t>
            </a:r>
            <a:r>
              <a:rPr lang="en-US" altLang="en-US" sz="2000" kern="0" dirty="0" smtClean="0"/>
              <a:t>.</a:t>
            </a:r>
          </a:p>
          <a:p>
            <a:pPr lvl="1"/>
            <a:r>
              <a:rPr lang="en-US" altLang="en-US" sz="2000" kern="0" dirty="0" smtClean="0"/>
              <a:t>II </a:t>
            </a:r>
            <a:r>
              <a:rPr lang="en-US" altLang="en-US" sz="2000" kern="0" dirty="0" err="1" smtClean="0"/>
              <a:t>Cor</a:t>
            </a:r>
            <a:r>
              <a:rPr lang="en-US" altLang="en-US" sz="2000" kern="0" dirty="0" smtClean="0"/>
              <a:t> 7:10 – </a:t>
            </a:r>
            <a:r>
              <a:rPr lang="en-US" altLang="en-US" sz="2000" kern="0" dirty="0" err="1" smtClean="0"/>
              <a:t>Porque</a:t>
            </a:r>
            <a:r>
              <a:rPr lang="en-US" altLang="en-US" sz="2000" kern="0" dirty="0" smtClean="0"/>
              <a:t> la </a:t>
            </a:r>
            <a:r>
              <a:rPr lang="en-US" altLang="en-US" sz="2000" b="1" kern="0" dirty="0" err="1" smtClean="0">
                <a:solidFill>
                  <a:srgbClr val="0000CC"/>
                </a:solidFill>
              </a:rPr>
              <a:t>tristeza</a:t>
            </a:r>
            <a:r>
              <a:rPr lang="en-US" altLang="en-US" sz="2000" b="1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000" kern="0" dirty="0" smtClean="0"/>
              <a:t>que </a:t>
            </a:r>
            <a:r>
              <a:rPr lang="en-US" altLang="en-US" sz="2000" kern="0" dirty="0" err="1" smtClean="0"/>
              <a:t>es</a:t>
            </a:r>
            <a:r>
              <a:rPr lang="en-US" altLang="en-US" sz="2000" kern="0" dirty="0" smtClean="0"/>
              <a:t> </a:t>
            </a:r>
            <a:r>
              <a:rPr lang="en-US" altLang="en-US" sz="2000" kern="0" dirty="0" err="1" smtClean="0"/>
              <a:t>conforme</a:t>
            </a:r>
            <a:r>
              <a:rPr lang="en-US" altLang="en-US" sz="2000" kern="0" dirty="0" smtClean="0"/>
              <a:t> a la </a:t>
            </a:r>
            <a:r>
              <a:rPr lang="en-US" altLang="en-US" sz="2000" kern="0" dirty="0" err="1" smtClean="0"/>
              <a:t>voluntad</a:t>
            </a:r>
            <a:r>
              <a:rPr lang="en-US" altLang="en-US" sz="2000" kern="0" dirty="0" smtClean="0"/>
              <a:t> de Dios produce un </a:t>
            </a:r>
            <a:r>
              <a:rPr lang="en-US" altLang="en-US" sz="2000" kern="0" dirty="0" err="1" smtClean="0"/>
              <a:t>arrepentimiento</a:t>
            </a:r>
            <a:r>
              <a:rPr lang="en-US" altLang="en-US" sz="2000" kern="0" dirty="0" smtClean="0"/>
              <a:t> que conduce a la </a:t>
            </a:r>
            <a:r>
              <a:rPr lang="en-US" altLang="en-US" sz="2000" kern="0" dirty="0" err="1" smtClean="0"/>
              <a:t>salvación</a:t>
            </a:r>
            <a:r>
              <a:rPr lang="en-US" altLang="en-US" sz="2000" kern="0" dirty="0" smtClean="0"/>
              <a:t>, sin </a:t>
            </a:r>
            <a:r>
              <a:rPr lang="en-US" altLang="en-US" sz="2000" kern="0" dirty="0" err="1" smtClean="0"/>
              <a:t>dejar</a:t>
            </a:r>
            <a:r>
              <a:rPr lang="en-US" altLang="en-US" sz="2000" kern="0" dirty="0" smtClean="0"/>
              <a:t> </a:t>
            </a:r>
            <a:r>
              <a:rPr lang="en-US" altLang="en-US" sz="2000" b="1" kern="0" dirty="0" err="1" smtClean="0">
                <a:solidFill>
                  <a:srgbClr val="0000CC"/>
                </a:solidFill>
              </a:rPr>
              <a:t>pesar</a:t>
            </a:r>
            <a:r>
              <a:rPr lang="en-US" altLang="en-US" sz="2000" kern="0" dirty="0" smtClean="0"/>
              <a:t>; </a:t>
            </a:r>
            <a:r>
              <a:rPr lang="en-US" altLang="en-US" sz="2000" kern="0" dirty="0" err="1" smtClean="0"/>
              <a:t>pero</a:t>
            </a:r>
            <a:r>
              <a:rPr lang="en-US" altLang="en-US" sz="2000" kern="0" dirty="0" smtClean="0"/>
              <a:t> la </a:t>
            </a:r>
            <a:r>
              <a:rPr lang="en-US" altLang="en-US" sz="2000" kern="0" dirty="0" err="1" smtClean="0"/>
              <a:t>tristeza</a:t>
            </a:r>
            <a:r>
              <a:rPr lang="en-US" altLang="en-US" sz="2000" kern="0" dirty="0" smtClean="0"/>
              <a:t> del </a:t>
            </a:r>
            <a:r>
              <a:rPr lang="en-US" altLang="en-US" sz="2000" kern="0" dirty="0" err="1" smtClean="0"/>
              <a:t>mundo</a:t>
            </a:r>
            <a:r>
              <a:rPr lang="en-US" altLang="en-US" sz="2000" kern="0" dirty="0" smtClean="0"/>
              <a:t> produce </a:t>
            </a:r>
            <a:r>
              <a:rPr lang="en-US" altLang="en-US" sz="2000" kern="0" dirty="0" err="1" smtClean="0"/>
              <a:t>muerte</a:t>
            </a:r>
            <a:r>
              <a:rPr lang="en-US" altLang="en-US" sz="2000" kern="0" dirty="0" smtClean="0"/>
              <a:t>.</a:t>
            </a:r>
            <a:endParaRPr lang="en-US" altLang="en-US" sz="2000" kern="0" dirty="0"/>
          </a:p>
        </p:txBody>
      </p:sp>
      <p:sp>
        <p:nvSpPr>
          <p:cNvPr id="99330" name="Title 2">
            <a:extLst>
              <a:ext uri="{FF2B5EF4-FFF2-40B4-BE49-F238E27FC236}">
                <a16:creationId xmlns:a16="http://schemas.microsoft.com/office/drawing/2014/main" xmlns="" id="{C3734AEE-81BA-C400-F4CE-782BC538B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90" y="-1"/>
            <a:ext cx="5597143" cy="765313"/>
          </a:xfrm>
        </p:spPr>
        <p:txBody>
          <a:bodyPr/>
          <a:lstStyle/>
          <a:p>
            <a:r>
              <a:rPr lang="en-US" altLang="en-US" sz="2800" dirty="0">
                <a:solidFill>
                  <a:srgbClr val="0000CC"/>
                </a:solidFill>
              </a:rPr>
              <a:t>Emotions – Created Good</a:t>
            </a:r>
          </a:p>
        </p:txBody>
      </p:sp>
      <p:sp>
        <p:nvSpPr>
          <p:cNvPr id="99331" name="Content Placeholder 3">
            <a:extLst>
              <a:ext uri="{FF2B5EF4-FFF2-40B4-BE49-F238E27FC236}">
                <a16:creationId xmlns:a16="http://schemas.microsoft.com/office/drawing/2014/main" xmlns="" id="{D3A3D7A1-D38E-3EB0-63D7-FCF627815B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90" y="693738"/>
            <a:ext cx="5842677" cy="5943600"/>
          </a:xfrm>
        </p:spPr>
        <p:txBody>
          <a:bodyPr/>
          <a:lstStyle/>
          <a:p>
            <a:r>
              <a:rPr lang="en-US" altLang="en-US" sz="2400" dirty="0"/>
              <a:t>At Creation:</a:t>
            </a:r>
          </a:p>
          <a:p>
            <a:pPr lvl="1"/>
            <a:r>
              <a:rPr lang="en-US" altLang="en-US" sz="2000" dirty="0"/>
              <a:t>Gen 2:18 – not good that man should be </a:t>
            </a:r>
            <a:r>
              <a:rPr lang="en-US" altLang="en-US" sz="2000" b="1" dirty="0">
                <a:solidFill>
                  <a:srgbClr val="FF0000"/>
                </a:solidFill>
              </a:rPr>
              <a:t>alone</a:t>
            </a:r>
          </a:p>
          <a:p>
            <a:pPr lvl="1"/>
            <a:r>
              <a:rPr lang="en-US" altLang="en-US" sz="2000" dirty="0"/>
              <a:t>Gen 2:25 – …and were not </a:t>
            </a:r>
            <a:r>
              <a:rPr lang="en-US" altLang="en-US" sz="2000" b="1" dirty="0">
                <a:solidFill>
                  <a:srgbClr val="FF0000"/>
                </a:solidFill>
              </a:rPr>
              <a:t>ashamed</a:t>
            </a:r>
          </a:p>
          <a:p>
            <a:pPr lvl="1"/>
            <a:r>
              <a:rPr lang="en-US" altLang="en-US" sz="2000" dirty="0"/>
              <a:t>Gen 3:10 – ‘I was </a:t>
            </a:r>
            <a:r>
              <a:rPr lang="en-US" altLang="en-US" sz="2000" b="1" dirty="0">
                <a:solidFill>
                  <a:srgbClr val="FF0000"/>
                </a:solidFill>
              </a:rPr>
              <a:t>afraid</a:t>
            </a:r>
            <a:r>
              <a:rPr lang="en-US" altLang="en-US" sz="2000" dirty="0"/>
              <a:t> because I was naked…’</a:t>
            </a:r>
          </a:p>
          <a:p>
            <a:pPr lvl="1"/>
            <a:r>
              <a:rPr lang="en-US" altLang="en-US" sz="2000" dirty="0"/>
              <a:t>Gen 4:5 – Cain was very </a:t>
            </a:r>
            <a:r>
              <a:rPr lang="en-US" altLang="en-US" sz="2000" b="1" dirty="0">
                <a:solidFill>
                  <a:srgbClr val="FF0000"/>
                </a:solidFill>
              </a:rPr>
              <a:t>angry</a:t>
            </a:r>
            <a:r>
              <a:rPr lang="en-US" altLang="en-US" sz="2000" dirty="0"/>
              <a:t>, and his </a:t>
            </a:r>
            <a:r>
              <a:rPr lang="en-US" altLang="en-US" sz="2000" b="1" dirty="0">
                <a:solidFill>
                  <a:srgbClr val="FF0000"/>
                </a:solidFill>
              </a:rPr>
              <a:t>countenance fell</a:t>
            </a:r>
          </a:p>
          <a:p>
            <a:r>
              <a:rPr lang="en-US" altLang="en-US" sz="2400" dirty="0"/>
              <a:t>Proper Purposes</a:t>
            </a:r>
          </a:p>
          <a:p>
            <a:pPr lvl="1"/>
            <a:r>
              <a:rPr lang="en-US" altLang="en-US" sz="2000" dirty="0"/>
              <a:t>Phil 4:4 – </a:t>
            </a:r>
            <a:r>
              <a:rPr lang="en-US" altLang="en-US" sz="2000" b="1" dirty="0">
                <a:solidFill>
                  <a:srgbClr val="0000CC"/>
                </a:solidFill>
              </a:rPr>
              <a:t>Rejoice</a:t>
            </a:r>
            <a:r>
              <a:rPr lang="en-US" altLang="en-US" sz="2000" dirty="0"/>
              <a:t> in the Lord always. Again I will say, rejoice! </a:t>
            </a:r>
          </a:p>
          <a:p>
            <a:pPr lvl="1"/>
            <a:r>
              <a:rPr lang="en-US" altLang="en-US" sz="2000" dirty="0"/>
              <a:t>Heb 12:28 – Let us have grace, by which we may serve God acceptably with </a:t>
            </a:r>
            <a:r>
              <a:rPr lang="en-US" altLang="en-US" sz="2000" b="1" dirty="0">
                <a:solidFill>
                  <a:srgbClr val="0000CC"/>
                </a:solidFill>
              </a:rPr>
              <a:t>reverence</a:t>
            </a:r>
            <a:r>
              <a:rPr lang="en-US" altLang="en-US" sz="2000" dirty="0"/>
              <a:t> and godly </a:t>
            </a:r>
            <a:r>
              <a:rPr lang="en-US" altLang="en-US" sz="2000" b="1" dirty="0">
                <a:solidFill>
                  <a:srgbClr val="0000CC"/>
                </a:solidFill>
              </a:rPr>
              <a:t>fear</a:t>
            </a:r>
            <a:r>
              <a:rPr lang="en-US" altLang="en-US" sz="2000" dirty="0"/>
              <a:t>. </a:t>
            </a:r>
          </a:p>
          <a:p>
            <a:pPr lvl="1"/>
            <a:r>
              <a:rPr lang="en-US" altLang="en-US" sz="2000" dirty="0"/>
              <a:t>II Cor 7:10 – For godly </a:t>
            </a:r>
            <a:r>
              <a:rPr lang="en-US" altLang="en-US" sz="2000" b="1" dirty="0">
                <a:solidFill>
                  <a:srgbClr val="0000CC"/>
                </a:solidFill>
              </a:rPr>
              <a:t>sorrow</a:t>
            </a:r>
            <a:r>
              <a:rPr lang="en-US" altLang="en-US" sz="2000" dirty="0"/>
              <a:t> produces repentance leading to salvation, not to be </a:t>
            </a:r>
            <a:r>
              <a:rPr lang="en-US" altLang="en-US" sz="2000" b="1" dirty="0">
                <a:solidFill>
                  <a:srgbClr val="0000CC"/>
                </a:solidFill>
              </a:rPr>
              <a:t>regretted</a:t>
            </a:r>
            <a:r>
              <a:rPr lang="en-US" altLang="en-US" sz="2000" dirty="0"/>
              <a:t>; but the sorrow of the world produces death</a:t>
            </a:r>
          </a:p>
        </p:txBody>
      </p:sp>
      <p:sp>
        <p:nvSpPr>
          <p:cNvPr id="99332" name="Slide Number Placeholder 1">
            <a:extLst>
              <a:ext uri="{FF2B5EF4-FFF2-40B4-BE49-F238E27FC236}">
                <a16:creationId xmlns:a16="http://schemas.microsoft.com/office/drawing/2014/main" xmlns="" id="{F00B8B83-53C4-54DC-8604-87A10DD3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B88373-3771-4A3E-A9E4-504A1131E14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C3734AEE-81BA-C400-F4CE-782BC538B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467" y="-2"/>
            <a:ext cx="6477000" cy="7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 kern="0" dirty="0" smtClean="0">
                <a:solidFill>
                  <a:srgbClr val="0000CC"/>
                </a:solidFill>
              </a:rPr>
              <a:t>Las </a:t>
            </a:r>
            <a:r>
              <a:rPr lang="en-US" altLang="en-US" sz="2800" kern="0" dirty="0" err="1" smtClean="0">
                <a:solidFill>
                  <a:srgbClr val="0000CC"/>
                </a:solidFill>
              </a:rPr>
              <a:t>emociones</a:t>
            </a:r>
            <a:r>
              <a:rPr lang="en-US" altLang="en-US" sz="2800" kern="0" dirty="0" smtClean="0">
                <a:solidFill>
                  <a:srgbClr val="0000CC"/>
                </a:solidFill>
              </a:rPr>
              <a:t> – </a:t>
            </a:r>
            <a:r>
              <a:rPr lang="en-US" altLang="en-US" sz="2800" kern="0" dirty="0" err="1" smtClean="0">
                <a:solidFill>
                  <a:srgbClr val="0000CC"/>
                </a:solidFill>
              </a:rPr>
              <a:t>creadas</a:t>
            </a:r>
            <a:r>
              <a:rPr lang="en-US" altLang="en-US" sz="28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0000CC"/>
                </a:solidFill>
              </a:rPr>
              <a:t>buenas</a:t>
            </a:r>
            <a:endParaRPr lang="en-US" altLang="en-US" sz="2800" kern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87915</TotalTime>
  <Words>3569</Words>
  <Application>Microsoft Office PowerPoint</Application>
  <PresentationFormat>Widescreen</PresentationFormat>
  <Paragraphs>575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Cardo</vt:lpstr>
      <vt:lpstr>Roboto</vt:lpstr>
      <vt:lpstr>system-ui</vt:lpstr>
      <vt:lpstr>Wingdings</vt:lpstr>
      <vt:lpstr>Default Design</vt:lpstr>
      <vt:lpstr>Photo Editor Photo</vt:lpstr>
      <vt:lpstr>Living in the World / Viviendo en el mundo  2024</vt:lpstr>
      <vt:lpstr>Living in the World  – Class Schedule (2024)</vt:lpstr>
      <vt:lpstr>Managing Physical Desires (Review) / Manejando los deseos (repaso)</vt:lpstr>
      <vt:lpstr>Lesson 3 Objectives</vt:lpstr>
      <vt:lpstr>“Emotion” Defined / Definición de “la emoción” (1/2)</vt:lpstr>
      <vt:lpstr>“Emotion” Defined / Definición de “la emoción” (1/2)</vt:lpstr>
      <vt:lpstr>Relationships</vt:lpstr>
      <vt:lpstr>Emotions &amp;  Physical Desires</vt:lpstr>
      <vt:lpstr>Emotions – Created Good</vt:lpstr>
      <vt:lpstr>Saul’s Emotions  (I Sam 18, 19)</vt:lpstr>
      <vt:lpstr>Peter’s Emotions (Matt 27)</vt:lpstr>
      <vt:lpstr>Emotions – Good or Bad?</vt:lpstr>
      <vt:lpstr>Living in the World / Viviendo en el mundo  2024</vt:lpstr>
      <vt:lpstr>Living in the World  – Class Schedule (2024)</vt:lpstr>
      <vt:lpstr>Some Emotions Are Sin</vt:lpstr>
      <vt:lpstr>The World, My Flesh, and My Spirit El mundo, mi carne y mi espíritu</vt:lpstr>
      <vt:lpstr>Las emociones y las elecciones</vt:lpstr>
      <vt:lpstr>Questions for Discussion</vt:lpstr>
      <vt:lpstr>Controlling Emotions?</vt:lpstr>
      <vt:lpstr>Emotions –  Can they be Modified?</vt:lpstr>
      <vt:lpstr>Controlling Emotions</vt:lpstr>
      <vt:lpstr>How can Knowledge Help? /  ¿Cómo puede ayudar el conocimiento (1/2)</vt:lpstr>
      <vt:lpstr>How can Knowledge Help? /  ¿Cómo puede ayudar el conocimiento (2/2)</vt:lpstr>
      <vt:lpstr>Facts about Emotions / Hechos sobre las emociones (1/2)</vt:lpstr>
      <vt:lpstr>Facts about Emotions / Hechos sobre las emociones (2/2)</vt:lpstr>
      <vt:lpstr>Lesson 3 Objectives</vt:lpstr>
    </vt:vector>
  </TitlesOfParts>
  <Company>EMS Technologies,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Good &amp; Evil</dc:title>
  <dc:creator>mmb4175</dc:creator>
  <cp:lastModifiedBy>Esther Eubanks</cp:lastModifiedBy>
  <cp:revision>303</cp:revision>
  <cp:lastPrinted>2023-04-26T20:40:10Z</cp:lastPrinted>
  <dcterms:created xsi:type="dcterms:W3CDTF">2008-06-04T00:22:52Z</dcterms:created>
  <dcterms:modified xsi:type="dcterms:W3CDTF">2024-03-11T20:24:30Z</dcterms:modified>
</cp:coreProperties>
</file>