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3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E6CF0-0DCD-4DAC-A63F-E62C744C90D2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5D15B-CF2E-4D3A-A45F-BEFBC3FE2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30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49263" y="723900"/>
            <a:ext cx="6416675" cy="3609975"/>
          </a:xfrm>
          <a:prstGeom prst="rect">
            <a:avLst/>
          </a:prstGeom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74880" y="4573080"/>
            <a:ext cx="5365440" cy="4332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7" name="CustomShape 3"/>
          <p:cNvSpPr/>
          <p:nvPr/>
        </p:nvSpPr>
        <p:spPr>
          <a:xfrm>
            <a:off x="4146480" y="9147240"/>
            <a:ext cx="3168720" cy="482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F261FFF-9426-4BFC-8DA3-B82B879D7225}" type="slidenum">
              <a:rPr lang="en-US" sz="1300" spc="-1">
                <a:solidFill>
                  <a:srgbClr val="000000"/>
                </a:solidFill>
                <a:latin typeface="Arial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3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581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49263" y="723900"/>
            <a:ext cx="6416675" cy="3609975"/>
          </a:xfrm>
          <a:prstGeom prst="rect">
            <a:avLst/>
          </a:prstGeom>
        </p:spPr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974880" y="4573080"/>
            <a:ext cx="5365440" cy="4332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0" name="CustomShape 3"/>
          <p:cNvSpPr/>
          <p:nvPr/>
        </p:nvSpPr>
        <p:spPr>
          <a:xfrm>
            <a:off x="4146480" y="9147240"/>
            <a:ext cx="3168720" cy="482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0589880-0A2C-4E32-A33B-7E3C29B420C2}" type="slidenum">
              <a:rPr lang="en-US" sz="1300" spc="-1">
                <a:solidFill>
                  <a:srgbClr val="000000"/>
                </a:solidFill>
                <a:latin typeface="Arial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US" sz="13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468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449263" y="723900"/>
            <a:ext cx="6416675" cy="3609975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974880" y="4573080"/>
            <a:ext cx="5365440" cy="4332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4146480" y="9147240"/>
            <a:ext cx="3168720" cy="4824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60D50E5-7A73-448B-B9BC-37BCF6FED392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7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807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7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8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0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456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6027" y="838080"/>
            <a:ext cx="11479265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2289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11479265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4846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558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9565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3921" y="-360"/>
            <a:ext cx="1036197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32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06027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4420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88021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6324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12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06027" y="3544560"/>
            <a:ext cx="11479265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5271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11479265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06027" y="3544560"/>
            <a:ext cx="11479265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7264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06027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88021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7549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287041" y="83808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168416" y="83808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06027" y="354456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287041" y="354456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168416" y="354456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8051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05443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6027" y="838080"/>
            <a:ext cx="11479265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5060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11479265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65673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5216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4838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3921" y="-360"/>
            <a:ext cx="1036197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ctr">
              <a:spcBef>
                <a:spcPts val="799"/>
              </a:spcBef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656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182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06027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4152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88021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7919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06027" y="3544560"/>
            <a:ext cx="11479265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6315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11479265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06027" y="3544560"/>
            <a:ext cx="11479265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07277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88021" y="83808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06027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88021" y="3544560"/>
            <a:ext cx="560159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735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3921" y="-16920"/>
            <a:ext cx="1036197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>
            <a:lvl1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  <a:defRPr/>
            </a:lvl1pPr>
          </a:lstStyle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06027" y="83808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287041" y="83808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168416" y="83808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06027" y="354456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287041" y="354456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168416" y="3544560"/>
            <a:ext cx="3695999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2578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71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9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2F489-2E9E-494E-8D40-2FCC7C26796F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06782-A54E-41A0-A288-54B6409C05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12190532" cy="6858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913921" y="-360"/>
            <a:ext cx="1036197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06027" y="838080"/>
            <a:ext cx="11479265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742606" lvl="1" indent="-285451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1142886" lvl="2" indent="-228577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600040" lvl="3" indent="-228577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2057194" lvl="4" indent="-228577">
              <a:spcBef>
                <a:spcPts val="799"/>
              </a:spcBef>
              <a:buClr>
                <a:srgbClr val="FFFFFF"/>
              </a:buClr>
              <a:buFont typeface="Calibri"/>
              <a:buChar char="»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2057194" lvl="5" indent="-228577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2057194" lvl="6" indent="-228577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914281" y="6248520"/>
            <a:ext cx="2539829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endParaRPr lang="en-US" sz="2400" spc="-1">
              <a:solidFill>
                <a:srgbClr val="000000"/>
              </a:solidFill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164658" y="6248520"/>
            <a:ext cx="3860497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endParaRPr lang="en-US" sz="2400" spc="-1">
              <a:solidFill>
                <a:srgbClr val="000000"/>
              </a:solidFill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11580771" y="6552720"/>
            <a:ext cx="609761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B5FF0826-1C5B-47EF-BB10-06859DDC38F5}" type="slidenum">
              <a:rPr lang="en-US" sz="1600" b="1" spc="-1" smtClean="0">
                <a:solidFill>
                  <a:srgbClr val="FFFFFF"/>
                </a:solidFill>
              </a:rPr>
              <a:pPr algn="r"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‹#›</a:t>
            </a:fld>
            <a:endParaRPr lang="en-US" sz="1600" spc="-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02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309" rtl="0" eaLnBrk="1" latinLnBrk="0" hangingPunct="1">
        <a:lnSpc>
          <a:spcPct val="90000"/>
        </a:lnSpc>
        <a:spcBef>
          <a:spcPct val="0"/>
        </a:spcBef>
        <a:buNone/>
        <a:tabLst>
          <a:tab pos="0" algn="l"/>
          <a:tab pos="914309" algn="l"/>
          <a:tab pos="1828617" algn="l"/>
          <a:tab pos="2742926" algn="l"/>
          <a:tab pos="3657234" algn="l"/>
          <a:tab pos="4571543" algn="l"/>
          <a:tab pos="5485851" algn="l"/>
          <a:tab pos="6400160" algn="l"/>
          <a:tab pos="7314468" algn="l"/>
          <a:tab pos="8228777" algn="l"/>
          <a:tab pos="9143086" algn="l"/>
          <a:tab pos="10057394" algn="l"/>
        </a:tabLs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86" indent="-342686" algn="l" defTabSz="914309" rtl="0" eaLnBrk="1" latinLnBrk="0" hangingPunct="1">
        <a:lnSpc>
          <a:spcPct val="90000"/>
        </a:lnSpc>
        <a:spcBef>
          <a:spcPts val="799"/>
        </a:spcBef>
        <a:buClr>
          <a:srgbClr val="FFFFFF"/>
        </a:buClr>
        <a:buFont typeface="Calibri"/>
        <a:buChar char="•"/>
        <a:tabLst>
          <a:tab pos="914309" algn="l"/>
          <a:tab pos="1828617" algn="l"/>
          <a:tab pos="2742926" algn="l"/>
          <a:tab pos="3657234" algn="l"/>
          <a:tab pos="4571543" algn="l"/>
          <a:tab pos="5485851" algn="l"/>
          <a:tab pos="6400160" algn="l"/>
          <a:tab pos="7314468" algn="l"/>
          <a:tab pos="8228777" algn="l"/>
          <a:tab pos="9143086" algn="l"/>
          <a:tab pos="10057394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0"/>
            <a:ext cx="12190532" cy="6858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2"/>
          <p:cNvSpPr>
            <a:spLocks noGrp="1"/>
          </p:cNvSpPr>
          <p:nvPr>
            <p:ph type="title"/>
          </p:nvPr>
        </p:nvSpPr>
        <p:spPr>
          <a:xfrm>
            <a:off x="913921" y="-360"/>
            <a:ext cx="1036197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06027" y="838080"/>
            <a:ext cx="11479265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742606" lvl="1" indent="-285451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1142886" lvl="2" indent="-228577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600040" lvl="3" indent="-228577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2057194" lvl="4" indent="-228577">
              <a:spcBef>
                <a:spcPts val="799"/>
              </a:spcBef>
              <a:buClr>
                <a:srgbClr val="FFFFFF"/>
              </a:buClr>
              <a:buFont typeface="Calibri"/>
              <a:buChar char="»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2057194" lvl="5" indent="-228577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2057194" lvl="6" indent="-228577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914281" y="6248520"/>
            <a:ext cx="2539829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endParaRPr lang="en-US" sz="2400" spc="-1">
              <a:solidFill>
                <a:srgbClr val="000000"/>
              </a:solidFill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ftr"/>
          </p:nvPr>
        </p:nvSpPr>
        <p:spPr>
          <a:xfrm>
            <a:off x="4164658" y="6248520"/>
            <a:ext cx="3860497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endParaRPr lang="en-US" sz="2400" spc="-1">
              <a:solidFill>
                <a:srgbClr val="000000"/>
              </a:solidFill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11580771" y="6552720"/>
            <a:ext cx="609761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B5FF0826-1C5B-47EF-BB10-06859DDC38F5}" type="slidenum">
              <a:rPr lang="en-US" sz="1600" b="1" spc="-1" smtClean="0">
                <a:solidFill>
                  <a:srgbClr val="FFFFFF"/>
                </a:solidFill>
              </a:rPr>
              <a:pPr algn="r"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‹#›</a:t>
            </a:fld>
            <a:endParaRPr lang="en-US" sz="1600" spc="-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6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309" rtl="0" eaLnBrk="1" latinLnBrk="0" hangingPunct="1">
        <a:lnSpc>
          <a:spcPct val="90000"/>
        </a:lnSpc>
        <a:spcBef>
          <a:spcPct val="0"/>
        </a:spcBef>
        <a:buNone/>
        <a:tabLst>
          <a:tab pos="0" algn="l"/>
          <a:tab pos="914309" algn="l"/>
          <a:tab pos="1828617" algn="l"/>
          <a:tab pos="2742926" algn="l"/>
          <a:tab pos="3657234" algn="l"/>
          <a:tab pos="4571543" algn="l"/>
          <a:tab pos="5485851" algn="l"/>
          <a:tab pos="6400160" algn="l"/>
          <a:tab pos="7314468" algn="l"/>
          <a:tab pos="8228777" algn="l"/>
          <a:tab pos="9143086" algn="l"/>
          <a:tab pos="10057394" algn="l"/>
        </a:tabLs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86" indent="-342686" algn="l" defTabSz="914309" rtl="0" eaLnBrk="1" latinLnBrk="0" hangingPunct="1">
        <a:lnSpc>
          <a:spcPct val="90000"/>
        </a:lnSpc>
        <a:spcBef>
          <a:spcPts val="799"/>
        </a:spcBef>
        <a:buClr>
          <a:srgbClr val="FFFFFF"/>
        </a:buClr>
        <a:buFont typeface="Calibri"/>
        <a:buChar char="•"/>
        <a:tabLst>
          <a:tab pos="914309" algn="l"/>
          <a:tab pos="1828617" algn="l"/>
          <a:tab pos="2742926" algn="l"/>
          <a:tab pos="3657234" algn="l"/>
          <a:tab pos="4571543" algn="l"/>
          <a:tab pos="5485851" algn="l"/>
          <a:tab pos="6400160" algn="l"/>
          <a:tab pos="7314468" algn="l"/>
          <a:tab pos="8228777" algn="l"/>
          <a:tab pos="9143086" algn="l"/>
          <a:tab pos="10057394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20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913921" y="86"/>
            <a:ext cx="10361971" cy="60940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>
                <a:solidFill>
                  <a:srgbClr val="FFFF00"/>
                </a:solidFill>
                <a:latin typeface="Calibri"/>
              </a:rPr>
              <a:t>Números 27:15-21</a:t>
            </a:r>
          </a:p>
        </p:txBody>
      </p:sp>
      <p:sp>
        <p:nvSpPr>
          <p:cNvPr id="77" name="TextShape 2"/>
          <p:cNvSpPr txBox="1"/>
          <p:nvPr/>
        </p:nvSpPr>
        <p:spPr>
          <a:xfrm>
            <a:off x="241168" y="762467"/>
            <a:ext cx="11707836" cy="5942826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598"/>
              </a:spcAft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baseline="30000" dirty="0">
                <a:solidFill>
                  <a:srgbClr val="FFFFFF"/>
                </a:solidFill>
                <a:latin typeface="Calibri"/>
              </a:rPr>
              <a:t>15</a:t>
            </a:r>
            <a:r>
              <a:rPr lang="es-ES" sz="3000" spc="-1" dirty="0">
                <a:solidFill>
                  <a:srgbClr val="FFFFFF"/>
                </a:solidFill>
                <a:latin typeface="Calibri"/>
              </a:rPr>
              <a:t>  Entonces Moisés respondió al SEÑOR: 16  «Ponga el SEÑOR, Dios de los espíritus de toda carne, un hombre sobre la congregación, 17  que </a:t>
            </a:r>
            <a:r>
              <a:rPr lang="es-ES" sz="3000" b="1" i="1" spc="-1" dirty="0">
                <a:solidFill>
                  <a:srgbClr val="FFFF00"/>
                </a:solidFill>
                <a:latin typeface="Calibri"/>
              </a:rPr>
              <a:t>salga y entre delante de ellos,</a:t>
            </a:r>
            <a:r>
              <a:rPr lang="es-ES" sz="3000" spc="-1" dirty="0">
                <a:solidFill>
                  <a:srgbClr val="FFFFFF"/>
                </a:solidFill>
                <a:latin typeface="Calibri"/>
              </a:rPr>
              <a:t> y que los haga salir y entrar a fin de que la congregación del SEÑOR no sea como ovejas que no tienen pastor». </a:t>
            </a:r>
          </a:p>
          <a:p>
            <a:pPr>
              <a:lnSpc>
                <a:spcPct val="90000"/>
              </a:lnSpc>
              <a:spcAft>
                <a:spcPts val="598"/>
              </a:spcAft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s-ES" sz="3000" spc="-1" dirty="0">
                <a:solidFill>
                  <a:srgbClr val="FFFFFF"/>
                </a:solidFill>
                <a:latin typeface="Calibri"/>
              </a:rPr>
              <a:t>18  Y el SEÑOR dijo a Moisés: «Toma a Josué, hijo de </a:t>
            </a:r>
            <a:r>
              <a:rPr lang="es-ES" sz="3000" spc="-1" dirty="0" err="1">
                <a:solidFill>
                  <a:srgbClr val="FFFFFF"/>
                </a:solidFill>
                <a:latin typeface="Calibri"/>
              </a:rPr>
              <a:t>Nun</a:t>
            </a:r>
            <a:r>
              <a:rPr lang="es-ES" sz="3000" spc="-1" dirty="0">
                <a:solidFill>
                  <a:srgbClr val="FFFFFF"/>
                </a:solidFill>
                <a:latin typeface="Calibri"/>
              </a:rPr>
              <a:t>, hombre en quien está el Espíritu, y pon tu mano sobre él; 19  y haz que se ponga delante del sacerdote Eleazar, y delante de toda la congregación, e impártele autoridad a la vista de ellos. 20  Pondrás sobre él parte de tu dignidad a fin de que le obedezca toda la congregación de los israelitas. 21  Él se presentará delante del sacerdote Eleazar, quien consultará por él por medio del juicio del </a:t>
            </a:r>
            <a:r>
              <a:rPr lang="es-ES" sz="3000" spc="-1" dirty="0" err="1">
                <a:solidFill>
                  <a:srgbClr val="FFFFFF"/>
                </a:solidFill>
                <a:latin typeface="Calibri"/>
              </a:rPr>
              <a:t>Urim</a:t>
            </a:r>
            <a:r>
              <a:rPr lang="es-ES" sz="3000" spc="-1" dirty="0">
                <a:solidFill>
                  <a:srgbClr val="FFFFFF"/>
                </a:solidFill>
                <a:latin typeface="Calibri"/>
              </a:rPr>
              <a:t> delante del SEÑOR. A su palabra </a:t>
            </a:r>
            <a:r>
              <a:rPr lang="es-ES" sz="3000" b="1" i="1" spc="-1" dirty="0">
                <a:solidFill>
                  <a:srgbClr val="FFFF00"/>
                </a:solidFill>
                <a:latin typeface="Calibri"/>
              </a:rPr>
              <a:t>saldrán y a su palabra entrarán</a:t>
            </a:r>
            <a:r>
              <a:rPr lang="es-ES" sz="3000" spc="-1" dirty="0">
                <a:solidFill>
                  <a:srgbClr val="FFFFFF"/>
                </a:solidFill>
                <a:latin typeface="Calibri"/>
              </a:rPr>
              <a:t>, él y todos los israelitas con él, es decir, toda la congregación»</a:t>
            </a:r>
            <a:r>
              <a:rPr lang="en-US" sz="3000" spc="-1" dirty="0">
                <a:solidFill>
                  <a:srgbClr val="FFFFFF"/>
                </a:solidFill>
                <a:latin typeface="Calibri"/>
              </a:rPr>
              <a:t>.</a:t>
            </a:r>
            <a:endParaRPr lang="en-US" sz="3000" b="1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3D8E7902-5284-455F-B355-194E4C2AE850}" type="slidenum">
              <a:rPr lang="en-US" sz="16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10</a:t>
            </a:fld>
            <a:endParaRPr lang="en-US" sz="16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987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75950" y="446"/>
            <a:ext cx="12114223" cy="99059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80000"/>
              </a:lnSpc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00"/>
                </a:solidFill>
                <a:latin typeface="Calibri"/>
              </a:rPr>
              <a:t>El </a:t>
            </a:r>
            <a:r>
              <a:rPr lang="en-US" sz="4000" b="1" spc="-1" dirty="0" err="1">
                <a:solidFill>
                  <a:srgbClr val="FFFF00"/>
                </a:solidFill>
                <a:latin typeface="Calibri"/>
              </a:rPr>
              <a:t>último</a:t>
            </a:r>
            <a:r>
              <a:rPr lang="en-US" sz="4000" b="1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pc="-1" dirty="0">
                <a:solidFill>
                  <a:srgbClr val="FFFF00"/>
                </a:solidFill>
                <a:latin typeface="Calibri"/>
              </a:rPr>
              <a:t>(“</a:t>
            </a:r>
            <a:r>
              <a:rPr lang="en-US" sz="4000" b="1" spc="-1" dirty="0" err="1">
                <a:solidFill>
                  <a:srgbClr val="FFFF00"/>
                </a:solidFill>
                <a:latin typeface="Calibri"/>
              </a:rPr>
              <a:t>aquel</a:t>
            </a:r>
            <a:r>
              <a:rPr lang="en-US" sz="4000" b="1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4000" b="1" spc="-1" dirty="0" err="1">
                <a:solidFill>
                  <a:srgbClr val="FFFF00"/>
                </a:solidFill>
                <a:latin typeface="Calibri"/>
              </a:rPr>
              <a:t>mismo</a:t>
            </a:r>
            <a:r>
              <a:rPr lang="en-US" sz="4000" b="1" spc="-1" dirty="0">
                <a:solidFill>
                  <a:srgbClr val="FFFF00"/>
                </a:solidFill>
                <a:latin typeface="Calibri"/>
              </a:rPr>
              <a:t>”) </a:t>
            </a:r>
            <a:r>
              <a:rPr lang="en-US" sz="4000" b="1" spc="-1" dirty="0" err="1">
                <a:solidFill>
                  <a:srgbClr val="FFFF00"/>
                </a:solidFill>
                <a:latin typeface="Calibri"/>
              </a:rPr>
              <a:t>día</a:t>
            </a:r>
            <a:r>
              <a:rPr lang="en-US" sz="4000" b="1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4000" b="1" spc="-1" dirty="0" err="1">
                <a:solidFill>
                  <a:srgbClr val="FFFF00"/>
                </a:solidFill>
                <a:latin typeface="Calibri"/>
              </a:rPr>
              <a:t>Moisés</a:t>
            </a:r>
            <a:r>
              <a:rPr dirty="0"/>
              <a:t/>
            </a:r>
            <a:br>
              <a:rPr dirty="0"/>
            </a:br>
            <a:r>
              <a:rPr lang="en-US" sz="3200" b="1" spc="-1" dirty="0">
                <a:solidFill>
                  <a:srgbClr val="FFFF00"/>
                </a:solidFill>
                <a:latin typeface="Calibri"/>
              </a:rPr>
              <a:t>(</a:t>
            </a:r>
            <a:r>
              <a:rPr lang="en-US" sz="3200" b="1" spc="-1" dirty="0" err="1">
                <a:solidFill>
                  <a:srgbClr val="FFFF00"/>
                </a:solidFill>
                <a:latin typeface="Calibri"/>
              </a:rPr>
              <a:t>Deuteronomio</a:t>
            </a:r>
            <a:r>
              <a:rPr lang="en-US" sz="3200" b="1" spc="-1" dirty="0">
                <a:solidFill>
                  <a:srgbClr val="FFFF00"/>
                </a:solidFill>
                <a:latin typeface="Calibri"/>
              </a:rPr>
              <a:t> 31:2, 22, 32:46, 48)</a:t>
            </a:r>
            <a:r>
              <a:rPr lang="en-US" sz="3600" b="1" spc="-1" dirty="0">
                <a:solidFill>
                  <a:srgbClr val="FFFF00"/>
                </a:solidFill>
                <a:latin typeface="Calibri"/>
              </a:rPr>
              <a:t> </a:t>
            </a:r>
          </a:p>
        </p:txBody>
      </p:sp>
      <p:sp>
        <p:nvSpPr>
          <p:cNvPr id="80" name="TextShape 2"/>
          <p:cNvSpPr txBox="1"/>
          <p:nvPr/>
        </p:nvSpPr>
        <p:spPr>
          <a:xfrm>
            <a:off x="228210" y="1143297"/>
            <a:ext cx="11479265" cy="5409376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 marL="342686" indent="-342686">
              <a:spcAft>
                <a:spcPts val="598"/>
              </a:spcAft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Confesión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i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rrelevancia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(31:1-2)</a:t>
            </a:r>
          </a:p>
          <a:p>
            <a:pPr marL="342686" indent="-342686">
              <a:spcAft>
                <a:spcPts val="598"/>
              </a:spcAft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Estímulo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al pueblo y 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Josué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minimiza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su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propio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rol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(31:3-8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686" indent="-342686">
              <a:spcAft>
                <a:spcPts val="598"/>
              </a:spcAft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Enseñanza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provisión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recordar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la ley (31:9-13)</a:t>
            </a:r>
          </a:p>
          <a:p>
            <a:pPr marL="742606" lvl="1" indent="-285451">
              <a:spcAft>
                <a:spcPts val="598"/>
              </a:spcAft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800" b="1" spc="-1" dirty="0" err="1">
                <a:solidFill>
                  <a:srgbClr val="FFFFFF"/>
                </a:solidFill>
                <a:latin typeface="Calibri"/>
              </a:rPr>
              <a:t>Escribir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b="1" spc="-1" dirty="0" err="1">
                <a:solidFill>
                  <a:srgbClr val="FFFFFF"/>
                </a:solidFill>
                <a:latin typeface="Calibri"/>
              </a:rPr>
              <a:t>leyes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800" b="1" spc="-1" dirty="0" err="1">
                <a:solidFill>
                  <a:srgbClr val="FFFFFF"/>
                </a:solidFill>
                <a:latin typeface="Calibri"/>
              </a:rPr>
              <a:t>distribuirlas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2800" b="1" spc="-1" dirty="0" err="1">
                <a:solidFill>
                  <a:srgbClr val="FFFFFF"/>
                </a:solidFill>
                <a:latin typeface="Calibri"/>
              </a:rPr>
              <a:t>sacerdotes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800" b="1" spc="-1" dirty="0" err="1">
                <a:solidFill>
                  <a:srgbClr val="FFFFFF"/>
                </a:solidFill>
                <a:latin typeface="Calibri"/>
              </a:rPr>
              <a:t>ancianos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800" b="1" spc="-1" dirty="0" err="1">
                <a:solidFill>
                  <a:srgbClr val="FFFFFF"/>
                </a:solidFill>
                <a:latin typeface="Calibri"/>
              </a:rPr>
              <a:t>generaciones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800" b="1" spc="-1" dirty="0" err="1">
                <a:solidFill>
                  <a:srgbClr val="FFFFFF"/>
                </a:solidFill>
                <a:latin typeface="Calibri"/>
              </a:rPr>
              <a:t>futuras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…</a:t>
            </a:r>
          </a:p>
          <a:p>
            <a:pPr marL="342686" indent="-342686">
              <a:spcAft>
                <a:spcPts val="598"/>
              </a:spcAft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Respaldo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público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Josué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su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sucesor</a:t>
            </a:r>
            <a:endParaRPr lang="en-US" sz="3200" b="1" spc="-1" dirty="0">
              <a:solidFill>
                <a:srgbClr val="FFFFFF"/>
              </a:solidFill>
              <a:latin typeface="Calibri"/>
            </a:endParaRPr>
          </a:p>
          <a:p>
            <a:pPr marL="742606" lvl="1" indent="-285451">
              <a:spcAft>
                <a:spcPts val="598"/>
              </a:spcAft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Ante Dios (31:14-15)</a:t>
            </a:r>
          </a:p>
          <a:p>
            <a:pPr marL="742606" lvl="1" indent="-285451">
              <a:spcAft>
                <a:spcPts val="598"/>
              </a:spcAft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Ante el pueblo (31:22)</a:t>
            </a:r>
          </a:p>
          <a:p>
            <a:pPr marL="342686" indent="-342686">
              <a:spcAft>
                <a:spcPts val="598"/>
              </a:spcAft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Cántico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de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bendiciones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advertencias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escritas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(32)</a:t>
            </a:r>
          </a:p>
          <a:p>
            <a:pPr marL="342686" indent="-342686">
              <a:spcAft>
                <a:spcPts val="598"/>
              </a:spcAft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Cántico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de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bendición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cada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tribu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(33)</a:t>
            </a:r>
          </a:p>
          <a:p>
            <a:pPr marL="342686" indent="-342686">
              <a:spcAft>
                <a:spcPts val="598"/>
              </a:spcAft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Subió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monte Nebo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vio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cumplidas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promesas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de Dios</a:t>
            </a:r>
          </a:p>
        </p:txBody>
      </p:sp>
      <p:sp>
        <p:nvSpPr>
          <p:cNvPr id="81" name="CustomShape 3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AF5A0681-40BA-43E2-819A-8BCBB5F1CE08}" type="slidenum">
              <a:rPr lang="en-US" sz="16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11</a:t>
            </a:fld>
            <a:endParaRPr lang="en-US" sz="16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594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Effect">
                      <p:stCondLst>
                        <p:cond delay="indefinite"/>
                      </p:stCondLst>
                      <p:childTnLst>
                        <p:par>
                          <p:cTn id="1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Effect">
                      <p:stCondLst>
                        <p:cond delay="indefinite"/>
                      </p:stCondLst>
                      <p:childTnLst>
                        <p:par>
                          <p:cTn id="2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Effect">
                      <p:stCondLst>
                        <p:cond delay="indefinite"/>
                      </p:stCondLst>
                      <p:childTnLst>
                        <p:par>
                          <p:cTn id="3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913921" y="2130289"/>
            <a:ext cx="10361971" cy="1469689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6599" b="1" spc="-1" dirty="0">
                <a:solidFill>
                  <a:srgbClr val="FFFF00"/>
                </a:solidFill>
                <a:latin typeface="Calibri"/>
              </a:rPr>
              <a:t>El Salmo de </a:t>
            </a:r>
            <a:r>
              <a:rPr lang="en-US" sz="6599" b="1" spc="-1" dirty="0" err="1">
                <a:solidFill>
                  <a:srgbClr val="FFFF00"/>
                </a:solidFill>
                <a:latin typeface="Calibri"/>
              </a:rPr>
              <a:t>Moisés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4800" spc="-1" dirty="0">
                <a:solidFill>
                  <a:srgbClr val="FFFF00"/>
                </a:solidFill>
                <a:latin typeface="Calibri"/>
              </a:rPr>
              <a:t>(Salmo 90)</a:t>
            </a:r>
            <a:endParaRPr lang="en-US" sz="4800" b="1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1828202" y="6400413"/>
            <a:ext cx="8533409" cy="4571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spcBef>
                <a:spcPts val="598"/>
              </a:spcBef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400" b="1" spc="-1" dirty="0">
                <a:solidFill>
                  <a:srgbClr val="FFFFFF"/>
                </a:solidFill>
                <a:latin typeface="Calibri"/>
              </a:rPr>
              <a:t>3 de </a:t>
            </a:r>
            <a:r>
              <a:rPr lang="en-US" sz="2400" b="1" spc="-1" dirty="0" err="1">
                <a:solidFill>
                  <a:srgbClr val="FFFFFF"/>
                </a:solidFill>
                <a:latin typeface="Calibri"/>
              </a:rPr>
              <a:t>marzo</a:t>
            </a:r>
            <a:r>
              <a:rPr lang="en-US" sz="2400" b="1" spc="-1" dirty="0">
                <a:solidFill>
                  <a:srgbClr val="FFFFFF"/>
                </a:solidFill>
                <a:latin typeface="Calibri"/>
              </a:rPr>
              <a:t> de 2024 – Embry Hills</a:t>
            </a:r>
          </a:p>
        </p:txBody>
      </p:sp>
      <p:sp>
        <p:nvSpPr>
          <p:cNvPr id="51" name="CustomShape 3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6D5437F7-C3A5-4F6D-86B0-95F194256A7C}" type="slidenum">
              <a:rPr lang="en-US" sz="1600" b="1" spc="-1">
                <a:solidFill>
                  <a:srgbClr val="FFFFFF"/>
                </a:solidFill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2</a:t>
            </a:fld>
            <a:endParaRPr lang="en-US" sz="1600" spc="-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2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913921" y="86"/>
            <a:ext cx="10361971" cy="68571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00"/>
                </a:solidFill>
                <a:latin typeface="Calibri"/>
              </a:rPr>
              <a:t>Salmo 90</a:t>
            </a:r>
          </a:p>
        </p:txBody>
      </p:sp>
      <p:sp>
        <p:nvSpPr>
          <p:cNvPr id="54" name="CustomShape 2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529C86FE-46A3-46EA-B146-8488A7259E2F}" type="slidenum">
              <a:rPr lang="en-US" sz="1600" b="1" spc="-1">
                <a:solidFill>
                  <a:srgbClr val="FFFFFF"/>
                </a:solidFill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3</a:t>
            </a:fld>
            <a:endParaRPr lang="en-US" sz="1600" spc="-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885" y="685797"/>
            <a:ext cx="5974720" cy="618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i="1" dirty="0">
                <a:solidFill>
                  <a:prstClr val="white"/>
                </a:solidFill>
              </a:rPr>
              <a:t>Oración de </a:t>
            </a:r>
            <a:r>
              <a:rPr lang="es-ES" b="1" i="1" dirty="0">
                <a:solidFill>
                  <a:srgbClr val="FFFF00"/>
                </a:solidFill>
              </a:rPr>
              <a:t>Moisés</a:t>
            </a:r>
            <a:r>
              <a:rPr lang="es-ES" b="1" i="1" dirty="0">
                <a:solidFill>
                  <a:prstClr val="white"/>
                </a:solidFill>
              </a:rPr>
              <a:t>, hombre de Dios. </a:t>
            </a:r>
          </a:p>
          <a:p>
            <a:r>
              <a:rPr lang="es-ES" dirty="0">
                <a:solidFill>
                  <a:prstClr val="white"/>
                </a:solidFill>
              </a:rPr>
              <a:t>1  Señor, Tú has sido un refugio para nosotros De generación en generación.</a:t>
            </a:r>
          </a:p>
          <a:p>
            <a:r>
              <a:rPr lang="es-ES" dirty="0">
                <a:solidFill>
                  <a:prstClr val="white"/>
                </a:solidFill>
              </a:rPr>
              <a:t>2  Antes que los montes fueran engendrados, Y nacieran la tierra y el mundo, Desde la eternidad y hasta la eternidad, Tú eres Dios.</a:t>
            </a:r>
          </a:p>
          <a:p>
            <a:r>
              <a:rPr lang="es-ES" dirty="0">
                <a:solidFill>
                  <a:prstClr val="white"/>
                </a:solidFill>
              </a:rPr>
              <a:t>3  Haces que el hombre vuelva a ser polvo, Y dices: «Vuelvan, hijos de los hombres».</a:t>
            </a:r>
          </a:p>
          <a:p>
            <a:r>
              <a:rPr lang="es-ES" dirty="0">
                <a:solidFill>
                  <a:prstClr val="white"/>
                </a:solidFill>
              </a:rPr>
              <a:t>4  Porque mil años ante Tus ojos Son como el día de ayer que ya pasó, Y como una vigilia de la noche.</a:t>
            </a:r>
          </a:p>
          <a:p>
            <a:r>
              <a:rPr lang="es-ES" dirty="0">
                <a:solidFill>
                  <a:prstClr val="white"/>
                </a:solidFill>
              </a:rPr>
              <a:t>5  Tú los has barrido como un torrente, son como un sueño; Son como la hierba que por la mañana reverdece;</a:t>
            </a:r>
          </a:p>
          <a:p>
            <a:r>
              <a:rPr lang="es-ES" dirty="0">
                <a:solidFill>
                  <a:prstClr val="white"/>
                </a:solidFill>
              </a:rPr>
              <a:t>6  Por la mañana florece y reverdece; Al atardecer se marchita y se seca.</a:t>
            </a:r>
          </a:p>
          <a:p>
            <a:r>
              <a:rPr lang="es-ES" dirty="0">
                <a:solidFill>
                  <a:prstClr val="white"/>
                </a:solidFill>
              </a:rPr>
              <a:t>7  Porque hemos sido consumidos con Tu ira, Y por Tu furor hemos sido conturbados.</a:t>
            </a:r>
          </a:p>
          <a:p>
            <a:r>
              <a:rPr lang="es-ES" dirty="0">
                <a:solidFill>
                  <a:prstClr val="white"/>
                </a:solidFill>
              </a:rPr>
              <a:t>8  Has puesto nuestras iniquidades delante de Ti, Nuestros pecados secretos a la luz de Tu presencia.</a:t>
            </a:r>
          </a:p>
          <a:p>
            <a:r>
              <a:rPr lang="es-ES" dirty="0">
                <a:solidFill>
                  <a:prstClr val="white"/>
                </a:solidFill>
              </a:rPr>
              <a:t>9  Porque por Tu furor han declinado todos nuestros días; Acabamos nuestros años como un suspiro.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4906" y="999115"/>
            <a:ext cx="5992739" cy="5631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prstClr val="white"/>
                </a:solidFill>
              </a:rPr>
              <a:t>10 Los días de nuestra vida llegan a setenta años; Y en caso de mayor vigor, a ochenta años. Con todo, su orgullo es solo trabajo y pesar, Porque pronto pasa, y volamos.</a:t>
            </a:r>
          </a:p>
          <a:p>
            <a:r>
              <a:rPr lang="es-ES" dirty="0">
                <a:solidFill>
                  <a:prstClr val="white"/>
                </a:solidFill>
              </a:rPr>
              <a:t>11  ¿Quién conoce el poder de Tu ira, Y Tu furor conforme al temor que se debe a Ti?</a:t>
            </a:r>
          </a:p>
          <a:p>
            <a:r>
              <a:rPr lang="es-ES" dirty="0">
                <a:solidFill>
                  <a:prstClr val="white"/>
                </a:solidFill>
              </a:rPr>
              <a:t>12  Enséñanos a contar de tal modo nuestros días, Que traigamos al corazón sabiduría.</a:t>
            </a:r>
          </a:p>
          <a:p>
            <a:r>
              <a:rPr lang="es-ES" dirty="0">
                <a:solidFill>
                  <a:prstClr val="white"/>
                </a:solidFill>
              </a:rPr>
              <a:t>13  Vuelve, SEÑOR; ¿hasta cuándo? Y compadécete de Tus siervos.</a:t>
            </a:r>
          </a:p>
          <a:p>
            <a:r>
              <a:rPr lang="es-ES" dirty="0">
                <a:solidFill>
                  <a:prstClr val="white"/>
                </a:solidFill>
              </a:rPr>
              <a:t>14  Sácianos por la mañana con Tu misericordia, Y cantaremos con gozo y nos alegraremos todos nuestros días.</a:t>
            </a:r>
          </a:p>
          <a:p>
            <a:r>
              <a:rPr lang="es-ES" dirty="0">
                <a:solidFill>
                  <a:prstClr val="white"/>
                </a:solidFill>
              </a:rPr>
              <a:t>15  Alégranos conforme a los días que nos afligiste, Y a los años en que vimos adversidad.</a:t>
            </a:r>
          </a:p>
          <a:p>
            <a:r>
              <a:rPr lang="es-ES" dirty="0">
                <a:solidFill>
                  <a:prstClr val="white"/>
                </a:solidFill>
              </a:rPr>
              <a:t>16  Sea manifestada Tu obra a Tus siervos, Y Tu majestad a sus hijos,</a:t>
            </a:r>
          </a:p>
          <a:p>
            <a:r>
              <a:rPr lang="es-ES" dirty="0">
                <a:solidFill>
                  <a:prstClr val="white"/>
                </a:solidFill>
              </a:rPr>
              <a:t>17  Y sea la gracia del Señor nuestro Dios sobre nosotros. Confirma, pues, sobre nosotros la obra de nuestras manos; Sí, la obra de nuestras manos confirma.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9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913921" y="86"/>
            <a:ext cx="10361971" cy="60940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>
                <a:solidFill>
                  <a:srgbClr val="FFFF00"/>
                </a:solidFill>
                <a:latin typeface="Calibri"/>
              </a:rPr>
              <a:t>Deuteronomio 34:10-12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412506" y="1600438"/>
            <a:ext cx="11504462" cy="4037954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spcBef>
                <a:spcPts val="899"/>
              </a:spcBef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s-ES" sz="3600" spc="-1" dirty="0">
                <a:solidFill>
                  <a:srgbClr val="FFFFFF"/>
                </a:solidFill>
                <a:latin typeface="Calibri"/>
              </a:rPr>
              <a:t>Desde entonces no ha vuelto a surgir en Israel un profeta como Moisés, a quien el SEÑOR conocía cara a cara, 11  nadie como él por todas las señales y prodigios que el SEÑOR le mandó hacer en la tierra de Egipto, contra Faraón, contra todos sus siervos y contra toda su tierra, 12  y por la mano poderosa y por todos los hechos grandiosos y terribles que Moisés realizó ante los ojos de todo Israel. </a:t>
            </a:r>
            <a:endParaRPr lang="en-US" sz="3600" b="1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58676BDE-C90C-4C9D-AD4C-F8525289E706}" type="slidenum">
              <a:rPr lang="en-US" sz="1600" b="1" spc="-1">
                <a:solidFill>
                  <a:srgbClr val="FFFFFF"/>
                </a:solidFill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4</a:t>
            </a:fld>
            <a:endParaRPr lang="en-US" sz="1600" spc="-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74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685711" y="1524128"/>
            <a:ext cx="10819111" cy="762021"/>
          </a:xfrm>
          <a:prstGeom prst="rect">
            <a:avLst/>
          </a:prstGeom>
          <a:solidFill>
            <a:srgbClr val="262699"/>
          </a:solidFill>
          <a:ln w="255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TextShape 2"/>
          <p:cNvSpPr txBox="1"/>
          <p:nvPr/>
        </p:nvSpPr>
        <p:spPr>
          <a:xfrm>
            <a:off x="913921" y="86"/>
            <a:ext cx="10361971" cy="60940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>
                <a:solidFill>
                  <a:srgbClr val="FFFF00"/>
                </a:solidFill>
                <a:latin typeface="Calibri"/>
              </a:rPr>
              <a:t>El Salmo de Moisés</a:t>
            </a:r>
          </a:p>
        </p:txBody>
      </p:sp>
      <p:sp>
        <p:nvSpPr>
          <p:cNvPr id="60" name="TextShape 3"/>
          <p:cNvSpPr txBox="1"/>
          <p:nvPr/>
        </p:nvSpPr>
        <p:spPr>
          <a:xfrm>
            <a:off x="2666173" y="1523768"/>
            <a:ext cx="7085677" cy="4495455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El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carácter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Moisés</a:t>
            </a:r>
            <a:endParaRPr lang="en-US" sz="4000" b="1" spc="-1" dirty="0">
              <a:solidFill>
                <a:srgbClr val="FFFFFF"/>
              </a:solidFill>
              <a:latin typeface="Calibri"/>
            </a:endParaRPr>
          </a:p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muerte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Moisés</a:t>
            </a:r>
            <a:endParaRPr lang="en-US" sz="4000" b="1" spc="-1" dirty="0">
              <a:solidFill>
                <a:srgbClr val="FFFFFF"/>
              </a:solidFill>
              <a:latin typeface="Calibri"/>
            </a:endParaRPr>
          </a:p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interpretación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salmo</a:t>
            </a:r>
            <a:endParaRPr lang="en-US" sz="4000" b="1" spc="-1" dirty="0">
              <a:solidFill>
                <a:srgbClr val="FFFFFF"/>
              </a:solidFill>
              <a:latin typeface="Calibri"/>
            </a:endParaRPr>
          </a:p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endParaRPr lang="en-US" sz="4000" b="1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CustomShape 4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E0827EB2-C873-4FF7-929F-459BAE1DE4E6}" type="slidenum">
              <a:rPr lang="en-US" sz="1600" b="1" spc="-1">
                <a:solidFill>
                  <a:srgbClr val="FFFFFF"/>
                </a:solidFill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5</a:t>
            </a:fld>
            <a:endParaRPr lang="en-US" sz="1600" spc="-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99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913921" y="86"/>
            <a:ext cx="10361971" cy="60940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>
                <a:solidFill>
                  <a:srgbClr val="FFFF00"/>
                </a:solidFill>
                <a:latin typeface="Calibri"/>
              </a:rPr>
              <a:t>El carácter de Moisés como líder</a:t>
            </a:r>
          </a:p>
        </p:txBody>
      </p:sp>
      <p:sp>
        <p:nvSpPr>
          <p:cNvPr id="63" name="TextShape 2"/>
          <p:cNvSpPr txBox="1"/>
          <p:nvPr/>
        </p:nvSpPr>
        <p:spPr>
          <a:xfrm>
            <a:off x="355274" y="838417"/>
            <a:ext cx="11479265" cy="6095446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Reacio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aceptar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rol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3:11);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c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onsciente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de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sus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limitaciones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(4:10)</a:t>
            </a:r>
          </a:p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Confiado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poder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de Dios (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14:13-18,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el Mar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Rojo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Un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líder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adoración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15:1)</a:t>
            </a:r>
          </a:p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Un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juez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diligente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18:13-16)</a:t>
            </a:r>
          </a:p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Abierto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consejo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delegador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dispuesto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18:17-23)</a:t>
            </a:r>
          </a:p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Manso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;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no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inseguro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de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perder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su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poder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posición</a:t>
            </a:r>
            <a:endParaRPr lang="en-US" sz="3000" b="1" spc="-1" dirty="0">
              <a:solidFill>
                <a:srgbClr val="FFFFFF"/>
              </a:solidFill>
              <a:latin typeface="Calibri"/>
            </a:endParaRPr>
          </a:p>
          <a:p>
            <a:pPr marL="742606" lvl="1" indent="-285451">
              <a:lnSpc>
                <a:spcPct val="80000"/>
              </a:lnSpc>
              <a:spcBef>
                <a:spcPts val="64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El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desafío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de Miriam y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Aarón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Núm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12:1-8)</a:t>
            </a:r>
          </a:p>
          <a:p>
            <a:pPr marL="742606" lvl="1" indent="-285451">
              <a:lnSpc>
                <a:spcPct val="80000"/>
              </a:lnSpc>
              <a:spcBef>
                <a:spcPts val="64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Coré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otros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Número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16)</a:t>
            </a:r>
          </a:p>
          <a:p>
            <a:pPr marL="742606" lvl="1" indent="-285451">
              <a:lnSpc>
                <a:spcPct val="80000"/>
              </a:lnSpc>
              <a:spcBef>
                <a:spcPts val="64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Complacido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con las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habilidades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espirituales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demás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Núm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11:25-29)</a:t>
            </a:r>
          </a:p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A menudo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intercedía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sacrificialmente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el pueblo.</a:t>
            </a:r>
          </a:p>
          <a:p>
            <a:pPr marL="742606" lvl="1" indent="-285451">
              <a:lnSpc>
                <a:spcPct val="80000"/>
              </a:lnSpc>
              <a:spcBef>
                <a:spcPts val="64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Sinaí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32:31-32; 33:12-16)</a:t>
            </a:r>
          </a:p>
          <a:p>
            <a:pPr marL="742606" lvl="1" indent="-285451">
              <a:lnSpc>
                <a:spcPct val="80000"/>
              </a:lnSpc>
              <a:spcBef>
                <a:spcPts val="649"/>
              </a:spcBef>
              <a:buClr>
                <a:srgbClr val="FFFFFF"/>
              </a:buClr>
              <a:buFont typeface="Calibri"/>
              <a:buChar char="–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Otras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ocasiones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600" b="1" spc="-1" dirty="0" err="1">
                <a:solidFill>
                  <a:srgbClr val="FFFFFF"/>
                </a:solidFill>
                <a:latin typeface="Calibri"/>
              </a:rPr>
              <a:t>Núm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600" b="1" spc="-1" dirty="0">
                <a:solidFill>
                  <a:srgbClr val="FFFFFF"/>
                </a:solidFill>
                <a:latin typeface="Calibri"/>
              </a:rPr>
              <a:t>11:1, 12:13; 14:10-19; 21:4-9)</a:t>
            </a:r>
          </a:p>
          <a:p>
            <a:pPr marL="342686" indent="-342686">
              <a:lnSpc>
                <a:spcPct val="80000"/>
              </a:lnSpc>
              <a:spcBef>
                <a:spcPts val="74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Un “Rey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000" b="1" spc="-1" dirty="0" err="1">
                <a:solidFill>
                  <a:srgbClr val="FFFFFF"/>
                </a:solidFill>
                <a:latin typeface="Calibri"/>
              </a:rPr>
              <a:t>Jesurún</a:t>
            </a: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” (Dt 33:5-6)</a:t>
            </a:r>
            <a:r>
              <a:rPr dirty="0">
                <a:solidFill>
                  <a:prstClr val="black"/>
                </a:solidFill>
              </a:rPr>
              <a:t/>
            </a:r>
            <a:br>
              <a:rPr dirty="0">
                <a:solidFill>
                  <a:prstClr val="black"/>
                </a:solidFill>
              </a:rPr>
            </a:br>
            <a:r>
              <a:rPr lang="en-US" sz="3000" b="1" spc="-1" dirty="0">
                <a:solidFill>
                  <a:srgbClr val="FFFFFF"/>
                </a:solidFill>
                <a:latin typeface="Calibri"/>
              </a:rPr>
              <a:t> </a:t>
            </a:r>
          </a:p>
        </p:txBody>
      </p:sp>
      <p:sp>
        <p:nvSpPr>
          <p:cNvPr id="64" name="CustomShape 3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E86F7687-8420-49FC-B13D-DC0182366BDC}" type="slidenum">
              <a:rPr lang="en-US" sz="1600" b="1" spc="-1">
                <a:solidFill>
                  <a:srgbClr val="FFFFFF"/>
                </a:solidFill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6</a:t>
            </a:fld>
            <a:endParaRPr lang="en-US" sz="1600" spc="-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58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Effect">
                      <p:stCondLst>
                        <p:cond delay="indefinite"/>
                      </p:stCondLst>
                      <p:childTnLst>
                        <p:par>
                          <p:cTn id="4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913921" y="86"/>
            <a:ext cx="10361971" cy="60940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>
                <a:solidFill>
                  <a:srgbClr val="FFFF00"/>
                </a:solidFill>
                <a:latin typeface="Calibri"/>
              </a:rPr>
              <a:t>La relación especial de Moisés con Dios</a:t>
            </a:r>
          </a:p>
        </p:txBody>
      </p:sp>
      <p:sp>
        <p:nvSpPr>
          <p:cNvPr id="66" name="TextShape 2"/>
          <p:cNvSpPr txBox="1"/>
          <p:nvPr/>
        </p:nvSpPr>
        <p:spPr>
          <a:xfrm>
            <a:off x="152260" y="762107"/>
            <a:ext cx="11961962" cy="6095086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686" indent="-342686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Llamado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personalmente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por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Dios (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3)</a:t>
            </a:r>
          </a:p>
          <a:p>
            <a:pPr marL="342686" indent="-342686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Habló “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boca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boca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” (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33:11;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Números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12:8)</a:t>
            </a:r>
          </a:p>
          <a:p>
            <a:pPr marL="342686" indent="-342686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Pidió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se le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concedió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ver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gloria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de Dios (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33:18-23)</a:t>
            </a:r>
          </a:p>
          <a:p>
            <a:pPr marL="342686" indent="-342686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Resplandeció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con la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gloria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de Dios (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Éx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34:29-35)</a:t>
            </a:r>
          </a:p>
          <a:p>
            <a:pPr marL="342686" indent="-342686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Llamado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“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s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iervo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fiel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” (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Núm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12:6-8)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a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Aarón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y Miriam</a:t>
            </a:r>
          </a:p>
          <a:p>
            <a:pPr lvl="1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i="1" spc="-1" dirty="0">
                <a:solidFill>
                  <a:srgbClr val="FFFFFF"/>
                </a:solidFill>
                <a:latin typeface="Calibri"/>
              </a:rPr>
              <a:t>“...</a:t>
            </a:r>
            <a:r>
              <a:rPr lang="es-ES" sz="3200" i="1" spc="-1" dirty="0">
                <a:solidFill>
                  <a:srgbClr val="FFFFFF"/>
                </a:solidFill>
                <a:latin typeface="Calibri"/>
              </a:rPr>
              <a:t> Si entre ustedes hay profeta, Yo, el SEÑOR, me manifestaré a él en visión. Hablaré con él en sueños. </a:t>
            </a:r>
          </a:p>
          <a:p>
            <a:pPr lvl="1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s-ES" sz="3200" i="1" spc="-1" dirty="0">
                <a:solidFill>
                  <a:srgbClr val="FFFFFF"/>
                </a:solidFill>
                <a:latin typeface="Calibri"/>
              </a:rPr>
              <a:t>7  No así con </a:t>
            </a:r>
            <a:r>
              <a:rPr lang="es-ES" sz="3200" b="1" i="1" u="sng" spc="-1" dirty="0">
                <a:solidFill>
                  <a:srgbClr val="FFFF00"/>
                </a:solidFill>
                <a:latin typeface="Calibri"/>
              </a:rPr>
              <a:t>Mi siervo Moisés</a:t>
            </a:r>
            <a:r>
              <a:rPr lang="es-ES" sz="3200" i="1" spc="-1" dirty="0">
                <a:solidFill>
                  <a:srgbClr val="FFFFFF"/>
                </a:solidFill>
                <a:latin typeface="Calibri"/>
              </a:rPr>
              <a:t>; </a:t>
            </a:r>
            <a:r>
              <a:rPr lang="es-ES" sz="3200" b="1" i="1" u="sng" spc="-1" dirty="0">
                <a:solidFill>
                  <a:srgbClr val="FFFF00"/>
                </a:solidFill>
                <a:latin typeface="Calibri"/>
              </a:rPr>
              <a:t>En toda Mi casa él es fiel</a:t>
            </a:r>
            <a:r>
              <a:rPr lang="en-US" sz="3200" i="1" dirty="0">
                <a:solidFill>
                  <a:srgbClr val="66FFFF"/>
                </a:solidFill>
              </a:rPr>
              <a:t>*</a:t>
            </a:r>
            <a:r>
              <a:rPr lang="es-ES" sz="3200" i="1" spc="-1" dirty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lvl="1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s-ES" sz="3200" i="1" spc="-1" dirty="0">
                <a:solidFill>
                  <a:srgbClr val="FFFFFF"/>
                </a:solidFill>
                <a:latin typeface="Calibri"/>
              </a:rPr>
              <a:t>8  Cara a cara hablo con él, Abiertamente y no en dichos oscuros</a:t>
            </a:r>
            <a:r>
              <a:rPr lang="en-US" sz="3200" i="1" spc="-1" dirty="0">
                <a:solidFill>
                  <a:srgbClr val="FFFFFF"/>
                </a:solidFill>
                <a:latin typeface="Calibri"/>
              </a:rPr>
              <a:t>”.</a:t>
            </a:r>
            <a:endParaRPr lang="en-US" sz="3200" b="1" spc="-1" dirty="0">
              <a:solidFill>
                <a:srgbClr val="FFFFFF"/>
              </a:solidFill>
              <a:latin typeface="Calibri"/>
            </a:endParaRPr>
          </a:p>
          <a:p>
            <a:pPr marL="457154" lvl="1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Reveló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tanto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u="sng" spc="-1" dirty="0" err="1">
                <a:solidFill>
                  <a:srgbClr val="FFFFFF"/>
                </a:solidFill>
                <a:latin typeface="Calibri"/>
              </a:rPr>
              <a:t>historia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como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u="sng" spc="-1" dirty="0" err="1">
                <a:solidFill>
                  <a:srgbClr val="FFFFFF"/>
                </a:solidFill>
                <a:latin typeface="Calibri"/>
              </a:rPr>
              <a:t>futuro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I</a:t>
            </a:r>
            <a:r>
              <a:rPr lang="en-US" sz="3200" b="1" spc="-1" dirty="0">
                <a:solidFill>
                  <a:srgbClr val="FFFFFF"/>
                </a:solidFill>
                <a:latin typeface="Calibri"/>
              </a:rPr>
              <a:t>srael</a:t>
            </a:r>
            <a:endParaRPr lang="en-US" sz="3200" b="1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5196D120-60C4-485D-BC70-A6785BD33F35}" type="slidenum">
              <a:rPr lang="en-US" sz="16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7</a:t>
            </a:fld>
            <a:endParaRPr lang="en-US" sz="1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9986539" y="6322664"/>
            <a:ext cx="2579322" cy="52533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9988" tIns="46794" rIns="89988" bIns="46794">
            <a:spAutoFit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2800" spc="-1">
                <a:solidFill>
                  <a:srgbClr val="66FFFF"/>
                </a:solidFill>
                <a:latin typeface="Arial"/>
              </a:rPr>
              <a:t>*Hebreos 3:2,5</a:t>
            </a:r>
            <a:endParaRPr lang="en-US" sz="28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941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762021" y="2209839"/>
            <a:ext cx="10818751" cy="762021"/>
          </a:xfrm>
          <a:prstGeom prst="rect">
            <a:avLst/>
          </a:prstGeom>
          <a:solidFill>
            <a:srgbClr val="262699"/>
          </a:solidFill>
          <a:ln w="255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TextShape 2"/>
          <p:cNvSpPr txBox="1"/>
          <p:nvPr/>
        </p:nvSpPr>
        <p:spPr>
          <a:xfrm>
            <a:off x="913921" y="86"/>
            <a:ext cx="10361971" cy="60940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>
                <a:solidFill>
                  <a:srgbClr val="FFFF00"/>
                </a:solidFill>
                <a:latin typeface="Calibri"/>
              </a:rPr>
              <a:t>El Salmo de Moisés</a:t>
            </a:r>
          </a:p>
        </p:txBody>
      </p:sp>
      <p:sp>
        <p:nvSpPr>
          <p:cNvPr id="71" name="TextShape 3"/>
          <p:cNvSpPr txBox="1"/>
          <p:nvPr/>
        </p:nvSpPr>
        <p:spPr>
          <a:xfrm>
            <a:off x="2666173" y="1523768"/>
            <a:ext cx="7085677" cy="4495455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El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carácter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Moisés</a:t>
            </a:r>
            <a:endParaRPr lang="en-US" sz="4000" b="1" spc="-1" dirty="0">
              <a:solidFill>
                <a:srgbClr val="FFFFFF"/>
              </a:solidFill>
              <a:latin typeface="Calibri"/>
            </a:endParaRPr>
          </a:p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muerte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Moisés</a:t>
            </a:r>
            <a:endParaRPr lang="en-US" sz="4000" b="1" spc="-1" dirty="0">
              <a:solidFill>
                <a:srgbClr val="FFFFFF"/>
              </a:solidFill>
              <a:latin typeface="Calibri"/>
            </a:endParaRPr>
          </a:p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interpretación</a:t>
            </a:r>
            <a:r>
              <a:rPr lang="en-US" sz="4000" b="1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4000" b="1" spc="-1" dirty="0" err="1">
                <a:solidFill>
                  <a:srgbClr val="FFFFFF"/>
                </a:solidFill>
                <a:latin typeface="Calibri"/>
              </a:rPr>
              <a:t>salmo</a:t>
            </a:r>
            <a:endParaRPr lang="en-US" sz="4000" b="1" spc="-1" dirty="0">
              <a:solidFill>
                <a:srgbClr val="FFFFFF"/>
              </a:solidFill>
              <a:latin typeface="Calibri"/>
            </a:endParaRPr>
          </a:p>
          <a:p>
            <a:pPr marL="342686" indent="-342686">
              <a:spcBef>
                <a:spcPts val="998"/>
              </a:spcBef>
              <a:buClr>
                <a:srgbClr val="FFFFFF"/>
              </a:buClr>
              <a:buFont typeface="Calibri"/>
              <a:buChar char="•"/>
              <a:tabLst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endParaRPr lang="en-US" sz="4000" b="1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2" name="CustomShape 4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BE240023-AD55-4917-B8FD-A156CA008340}" type="slidenum">
              <a:rPr lang="en-US" sz="16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8</a:t>
            </a:fld>
            <a:endParaRPr lang="en-US" sz="16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949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913921" y="86"/>
            <a:ext cx="10361971" cy="609401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>
                <a:solidFill>
                  <a:srgbClr val="FFFF00"/>
                </a:solidFill>
                <a:latin typeface="Calibri"/>
              </a:rPr>
              <a:t>Números 27:12-13</a:t>
            </a:r>
          </a:p>
        </p:txBody>
      </p:sp>
      <p:sp>
        <p:nvSpPr>
          <p:cNvPr id="74" name="TextShape 2"/>
          <p:cNvSpPr txBox="1"/>
          <p:nvPr/>
        </p:nvSpPr>
        <p:spPr>
          <a:xfrm>
            <a:off x="363552" y="990678"/>
            <a:ext cx="11522100" cy="3275933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r>
              <a:rPr lang="en-US" sz="4000" b="1" spc="-1" baseline="30000" dirty="0">
                <a:solidFill>
                  <a:srgbClr val="FFFFFF"/>
                </a:solidFill>
                <a:latin typeface="Calibri"/>
              </a:rPr>
              <a:t>12</a:t>
            </a:r>
            <a:r>
              <a:rPr lang="en-US" sz="4000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s-ES" sz="4000" spc="-1" dirty="0">
                <a:solidFill>
                  <a:srgbClr val="FFFFFF"/>
                </a:solidFill>
                <a:latin typeface="Calibri"/>
              </a:rPr>
              <a:t>Entonces el SEÑOR dijo a Moisés: «Sube a este monte </a:t>
            </a:r>
            <a:r>
              <a:rPr lang="es-ES" sz="4000" spc="-1" dirty="0" err="1">
                <a:solidFill>
                  <a:srgbClr val="FFFFFF"/>
                </a:solidFill>
                <a:latin typeface="Calibri"/>
              </a:rPr>
              <a:t>Abarim</a:t>
            </a:r>
            <a:r>
              <a:rPr lang="es-ES" sz="4000" spc="-1" dirty="0">
                <a:solidFill>
                  <a:srgbClr val="FFFFFF"/>
                </a:solidFill>
                <a:latin typeface="Calibri"/>
              </a:rPr>
              <a:t>, y mira la tierra que Yo he dado a los israelitas. 13  Y cuando la hayas visto, tú también te reunirás a tu pueblo, como se reunió tu hermano Aarón. </a:t>
            </a:r>
            <a:r>
              <a:rPr lang="en-US" sz="4000" spc="-1" dirty="0">
                <a:solidFill>
                  <a:srgbClr val="FFFFFF"/>
                </a:solidFill>
                <a:latin typeface="Calibri"/>
              </a:rPr>
              <a:t>…”</a:t>
            </a:r>
            <a:endParaRPr lang="en-US" sz="4000" b="1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11580772" y="6552673"/>
            <a:ext cx="609761" cy="3048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8" tIns="46794" rIns="89988" bIns="46794">
            <a:normAutofit fontScale="87500" lnSpcReduction="10000"/>
          </a:bodyPr>
          <a:lstStyle/>
          <a:p>
            <a:pPr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</a:tabLst>
            </a:pPr>
            <a:fld id="{5B9726FF-258B-4115-A108-3753ADDEB076}" type="slidenum">
              <a:rPr lang="en-US" sz="160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914309" algn="l"/>
                  <a:tab pos="1828617" algn="l"/>
                  <a:tab pos="2742926" algn="l"/>
                  <a:tab pos="3657234" algn="l"/>
                  <a:tab pos="4571543" algn="l"/>
                  <a:tab pos="5485851" algn="l"/>
                  <a:tab pos="6400160" algn="l"/>
                  <a:tab pos="7314468" algn="l"/>
                  <a:tab pos="8228777" algn="l"/>
                  <a:tab pos="9143086" algn="l"/>
                  <a:tab pos="10057394" algn="l"/>
                </a:tabLst>
              </a:pPr>
              <a:t>9</a:t>
            </a:fld>
            <a:endParaRPr lang="en-US" sz="1600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06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1007</Words>
  <Application>Microsoft Office PowerPoint</Application>
  <PresentationFormat>Widescreen</PresentationFormat>
  <Paragraphs>85</Paragraphs>
  <Slides>11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DejaVu Sans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Eubanks</dc:creator>
  <cp:lastModifiedBy>Esther Eubanks</cp:lastModifiedBy>
  <cp:revision>3</cp:revision>
  <dcterms:created xsi:type="dcterms:W3CDTF">2024-03-03T21:16:00Z</dcterms:created>
  <dcterms:modified xsi:type="dcterms:W3CDTF">2024-03-03T21:17:33Z</dcterms:modified>
</cp:coreProperties>
</file>