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63" r:id="rId4"/>
    <p:sldId id="259" r:id="rId5"/>
    <p:sldId id="260" r:id="rId6"/>
    <p:sldId id="261" r:id="rId7"/>
    <p:sldId id="264" r:id="rId8"/>
    <p:sldId id="265" r:id="rId9"/>
    <p:sldId id="267" r:id="rId10"/>
    <p:sldId id="268" r:id="rId11"/>
    <p:sldId id="258" r:id="rId12"/>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67143"/>
  </p:normalViewPr>
  <p:slideViewPr>
    <p:cSldViewPr snapToGrid="0">
      <p:cViewPr>
        <p:scale>
          <a:sx n="95" d="100"/>
          <a:sy n="95" d="100"/>
        </p:scale>
        <p:origin x="1456"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B9E01-1E8D-8F4D-B02B-966825E770F4}" type="datetimeFigureOut">
              <a:rPr lang="en-US" smtClean="0"/>
              <a:t>3/23/24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26C69-20B2-D049-BE71-EAE7A949A970}" type="slidenum">
              <a:rPr lang="en-US" smtClean="0"/>
              <a:t>‹#›</a:t>
            </a:fld>
            <a:endParaRPr lang="en-US"/>
          </a:p>
        </p:txBody>
      </p:sp>
    </p:spTree>
    <p:extLst>
      <p:ext uri="{BB962C8B-B14F-4D97-AF65-F5344CB8AC3E}">
        <p14:creationId xmlns:p14="http://schemas.microsoft.com/office/powerpoint/2010/main" val="212810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30000" dirty="0">
                <a:solidFill>
                  <a:srgbClr val="000000"/>
                </a:solidFill>
                <a:effectLst/>
                <a:latin typeface="system-ui"/>
              </a:rPr>
              <a:t>12 </a:t>
            </a:r>
            <a:r>
              <a:rPr lang="en-US" b="0" i="0" dirty="0">
                <a:solidFill>
                  <a:srgbClr val="000000"/>
                </a:solidFill>
                <a:effectLst/>
                <a:latin typeface="system-ui"/>
              </a:rPr>
              <a:t>Let our sons in their youth be as grown-up plants,</a:t>
            </a:r>
            <a:br>
              <a:rPr lang="en-US" dirty="0"/>
            </a:br>
            <a:r>
              <a:rPr lang="en-US" b="0" i="0" dirty="0">
                <a:solidFill>
                  <a:srgbClr val="000000"/>
                </a:solidFill>
                <a:effectLst/>
                <a:latin typeface="system-ui"/>
              </a:rPr>
              <a:t>And our daughters as corner </a:t>
            </a:r>
            <a:r>
              <a:rPr lang="en-US" b="0" i="0">
                <a:solidFill>
                  <a:srgbClr val="000000"/>
                </a:solidFill>
                <a:effectLst/>
                <a:latin typeface="system-ui"/>
              </a:rPr>
              <a:t>pillars fashioned </a:t>
            </a:r>
            <a:r>
              <a:rPr lang="en-US" b="0" i="0" dirty="0">
                <a:solidFill>
                  <a:srgbClr val="000000"/>
                </a:solidFill>
                <a:effectLst/>
                <a:latin typeface="system-ui"/>
              </a:rPr>
              <a:t>as for a palace;</a:t>
            </a:r>
          </a:p>
          <a:p>
            <a:endParaRPr lang="en-US" b="0" i="0" dirty="0">
              <a:solidFill>
                <a:srgbClr val="000000"/>
              </a:solidFill>
              <a:effectLst/>
              <a:latin typeface="system-ui"/>
            </a:endParaRPr>
          </a:p>
          <a:p>
            <a:r>
              <a:rPr lang="en-US" b="0" i="0" dirty="0">
                <a:solidFill>
                  <a:srgbClr val="000000"/>
                </a:solidFill>
                <a:effectLst/>
                <a:latin typeface="system-ui"/>
              </a:rPr>
              <a:t>Psalm 144…</a:t>
            </a:r>
            <a:endParaRPr lang="en-US" dirty="0"/>
          </a:p>
        </p:txBody>
      </p:sp>
      <p:sp>
        <p:nvSpPr>
          <p:cNvPr id="4" name="Slide Number Placeholder 3"/>
          <p:cNvSpPr>
            <a:spLocks noGrp="1"/>
          </p:cNvSpPr>
          <p:nvPr>
            <p:ph type="sldNum" sz="quarter" idx="5"/>
          </p:nvPr>
        </p:nvSpPr>
        <p:spPr/>
        <p:txBody>
          <a:bodyPr/>
          <a:lstStyle/>
          <a:p>
            <a:fld id="{D7126C69-20B2-D049-BE71-EAE7A949A970}" type="slidenum">
              <a:rPr lang="en-US" smtClean="0"/>
              <a:t>1</a:t>
            </a:fld>
            <a:endParaRPr lang="en-US"/>
          </a:p>
        </p:txBody>
      </p:sp>
    </p:spTree>
    <p:extLst>
      <p:ext uri="{BB962C8B-B14F-4D97-AF65-F5344CB8AC3E}">
        <p14:creationId xmlns:p14="http://schemas.microsoft.com/office/powerpoint/2010/main" val="34804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survey of Proverbs will quickly give us major topics we need to cover with teens and young adults…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panose="020F0502020204030204" pitchFamily="34" charset="0"/>
                <a:cs typeface="Calibri" panose="020F0502020204030204" pitchFamily="34" charset="0"/>
              </a:rPr>
              <a:t>Our Teens Have Significant </a:t>
            </a:r>
            <a:br>
              <a:rPr lang="en-US" sz="1200" dirty="0">
                <a:solidFill>
                  <a:schemeClr val="bg1"/>
                </a:solidFill>
                <a:latin typeface="Calibri" panose="020F0502020204030204" pitchFamily="34" charset="0"/>
                <a:cs typeface="Calibri" panose="020F0502020204030204" pitchFamily="34" charset="0"/>
              </a:rPr>
            </a:br>
            <a:r>
              <a:rPr lang="en-US" sz="1200" dirty="0">
                <a:solidFill>
                  <a:srgbClr val="FFC000"/>
                </a:solidFill>
                <a:latin typeface="Calibri" panose="020F0502020204030204" pitchFamily="34" charset="0"/>
                <a:cs typeface="Calibri" panose="020F0502020204030204" pitchFamily="34" charset="0"/>
              </a:rPr>
              <a:t>Decisions &amp; Good Works </a:t>
            </a:r>
            <a:r>
              <a:rPr lang="en-US" sz="1200" dirty="0">
                <a:solidFill>
                  <a:schemeClr val="bg1"/>
                </a:solidFill>
                <a:latin typeface="Calibri" panose="020F0502020204030204" pitchFamily="34" charset="0"/>
                <a:cs typeface="Calibri" panose="020F0502020204030204" pitchFamily="34" charset="0"/>
              </a:rPr>
              <a:t>Ahead…</a:t>
            </a:r>
          </a:p>
          <a:p>
            <a:endParaRPr lang="en-US" dirty="0"/>
          </a:p>
          <a:p>
            <a:endParaRPr lang="en-US" dirty="0"/>
          </a:p>
          <a:p>
            <a:r>
              <a:rPr lang="en-US" dirty="0"/>
              <a:t>Parents – think about the training you are providing in these categories.  </a:t>
            </a:r>
          </a:p>
          <a:p>
            <a:endParaRPr lang="en-US" dirty="0"/>
          </a:p>
          <a:p>
            <a:r>
              <a:rPr lang="en-US" dirty="0"/>
              <a:t>Health – Proverbs warns about alcohol and other substance abuse.</a:t>
            </a:r>
          </a:p>
        </p:txBody>
      </p:sp>
      <p:sp>
        <p:nvSpPr>
          <p:cNvPr id="4" name="Slide Number Placeholder 3"/>
          <p:cNvSpPr>
            <a:spLocks noGrp="1"/>
          </p:cNvSpPr>
          <p:nvPr>
            <p:ph type="sldNum" sz="quarter" idx="5"/>
          </p:nvPr>
        </p:nvSpPr>
        <p:spPr/>
        <p:txBody>
          <a:bodyPr/>
          <a:lstStyle/>
          <a:p>
            <a:fld id="{D7126C69-20B2-D049-BE71-EAE7A949A970}" type="slidenum">
              <a:rPr lang="en-US" smtClean="0"/>
              <a:t>3</a:t>
            </a:fld>
            <a:endParaRPr lang="en-US"/>
          </a:p>
        </p:txBody>
      </p:sp>
    </p:spTree>
    <p:extLst>
      <p:ext uri="{BB962C8B-B14F-4D97-AF65-F5344CB8AC3E}">
        <p14:creationId xmlns:p14="http://schemas.microsoft.com/office/powerpoint/2010/main" val="230095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These Conversations Are</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 Helping Our Teens To Develop…</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D7126C69-20B2-D049-BE71-EAE7A949A970}" type="slidenum">
              <a:rPr lang="en-US" smtClean="0"/>
              <a:t>4</a:t>
            </a:fld>
            <a:endParaRPr lang="en-US"/>
          </a:p>
        </p:txBody>
      </p:sp>
    </p:spTree>
    <p:extLst>
      <p:ext uri="{BB962C8B-B14F-4D97-AF65-F5344CB8AC3E}">
        <p14:creationId xmlns:p14="http://schemas.microsoft.com/office/powerpoint/2010/main" val="33073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Our conversations can be BORING or BLESSING…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We Can Listen In On David’s Incredible Conversation With Solomon..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We want to be sure they embrace the VISION and VALUES that will help them succeed.</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D7126C69-20B2-D049-BE71-EAE7A949A970}" type="slidenum">
              <a:rPr lang="en-US" smtClean="0"/>
              <a:t>5</a:t>
            </a:fld>
            <a:endParaRPr lang="en-US"/>
          </a:p>
        </p:txBody>
      </p:sp>
    </p:spTree>
    <p:extLst>
      <p:ext uri="{BB962C8B-B14F-4D97-AF65-F5344CB8AC3E}">
        <p14:creationId xmlns:p14="http://schemas.microsoft.com/office/powerpoint/2010/main" val="199987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made preparations that give you a head start…</a:t>
            </a:r>
          </a:p>
          <a:p>
            <a:endParaRPr lang="en-US" dirty="0"/>
          </a:p>
          <a:p>
            <a:endParaRPr lang="en-US" dirty="0"/>
          </a:p>
          <a:p>
            <a:r>
              <a:rPr lang="en-US" dirty="0"/>
              <a:t>You have the building blocks for success.</a:t>
            </a:r>
          </a:p>
          <a:p>
            <a:endParaRPr lang="en-US" dirty="0"/>
          </a:p>
          <a:p>
            <a:r>
              <a:rPr lang="en-US" dirty="0"/>
              <a:t>Not everyone has these advantages – It is important that you are aware of them.  Are grateful for them.  And that you use them!</a:t>
            </a:r>
          </a:p>
          <a:p>
            <a:endParaRPr lang="en-US" dirty="0"/>
          </a:p>
          <a:p>
            <a:endParaRPr lang="en-US" dirty="0"/>
          </a:p>
          <a:p>
            <a:r>
              <a:rPr lang="en-US" dirty="0"/>
              <a:t>Parenting:  I’m giving you the keys.  </a:t>
            </a:r>
          </a:p>
          <a:p>
            <a:endParaRPr lang="en-US" dirty="0"/>
          </a:p>
          <a:p>
            <a:r>
              <a:rPr lang="en-US" dirty="0"/>
              <a:t>Parenting:</a:t>
            </a:r>
          </a:p>
        </p:txBody>
      </p:sp>
      <p:sp>
        <p:nvSpPr>
          <p:cNvPr id="4" name="Slide Number Placeholder 3"/>
          <p:cNvSpPr>
            <a:spLocks noGrp="1"/>
          </p:cNvSpPr>
          <p:nvPr>
            <p:ph type="sldNum" sz="quarter" idx="5"/>
          </p:nvPr>
        </p:nvSpPr>
        <p:spPr/>
        <p:txBody>
          <a:bodyPr/>
          <a:lstStyle/>
          <a:p>
            <a:fld id="{D7126C69-20B2-D049-BE71-EAE7A949A970}" type="slidenum">
              <a:rPr lang="en-US" smtClean="0"/>
              <a:t>6</a:t>
            </a:fld>
            <a:endParaRPr lang="en-US"/>
          </a:p>
        </p:txBody>
      </p:sp>
    </p:spTree>
    <p:extLst>
      <p:ext uri="{BB962C8B-B14F-4D97-AF65-F5344CB8AC3E}">
        <p14:creationId xmlns:p14="http://schemas.microsoft.com/office/powerpoint/2010/main" val="327264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814A6-2BE5-F87F-DD2E-5F7A5D1D4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79ED6-9FA0-17CE-60DF-97B31386F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09315-76F2-0080-3E68-FB2C6812E404}"/>
              </a:ext>
            </a:extLst>
          </p:cNvPr>
          <p:cNvSpPr>
            <a:spLocks noGrp="1"/>
          </p:cNvSpPr>
          <p:nvPr>
            <p:ph type="body" idx="1"/>
          </p:nvPr>
        </p:nvSpPr>
        <p:spPr/>
        <p:txBody>
          <a:bodyPr/>
          <a:lstStyle/>
          <a:p>
            <a:r>
              <a:rPr lang="en-US" dirty="0"/>
              <a:t>We have made preparations that give you a head start…</a:t>
            </a:r>
          </a:p>
        </p:txBody>
      </p:sp>
      <p:sp>
        <p:nvSpPr>
          <p:cNvPr id="4" name="Slide Number Placeholder 3">
            <a:extLst>
              <a:ext uri="{FF2B5EF4-FFF2-40B4-BE49-F238E27FC236}">
                <a16:creationId xmlns:a16="http://schemas.microsoft.com/office/drawing/2014/main" id="{40708FBA-BB23-81AA-D0F5-AD2BA289E18A}"/>
              </a:ext>
            </a:extLst>
          </p:cNvPr>
          <p:cNvSpPr>
            <a:spLocks noGrp="1"/>
          </p:cNvSpPr>
          <p:nvPr>
            <p:ph type="sldNum" sz="quarter" idx="5"/>
          </p:nvPr>
        </p:nvSpPr>
        <p:spPr/>
        <p:txBody>
          <a:bodyPr/>
          <a:lstStyle/>
          <a:p>
            <a:fld id="{D7126C69-20B2-D049-BE71-EAE7A949A970}" type="slidenum">
              <a:rPr lang="en-US" smtClean="0"/>
              <a:t>7</a:t>
            </a:fld>
            <a:endParaRPr lang="en-US"/>
          </a:p>
        </p:txBody>
      </p:sp>
    </p:spTree>
    <p:extLst>
      <p:ext uri="{BB962C8B-B14F-4D97-AF65-F5344CB8AC3E}">
        <p14:creationId xmlns:p14="http://schemas.microsoft.com/office/powerpoint/2010/main" val="37460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1CCFE-8E39-1ECA-5FFF-06343136C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442C8-5C6D-C944-F5BF-876497232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837DB-E974-3AF2-30C8-BEAC37CC0B9B}"/>
              </a:ext>
            </a:extLst>
          </p:cNvPr>
          <p:cNvSpPr>
            <a:spLocks noGrp="1"/>
          </p:cNvSpPr>
          <p:nvPr>
            <p:ph type="body" idx="1"/>
          </p:nvPr>
        </p:nvSpPr>
        <p:spPr/>
        <p:txBody>
          <a:bodyPr/>
          <a:lstStyle/>
          <a:p>
            <a:r>
              <a:rPr lang="en-US" dirty="0"/>
              <a:t>We have made preparations that give you a head start…</a:t>
            </a:r>
          </a:p>
        </p:txBody>
      </p:sp>
      <p:sp>
        <p:nvSpPr>
          <p:cNvPr id="4" name="Slide Number Placeholder 3">
            <a:extLst>
              <a:ext uri="{FF2B5EF4-FFF2-40B4-BE49-F238E27FC236}">
                <a16:creationId xmlns:a16="http://schemas.microsoft.com/office/drawing/2014/main" id="{29667C18-81C6-B10A-F653-31C3171EB2D6}"/>
              </a:ext>
            </a:extLst>
          </p:cNvPr>
          <p:cNvSpPr>
            <a:spLocks noGrp="1"/>
          </p:cNvSpPr>
          <p:nvPr>
            <p:ph type="sldNum" sz="quarter" idx="5"/>
          </p:nvPr>
        </p:nvSpPr>
        <p:spPr/>
        <p:txBody>
          <a:bodyPr/>
          <a:lstStyle/>
          <a:p>
            <a:fld id="{D7126C69-20B2-D049-BE71-EAE7A949A970}" type="slidenum">
              <a:rPr lang="en-US" smtClean="0"/>
              <a:t>8</a:t>
            </a:fld>
            <a:endParaRPr lang="en-US"/>
          </a:p>
        </p:txBody>
      </p:sp>
    </p:spTree>
    <p:extLst>
      <p:ext uri="{BB962C8B-B14F-4D97-AF65-F5344CB8AC3E}">
        <p14:creationId xmlns:p14="http://schemas.microsoft.com/office/powerpoint/2010/main" val="217452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541AB-9338-3CC4-7323-D5DC9530D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A6E78C-A781-2561-C5A8-4434B9C91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91B03-8C46-A3CE-2276-D9CE866FA9F4}"/>
              </a:ext>
            </a:extLst>
          </p:cNvPr>
          <p:cNvSpPr>
            <a:spLocks noGrp="1"/>
          </p:cNvSpPr>
          <p:nvPr>
            <p:ph type="body" idx="1"/>
          </p:nvPr>
        </p:nvSpPr>
        <p:spPr/>
        <p:txBody>
          <a:bodyPr/>
          <a:lstStyle/>
          <a:p>
            <a:r>
              <a:rPr lang="en-US" dirty="0"/>
              <a:t>We have made preparations that give you a head start…</a:t>
            </a:r>
          </a:p>
        </p:txBody>
      </p:sp>
      <p:sp>
        <p:nvSpPr>
          <p:cNvPr id="4" name="Slide Number Placeholder 3">
            <a:extLst>
              <a:ext uri="{FF2B5EF4-FFF2-40B4-BE49-F238E27FC236}">
                <a16:creationId xmlns:a16="http://schemas.microsoft.com/office/drawing/2014/main" id="{F5257907-E480-B192-019B-7F9022BD83E5}"/>
              </a:ext>
            </a:extLst>
          </p:cNvPr>
          <p:cNvSpPr>
            <a:spLocks noGrp="1"/>
          </p:cNvSpPr>
          <p:nvPr>
            <p:ph type="sldNum" sz="quarter" idx="5"/>
          </p:nvPr>
        </p:nvSpPr>
        <p:spPr/>
        <p:txBody>
          <a:bodyPr/>
          <a:lstStyle/>
          <a:p>
            <a:fld id="{D7126C69-20B2-D049-BE71-EAE7A949A970}" type="slidenum">
              <a:rPr lang="en-US" smtClean="0"/>
              <a:t>9</a:t>
            </a:fld>
            <a:endParaRPr lang="en-US"/>
          </a:p>
        </p:txBody>
      </p:sp>
    </p:spTree>
    <p:extLst>
      <p:ext uri="{BB962C8B-B14F-4D97-AF65-F5344CB8AC3E}">
        <p14:creationId xmlns:p14="http://schemas.microsoft.com/office/powerpoint/2010/main" val="14878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73CD-2E37-35B7-2EFD-A00AF8CE2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2611F-D0F5-E3CC-0A7E-5FBD8C64C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AC4B2-0EA5-DE79-9C42-0B3EF36BE0E2}"/>
              </a:ext>
            </a:extLst>
          </p:cNvPr>
          <p:cNvSpPr>
            <a:spLocks noGrp="1"/>
          </p:cNvSpPr>
          <p:nvPr>
            <p:ph type="body" idx="1"/>
          </p:nvPr>
        </p:nvSpPr>
        <p:spPr/>
        <p:txBody>
          <a:bodyPr/>
          <a:lstStyle/>
          <a:p>
            <a:r>
              <a:rPr lang="en-US" dirty="0"/>
              <a:t>Now is the time…</a:t>
            </a:r>
          </a:p>
          <a:p>
            <a:endParaRPr lang="en-US" dirty="0"/>
          </a:p>
          <a:p>
            <a:r>
              <a:rPr lang="en-US" dirty="0"/>
              <a:t>Don’t waste these opportunities…</a:t>
            </a:r>
          </a:p>
          <a:p>
            <a:endParaRPr lang="en-US" dirty="0"/>
          </a:p>
          <a:p>
            <a:r>
              <a:rPr lang="en-US" dirty="0"/>
              <a:t>2 Chronicles 7:1-3</a:t>
            </a:r>
          </a:p>
        </p:txBody>
      </p:sp>
      <p:sp>
        <p:nvSpPr>
          <p:cNvPr id="4" name="Slide Number Placeholder 3">
            <a:extLst>
              <a:ext uri="{FF2B5EF4-FFF2-40B4-BE49-F238E27FC236}">
                <a16:creationId xmlns:a16="http://schemas.microsoft.com/office/drawing/2014/main" id="{47CE4C55-13B3-5EAF-C4FD-20FF67A1CDA9}"/>
              </a:ext>
            </a:extLst>
          </p:cNvPr>
          <p:cNvSpPr>
            <a:spLocks noGrp="1"/>
          </p:cNvSpPr>
          <p:nvPr>
            <p:ph type="sldNum" sz="quarter" idx="5"/>
          </p:nvPr>
        </p:nvSpPr>
        <p:spPr/>
        <p:txBody>
          <a:bodyPr/>
          <a:lstStyle/>
          <a:p>
            <a:fld id="{D7126C69-20B2-D049-BE71-EAE7A949A970}" type="slidenum">
              <a:rPr lang="en-US" smtClean="0"/>
              <a:t>10</a:t>
            </a:fld>
            <a:endParaRPr lang="en-US"/>
          </a:p>
        </p:txBody>
      </p:sp>
    </p:spTree>
    <p:extLst>
      <p:ext uri="{BB962C8B-B14F-4D97-AF65-F5344CB8AC3E}">
        <p14:creationId xmlns:p14="http://schemas.microsoft.com/office/powerpoint/2010/main" val="118680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3/23/24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5DCB-6929-8E22-2BB1-FAC7086BD289}"/>
              </a:ext>
            </a:extLst>
          </p:cNvPr>
          <p:cNvSpPr>
            <a:spLocks noGrp="1"/>
          </p:cNvSpPr>
          <p:nvPr>
            <p:ph type="ctrTitle"/>
          </p:nvPr>
        </p:nvSpPr>
        <p:spPr/>
        <p:txBody>
          <a:bodyPr/>
          <a:lstStyle/>
          <a:p>
            <a:r>
              <a:rPr lang="en-US" dirty="0"/>
              <a:t>Vision &amp; Values</a:t>
            </a:r>
          </a:p>
        </p:txBody>
      </p:sp>
      <p:sp>
        <p:nvSpPr>
          <p:cNvPr id="3" name="Subtitle 2">
            <a:extLst>
              <a:ext uri="{FF2B5EF4-FFF2-40B4-BE49-F238E27FC236}">
                <a16:creationId xmlns:a16="http://schemas.microsoft.com/office/drawing/2014/main" id="{80A58E2E-3BEE-B455-C1E1-221C2DA44197}"/>
              </a:ext>
            </a:extLst>
          </p:cNvPr>
          <p:cNvSpPr>
            <a:spLocks noGrp="1"/>
          </p:cNvSpPr>
          <p:nvPr>
            <p:ph type="subTitle" idx="1"/>
          </p:nvPr>
        </p:nvSpPr>
        <p:spPr/>
        <p:txBody>
          <a:bodyPr/>
          <a:lstStyle/>
          <a:p>
            <a:endParaRPr lang="en-US"/>
          </a:p>
        </p:txBody>
      </p:sp>
      <p:pic>
        <p:nvPicPr>
          <p:cNvPr id="6" name="Picture 5" descr="A group of stone pillars with text overlay&#10;&#10;Description automatically generated">
            <a:extLst>
              <a:ext uri="{FF2B5EF4-FFF2-40B4-BE49-F238E27FC236}">
                <a16:creationId xmlns:a16="http://schemas.microsoft.com/office/drawing/2014/main" id="{3B6C6A34-3F73-14E4-5349-9ACE30AD6071}"/>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72128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DD565-3F3D-2ABA-A682-23520C1B8AB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79858D-2D98-BF75-CCC1-DABDB4A0082F}"/>
              </a:ext>
            </a:extLst>
          </p:cNvPr>
          <p:cNvSpPr txBox="1"/>
          <p:nvPr/>
        </p:nvSpPr>
        <p:spPr>
          <a:xfrm>
            <a:off x="631825" y="1411007"/>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Wise Parents Invite Their Children</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 To Evaluate The Goodness of God.</a:t>
            </a:r>
          </a:p>
        </p:txBody>
      </p:sp>
      <p:sp>
        <p:nvSpPr>
          <p:cNvPr id="2" name="Rounded Rectangle 1">
            <a:extLst>
              <a:ext uri="{FF2B5EF4-FFF2-40B4-BE49-F238E27FC236}">
                <a16:creationId xmlns:a16="http://schemas.microsoft.com/office/drawing/2014/main" id="{ACECA4E5-843B-5886-0E9A-56D50866A826}"/>
              </a:ext>
            </a:extLst>
          </p:cNvPr>
          <p:cNvSpPr/>
          <p:nvPr/>
        </p:nvSpPr>
        <p:spPr>
          <a:xfrm>
            <a:off x="2730500" y="810042"/>
            <a:ext cx="3683000" cy="431800"/>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VISION &amp; VALUES</a:t>
            </a:r>
          </a:p>
        </p:txBody>
      </p:sp>
      <p:sp>
        <p:nvSpPr>
          <p:cNvPr id="3" name="TextBox 2">
            <a:extLst>
              <a:ext uri="{FF2B5EF4-FFF2-40B4-BE49-F238E27FC236}">
                <a16:creationId xmlns:a16="http://schemas.microsoft.com/office/drawing/2014/main" id="{A23FE132-697C-0A39-08AE-61A0132054E6}"/>
              </a:ext>
            </a:extLst>
          </p:cNvPr>
          <p:cNvSpPr txBox="1"/>
          <p:nvPr/>
        </p:nvSpPr>
        <p:spPr>
          <a:xfrm>
            <a:off x="884303" y="2980555"/>
            <a:ext cx="7375394" cy="2308324"/>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“…and when they praised the LORD saying, “He indeed is good for </a:t>
            </a:r>
            <a:r>
              <a:rPr lang="en-US" sz="2400" i="1" dirty="0">
                <a:solidFill>
                  <a:srgbClr val="FFC000"/>
                </a:solidFill>
                <a:latin typeface="Calibri" panose="020F0502020204030204" pitchFamily="34" charset="0"/>
                <a:cs typeface="Calibri" panose="020F0502020204030204" pitchFamily="34" charset="0"/>
              </a:rPr>
              <a:t>His lovingkindness is everlasting</a:t>
            </a:r>
            <a:r>
              <a:rPr lang="en-US" sz="2400" i="1" dirty="0">
                <a:solidFill>
                  <a:schemeClr val="bg1"/>
                </a:solidFill>
                <a:latin typeface="Calibri" panose="020F0502020204030204" pitchFamily="34" charset="0"/>
                <a:cs typeface="Calibri" panose="020F0502020204030204" pitchFamily="34" charset="0"/>
              </a:rPr>
              <a:t>” then the house, the house of the LORD, was filled with a cloud, so that the priests could not stand to minister because of the cloud, for </a:t>
            </a:r>
            <a:r>
              <a:rPr lang="en-US" sz="2400" i="1" dirty="0">
                <a:solidFill>
                  <a:srgbClr val="FFC000"/>
                </a:solidFill>
                <a:latin typeface="Calibri" panose="020F0502020204030204" pitchFamily="34" charset="0"/>
                <a:cs typeface="Calibri" panose="020F0502020204030204" pitchFamily="34" charset="0"/>
              </a:rPr>
              <a:t>the glory of the LORD filled the house of God.</a:t>
            </a:r>
            <a:r>
              <a:rPr lang="en-US" sz="2400" i="1" dirty="0">
                <a:solidFill>
                  <a:schemeClr val="bg1"/>
                </a:solidFill>
                <a:latin typeface="Calibri" panose="020F0502020204030204" pitchFamily="34" charset="0"/>
                <a:cs typeface="Calibri" panose="020F0502020204030204" pitchFamily="34" charset="0"/>
              </a:rPr>
              <a:t>”</a:t>
            </a:r>
          </a:p>
          <a:p>
            <a:r>
              <a:rPr lang="en-US" sz="2400" i="1" dirty="0">
                <a:solidFill>
                  <a:schemeClr val="bg1"/>
                </a:solidFill>
                <a:latin typeface="Calibri" panose="020F0502020204030204" pitchFamily="34" charset="0"/>
                <a:cs typeface="Calibri" panose="020F0502020204030204" pitchFamily="34" charset="0"/>
              </a:rPr>
              <a:t>(2 Chronicles 5:13b-14)</a:t>
            </a:r>
          </a:p>
        </p:txBody>
      </p:sp>
    </p:spTree>
    <p:extLst>
      <p:ext uri="{BB962C8B-B14F-4D97-AF65-F5344CB8AC3E}">
        <p14:creationId xmlns:p14="http://schemas.microsoft.com/office/powerpoint/2010/main" val="36996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FE58C-3F08-83A7-1493-2F0459620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5BCD0-DE00-082E-B3FF-48878BBD8D33}"/>
              </a:ext>
            </a:extLst>
          </p:cNvPr>
          <p:cNvSpPr>
            <a:spLocks noGrp="1"/>
          </p:cNvSpPr>
          <p:nvPr>
            <p:ph type="ctrTitle"/>
          </p:nvPr>
        </p:nvSpPr>
        <p:spPr/>
        <p:txBody>
          <a:bodyPr/>
          <a:lstStyle/>
          <a:p>
            <a:r>
              <a:rPr lang="en-US" dirty="0"/>
              <a:t>Vision &amp; Values</a:t>
            </a:r>
          </a:p>
        </p:txBody>
      </p:sp>
      <p:sp>
        <p:nvSpPr>
          <p:cNvPr id="3" name="Subtitle 2">
            <a:extLst>
              <a:ext uri="{FF2B5EF4-FFF2-40B4-BE49-F238E27FC236}">
                <a16:creationId xmlns:a16="http://schemas.microsoft.com/office/drawing/2014/main" id="{9C4081C2-8351-2CE0-9038-69DE2C460953}"/>
              </a:ext>
            </a:extLst>
          </p:cNvPr>
          <p:cNvSpPr>
            <a:spLocks noGrp="1"/>
          </p:cNvSpPr>
          <p:nvPr>
            <p:ph type="subTitle" idx="1"/>
          </p:nvPr>
        </p:nvSpPr>
        <p:spPr/>
        <p:txBody>
          <a:bodyPr/>
          <a:lstStyle/>
          <a:p>
            <a:endParaRPr lang="en-US"/>
          </a:p>
        </p:txBody>
      </p:sp>
      <p:pic>
        <p:nvPicPr>
          <p:cNvPr id="6" name="Picture 5" descr="A group of stone pillars with text overlay&#10;&#10;Description automatically generated">
            <a:extLst>
              <a:ext uri="{FF2B5EF4-FFF2-40B4-BE49-F238E27FC236}">
                <a16:creationId xmlns:a16="http://schemas.microsoft.com/office/drawing/2014/main" id="{59C40407-2DF6-3A59-389E-1897FA34092B}"/>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203839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3A4752-FDC6-8B6D-0B8F-7AA0D860B18E}"/>
              </a:ext>
            </a:extLst>
          </p:cNvPr>
          <p:cNvSpPr txBox="1"/>
          <p:nvPr/>
        </p:nvSpPr>
        <p:spPr>
          <a:xfrm>
            <a:off x="404812" y="890307"/>
            <a:ext cx="8334375"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We Are Blessed With </a:t>
            </a:r>
            <a:r>
              <a:rPr lang="en-US" sz="4000" dirty="0">
                <a:solidFill>
                  <a:srgbClr val="FFC000"/>
                </a:solidFill>
                <a:latin typeface="Calibri" panose="020F0502020204030204" pitchFamily="34" charset="0"/>
                <a:cs typeface="Calibri" panose="020F0502020204030204" pitchFamily="34" charset="0"/>
              </a:rPr>
              <a:t>Impressive</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 Young Adults At Embry Hills.</a:t>
            </a:r>
          </a:p>
        </p:txBody>
      </p:sp>
      <p:sp>
        <p:nvSpPr>
          <p:cNvPr id="5" name="TextBox 4">
            <a:extLst>
              <a:ext uri="{FF2B5EF4-FFF2-40B4-BE49-F238E27FC236}">
                <a16:creationId xmlns:a16="http://schemas.microsoft.com/office/drawing/2014/main" id="{B5AC852B-22D6-4B7C-F59A-46B7339BE496}"/>
              </a:ext>
            </a:extLst>
          </p:cNvPr>
          <p:cNvSpPr txBox="1"/>
          <p:nvPr/>
        </p:nvSpPr>
        <p:spPr>
          <a:xfrm>
            <a:off x="1289050" y="2476500"/>
            <a:ext cx="6565900" cy="1569660"/>
          </a:xfrm>
          <a:prstGeom prst="rect">
            <a:avLst/>
          </a:prstGeom>
          <a:noFill/>
        </p:spPr>
        <p:txBody>
          <a:bodyPr wrap="square" rtlCol="0">
            <a:spAutoFit/>
          </a:bodyPr>
          <a:lstStyle/>
          <a:p>
            <a:pPr algn="ctr"/>
            <a:r>
              <a:rPr lang="en-US" sz="2400" i="1" dirty="0">
                <a:solidFill>
                  <a:schemeClr val="bg1"/>
                </a:solidFill>
                <a:latin typeface="Calibri Light" panose="020F0302020204030204" pitchFamily="34" charset="0"/>
                <a:cs typeface="Calibri Light" panose="020F0302020204030204" pitchFamily="34" charset="0"/>
              </a:rPr>
              <a:t>“Let no one despise your youth, but be an example to the believers in word, in conduct, in love, in spirit, in faith, and in moral purity.” (1 Timothy 4:12)</a:t>
            </a:r>
          </a:p>
          <a:p>
            <a:endParaRPr lang="en-US" sz="2400" i="1" dirty="0">
              <a:solidFill>
                <a:schemeClr val="bg1"/>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FAAD84B-29C7-C93A-180C-51E6DF3869E8}"/>
              </a:ext>
            </a:extLst>
          </p:cNvPr>
          <p:cNvSpPr txBox="1"/>
          <p:nvPr/>
        </p:nvSpPr>
        <p:spPr>
          <a:xfrm>
            <a:off x="1289050" y="4046160"/>
            <a:ext cx="6360160" cy="954107"/>
          </a:xfrm>
          <a:prstGeom prst="rect">
            <a:avLst/>
          </a:prstGeom>
          <a:noFill/>
        </p:spPr>
        <p:txBody>
          <a:bodyPr wrap="square" rtlCol="0">
            <a:spAutoFit/>
          </a:bodyPr>
          <a:lstStyle/>
          <a:p>
            <a:pPr algn="ctr"/>
            <a:r>
              <a:rPr lang="en-US" sz="2800" b="1" i="1" dirty="0">
                <a:solidFill>
                  <a:schemeClr val="bg1"/>
                </a:solidFill>
                <a:effectLst/>
                <a:latin typeface="Calibri" panose="020F0502020204030204" pitchFamily="34" charset="0"/>
                <a:cs typeface="Calibri" panose="020F0502020204030204" pitchFamily="34" charset="0"/>
              </a:rPr>
              <a:t>Two Things David Got Right: </a:t>
            </a:r>
            <a:br>
              <a:rPr lang="en-US" sz="2800" b="1" i="1" dirty="0">
                <a:solidFill>
                  <a:schemeClr val="bg1"/>
                </a:solidFill>
                <a:effectLst/>
                <a:latin typeface="Calibri" panose="020F0502020204030204" pitchFamily="34" charset="0"/>
                <a:cs typeface="Calibri" panose="020F0502020204030204" pitchFamily="34" charset="0"/>
              </a:rPr>
            </a:br>
            <a:r>
              <a:rPr lang="en-US" sz="2800" b="1" i="1" dirty="0">
                <a:solidFill>
                  <a:srgbClr val="FFC000"/>
                </a:solidFill>
                <a:effectLst/>
                <a:latin typeface="Calibri" panose="020F0502020204030204" pitchFamily="34" charset="0"/>
                <a:cs typeface="Calibri" panose="020F0502020204030204" pitchFamily="34" charset="0"/>
              </a:rPr>
              <a:t>Solomon’s Proverbs &amp; Solomon’s Temple</a:t>
            </a:r>
            <a:endParaRPr lang="en-US" sz="28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0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A47D8-6EDD-FCD8-BC54-DEE7CB15DC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59B039-7749-01A2-49F6-9C6684E7837E}"/>
              </a:ext>
            </a:extLst>
          </p:cNvPr>
          <p:cNvSpPr txBox="1"/>
          <p:nvPr/>
        </p:nvSpPr>
        <p:spPr>
          <a:xfrm>
            <a:off x="404812" y="839507"/>
            <a:ext cx="8334375"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Proverbs Shows Us </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The Topics Parents Need To Discuss…</a:t>
            </a:r>
          </a:p>
        </p:txBody>
      </p:sp>
      <p:grpSp>
        <p:nvGrpSpPr>
          <p:cNvPr id="42" name="Group 41">
            <a:extLst>
              <a:ext uri="{FF2B5EF4-FFF2-40B4-BE49-F238E27FC236}">
                <a16:creationId xmlns:a16="http://schemas.microsoft.com/office/drawing/2014/main" id="{D1E77133-AE21-1342-8987-B50A552A6C70}"/>
              </a:ext>
            </a:extLst>
          </p:cNvPr>
          <p:cNvGrpSpPr/>
          <p:nvPr/>
        </p:nvGrpSpPr>
        <p:grpSpPr>
          <a:xfrm>
            <a:off x="3129279" y="2303283"/>
            <a:ext cx="5836921" cy="3029234"/>
            <a:chOff x="3129279" y="2303283"/>
            <a:chExt cx="5836921" cy="3029234"/>
          </a:xfrm>
        </p:grpSpPr>
        <p:sp>
          <p:nvSpPr>
            <p:cNvPr id="9" name="TextBox 8">
              <a:extLst>
                <a:ext uri="{FF2B5EF4-FFF2-40B4-BE49-F238E27FC236}">
                  <a16:creationId xmlns:a16="http://schemas.microsoft.com/office/drawing/2014/main" id="{C73402B9-3005-BA06-DC31-9B398FD8C91B}"/>
                </a:ext>
              </a:extLst>
            </p:cNvPr>
            <p:cNvSpPr txBox="1"/>
            <p:nvPr/>
          </p:nvSpPr>
          <p:spPr>
            <a:xfrm>
              <a:off x="3280406" y="2772252"/>
              <a:ext cx="5685794" cy="1323439"/>
            </a:xfrm>
            <a:prstGeom prst="rect">
              <a:avLst/>
            </a:prstGeom>
            <a:noFill/>
          </p:spPr>
          <p:txBody>
            <a:bodyPr wrap="square" rtlCol="0">
              <a:spAutoFit/>
            </a:bodyPr>
            <a:lstStyle/>
            <a:p>
              <a:r>
                <a:rPr lang="en-US" sz="2000" i="1" baseline="30000" dirty="0">
                  <a:solidFill>
                    <a:schemeClr val="bg1"/>
                  </a:solidFill>
                  <a:effectLst/>
                  <a:latin typeface="Calibri" panose="020F0502020204030204" pitchFamily="34" charset="0"/>
                  <a:cs typeface="Calibri" panose="020F0502020204030204" pitchFamily="34" charset="0"/>
                </a:rPr>
                <a:t>7 </a:t>
              </a:r>
              <a:r>
                <a:rPr lang="en-US" sz="2000" i="1" dirty="0">
                  <a:solidFill>
                    <a:schemeClr val="bg1"/>
                  </a:solidFill>
                  <a:effectLst/>
                  <a:latin typeface="Calibri" panose="020F0502020204030204" pitchFamily="34" charset="0"/>
                  <a:cs typeface="Calibri" panose="020F0502020204030204" pitchFamily="34" charset="0"/>
                </a:rPr>
                <a:t>The </a:t>
              </a:r>
              <a:r>
                <a:rPr lang="en-US" sz="2000" i="1" dirty="0">
                  <a:solidFill>
                    <a:srgbClr val="FFC000"/>
                  </a:solidFill>
                  <a:effectLst/>
                  <a:latin typeface="Calibri" panose="020F0502020204030204" pitchFamily="34" charset="0"/>
                  <a:cs typeface="Calibri" panose="020F0502020204030204" pitchFamily="34" charset="0"/>
                </a:rPr>
                <a:t>fear of the </a:t>
              </a:r>
              <a:r>
                <a:rPr lang="en-US" sz="2000" i="1" cap="small" dirty="0">
                  <a:solidFill>
                    <a:srgbClr val="FFC000"/>
                  </a:solidFill>
                  <a:effectLst/>
                  <a:latin typeface="Calibri" panose="020F0502020204030204" pitchFamily="34" charset="0"/>
                  <a:cs typeface="Calibri" panose="020F0502020204030204" pitchFamily="34" charset="0"/>
                </a:rPr>
                <a:t>Lord</a:t>
              </a:r>
              <a:r>
                <a:rPr lang="en-US" sz="2000" i="1" dirty="0">
                  <a:solidFill>
                    <a:srgbClr val="FFC000"/>
                  </a:solidFill>
                  <a:effectLst/>
                  <a:latin typeface="Calibri" panose="020F0502020204030204" pitchFamily="34" charset="0"/>
                  <a:cs typeface="Calibri" panose="020F0502020204030204" pitchFamily="34" charset="0"/>
                </a:rPr>
                <a:t> </a:t>
              </a:r>
              <a:r>
                <a:rPr lang="en-US" sz="2000" i="1" dirty="0">
                  <a:solidFill>
                    <a:schemeClr val="bg1"/>
                  </a:solidFill>
                  <a:effectLst/>
                  <a:latin typeface="Calibri" panose="020F0502020204030204" pitchFamily="34" charset="0"/>
                  <a:cs typeface="Calibri" panose="020F0502020204030204" pitchFamily="34" charset="0"/>
                </a:rPr>
                <a:t>is the beginning of knowledge;</a:t>
              </a:r>
              <a:br>
                <a:rPr lang="en-US" sz="2000" i="1" dirty="0">
                  <a:solidFill>
                    <a:schemeClr val="bg1"/>
                  </a:solidFill>
                  <a:effectLst/>
                  <a:latin typeface="Calibri" panose="020F0502020204030204" pitchFamily="34" charset="0"/>
                  <a:cs typeface="Calibri" panose="020F0502020204030204" pitchFamily="34" charset="0"/>
                </a:rPr>
              </a:br>
              <a:r>
                <a:rPr lang="en-US" sz="2000" i="1" dirty="0">
                  <a:solidFill>
                    <a:schemeClr val="bg1"/>
                  </a:solidFill>
                  <a:effectLst/>
                  <a:latin typeface="Calibri" panose="020F0502020204030204" pitchFamily="34" charset="0"/>
                  <a:cs typeface="Calibri" panose="020F0502020204030204" pitchFamily="34" charset="0"/>
                </a:rPr>
                <a:t>Fools despise wisdom and instruction.</a:t>
              </a:r>
              <a:br>
                <a:rPr lang="en-US" sz="2000" i="1" dirty="0">
                  <a:solidFill>
                    <a:schemeClr val="bg1"/>
                  </a:solidFill>
                  <a:effectLst/>
                  <a:latin typeface="Calibri" panose="020F0502020204030204" pitchFamily="34" charset="0"/>
                  <a:cs typeface="Calibri" panose="020F0502020204030204" pitchFamily="34" charset="0"/>
                </a:rPr>
              </a:br>
              <a:r>
                <a:rPr lang="en-US" sz="2000" i="1" baseline="30000" dirty="0">
                  <a:solidFill>
                    <a:schemeClr val="bg1"/>
                  </a:solidFill>
                  <a:effectLst/>
                  <a:latin typeface="Calibri" panose="020F0502020204030204" pitchFamily="34" charset="0"/>
                  <a:cs typeface="Calibri" panose="020F0502020204030204" pitchFamily="34" charset="0"/>
                </a:rPr>
                <a:t>8 </a:t>
              </a:r>
              <a:r>
                <a:rPr lang="en-US" sz="2000" i="1" dirty="0">
                  <a:solidFill>
                    <a:schemeClr val="bg1"/>
                  </a:solidFill>
                  <a:effectLst/>
                  <a:latin typeface="Calibri" panose="020F0502020204030204" pitchFamily="34" charset="0"/>
                  <a:cs typeface="Calibri" panose="020F0502020204030204" pitchFamily="34" charset="0"/>
                </a:rPr>
                <a:t>Hear, my son, your father’s instruction</a:t>
              </a:r>
              <a:br>
                <a:rPr lang="en-US" sz="2000" i="1" dirty="0">
                  <a:solidFill>
                    <a:schemeClr val="bg1"/>
                  </a:solidFill>
                  <a:effectLst/>
                  <a:latin typeface="Calibri" panose="020F0502020204030204" pitchFamily="34" charset="0"/>
                  <a:cs typeface="Calibri" panose="020F0502020204030204" pitchFamily="34" charset="0"/>
                </a:rPr>
              </a:br>
              <a:r>
                <a:rPr lang="en-US" sz="2000" i="1" dirty="0">
                  <a:solidFill>
                    <a:schemeClr val="bg1"/>
                  </a:solidFill>
                  <a:effectLst/>
                  <a:latin typeface="Calibri" panose="020F0502020204030204" pitchFamily="34" charset="0"/>
                  <a:cs typeface="Calibri" panose="020F0502020204030204" pitchFamily="34" charset="0"/>
                </a:rPr>
                <a:t> And do not forsake your mother’s teaching;</a:t>
              </a:r>
            </a:p>
          </p:txBody>
        </p:sp>
        <p:cxnSp>
          <p:nvCxnSpPr>
            <p:cNvPr id="11" name="Straight Connector 10">
              <a:extLst>
                <a:ext uri="{FF2B5EF4-FFF2-40B4-BE49-F238E27FC236}">
                  <a16:creationId xmlns:a16="http://schemas.microsoft.com/office/drawing/2014/main" id="{97B5FE40-B382-6CA9-3EE7-BA952676A4A9}"/>
                </a:ext>
              </a:extLst>
            </p:cNvPr>
            <p:cNvCxnSpPr>
              <a:cxnSpLocks/>
            </p:cNvCxnSpPr>
            <p:nvPr/>
          </p:nvCxnSpPr>
          <p:spPr>
            <a:xfrm>
              <a:off x="3129279" y="2333285"/>
              <a:ext cx="0" cy="2999232"/>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7115540-E0E6-C9E5-D9C3-2BDD1364E52B}"/>
                </a:ext>
              </a:extLst>
            </p:cNvPr>
            <p:cNvSpPr txBox="1"/>
            <p:nvPr/>
          </p:nvSpPr>
          <p:spPr>
            <a:xfrm>
              <a:off x="3280405" y="2303283"/>
              <a:ext cx="4844881" cy="461665"/>
            </a:xfrm>
            <a:prstGeom prst="rect">
              <a:avLst/>
            </a:prstGeom>
            <a:noFill/>
          </p:spPr>
          <p:txBody>
            <a:bodyPr wrap="square" rtlCol="0">
              <a:spAutoFit/>
            </a:bodyPr>
            <a:lstStyle/>
            <a:p>
              <a:r>
                <a:rPr lang="en-US" sz="2400" b="1" i="1" dirty="0">
                  <a:solidFill>
                    <a:schemeClr val="bg1"/>
                  </a:solidFill>
                  <a:effectLst/>
                  <a:latin typeface="Calibri" panose="020F0502020204030204" pitchFamily="34" charset="0"/>
                  <a:cs typeface="Calibri" panose="020F0502020204030204" pitchFamily="34" charset="0"/>
                </a:rPr>
                <a:t>Instruction &amp; Teaching, Prov 1:7-8</a:t>
              </a:r>
              <a:endParaRPr lang="en-US" sz="2400" b="1" i="1" dirty="0">
                <a:solidFill>
                  <a:schemeClr val="bg1"/>
                </a:solidFill>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FC97FC3D-D3D2-6B11-99BB-068632A8FB5C}"/>
              </a:ext>
            </a:extLst>
          </p:cNvPr>
          <p:cNvSpPr txBox="1"/>
          <p:nvPr/>
        </p:nvSpPr>
        <p:spPr>
          <a:xfrm>
            <a:off x="3491722" y="4109848"/>
            <a:ext cx="2624483" cy="430887"/>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 </a:t>
            </a:r>
            <a:r>
              <a:rPr lang="en-US" sz="2200" b="1" i="1" dirty="0">
                <a:solidFill>
                  <a:schemeClr val="bg1"/>
                </a:solidFill>
                <a:effectLst/>
                <a:latin typeface="Calibri" panose="020F0502020204030204" pitchFamily="34" charset="0"/>
                <a:cs typeface="Calibri" panose="020F0502020204030204" pitchFamily="34" charset="0"/>
              </a:rPr>
              <a:t>What We </a:t>
            </a:r>
            <a:r>
              <a:rPr lang="en-US" sz="2200" b="1" i="1" dirty="0">
                <a:solidFill>
                  <a:srgbClr val="FFC000"/>
                </a:solidFill>
                <a:effectLst/>
                <a:latin typeface="Calibri" panose="020F0502020204030204" pitchFamily="34" charset="0"/>
                <a:cs typeface="Calibri" panose="020F0502020204030204" pitchFamily="34" charset="0"/>
              </a:rPr>
              <a:t>Expect</a:t>
            </a:r>
            <a:r>
              <a:rPr lang="en-US" sz="2200" b="1" i="1" dirty="0">
                <a:solidFill>
                  <a:schemeClr val="bg1"/>
                </a:solidFill>
                <a:effectLst/>
                <a:latin typeface="Calibri" panose="020F0502020204030204" pitchFamily="34" charset="0"/>
                <a:cs typeface="Calibri" panose="020F0502020204030204" pitchFamily="34" charset="0"/>
              </a:rPr>
              <a:t>…</a:t>
            </a:r>
            <a:endParaRPr lang="en-US" sz="2200" b="1" i="1"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04C3CA76-5E37-5B7C-6FCA-3505A17B727A}"/>
              </a:ext>
            </a:extLst>
          </p:cNvPr>
          <p:cNvSpPr txBox="1"/>
          <p:nvPr/>
        </p:nvSpPr>
        <p:spPr>
          <a:xfrm>
            <a:off x="3491722" y="4513315"/>
            <a:ext cx="3416909" cy="430887"/>
          </a:xfrm>
          <a:prstGeom prst="rect">
            <a:avLst/>
          </a:prstGeom>
          <a:noFill/>
        </p:spPr>
        <p:txBody>
          <a:bodyPr wrap="square" rtlCol="0">
            <a:spAutoFit/>
          </a:bodyPr>
          <a:lstStyle/>
          <a:p>
            <a:r>
              <a:rPr lang="en-US" sz="2200" b="1" i="1" dirty="0">
                <a:solidFill>
                  <a:schemeClr val="bg1"/>
                </a:solidFill>
                <a:effectLst/>
                <a:latin typeface="Calibri" panose="020F0502020204030204" pitchFamily="34" charset="0"/>
                <a:cs typeface="Calibri" panose="020F0502020204030204" pitchFamily="34" charset="0"/>
              </a:rPr>
              <a:t>• What You </a:t>
            </a:r>
            <a:r>
              <a:rPr lang="en-US" sz="2200" b="1" i="1" dirty="0">
                <a:solidFill>
                  <a:srgbClr val="FFC000"/>
                </a:solidFill>
                <a:effectLst/>
                <a:latin typeface="Calibri" panose="020F0502020204030204" pitchFamily="34" charset="0"/>
                <a:cs typeface="Calibri" panose="020F0502020204030204" pitchFamily="34" charset="0"/>
              </a:rPr>
              <a:t>Will Face</a:t>
            </a:r>
            <a:r>
              <a:rPr lang="en-US" sz="2200" b="1" i="1" dirty="0">
                <a:solidFill>
                  <a:schemeClr val="bg1"/>
                </a:solidFill>
                <a:effectLst/>
                <a:latin typeface="Calibri" panose="020F0502020204030204" pitchFamily="34" charset="0"/>
                <a:cs typeface="Calibri" panose="020F0502020204030204" pitchFamily="34" charset="0"/>
              </a:rPr>
              <a:t>…</a:t>
            </a:r>
            <a:endParaRPr lang="en-US" sz="2200" b="1" i="1" dirty="0">
              <a:solidFill>
                <a:schemeClr val="bg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E69F44D-1EB8-D602-685C-5F6926842FB6}"/>
              </a:ext>
            </a:extLst>
          </p:cNvPr>
          <p:cNvSpPr txBox="1"/>
          <p:nvPr/>
        </p:nvSpPr>
        <p:spPr>
          <a:xfrm>
            <a:off x="3491722" y="4930939"/>
            <a:ext cx="4082057" cy="430887"/>
          </a:xfrm>
          <a:prstGeom prst="rect">
            <a:avLst/>
          </a:prstGeom>
          <a:noFill/>
        </p:spPr>
        <p:txBody>
          <a:bodyPr wrap="square" rtlCol="0">
            <a:spAutoFit/>
          </a:bodyPr>
          <a:lstStyle/>
          <a:p>
            <a:r>
              <a:rPr lang="en-US" sz="2200" b="1" i="1" dirty="0">
                <a:solidFill>
                  <a:schemeClr val="bg1"/>
                </a:solidFill>
                <a:effectLst/>
                <a:latin typeface="Calibri" panose="020F0502020204030204" pitchFamily="34" charset="0"/>
                <a:cs typeface="Calibri" panose="020F0502020204030204" pitchFamily="34" charset="0"/>
              </a:rPr>
              <a:t>• What Is </a:t>
            </a:r>
            <a:r>
              <a:rPr lang="en-US" sz="2200" b="1" i="1" dirty="0">
                <a:solidFill>
                  <a:srgbClr val="FFC000"/>
                </a:solidFill>
                <a:effectLst/>
                <a:latin typeface="Calibri" panose="020F0502020204030204" pitchFamily="34" charset="0"/>
                <a:cs typeface="Calibri" panose="020F0502020204030204" pitchFamily="34" charset="0"/>
              </a:rPr>
              <a:t>Godly &amp; Wise</a:t>
            </a:r>
            <a:r>
              <a:rPr lang="en-US" sz="2200" b="1" i="1" dirty="0">
                <a:solidFill>
                  <a:schemeClr val="bg1"/>
                </a:solidFill>
                <a:effectLst/>
                <a:latin typeface="Calibri" panose="020F0502020204030204" pitchFamily="34" charset="0"/>
                <a:cs typeface="Calibri" panose="020F0502020204030204" pitchFamily="34" charset="0"/>
              </a:rPr>
              <a:t>…</a:t>
            </a:r>
            <a:endParaRPr lang="en-US" sz="2200" b="1" i="1" dirty="0">
              <a:solidFill>
                <a:schemeClr val="bg1"/>
              </a:solidFill>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DE7F90A-D601-DDFD-11CA-0DDEE3D2B877}"/>
              </a:ext>
            </a:extLst>
          </p:cNvPr>
          <p:cNvGrpSpPr/>
          <p:nvPr/>
        </p:nvGrpSpPr>
        <p:grpSpPr>
          <a:xfrm>
            <a:off x="404573" y="2292815"/>
            <a:ext cx="2293676" cy="3153139"/>
            <a:chOff x="404573" y="2292815"/>
            <a:chExt cx="2293676" cy="3153139"/>
          </a:xfrm>
        </p:grpSpPr>
        <p:grpSp>
          <p:nvGrpSpPr>
            <p:cNvPr id="21" name="Group 20">
              <a:extLst>
                <a:ext uri="{FF2B5EF4-FFF2-40B4-BE49-F238E27FC236}">
                  <a16:creationId xmlns:a16="http://schemas.microsoft.com/office/drawing/2014/main" id="{88D41537-703B-E602-5313-60D40977FA5A}"/>
                </a:ext>
              </a:extLst>
            </p:cNvPr>
            <p:cNvGrpSpPr/>
            <p:nvPr/>
          </p:nvGrpSpPr>
          <p:grpSpPr>
            <a:xfrm>
              <a:off x="404812" y="2292815"/>
              <a:ext cx="2147876" cy="457200"/>
              <a:chOff x="404812" y="2623015"/>
              <a:chExt cx="2147876" cy="457200"/>
            </a:xfrm>
          </p:grpSpPr>
          <p:pic>
            <p:nvPicPr>
              <p:cNvPr id="19" name="Graphic 18" descr="Chat with solid fill">
                <a:extLst>
                  <a:ext uri="{FF2B5EF4-FFF2-40B4-BE49-F238E27FC236}">
                    <a16:creationId xmlns:a16="http://schemas.microsoft.com/office/drawing/2014/main" id="{B011216A-E105-1A7A-F244-57E0E2F872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812" y="2623015"/>
                <a:ext cx="457200" cy="457200"/>
              </a:xfrm>
              <a:prstGeom prst="rect">
                <a:avLst/>
              </a:prstGeom>
            </p:spPr>
          </p:pic>
          <p:sp>
            <p:nvSpPr>
              <p:cNvPr id="20" name="TextBox 19">
                <a:extLst>
                  <a:ext uri="{FF2B5EF4-FFF2-40B4-BE49-F238E27FC236}">
                    <a16:creationId xmlns:a16="http://schemas.microsoft.com/office/drawing/2014/main" id="{3279161E-4F5F-1916-5CFA-11BF24D67072}"/>
                  </a:ext>
                </a:extLst>
              </p:cNvPr>
              <p:cNvSpPr txBox="1"/>
              <p:nvPr/>
            </p:nvSpPr>
            <p:spPr>
              <a:xfrm>
                <a:off x="1013137" y="2643443"/>
                <a:ext cx="1539551" cy="430887"/>
              </a:xfrm>
              <a:prstGeom prst="rect">
                <a:avLst/>
              </a:prstGeom>
              <a:noFill/>
            </p:spPr>
            <p:txBody>
              <a:bodyPr wrap="square" rtlCol="0">
                <a:spAutoFit/>
              </a:bodyPr>
              <a:lstStyle/>
              <a:p>
                <a:r>
                  <a:rPr lang="en-US" sz="2200" dirty="0">
                    <a:solidFill>
                      <a:schemeClr val="bg1"/>
                    </a:solidFill>
                    <a:effectLst/>
                    <a:latin typeface="Calibri Light" panose="020F0302020204030204" pitchFamily="34" charset="0"/>
                    <a:cs typeface="Calibri Light" panose="020F0302020204030204" pitchFamily="34" charset="0"/>
                  </a:rPr>
                  <a:t>ATTITUDE</a:t>
                </a:r>
                <a:endParaRPr lang="en-US" sz="2200" dirty="0">
                  <a:solidFill>
                    <a:schemeClr val="bg1"/>
                  </a:solidFill>
                  <a:latin typeface="Calibri Light" panose="020F0302020204030204" pitchFamily="34" charset="0"/>
                  <a:cs typeface="Calibri Light" panose="020F0302020204030204" pitchFamily="34" charset="0"/>
                </a:endParaRPr>
              </a:p>
            </p:txBody>
          </p:sp>
        </p:grpSp>
        <p:grpSp>
          <p:nvGrpSpPr>
            <p:cNvPr id="22" name="Group 21">
              <a:extLst>
                <a:ext uri="{FF2B5EF4-FFF2-40B4-BE49-F238E27FC236}">
                  <a16:creationId xmlns:a16="http://schemas.microsoft.com/office/drawing/2014/main" id="{37F5C8FF-C941-D55A-D1B1-5BDE92686CFD}"/>
                </a:ext>
              </a:extLst>
            </p:cNvPr>
            <p:cNvGrpSpPr/>
            <p:nvPr/>
          </p:nvGrpSpPr>
          <p:grpSpPr>
            <a:xfrm>
              <a:off x="410371" y="2722512"/>
              <a:ext cx="2287878" cy="457200"/>
              <a:chOff x="404812" y="2623015"/>
              <a:chExt cx="2287878" cy="457200"/>
            </a:xfrm>
          </p:grpSpPr>
          <p:pic>
            <p:nvPicPr>
              <p:cNvPr id="23" name="Graphic 22" descr="Chat with solid fill">
                <a:extLst>
                  <a:ext uri="{FF2B5EF4-FFF2-40B4-BE49-F238E27FC236}">
                    <a16:creationId xmlns:a16="http://schemas.microsoft.com/office/drawing/2014/main" id="{6C7CC0CA-9692-260B-B618-0A6475DB35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812" y="2623015"/>
                <a:ext cx="457200" cy="457200"/>
              </a:xfrm>
              <a:prstGeom prst="rect">
                <a:avLst/>
              </a:prstGeom>
            </p:spPr>
          </p:pic>
          <p:sp>
            <p:nvSpPr>
              <p:cNvPr id="24" name="TextBox 23">
                <a:extLst>
                  <a:ext uri="{FF2B5EF4-FFF2-40B4-BE49-F238E27FC236}">
                    <a16:creationId xmlns:a16="http://schemas.microsoft.com/office/drawing/2014/main" id="{82CED32E-FBB9-71B5-BEA8-C86C241FDDD0}"/>
                  </a:ext>
                </a:extLst>
              </p:cNvPr>
              <p:cNvSpPr txBox="1"/>
              <p:nvPr/>
            </p:nvSpPr>
            <p:spPr>
              <a:xfrm>
                <a:off x="1013137" y="2643443"/>
                <a:ext cx="1679553" cy="430887"/>
              </a:xfrm>
              <a:prstGeom prst="rect">
                <a:avLst/>
              </a:prstGeom>
              <a:noFill/>
            </p:spPr>
            <p:txBody>
              <a:bodyPr wrap="square" rtlCol="0">
                <a:spAutoFit/>
              </a:bodyPr>
              <a:lstStyle/>
              <a:p>
                <a:r>
                  <a:rPr lang="en-US" sz="2200" dirty="0">
                    <a:solidFill>
                      <a:schemeClr val="bg1"/>
                    </a:solidFill>
                    <a:effectLst/>
                    <a:latin typeface="Calibri Light" panose="020F0302020204030204" pitchFamily="34" charset="0"/>
                    <a:cs typeface="Calibri Light" panose="020F0302020204030204" pitchFamily="34" charset="0"/>
                  </a:rPr>
                  <a:t>FRIENDS</a:t>
                </a:r>
                <a:endParaRPr lang="en-US" sz="2200" dirty="0">
                  <a:solidFill>
                    <a:schemeClr val="bg1"/>
                  </a:solidFill>
                  <a:latin typeface="Calibri Light" panose="020F0302020204030204" pitchFamily="34" charset="0"/>
                  <a:cs typeface="Calibri Light" panose="020F0302020204030204" pitchFamily="34" charset="0"/>
                </a:endParaRPr>
              </a:p>
            </p:txBody>
          </p:sp>
        </p:grpSp>
        <p:grpSp>
          <p:nvGrpSpPr>
            <p:cNvPr id="25" name="Group 24">
              <a:extLst>
                <a:ext uri="{FF2B5EF4-FFF2-40B4-BE49-F238E27FC236}">
                  <a16:creationId xmlns:a16="http://schemas.microsoft.com/office/drawing/2014/main" id="{4CAC7711-CB00-5969-EA64-72295D5B9DC1}"/>
                </a:ext>
              </a:extLst>
            </p:cNvPr>
            <p:cNvGrpSpPr/>
            <p:nvPr/>
          </p:nvGrpSpPr>
          <p:grpSpPr>
            <a:xfrm>
              <a:off x="410371" y="3179712"/>
              <a:ext cx="2287878" cy="457200"/>
              <a:chOff x="404812" y="2623015"/>
              <a:chExt cx="2287878" cy="457200"/>
            </a:xfrm>
          </p:grpSpPr>
          <p:pic>
            <p:nvPicPr>
              <p:cNvPr id="26" name="Graphic 25" descr="Chat with solid fill">
                <a:extLst>
                  <a:ext uri="{FF2B5EF4-FFF2-40B4-BE49-F238E27FC236}">
                    <a16:creationId xmlns:a16="http://schemas.microsoft.com/office/drawing/2014/main" id="{9B718EFC-B1A6-5EED-0060-7E63122A9B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812" y="2623015"/>
                <a:ext cx="457200" cy="457200"/>
              </a:xfrm>
              <a:prstGeom prst="rect">
                <a:avLst/>
              </a:prstGeom>
            </p:spPr>
          </p:pic>
          <p:sp>
            <p:nvSpPr>
              <p:cNvPr id="27" name="TextBox 26">
                <a:extLst>
                  <a:ext uri="{FF2B5EF4-FFF2-40B4-BE49-F238E27FC236}">
                    <a16:creationId xmlns:a16="http://schemas.microsoft.com/office/drawing/2014/main" id="{A3A013C8-BC87-52BC-1BFF-C24498B8F9A5}"/>
                  </a:ext>
                </a:extLst>
              </p:cNvPr>
              <p:cNvSpPr txBox="1"/>
              <p:nvPr/>
            </p:nvSpPr>
            <p:spPr>
              <a:xfrm>
                <a:off x="1013137" y="2643443"/>
                <a:ext cx="1679553" cy="430887"/>
              </a:xfrm>
              <a:prstGeom prst="rect">
                <a:avLst/>
              </a:prstGeom>
              <a:noFill/>
            </p:spPr>
            <p:txBody>
              <a:bodyPr wrap="square" rtlCol="0">
                <a:spAutoFit/>
              </a:bodyPr>
              <a:lstStyle/>
              <a:p>
                <a:r>
                  <a:rPr lang="en-US" sz="2200" dirty="0">
                    <a:solidFill>
                      <a:schemeClr val="bg1"/>
                    </a:solidFill>
                    <a:effectLst/>
                    <a:latin typeface="Calibri Light" panose="020F0302020204030204" pitchFamily="34" charset="0"/>
                    <a:cs typeface="Calibri Light" panose="020F0302020204030204" pitchFamily="34" charset="0"/>
                  </a:rPr>
                  <a:t>DATING</a:t>
                </a:r>
                <a:endParaRPr lang="en-US" sz="2200" dirty="0">
                  <a:solidFill>
                    <a:schemeClr val="bg1"/>
                  </a:solidFill>
                  <a:latin typeface="Calibri Light" panose="020F0302020204030204" pitchFamily="34" charset="0"/>
                  <a:cs typeface="Calibri Light" panose="020F0302020204030204" pitchFamily="34" charset="0"/>
                </a:endParaRPr>
              </a:p>
            </p:txBody>
          </p:sp>
        </p:grpSp>
        <p:grpSp>
          <p:nvGrpSpPr>
            <p:cNvPr id="28" name="Group 27">
              <a:extLst>
                <a:ext uri="{FF2B5EF4-FFF2-40B4-BE49-F238E27FC236}">
                  <a16:creationId xmlns:a16="http://schemas.microsoft.com/office/drawing/2014/main" id="{8E53C91A-BA91-12A6-67BE-C1FD9EF9491C}"/>
                </a:ext>
              </a:extLst>
            </p:cNvPr>
            <p:cNvGrpSpPr/>
            <p:nvPr/>
          </p:nvGrpSpPr>
          <p:grpSpPr>
            <a:xfrm>
              <a:off x="410371" y="3631027"/>
              <a:ext cx="2287878" cy="457200"/>
              <a:chOff x="404812" y="2623015"/>
              <a:chExt cx="2287878" cy="457200"/>
            </a:xfrm>
          </p:grpSpPr>
          <p:pic>
            <p:nvPicPr>
              <p:cNvPr id="29" name="Graphic 28" descr="Chat with solid fill">
                <a:extLst>
                  <a:ext uri="{FF2B5EF4-FFF2-40B4-BE49-F238E27FC236}">
                    <a16:creationId xmlns:a16="http://schemas.microsoft.com/office/drawing/2014/main" id="{06B008CE-3206-131A-E169-E88A06C2C3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812" y="2623015"/>
                <a:ext cx="457200" cy="457200"/>
              </a:xfrm>
              <a:prstGeom prst="rect">
                <a:avLst/>
              </a:prstGeom>
            </p:spPr>
          </p:pic>
          <p:sp>
            <p:nvSpPr>
              <p:cNvPr id="30" name="TextBox 29">
                <a:extLst>
                  <a:ext uri="{FF2B5EF4-FFF2-40B4-BE49-F238E27FC236}">
                    <a16:creationId xmlns:a16="http://schemas.microsoft.com/office/drawing/2014/main" id="{62A828F3-1716-3265-96D0-8AC4A05F5E27}"/>
                  </a:ext>
                </a:extLst>
              </p:cNvPr>
              <p:cNvSpPr txBox="1"/>
              <p:nvPr/>
            </p:nvSpPr>
            <p:spPr>
              <a:xfrm>
                <a:off x="1013137" y="2643443"/>
                <a:ext cx="1679553" cy="430887"/>
              </a:xfrm>
              <a:prstGeom prst="rect">
                <a:avLst/>
              </a:prstGeom>
              <a:noFill/>
            </p:spPr>
            <p:txBody>
              <a:bodyPr wrap="square" rtlCol="0">
                <a:spAutoFit/>
              </a:bodyPr>
              <a:lstStyle/>
              <a:p>
                <a:r>
                  <a:rPr lang="en-US" sz="2200" dirty="0">
                    <a:solidFill>
                      <a:schemeClr val="bg1"/>
                    </a:solidFill>
                    <a:effectLst/>
                    <a:latin typeface="Calibri Light" panose="020F0302020204030204" pitchFamily="34" charset="0"/>
                    <a:cs typeface="Calibri Light" panose="020F0302020204030204" pitchFamily="34" charset="0"/>
                  </a:rPr>
                  <a:t>HEALTH</a:t>
                </a:r>
                <a:endParaRPr lang="en-US" sz="2200" dirty="0">
                  <a:solidFill>
                    <a:schemeClr val="bg1"/>
                  </a:solidFill>
                  <a:latin typeface="Calibri Light" panose="020F0302020204030204" pitchFamily="34" charset="0"/>
                  <a:cs typeface="Calibri Light" panose="020F0302020204030204" pitchFamily="34" charset="0"/>
                </a:endParaRPr>
              </a:p>
            </p:txBody>
          </p:sp>
        </p:grpSp>
        <p:grpSp>
          <p:nvGrpSpPr>
            <p:cNvPr id="31" name="Group 30">
              <a:extLst>
                <a:ext uri="{FF2B5EF4-FFF2-40B4-BE49-F238E27FC236}">
                  <a16:creationId xmlns:a16="http://schemas.microsoft.com/office/drawing/2014/main" id="{A48AF07F-1E1E-21AE-09BE-91AF3D9441C3}"/>
                </a:ext>
              </a:extLst>
            </p:cNvPr>
            <p:cNvGrpSpPr/>
            <p:nvPr/>
          </p:nvGrpSpPr>
          <p:grpSpPr>
            <a:xfrm>
              <a:off x="404573" y="4082342"/>
              <a:ext cx="2287878" cy="457200"/>
              <a:chOff x="404812" y="2623015"/>
              <a:chExt cx="2287878" cy="457200"/>
            </a:xfrm>
          </p:grpSpPr>
          <p:pic>
            <p:nvPicPr>
              <p:cNvPr id="32" name="Graphic 31" descr="Chat with solid fill">
                <a:extLst>
                  <a:ext uri="{FF2B5EF4-FFF2-40B4-BE49-F238E27FC236}">
                    <a16:creationId xmlns:a16="http://schemas.microsoft.com/office/drawing/2014/main" id="{93210FC2-11EE-89CE-1079-B0A13379F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812" y="2623015"/>
                <a:ext cx="457200" cy="457200"/>
              </a:xfrm>
              <a:prstGeom prst="rect">
                <a:avLst/>
              </a:prstGeom>
            </p:spPr>
          </p:pic>
          <p:sp>
            <p:nvSpPr>
              <p:cNvPr id="33" name="TextBox 32">
                <a:extLst>
                  <a:ext uri="{FF2B5EF4-FFF2-40B4-BE49-F238E27FC236}">
                    <a16:creationId xmlns:a16="http://schemas.microsoft.com/office/drawing/2014/main" id="{E16EE3A5-67FB-F81D-F63B-D6124BD2152D}"/>
                  </a:ext>
                </a:extLst>
              </p:cNvPr>
              <p:cNvSpPr txBox="1"/>
              <p:nvPr/>
            </p:nvSpPr>
            <p:spPr>
              <a:xfrm>
                <a:off x="1013137" y="2643443"/>
                <a:ext cx="1679553" cy="430887"/>
              </a:xfrm>
              <a:prstGeom prst="rect">
                <a:avLst/>
              </a:prstGeom>
              <a:noFill/>
            </p:spPr>
            <p:txBody>
              <a:bodyPr wrap="square" rtlCol="0">
                <a:spAutoFit/>
              </a:bodyPr>
              <a:lstStyle/>
              <a:p>
                <a:r>
                  <a:rPr lang="en-US" sz="2200" dirty="0">
                    <a:solidFill>
                      <a:schemeClr val="bg1"/>
                    </a:solidFill>
                    <a:latin typeface="Calibri Light" panose="020F0302020204030204" pitchFamily="34" charset="0"/>
                    <a:cs typeface="Calibri Light" panose="020F0302020204030204" pitchFamily="34" charset="0"/>
                  </a:rPr>
                  <a:t>DILIGENCE</a:t>
                </a:r>
              </a:p>
            </p:txBody>
          </p:sp>
        </p:grpSp>
        <p:grpSp>
          <p:nvGrpSpPr>
            <p:cNvPr id="34" name="Group 33">
              <a:extLst>
                <a:ext uri="{FF2B5EF4-FFF2-40B4-BE49-F238E27FC236}">
                  <a16:creationId xmlns:a16="http://schemas.microsoft.com/office/drawing/2014/main" id="{BF4B37AC-3810-CF43-B47C-684CF4497A87}"/>
                </a:ext>
              </a:extLst>
            </p:cNvPr>
            <p:cNvGrpSpPr/>
            <p:nvPr/>
          </p:nvGrpSpPr>
          <p:grpSpPr>
            <a:xfrm>
              <a:off x="404573" y="4554085"/>
              <a:ext cx="2287878" cy="457200"/>
              <a:chOff x="404812" y="2623015"/>
              <a:chExt cx="2287878" cy="457200"/>
            </a:xfrm>
          </p:grpSpPr>
          <p:pic>
            <p:nvPicPr>
              <p:cNvPr id="35" name="Graphic 34" descr="Chat with solid fill">
                <a:extLst>
                  <a:ext uri="{FF2B5EF4-FFF2-40B4-BE49-F238E27FC236}">
                    <a16:creationId xmlns:a16="http://schemas.microsoft.com/office/drawing/2014/main" id="{F3A32227-A6DB-63F9-A56F-5AB335A97B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812" y="2623015"/>
                <a:ext cx="457200" cy="457200"/>
              </a:xfrm>
              <a:prstGeom prst="rect">
                <a:avLst/>
              </a:prstGeom>
            </p:spPr>
          </p:pic>
          <p:sp>
            <p:nvSpPr>
              <p:cNvPr id="36" name="TextBox 35">
                <a:extLst>
                  <a:ext uri="{FF2B5EF4-FFF2-40B4-BE49-F238E27FC236}">
                    <a16:creationId xmlns:a16="http://schemas.microsoft.com/office/drawing/2014/main" id="{0A389E4C-7C1D-9889-72F1-C3959D34E003}"/>
                  </a:ext>
                </a:extLst>
              </p:cNvPr>
              <p:cNvSpPr txBox="1"/>
              <p:nvPr/>
            </p:nvSpPr>
            <p:spPr>
              <a:xfrm>
                <a:off x="1013137" y="2643443"/>
                <a:ext cx="1679553" cy="430887"/>
              </a:xfrm>
              <a:prstGeom prst="rect">
                <a:avLst/>
              </a:prstGeom>
              <a:noFill/>
            </p:spPr>
            <p:txBody>
              <a:bodyPr wrap="square" rtlCol="0">
                <a:spAutoFit/>
              </a:bodyPr>
              <a:lstStyle/>
              <a:p>
                <a:r>
                  <a:rPr lang="en-US" sz="2200" dirty="0">
                    <a:solidFill>
                      <a:schemeClr val="bg1"/>
                    </a:solidFill>
                    <a:effectLst/>
                    <a:latin typeface="Calibri Light" panose="020F0302020204030204" pitchFamily="34" charset="0"/>
                    <a:cs typeface="Calibri Light" panose="020F0302020204030204" pitchFamily="34" charset="0"/>
                  </a:rPr>
                  <a:t>SPEECH</a:t>
                </a:r>
                <a:endParaRPr lang="en-US" sz="2200" dirty="0">
                  <a:solidFill>
                    <a:schemeClr val="bg1"/>
                  </a:solidFill>
                  <a:latin typeface="Calibri Light" panose="020F0302020204030204" pitchFamily="34" charset="0"/>
                  <a:cs typeface="Calibri Light" panose="020F0302020204030204" pitchFamily="34" charset="0"/>
                </a:endParaRPr>
              </a:p>
            </p:txBody>
          </p:sp>
        </p:grpSp>
        <p:grpSp>
          <p:nvGrpSpPr>
            <p:cNvPr id="37" name="Group 36">
              <a:extLst>
                <a:ext uri="{FF2B5EF4-FFF2-40B4-BE49-F238E27FC236}">
                  <a16:creationId xmlns:a16="http://schemas.microsoft.com/office/drawing/2014/main" id="{19BA8E3E-770C-4C69-9440-00481300B8C4}"/>
                </a:ext>
              </a:extLst>
            </p:cNvPr>
            <p:cNvGrpSpPr/>
            <p:nvPr/>
          </p:nvGrpSpPr>
          <p:grpSpPr>
            <a:xfrm>
              <a:off x="404573" y="4988754"/>
              <a:ext cx="2287878" cy="457200"/>
              <a:chOff x="404812" y="2623015"/>
              <a:chExt cx="2287878" cy="457200"/>
            </a:xfrm>
          </p:grpSpPr>
          <p:pic>
            <p:nvPicPr>
              <p:cNvPr id="38" name="Graphic 37" descr="Chat with solid fill">
                <a:extLst>
                  <a:ext uri="{FF2B5EF4-FFF2-40B4-BE49-F238E27FC236}">
                    <a16:creationId xmlns:a16="http://schemas.microsoft.com/office/drawing/2014/main" id="{F0C118FB-D898-0F39-A9F8-0564D8AD06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812" y="2623015"/>
                <a:ext cx="457200" cy="457200"/>
              </a:xfrm>
              <a:prstGeom prst="rect">
                <a:avLst/>
              </a:prstGeom>
            </p:spPr>
          </p:pic>
          <p:sp>
            <p:nvSpPr>
              <p:cNvPr id="39" name="TextBox 38">
                <a:extLst>
                  <a:ext uri="{FF2B5EF4-FFF2-40B4-BE49-F238E27FC236}">
                    <a16:creationId xmlns:a16="http://schemas.microsoft.com/office/drawing/2014/main" id="{24605443-CB1F-FB38-DF49-78F506C7F2D8}"/>
                  </a:ext>
                </a:extLst>
              </p:cNvPr>
              <p:cNvSpPr txBox="1"/>
              <p:nvPr/>
            </p:nvSpPr>
            <p:spPr>
              <a:xfrm>
                <a:off x="1013137" y="2643443"/>
                <a:ext cx="1679553" cy="430887"/>
              </a:xfrm>
              <a:prstGeom prst="rect">
                <a:avLst/>
              </a:prstGeom>
              <a:noFill/>
            </p:spPr>
            <p:txBody>
              <a:bodyPr wrap="square" rtlCol="0">
                <a:spAutoFit/>
              </a:bodyPr>
              <a:lstStyle/>
              <a:p>
                <a:r>
                  <a:rPr lang="en-US" sz="2200" dirty="0">
                    <a:solidFill>
                      <a:schemeClr val="bg1"/>
                    </a:solidFill>
                    <a:effectLst/>
                    <a:latin typeface="Calibri Light" panose="020F0302020204030204" pitchFamily="34" charset="0"/>
                    <a:cs typeface="Calibri Light" panose="020F0302020204030204" pitchFamily="34" charset="0"/>
                  </a:rPr>
                  <a:t>TIME</a:t>
                </a:r>
                <a:endParaRPr lang="en-US" sz="2200" dirty="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35871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256233-B17D-67D3-4244-E2B3966DDF18}"/>
              </a:ext>
            </a:extLst>
          </p:cNvPr>
          <p:cNvSpPr txBox="1"/>
          <p:nvPr/>
        </p:nvSpPr>
        <p:spPr>
          <a:xfrm>
            <a:off x="376518" y="839507"/>
            <a:ext cx="8417858"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Proverbs Shows Us </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The Qualities Teens Need To Develop…</a:t>
            </a:r>
          </a:p>
        </p:txBody>
      </p:sp>
      <p:grpSp>
        <p:nvGrpSpPr>
          <p:cNvPr id="3" name="Group 2">
            <a:extLst>
              <a:ext uri="{FF2B5EF4-FFF2-40B4-BE49-F238E27FC236}">
                <a16:creationId xmlns:a16="http://schemas.microsoft.com/office/drawing/2014/main" id="{5F33846D-9269-83C4-CF08-799E9BD1AB8E}"/>
              </a:ext>
            </a:extLst>
          </p:cNvPr>
          <p:cNvGrpSpPr/>
          <p:nvPr/>
        </p:nvGrpSpPr>
        <p:grpSpPr>
          <a:xfrm>
            <a:off x="860953" y="2617316"/>
            <a:ext cx="3241147" cy="688769"/>
            <a:chOff x="4847005" y="4849976"/>
            <a:chExt cx="3241147" cy="688769"/>
          </a:xfrm>
        </p:grpSpPr>
        <p:grpSp>
          <p:nvGrpSpPr>
            <p:cNvPr id="4" name="Group 3">
              <a:extLst>
                <a:ext uri="{FF2B5EF4-FFF2-40B4-BE49-F238E27FC236}">
                  <a16:creationId xmlns:a16="http://schemas.microsoft.com/office/drawing/2014/main" id="{01555074-BD7F-FF94-7523-429242C0B1FC}"/>
                </a:ext>
              </a:extLst>
            </p:cNvPr>
            <p:cNvGrpSpPr/>
            <p:nvPr/>
          </p:nvGrpSpPr>
          <p:grpSpPr>
            <a:xfrm>
              <a:off x="4847005" y="4849976"/>
              <a:ext cx="3241147" cy="688769"/>
              <a:chOff x="3762066" y="852919"/>
              <a:chExt cx="3241147" cy="688769"/>
            </a:xfrm>
          </p:grpSpPr>
          <p:sp>
            <p:nvSpPr>
              <p:cNvPr id="6" name="Rectangle 5">
                <a:extLst>
                  <a:ext uri="{FF2B5EF4-FFF2-40B4-BE49-F238E27FC236}">
                    <a16:creationId xmlns:a16="http://schemas.microsoft.com/office/drawing/2014/main" id="{DF8BEFCD-FCCE-C655-9DDB-9AF2173940AB}"/>
                  </a:ext>
                </a:extLst>
              </p:cNvPr>
              <p:cNvSpPr/>
              <p:nvPr/>
            </p:nvSpPr>
            <p:spPr>
              <a:xfrm>
                <a:off x="3762066" y="852919"/>
                <a:ext cx="3241147" cy="688769"/>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C91011-BF22-9403-55BC-A65F3908360D}"/>
                  </a:ext>
                </a:extLst>
              </p:cNvPr>
              <p:cNvSpPr txBox="1"/>
              <p:nvPr/>
            </p:nvSpPr>
            <p:spPr>
              <a:xfrm>
                <a:off x="4528911" y="986493"/>
                <a:ext cx="2283802" cy="400110"/>
              </a:xfrm>
              <a:prstGeom prst="rect">
                <a:avLst/>
              </a:prstGeom>
              <a:noFill/>
            </p:spPr>
            <p:txBody>
              <a:bodyPr wrap="square" rtlCol="0">
                <a:spAutoFit/>
              </a:bodyPr>
              <a:lstStyle/>
              <a:p>
                <a:r>
                  <a:rPr lang="en-US" sz="2000" i="1" dirty="0">
                    <a:solidFill>
                      <a:schemeClr val="bg1"/>
                    </a:solidFill>
                  </a:rPr>
                  <a:t>Personal Maturity</a:t>
                </a:r>
              </a:p>
            </p:txBody>
          </p:sp>
        </p:grpSp>
        <p:pic>
          <p:nvPicPr>
            <p:cNvPr id="5" name="Graphic 4" descr="Badge Heart with solid fill">
              <a:extLst>
                <a:ext uri="{FF2B5EF4-FFF2-40B4-BE49-F238E27FC236}">
                  <a16:creationId xmlns:a16="http://schemas.microsoft.com/office/drawing/2014/main" id="{41A711A4-12A0-E54C-7A10-579C324D2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978" y="4885174"/>
              <a:ext cx="583349" cy="583349"/>
            </a:xfrm>
            <a:prstGeom prst="rect">
              <a:avLst/>
            </a:prstGeom>
          </p:spPr>
        </p:pic>
      </p:grpSp>
      <p:grpSp>
        <p:nvGrpSpPr>
          <p:cNvPr id="8" name="Group 7">
            <a:extLst>
              <a:ext uri="{FF2B5EF4-FFF2-40B4-BE49-F238E27FC236}">
                <a16:creationId xmlns:a16="http://schemas.microsoft.com/office/drawing/2014/main" id="{B4AB16C4-E43D-A9CA-FCBD-D1B14207AE0C}"/>
              </a:ext>
            </a:extLst>
          </p:cNvPr>
          <p:cNvGrpSpPr/>
          <p:nvPr/>
        </p:nvGrpSpPr>
        <p:grpSpPr>
          <a:xfrm>
            <a:off x="4905927" y="2606560"/>
            <a:ext cx="3241147" cy="688769"/>
            <a:chOff x="4847005" y="4849976"/>
            <a:chExt cx="3241147" cy="688769"/>
          </a:xfrm>
        </p:grpSpPr>
        <p:grpSp>
          <p:nvGrpSpPr>
            <p:cNvPr id="9" name="Group 8">
              <a:extLst>
                <a:ext uri="{FF2B5EF4-FFF2-40B4-BE49-F238E27FC236}">
                  <a16:creationId xmlns:a16="http://schemas.microsoft.com/office/drawing/2014/main" id="{EEF508DD-7255-191A-EB0B-E709B476437B}"/>
                </a:ext>
              </a:extLst>
            </p:cNvPr>
            <p:cNvGrpSpPr/>
            <p:nvPr/>
          </p:nvGrpSpPr>
          <p:grpSpPr>
            <a:xfrm>
              <a:off x="4847005" y="4849976"/>
              <a:ext cx="3241147" cy="688769"/>
              <a:chOff x="3762066" y="852919"/>
              <a:chExt cx="3241147" cy="688769"/>
            </a:xfrm>
          </p:grpSpPr>
          <p:sp>
            <p:nvSpPr>
              <p:cNvPr id="11" name="Rectangle 10">
                <a:extLst>
                  <a:ext uri="{FF2B5EF4-FFF2-40B4-BE49-F238E27FC236}">
                    <a16:creationId xmlns:a16="http://schemas.microsoft.com/office/drawing/2014/main" id="{0AB556C2-0A15-0E2F-B782-06F490D15494}"/>
                  </a:ext>
                </a:extLst>
              </p:cNvPr>
              <p:cNvSpPr/>
              <p:nvPr/>
            </p:nvSpPr>
            <p:spPr>
              <a:xfrm>
                <a:off x="3762066" y="852919"/>
                <a:ext cx="3241147" cy="688769"/>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716666-5CDD-2175-81EF-862ED5D22E54}"/>
                  </a:ext>
                </a:extLst>
              </p:cNvPr>
              <p:cNvSpPr txBox="1"/>
              <p:nvPr/>
            </p:nvSpPr>
            <p:spPr>
              <a:xfrm>
                <a:off x="4528911" y="986493"/>
                <a:ext cx="2283802" cy="400110"/>
              </a:xfrm>
              <a:prstGeom prst="rect">
                <a:avLst/>
              </a:prstGeom>
              <a:noFill/>
            </p:spPr>
            <p:txBody>
              <a:bodyPr wrap="square" rtlCol="0">
                <a:spAutoFit/>
              </a:bodyPr>
              <a:lstStyle/>
              <a:p>
                <a:r>
                  <a:rPr lang="en-US" sz="2000" i="1" dirty="0">
                    <a:solidFill>
                      <a:schemeClr val="bg1"/>
                    </a:solidFill>
                  </a:rPr>
                  <a:t>Legitimate Peace</a:t>
                </a:r>
              </a:p>
            </p:txBody>
          </p:sp>
        </p:grpSp>
        <p:pic>
          <p:nvPicPr>
            <p:cNvPr id="10" name="Graphic 9" descr="Badge Heart with solid fill">
              <a:extLst>
                <a:ext uri="{FF2B5EF4-FFF2-40B4-BE49-F238E27FC236}">
                  <a16:creationId xmlns:a16="http://schemas.microsoft.com/office/drawing/2014/main" id="{388C16C4-C955-3847-CFC5-4FAD94173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978" y="4885174"/>
              <a:ext cx="583349" cy="583349"/>
            </a:xfrm>
            <a:prstGeom prst="rect">
              <a:avLst/>
            </a:prstGeom>
          </p:spPr>
        </p:pic>
      </p:grpSp>
      <p:grpSp>
        <p:nvGrpSpPr>
          <p:cNvPr id="18" name="Group 17">
            <a:extLst>
              <a:ext uri="{FF2B5EF4-FFF2-40B4-BE49-F238E27FC236}">
                <a16:creationId xmlns:a16="http://schemas.microsoft.com/office/drawing/2014/main" id="{4C739E42-2D05-A046-B652-CA436EBDBFC3}"/>
              </a:ext>
            </a:extLst>
          </p:cNvPr>
          <p:cNvGrpSpPr/>
          <p:nvPr/>
        </p:nvGrpSpPr>
        <p:grpSpPr>
          <a:xfrm>
            <a:off x="860953" y="3569898"/>
            <a:ext cx="3241147" cy="688769"/>
            <a:chOff x="4847005" y="4849976"/>
            <a:chExt cx="3241147" cy="688769"/>
          </a:xfrm>
        </p:grpSpPr>
        <p:grpSp>
          <p:nvGrpSpPr>
            <p:cNvPr id="19" name="Group 18">
              <a:extLst>
                <a:ext uri="{FF2B5EF4-FFF2-40B4-BE49-F238E27FC236}">
                  <a16:creationId xmlns:a16="http://schemas.microsoft.com/office/drawing/2014/main" id="{4BBFB4DF-975F-7714-F394-4B98E5DD3488}"/>
                </a:ext>
              </a:extLst>
            </p:cNvPr>
            <p:cNvGrpSpPr/>
            <p:nvPr/>
          </p:nvGrpSpPr>
          <p:grpSpPr>
            <a:xfrm>
              <a:off x="4847005" y="4849976"/>
              <a:ext cx="3241147" cy="688769"/>
              <a:chOff x="3762066" y="852919"/>
              <a:chExt cx="3241147" cy="688769"/>
            </a:xfrm>
          </p:grpSpPr>
          <p:sp>
            <p:nvSpPr>
              <p:cNvPr id="21" name="Rectangle 20">
                <a:extLst>
                  <a:ext uri="{FF2B5EF4-FFF2-40B4-BE49-F238E27FC236}">
                    <a16:creationId xmlns:a16="http://schemas.microsoft.com/office/drawing/2014/main" id="{4ACBF102-3C66-5B81-EE09-91D67C8C66CF}"/>
                  </a:ext>
                </a:extLst>
              </p:cNvPr>
              <p:cNvSpPr/>
              <p:nvPr/>
            </p:nvSpPr>
            <p:spPr>
              <a:xfrm>
                <a:off x="3762066" y="852919"/>
                <a:ext cx="3241147" cy="688769"/>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5C94C2-DE1D-942E-C2C4-3457BE72409F}"/>
                  </a:ext>
                </a:extLst>
              </p:cNvPr>
              <p:cNvSpPr txBox="1"/>
              <p:nvPr/>
            </p:nvSpPr>
            <p:spPr>
              <a:xfrm>
                <a:off x="4528911" y="986493"/>
                <a:ext cx="2283802" cy="400110"/>
              </a:xfrm>
              <a:prstGeom prst="rect">
                <a:avLst/>
              </a:prstGeom>
              <a:noFill/>
            </p:spPr>
            <p:txBody>
              <a:bodyPr wrap="square" rtlCol="0">
                <a:spAutoFit/>
              </a:bodyPr>
              <a:lstStyle/>
              <a:p>
                <a:r>
                  <a:rPr lang="en-US" sz="2000" i="1" dirty="0">
                    <a:solidFill>
                      <a:schemeClr val="bg1"/>
                    </a:solidFill>
                  </a:rPr>
                  <a:t>Sincere Respect</a:t>
                </a:r>
              </a:p>
            </p:txBody>
          </p:sp>
        </p:grpSp>
        <p:pic>
          <p:nvPicPr>
            <p:cNvPr id="20" name="Graphic 19" descr="Badge Heart with solid fill">
              <a:extLst>
                <a:ext uri="{FF2B5EF4-FFF2-40B4-BE49-F238E27FC236}">
                  <a16:creationId xmlns:a16="http://schemas.microsoft.com/office/drawing/2014/main" id="{972B2B98-9011-7CD3-9B41-60F9B115A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978" y="4885174"/>
              <a:ext cx="583349" cy="583349"/>
            </a:xfrm>
            <a:prstGeom prst="rect">
              <a:avLst/>
            </a:prstGeom>
          </p:spPr>
        </p:pic>
      </p:grpSp>
      <p:grpSp>
        <p:nvGrpSpPr>
          <p:cNvPr id="23" name="Group 22">
            <a:extLst>
              <a:ext uri="{FF2B5EF4-FFF2-40B4-BE49-F238E27FC236}">
                <a16:creationId xmlns:a16="http://schemas.microsoft.com/office/drawing/2014/main" id="{49BAAAEE-802C-7EE7-2AE8-07A6B6512475}"/>
              </a:ext>
            </a:extLst>
          </p:cNvPr>
          <p:cNvGrpSpPr/>
          <p:nvPr/>
        </p:nvGrpSpPr>
        <p:grpSpPr>
          <a:xfrm>
            <a:off x="4905927" y="3552385"/>
            <a:ext cx="3241147" cy="688769"/>
            <a:chOff x="4847005" y="4849976"/>
            <a:chExt cx="3241147" cy="688769"/>
          </a:xfrm>
        </p:grpSpPr>
        <p:grpSp>
          <p:nvGrpSpPr>
            <p:cNvPr id="24" name="Group 23">
              <a:extLst>
                <a:ext uri="{FF2B5EF4-FFF2-40B4-BE49-F238E27FC236}">
                  <a16:creationId xmlns:a16="http://schemas.microsoft.com/office/drawing/2014/main" id="{B251BCC9-7E32-E574-B229-43D078BC877D}"/>
                </a:ext>
              </a:extLst>
            </p:cNvPr>
            <p:cNvGrpSpPr/>
            <p:nvPr/>
          </p:nvGrpSpPr>
          <p:grpSpPr>
            <a:xfrm>
              <a:off x="4847005" y="4849976"/>
              <a:ext cx="3241147" cy="688769"/>
              <a:chOff x="3762066" y="852919"/>
              <a:chExt cx="3241147" cy="688769"/>
            </a:xfrm>
          </p:grpSpPr>
          <p:sp>
            <p:nvSpPr>
              <p:cNvPr id="26" name="Rectangle 25">
                <a:extLst>
                  <a:ext uri="{FF2B5EF4-FFF2-40B4-BE49-F238E27FC236}">
                    <a16:creationId xmlns:a16="http://schemas.microsoft.com/office/drawing/2014/main" id="{07AF4EB0-EDFD-8DBE-5595-5C9AADBCB2CC}"/>
                  </a:ext>
                </a:extLst>
              </p:cNvPr>
              <p:cNvSpPr/>
              <p:nvPr/>
            </p:nvSpPr>
            <p:spPr>
              <a:xfrm>
                <a:off x="3762066" y="852919"/>
                <a:ext cx="3241147" cy="688769"/>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194AD85-7640-CC25-4A71-2AC38194E404}"/>
                  </a:ext>
                </a:extLst>
              </p:cNvPr>
              <p:cNvSpPr txBox="1"/>
              <p:nvPr/>
            </p:nvSpPr>
            <p:spPr>
              <a:xfrm>
                <a:off x="4528911" y="986493"/>
                <a:ext cx="2283802" cy="400110"/>
              </a:xfrm>
              <a:prstGeom prst="rect">
                <a:avLst/>
              </a:prstGeom>
              <a:noFill/>
            </p:spPr>
            <p:txBody>
              <a:bodyPr wrap="square" rtlCol="0">
                <a:spAutoFit/>
              </a:bodyPr>
              <a:lstStyle/>
              <a:p>
                <a:r>
                  <a:rPr lang="en-US" sz="2000" i="1" dirty="0">
                    <a:solidFill>
                      <a:schemeClr val="bg1"/>
                    </a:solidFill>
                  </a:rPr>
                  <a:t>Godly Habits</a:t>
                </a:r>
              </a:p>
            </p:txBody>
          </p:sp>
        </p:grpSp>
        <p:pic>
          <p:nvPicPr>
            <p:cNvPr id="25" name="Graphic 24" descr="Badge Heart with solid fill">
              <a:extLst>
                <a:ext uri="{FF2B5EF4-FFF2-40B4-BE49-F238E27FC236}">
                  <a16:creationId xmlns:a16="http://schemas.microsoft.com/office/drawing/2014/main" id="{367A10E3-07E0-6280-404D-994FDB6375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978" y="4885174"/>
              <a:ext cx="583349" cy="583349"/>
            </a:xfrm>
            <a:prstGeom prst="rect">
              <a:avLst/>
            </a:prstGeom>
          </p:spPr>
        </p:pic>
      </p:grpSp>
    </p:spTree>
    <p:extLst>
      <p:ext uri="{BB962C8B-B14F-4D97-AF65-F5344CB8AC3E}">
        <p14:creationId xmlns:p14="http://schemas.microsoft.com/office/powerpoint/2010/main" val="18094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58099-8015-AC87-738E-DCEA0D821C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82DD072-822D-C191-03F9-CF6EDD83C053}"/>
              </a:ext>
            </a:extLst>
          </p:cNvPr>
          <p:cNvSpPr txBox="1"/>
          <p:nvPr/>
        </p:nvSpPr>
        <p:spPr>
          <a:xfrm>
            <a:off x="315912" y="877607"/>
            <a:ext cx="8512175"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Chronicles Shows Us The</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 </a:t>
            </a:r>
            <a:r>
              <a:rPr lang="en-US" sz="4000" dirty="0">
                <a:solidFill>
                  <a:srgbClr val="FFC000"/>
                </a:solidFill>
                <a:latin typeface="Calibri" panose="020F0502020204030204" pitchFamily="34" charset="0"/>
                <a:cs typeface="Calibri" panose="020F0502020204030204" pitchFamily="34" charset="0"/>
              </a:rPr>
              <a:t>Vision &amp; Values </a:t>
            </a:r>
            <a:r>
              <a:rPr lang="en-US" sz="4000" dirty="0">
                <a:solidFill>
                  <a:schemeClr val="bg1"/>
                </a:solidFill>
                <a:latin typeface="Calibri" panose="020F0502020204030204" pitchFamily="34" charset="0"/>
                <a:cs typeface="Calibri" panose="020F0502020204030204" pitchFamily="34" charset="0"/>
              </a:rPr>
              <a:t>Necessary For Success.</a:t>
            </a:r>
          </a:p>
        </p:txBody>
      </p:sp>
      <p:sp>
        <p:nvSpPr>
          <p:cNvPr id="5" name="TextBox 4">
            <a:extLst>
              <a:ext uri="{FF2B5EF4-FFF2-40B4-BE49-F238E27FC236}">
                <a16:creationId xmlns:a16="http://schemas.microsoft.com/office/drawing/2014/main" id="{4B353625-FA04-D5DF-675F-A98CF3CD836F}"/>
              </a:ext>
            </a:extLst>
          </p:cNvPr>
          <p:cNvSpPr txBox="1"/>
          <p:nvPr/>
        </p:nvSpPr>
        <p:spPr>
          <a:xfrm>
            <a:off x="569912" y="2362200"/>
            <a:ext cx="8004174" cy="2800767"/>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“David said, “My son Solomon is young and inexperienced, and the house that is to be built for the Lord shall be exceedingly magnificent, famous and glorious throughout all lands. Therefore now I will make preparation for it.” So David made ample preparations before his death. Then he called for his son Solomon, and charged him to build a house for the Lord God of Israel.” </a:t>
            </a:r>
          </a:p>
          <a:p>
            <a:endParaRPr lang="en-US" sz="2200" i="1" dirty="0">
              <a:solidFill>
                <a:schemeClr val="bg1"/>
              </a:solidFill>
              <a:latin typeface="Calibri Light" panose="020F0302020204030204" pitchFamily="34" charset="0"/>
              <a:cs typeface="Calibri Light" panose="020F0302020204030204" pitchFamily="34" charset="0"/>
            </a:endParaRPr>
          </a:p>
          <a:p>
            <a:r>
              <a:rPr lang="en-US" sz="2200" i="1" dirty="0">
                <a:solidFill>
                  <a:schemeClr val="bg1"/>
                </a:solidFill>
                <a:latin typeface="Calibri Light" panose="020F0302020204030204" pitchFamily="34" charset="0"/>
                <a:cs typeface="Calibri Light" panose="020F0302020204030204" pitchFamily="34" charset="0"/>
              </a:rPr>
              <a:t>- 1 Chronicles 22:5-6</a:t>
            </a:r>
          </a:p>
        </p:txBody>
      </p:sp>
    </p:spTree>
    <p:extLst>
      <p:ext uri="{BB962C8B-B14F-4D97-AF65-F5344CB8AC3E}">
        <p14:creationId xmlns:p14="http://schemas.microsoft.com/office/powerpoint/2010/main" val="142993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972EC-253E-F29E-C5F3-56CE5C5447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8EB449-8BC3-7B42-D277-274790239BC3}"/>
              </a:ext>
            </a:extLst>
          </p:cNvPr>
          <p:cNvSpPr txBox="1"/>
          <p:nvPr/>
        </p:nvSpPr>
        <p:spPr>
          <a:xfrm>
            <a:off x="419081" y="1411007"/>
            <a:ext cx="8337363"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Wise Parents Make Useful Preparations &amp; Explain Their Purpose.</a:t>
            </a:r>
          </a:p>
        </p:txBody>
      </p:sp>
      <p:sp>
        <p:nvSpPr>
          <p:cNvPr id="2" name="Rounded Rectangle 1">
            <a:extLst>
              <a:ext uri="{FF2B5EF4-FFF2-40B4-BE49-F238E27FC236}">
                <a16:creationId xmlns:a16="http://schemas.microsoft.com/office/drawing/2014/main" id="{3C03DA4C-07CB-E797-D103-9C293DDA6CE3}"/>
              </a:ext>
            </a:extLst>
          </p:cNvPr>
          <p:cNvSpPr/>
          <p:nvPr/>
        </p:nvSpPr>
        <p:spPr>
          <a:xfrm>
            <a:off x="2730500" y="810042"/>
            <a:ext cx="3683000" cy="431800"/>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VISION &amp; VALUES</a:t>
            </a:r>
          </a:p>
        </p:txBody>
      </p:sp>
      <p:grpSp>
        <p:nvGrpSpPr>
          <p:cNvPr id="3" name="Group 2">
            <a:extLst>
              <a:ext uri="{FF2B5EF4-FFF2-40B4-BE49-F238E27FC236}">
                <a16:creationId xmlns:a16="http://schemas.microsoft.com/office/drawing/2014/main" id="{6F3C78CE-4F6A-53B9-4F5F-C7B64D5E2128}"/>
              </a:ext>
            </a:extLst>
          </p:cNvPr>
          <p:cNvGrpSpPr/>
          <p:nvPr/>
        </p:nvGrpSpPr>
        <p:grpSpPr>
          <a:xfrm>
            <a:off x="543453" y="2903611"/>
            <a:ext cx="2555347" cy="2094384"/>
            <a:chOff x="4847005" y="4849976"/>
            <a:chExt cx="2555347" cy="2094384"/>
          </a:xfrm>
        </p:grpSpPr>
        <p:grpSp>
          <p:nvGrpSpPr>
            <p:cNvPr id="5" name="Group 4">
              <a:extLst>
                <a:ext uri="{FF2B5EF4-FFF2-40B4-BE49-F238E27FC236}">
                  <a16:creationId xmlns:a16="http://schemas.microsoft.com/office/drawing/2014/main" id="{572229C5-DA8C-4C1C-0119-3DB13E9A6AD7}"/>
                </a:ext>
              </a:extLst>
            </p:cNvPr>
            <p:cNvGrpSpPr/>
            <p:nvPr/>
          </p:nvGrpSpPr>
          <p:grpSpPr>
            <a:xfrm>
              <a:off x="4847005" y="4849976"/>
              <a:ext cx="2555347" cy="2094384"/>
              <a:chOff x="3762066" y="852919"/>
              <a:chExt cx="2555347" cy="2094384"/>
            </a:xfrm>
          </p:grpSpPr>
          <p:sp>
            <p:nvSpPr>
              <p:cNvPr id="7" name="Rectangle 6">
                <a:extLst>
                  <a:ext uri="{FF2B5EF4-FFF2-40B4-BE49-F238E27FC236}">
                    <a16:creationId xmlns:a16="http://schemas.microsoft.com/office/drawing/2014/main" id="{3FCC6787-E36D-D7D6-BE34-2A16AA87005E}"/>
                  </a:ext>
                </a:extLst>
              </p:cNvPr>
              <p:cNvSpPr/>
              <p:nvPr/>
            </p:nvSpPr>
            <p:spPr>
              <a:xfrm>
                <a:off x="3762066" y="852919"/>
                <a:ext cx="2555347" cy="209438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3C769-9587-0866-0296-2480EEEA2CA5}"/>
                  </a:ext>
                </a:extLst>
              </p:cNvPr>
              <p:cNvSpPr txBox="1"/>
              <p:nvPr/>
            </p:nvSpPr>
            <p:spPr>
              <a:xfrm>
                <a:off x="3999438" y="1573066"/>
                <a:ext cx="2127475" cy="400110"/>
              </a:xfrm>
              <a:prstGeom prst="rect">
                <a:avLst/>
              </a:prstGeom>
              <a:noFill/>
            </p:spPr>
            <p:txBody>
              <a:bodyPr wrap="square" rtlCol="0">
                <a:spAutoFit/>
              </a:bodyPr>
              <a:lstStyle/>
              <a:p>
                <a:r>
                  <a:rPr lang="en-US" sz="2000" i="1" dirty="0">
                    <a:solidFill>
                      <a:schemeClr val="bg1"/>
                    </a:solidFill>
                  </a:rPr>
                  <a:t>Bible Knowledge</a:t>
                </a:r>
              </a:p>
            </p:txBody>
          </p:sp>
        </p:grpSp>
        <p:pic>
          <p:nvPicPr>
            <p:cNvPr id="6" name="Graphic 5" descr="Badge Heart with solid fill">
              <a:extLst>
                <a:ext uri="{FF2B5EF4-FFF2-40B4-BE49-F238E27FC236}">
                  <a16:creationId xmlns:a16="http://schemas.microsoft.com/office/drawing/2014/main" id="{34B60DC9-FF70-C32C-8475-DE8255CADB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3003" y="4974074"/>
              <a:ext cx="583349" cy="583349"/>
            </a:xfrm>
            <a:prstGeom prst="rect">
              <a:avLst/>
            </a:prstGeom>
          </p:spPr>
        </p:pic>
      </p:grpSp>
      <p:grpSp>
        <p:nvGrpSpPr>
          <p:cNvPr id="9" name="Group 8">
            <a:extLst>
              <a:ext uri="{FF2B5EF4-FFF2-40B4-BE49-F238E27FC236}">
                <a16:creationId xmlns:a16="http://schemas.microsoft.com/office/drawing/2014/main" id="{DC59892A-835D-2B05-ECDE-8C9E5B7C3E33}"/>
              </a:ext>
            </a:extLst>
          </p:cNvPr>
          <p:cNvGrpSpPr/>
          <p:nvPr/>
        </p:nvGrpSpPr>
        <p:grpSpPr>
          <a:xfrm>
            <a:off x="3273955" y="2903611"/>
            <a:ext cx="2555347" cy="2094384"/>
            <a:chOff x="4847005" y="4849976"/>
            <a:chExt cx="2555347" cy="2094384"/>
          </a:xfrm>
        </p:grpSpPr>
        <p:grpSp>
          <p:nvGrpSpPr>
            <p:cNvPr id="10" name="Group 9">
              <a:extLst>
                <a:ext uri="{FF2B5EF4-FFF2-40B4-BE49-F238E27FC236}">
                  <a16:creationId xmlns:a16="http://schemas.microsoft.com/office/drawing/2014/main" id="{CE27CC8B-C099-D208-2786-173AB58245D0}"/>
                </a:ext>
              </a:extLst>
            </p:cNvPr>
            <p:cNvGrpSpPr/>
            <p:nvPr/>
          </p:nvGrpSpPr>
          <p:grpSpPr>
            <a:xfrm>
              <a:off x="4847005" y="4849976"/>
              <a:ext cx="2555347" cy="2094384"/>
              <a:chOff x="3762066" y="852919"/>
              <a:chExt cx="2555347" cy="2094384"/>
            </a:xfrm>
          </p:grpSpPr>
          <p:sp>
            <p:nvSpPr>
              <p:cNvPr id="12" name="Rectangle 11">
                <a:extLst>
                  <a:ext uri="{FF2B5EF4-FFF2-40B4-BE49-F238E27FC236}">
                    <a16:creationId xmlns:a16="http://schemas.microsoft.com/office/drawing/2014/main" id="{20B7A734-E709-39AA-5825-18F978486BFB}"/>
                  </a:ext>
                </a:extLst>
              </p:cNvPr>
              <p:cNvSpPr/>
              <p:nvPr/>
            </p:nvSpPr>
            <p:spPr>
              <a:xfrm>
                <a:off x="3762066" y="852919"/>
                <a:ext cx="2555347" cy="209438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52DC2F-660B-73C8-D399-5AFEDD689FB0}"/>
                  </a:ext>
                </a:extLst>
              </p:cNvPr>
              <p:cNvSpPr txBox="1"/>
              <p:nvPr/>
            </p:nvSpPr>
            <p:spPr>
              <a:xfrm>
                <a:off x="4202638" y="1573066"/>
                <a:ext cx="1746473" cy="400110"/>
              </a:xfrm>
              <a:prstGeom prst="rect">
                <a:avLst/>
              </a:prstGeom>
              <a:noFill/>
            </p:spPr>
            <p:txBody>
              <a:bodyPr wrap="square" rtlCol="0">
                <a:spAutoFit/>
              </a:bodyPr>
              <a:lstStyle/>
              <a:p>
                <a:r>
                  <a:rPr lang="en-US" sz="2000" i="1" dirty="0">
                    <a:solidFill>
                      <a:schemeClr val="bg1"/>
                    </a:solidFill>
                  </a:rPr>
                  <a:t>Love for God</a:t>
                </a:r>
              </a:p>
            </p:txBody>
          </p:sp>
        </p:grpSp>
        <p:pic>
          <p:nvPicPr>
            <p:cNvPr id="11" name="Graphic 10" descr="Badge Heart with solid fill">
              <a:extLst>
                <a:ext uri="{FF2B5EF4-FFF2-40B4-BE49-F238E27FC236}">
                  <a16:creationId xmlns:a16="http://schemas.microsoft.com/office/drawing/2014/main" id="{31730273-D800-CF7F-9F8D-854A12CF3E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3003" y="4974074"/>
              <a:ext cx="583349" cy="583349"/>
            </a:xfrm>
            <a:prstGeom prst="rect">
              <a:avLst/>
            </a:prstGeom>
          </p:spPr>
        </p:pic>
      </p:grpSp>
      <p:grpSp>
        <p:nvGrpSpPr>
          <p:cNvPr id="14" name="Group 13">
            <a:extLst>
              <a:ext uri="{FF2B5EF4-FFF2-40B4-BE49-F238E27FC236}">
                <a16:creationId xmlns:a16="http://schemas.microsoft.com/office/drawing/2014/main" id="{FEED5B86-C294-5C09-B1A5-E9B35F8708A9}"/>
              </a:ext>
            </a:extLst>
          </p:cNvPr>
          <p:cNvGrpSpPr/>
          <p:nvPr/>
        </p:nvGrpSpPr>
        <p:grpSpPr>
          <a:xfrm>
            <a:off x="5994402" y="2903611"/>
            <a:ext cx="2555347" cy="2094384"/>
            <a:chOff x="4847005" y="4849976"/>
            <a:chExt cx="2555347" cy="2094384"/>
          </a:xfrm>
        </p:grpSpPr>
        <p:grpSp>
          <p:nvGrpSpPr>
            <p:cNvPr id="15" name="Group 14">
              <a:extLst>
                <a:ext uri="{FF2B5EF4-FFF2-40B4-BE49-F238E27FC236}">
                  <a16:creationId xmlns:a16="http://schemas.microsoft.com/office/drawing/2014/main" id="{63E2A70E-B949-840C-FE0A-17337EAAF88A}"/>
                </a:ext>
              </a:extLst>
            </p:cNvPr>
            <p:cNvGrpSpPr/>
            <p:nvPr/>
          </p:nvGrpSpPr>
          <p:grpSpPr>
            <a:xfrm>
              <a:off x="4847005" y="4849976"/>
              <a:ext cx="2555347" cy="2094384"/>
              <a:chOff x="3762066" y="852919"/>
              <a:chExt cx="2555347" cy="2094384"/>
            </a:xfrm>
          </p:grpSpPr>
          <p:sp>
            <p:nvSpPr>
              <p:cNvPr id="17" name="Rectangle 16">
                <a:extLst>
                  <a:ext uri="{FF2B5EF4-FFF2-40B4-BE49-F238E27FC236}">
                    <a16:creationId xmlns:a16="http://schemas.microsoft.com/office/drawing/2014/main" id="{D85DACFE-1EA3-D8CD-076D-50AE2996354A}"/>
                  </a:ext>
                </a:extLst>
              </p:cNvPr>
              <p:cNvSpPr/>
              <p:nvPr/>
            </p:nvSpPr>
            <p:spPr>
              <a:xfrm>
                <a:off x="3762066" y="852919"/>
                <a:ext cx="2555347" cy="209438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F8325B9-44E6-6FCF-CC50-E85F79000AC7}"/>
                  </a:ext>
                </a:extLst>
              </p:cNvPr>
              <p:cNvSpPr txBox="1"/>
              <p:nvPr/>
            </p:nvSpPr>
            <p:spPr>
              <a:xfrm>
                <a:off x="4160844" y="1573066"/>
                <a:ext cx="1785620" cy="400110"/>
              </a:xfrm>
              <a:prstGeom prst="rect">
                <a:avLst/>
              </a:prstGeom>
              <a:noFill/>
            </p:spPr>
            <p:txBody>
              <a:bodyPr wrap="square" rtlCol="0">
                <a:spAutoFit/>
              </a:bodyPr>
              <a:lstStyle/>
              <a:p>
                <a:r>
                  <a:rPr lang="en-US" sz="2000" i="1" dirty="0">
                    <a:solidFill>
                      <a:schemeClr val="bg1"/>
                    </a:solidFill>
                  </a:rPr>
                  <a:t>Solid Priorities</a:t>
                </a:r>
              </a:p>
            </p:txBody>
          </p:sp>
        </p:grpSp>
        <p:pic>
          <p:nvPicPr>
            <p:cNvPr id="16" name="Graphic 15" descr="Badge Heart with solid fill">
              <a:extLst>
                <a:ext uri="{FF2B5EF4-FFF2-40B4-BE49-F238E27FC236}">
                  <a16:creationId xmlns:a16="http://schemas.microsoft.com/office/drawing/2014/main" id="{1094830C-1816-80FE-04FB-DFD5C6707F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3003" y="4974074"/>
              <a:ext cx="583349" cy="583349"/>
            </a:xfrm>
            <a:prstGeom prst="rect">
              <a:avLst/>
            </a:prstGeom>
          </p:spPr>
        </p:pic>
      </p:grpSp>
    </p:spTree>
    <p:extLst>
      <p:ext uri="{BB962C8B-B14F-4D97-AF65-F5344CB8AC3E}">
        <p14:creationId xmlns:p14="http://schemas.microsoft.com/office/powerpoint/2010/main" val="248458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F48E3-4D27-7153-F0C9-034D0625D3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F38000-F497-DEB1-4820-00C2BE8BA996}"/>
              </a:ext>
            </a:extLst>
          </p:cNvPr>
          <p:cNvSpPr txBox="1"/>
          <p:nvPr/>
        </p:nvSpPr>
        <p:spPr>
          <a:xfrm>
            <a:off x="631825" y="1411007"/>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Wise Parents Express Confidence In What Their Children Can Accomplish.</a:t>
            </a:r>
          </a:p>
        </p:txBody>
      </p:sp>
      <p:sp>
        <p:nvSpPr>
          <p:cNvPr id="2" name="Rounded Rectangle 1">
            <a:extLst>
              <a:ext uri="{FF2B5EF4-FFF2-40B4-BE49-F238E27FC236}">
                <a16:creationId xmlns:a16="http://schemas.microsoft.com/office/drawing/2014/main" id="{ABBCA6FC-C0F3-FB0F-1966-C251B88405A3}"/>
              </a:ext>
            </a:extLst>
          </p:cNvPr>
          <p:cNvSpPr/>
          <p:nvPr/>
        </p:nvSpPr>
        <p:spPr>
          <a:xfrm>
            <a:off x="2730500" y="810042"/>
            <a:ext cx="3683000" cy="431800"/>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VISION &amp; VALUES</a:t>
            </a:r>
          </a:p>
        </p:txBody>
      </p:sp>
      <p:grpSp>
        <p:nvGrpSpPr>
          <p:cNvPr id="26" name="Group 25">
            <a:extLst>
              <a:ext uri="{FF2B5EF4-FFF2-40B4-BE49-F238E27FC236}">
                <a16:creationId xmlns:a16="http://schemas.microsoft.com/office/drawing/2014/main" id="{AD04EFEE-6703-00FD-E750-5300F1DE7177}"/>
              </a:ext>
            </a:extLst>
          </p:cNvPr>
          <p:cNvGrpSpPr/>
          <p:nvPr/>
        </p:nvGrpSpPr>
        <p:grpSpPr>
          <a:xfrm>
            <a:off x="1828800" y="3670840"/>
            <a:ext cx="6197600" cy="548640"/>
            <a:chOff x="1816100" y="3030611"/>
            <a:chExt cx="6197600" cy="548640"/>
          </a:xfrm>
        </p:grpSpPr>
        <p:pic>
          <p:nvPicPr>
            <p:cNvPr id="20" name="Graphic 19" descr="Architecture with solid fill">
              <a:extLst>
                <a:ext uri="{FF2B5EF4-FFF2-40B4-BE49-F238E27FC236}">
                  <a16:creationId xmlns:a16="http://schemas.microsoft.com/office/drawing/2014/main" id="{B58195C6-E75E-7BB5-414F-6BC1C4AD73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6100" y="3030611"/>
              <a:ext cx="548640" cy="548640"/>
            </a:xfrm>
            <a:prstGeom prst="rect">
              <a:avLst/>
            </a:prstGeom>
          </p:spPr>
        </p:pic>
        <p:sp>
          <p:nvSpPr>
            <p:cNvPr id="23" name="TextBox 22">
              <a:extLst>
                <a:ext uri="{FF2B5EF4-FFF2-40B4-BE49-F238E27FC236}">
                  <a16:creationId xmlns:a16="http://schemas.microsoft.com/office/drawing/2014/main" id="{37B54F34-85A5-E74A-CD04-92D25E4950C5}"/>
                </a:ext>
              </a:extLst>
            </p:cNvPr>
            <p:cNvSpPr txBox="1"/>
            <p:nvPr/>
          </p:nvSpPr>
          <p:spPr>
            <a:xfrm>
              <a:off x="2628900" y="3097256"/>
              <a:ext cx="5384800" cy="461665"/>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The Responsibility You Have To God…</a:t>
              </a:r>
            </a:p>
          </p:txBody>
        </p:sp>
      </p:grpSp>
      <p:grpSp>
        <p:nvGrpSpPr>
          <p:cNvPr id="25" name="Group 24">
            <a:extLst>
              <a:ext uri="{FF2B5EF4-FFF2-40B4-BE49-F238E27FC236}">
                <a16:creationId xmlns:a16="http://schemas.microsoft.com/office/drawing/2014/main" id="{DE5638DB-83FD-E436-E3E3-FA79FD8FB143}"/>
              </a:ext>
            </a:extLst>
          </p:cNvPr>
          <p:cNvGrpSpPr/>
          <p:nvPr/>
        </p:nvGrpSpPr>
        <p:grpSpPr>
          <a:xfrm>
            <a:off x="1842247" y="4437652"/>
            <a:ext cx="5282453" cy="491705"/>
            <a:chOff x="1829547" y="4000623"/>
            <a:chExt cx="5282453" cy="491705"/>
          </a:xfrm>
        </p:grpSpPr>
        <p:pic>
          <p:nvPicPr>
            <p:cNvPr id="22" name="Graphic 21" descr="Tools with solid fill">
              <a:extLst>
                <a:ext uri="{FF2B5EF4-FFF2-40B4-BE49-F238E27FC236}">
                  <a16:creationId xmlns:a16="http://schemas.microsoft.com/office/drawing/2014/main" id="{2FFA4F64-8F19-E1FE-FF6A-2B064B8CAB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9547" y="4000623"/>
              <a:ext cx="457200" cy="457200"/>
            </a:xfrm>
            <a:prstGeom prst="rect">
              <a:avLst/>
            </a:prstGeom>
          </p:spPr>
        </p:pic>
        <p:sp>
          <p:nvSpPr>
            <p:cNvPr id="24" name="TextBox 23">
              <a:extLst>
                <a:ext uri="{FF2B5EF4-FFF2-40B4-BE49-F238E27FC236}">
                  <a16:creationId xmlns:a16="http://schemas.microsoft.com/office/drawing/2014/main" id="{EAA80F95-1DC5-E9F8-E709-53FDCA1A3CA9}"/>
                </a:ext>
              </a:extLst>
            </p:cNvPr>
            <p:cNvSpPr txBox="1"/>
            <p:nvPr/>
          </p:nvSpPr>
          <p:spPr>
            <a:xfrm>
              <a:off x="2692400" y="4030663"/>
              <a:ext cx="4419600" cy="461665"/>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The Work You Will Do…</a:t>
              </a:r>
            </a:p>
          </p:txBody>
        </p:sp>
      </p:grpSp>
      <p:grpSp>
        <p:nvGrpSpPr>
          <p:cNvPr id="32" name="Group 31">
            <a:extLst>
              <a:ext uri="{FF2B5EF4-FFF2-40B4-BE49-F238E27FC236}">
                <a16:creationId xmlns:a16="http://schemas.microsoft.com/office/drawing/2014/main" id="{91DF647D-FA31-2382-433A-292DCA062B53}"/>
              </a:ext>
            </a:extLst>
          </p:cNvPr>
          <p:cNvGrpSpPr/>
          <p:nvPr/>
        </p:nvGrpSpPr>
        <p:grpSpPr>
          <a:xfrm>
            <a:off x="1828800" y="2927564"/>
            <a:ext cx="5232400" cy="548640"/>
            <a:chOff x="1828800" y="2833435"/>
            <a:chExt cx="5232400" cy="548640"/>
          </a:xfrm>
        </p:grpSpPr>
        <p:pic>
          <p:nvPicPr>
            <p:cNvPr id="28" name="Graphic 27" descr="Lights On with solid fill">
              <a:extLst>
                <a:ext uri="{FF2B5EF4-FFF2-40B4-BE49-F238E27FC236}">
                  <a16:creationId xmlns:a16="http://schemas.microsoft.com/office/drawing/2014/main" id="{F5FB2A78-668A-BB26-1E94-A985C89E99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8800" y="2833435"/>
              <a:ext cx="548640" cy="548640"/>
            </a:xfrm>
            <a:prstGeom prst="rect">
              <a:avLst/>
            </a:prstGeom>
          </p:spPr>
        </p:pic>
        <p:sp>
          <p:nvSpPr>
            <p:cNvPr id="31" name="TextBox 30">
              <a:extLst>
                <a:ext uri="{FF2B5EF4-FFF2-40B4-BE49-F238E27FC236}">
                  <a16:creationId xmlns:a16="http://schemas.microsoft.com/office/drawing/2014/main" id="{A5DB725F-0334-A8B3-D94F-07781131A3AA}"/>
                </a:ext>
              </a:extLst>
            </p:cNvPr>
            <p:cNvSpPr txBox="1"/>
            <p:nvPr/>
          </p:nvSpPr>
          <p:spPr>
            <a:xfrm>
              <a:off x="2641600" y="2920410"/>
              <a:ext cx="4419600" cy="461665"/>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The Person You Are Becoming…</a:t>
              </a:r>
            </a:p>
          </p:txBody>
        </p:sp>
      </p:grpSp>
    </p:spTree>
    <p:extLst>
      <p:ext uri="{BB962C8B-B14F-4D97-AF65-F5344CB8AC3E}">
        <p14:creationId xmlns:p14="http://schemas.microsoft.com/office/powerpoint/2010/main" val="39935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1A10C-8235-C34F-231A-5AFB522B51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23F745-B62C-BB11-41A1-274004EF5589}"/>
              </a:ext>
            </a:extLst>
          </p:cNvPr>
          <p:cNvSpPr txBox="1"/>
          <p:nvPr/>
        </p:nvSpPr>
        <p:spPr>
          <a:xfrm>
            <a:off x="631825" y="1411007"/>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Wise Parents Reinforce The Role</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 of Prayer &amp; Faithfulness.</a:t>
            </a:r>
          </a:p>
        </p:txBody>
      </p:sp>
      <p:sp>
        <p:nvSpPr>
          <p:cNvPr id="2" name="Rounded Rectangle 1">
            <a:extLst>
              <a:ext uri="{FF2B5EF4-FFF2-40B4-BE49-F238E27FC236}">
                <a16:creationId xmlns:a16="http://schemas.microsoft.com/office/drawing/2014/main" id="{03E891C7-D3CC-DE33-F3E4-5244F1F85717}"/>
              </a:ext>
            </a:extLst>
          </p:cNvPr>
          <p:cNvSpPr/>
          <p:nvPr/>
        </p:nvSpPr>
        <p:spPr>
          <a:xfrm>
            <a:off x="2730500" y="810042"/>
            <a:ext cx="3683000" cy="431800"/>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VISION &amp; VALUES</a:t>
            </a:r>
          </a:p>
        </p:txBody>
      </p:sp>
      <p:grpSp>
        <p:nvGrpSpPr>
          <p:cNvPr id="14" name="Group 13">
            <a:extLst>
              <a:ext uri="{FF2B5EF4-FFF2-40B4-BE49-F238E27FC236}">
                <a16:creationId xmlns:a16="http://schemas.microsoft.com/office/drawing/2014/main" id="{B2674CBB-1548-B8F3-05CB-43B0C121355F}"/>
              </a:ext>
            </a:extLst>
          </p:cNvPr>
          <p:cNvGrpSpPr/>
          <p:nvPr/>
        </p:nvGrpSpPr>
        <p:grpSpPr>
          <a:xfrm>
            <a:off x="1933575" y="2943952"/>
            <a:ext cx="5838825" cy="548640"/>
            <a:chOff x="1933575" y="3320468"/>
            <a:chExt cx="5838825" cy="548640"/>
          </a:xfrm>
        </p:grpSpPr>
        <p:sp>
          <p:nvSpPr>
            <p:cNvPr id="23" name="TextBox 22">
              <a:extLst>
                <a:ext uri="{FF2B5EF4-FFF2-40B4-BE49-F238E27FC236}">
                  <a16:creationId xmlns:a16="http://schemas.microsoft.com/office/drawing/2014/main" id="{11E5E3E1-B514-0447-BBA0-0B7FA8743D07}"/>
                </a:ext>
              </a:extLst>
            </p:cNvPr>
            <p:cNvSpPr txBox="1"/>
            <p:nvPr/>
          </p:nvSpPr>
          <p:spPr>
            <a:xfrm>
              <a:off x="2641600" y="3363956"/>
              <a:ext cx="5130800" cy="461665"/>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Your Wisdom, Obedience, &amp; Leadership</a:t>
              </a:r>
            </a:p>
          </p:txBody>
        </p:sp>
        <p:pic>
          <p:nvPicPr>
            <p:cNvPr id="7" name="Graphic 6" descr="Map compass with solid fill">
              <a:extLst>
                <a:ext uri="{FF2B5EF4-FFF2-40B4-BE49-F238E27FC236}">
                  <a16:creationId xmlns:a16="http://schemas.microsoft.com/office/drawing/2014/main" id="{DCB1ADBC-7B45-DC2B-A4C9-DB2534EDD4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3575" y="3320468"/>
              <a:ext cx="548640" cy="548640"/>
            </a:xfrm>
            <a:prstGeom prst="rect">
              <a:avLst/>
            </a:prstGeom>
          </p:spPr>
        </p:pic>
      </p:grpSp>
      <p:grpSp>
        <p:nvGrpSpPr>
          <p:cNvPr id="15" name="Group 14">
            <a:extLst>
              <a:ext uri="{FF2B5EF4-FFF2-40B4-BE49-F238E27FC236}">
                <a16:creationId xmlns:a16="http://schemas.microsoft.com/office/drawing/2014/main" id="{C04C842E-D795-24E4-0C83-316DBD3EF6E3}"/>
              </a:ext>
            </a:extLst>
          </p:cNvPr>
          <p:cNvGrpSpPr/>
          <p:nvPr/>
        </p:nvGrpSpPr>
        <p:grpSpPr>
          <a:xfrm>
            <a:off x="1933575" y="3769783"/>
            <a:ext cx="5179550" cy="548640"/>
            <a:chOff x="1933575" y="4253875"/>
            <a:chExt cx="5179550" cy="548640"/>
          </a:xfrm>
        </p:grpSpPr>
        <p:sp>
          <p:nvSpPr>
            <p:cNvPr id="24" name="TextBox 23">
              <a:extLst>
                <a:ext uri="{FF2B5EF4-FFF2-40B4-BE49-F238E27FC236}">
                  <a16:creationId xmlns:a16="http://schemas.microsoft.com/office/drawing/2014/main" id="{27339554-F10F-0659-429F-9550A207E214}"/>
                </a:ext>
              </a:extLst>
            </p:cNvPr>
            <p:cNvSpPr txBox="1"/>
            <p:nvPr/>
          </p:nvSpPr>
          <p:spPr>
            <a:xfrm>
              <a:off x="2693525" y="4297363"/>
              <a:ext cx="4419600" cy="461665"/>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Success </a:t>
              </a:r>
              <a:r>
                <a:rPr lang="en-US" sz="2400" i="1" u="sng" dirty="0">
                  <a:solidFill>
                    <a:schemeClr val="bg1"/>
                  </a:solidFill>
                  <a:latin typeface="Calibri" panose="020F0502020204030204" pitchFamily="34" charset="0"/>
                  <a:cs typeface="Calibri" panose="020F0502020204030204" pitchFamily="34" charset="0"/>
                </a:rPr>
                <a:t>Requires</a:t>
              </a:r>
              <a:r>
                <a:rPr lang="en-US" sz="2400" i="1" dirty="0">
                  <a:solidFill>
                    <a:schemeClr val="bg1"/>
                  </a:solidFill>
                  <a:latin typeface="Calibri" panose="020F0502020204030204" pitchFamily="34" charset="0"/>
                  <a:cs typeface="Calibri" panose="020F0502020204030204" pitchFamily="34" charset="0"/>
                </a:rPr>
                <a:t> Faith &amp; Courage</a:t>
              </a:r>
            </a:p>
          </p:txBody>
        </p:sp>
        <p:grpSp>
          <p:nvGrpSpPr>
            <p:cNvPr id="13" name="Group 12">
              <a:extLst>
                <a:ext uri="{FF2B5EF4-FFF2-40B4-BE49-F238E27FC236}">
                  <a16:creationId xmlns:a16="http://schemas.microsoft.com/office/drawing/2014/main" id="{24717970-504C-757D-A028-9A398A8EAB15}"/>
                </a:ext>
              </a:extLst>
            </p:cNvPr>
            <p:cNvGrpSpPr/>
            <p:nvPr/>
          </p:nvGrpSpPr>
          <p:grpSpPr>
            <a:xfrm>
              <a:off x="1933575" y="4253875"/>
              <a:ext cx="548640" cy="548640"/>
              <a:chOff x="1933575" y="4253875"/>
              <a:chExt cx="548640" cy="548640"/>
            </a:xfrm>
          </p:grpSpPr>
          <p:pic>
            <p:nvPicPr>
              <p:cNvPr id="5" name="Graphic 4" descr="Shield with solid fill">
                <a:extLst>
                  <a:ext uri="{FF2B5EF4-FFF2-40B4-BE49-F238E27FC236}">
                    <a16:creationId xmlns:a16="http://schemas.microsoft.com/office/drawing/2014/main" id="{4F3E1E6C-9584-A8BC-12E3-18DDA461D6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3575" y="4253875"/>
                <a:ext cx="548640" cy="548640"/>
              </a:xfrm>
              <a:prstGeom prst="rect">
                <a:avLst/>
              </a:prstGeom>
            </p:spPr>
          </p:pic>
          <p:cxnSp>
            <p:nvCxnSpPr>
              <p:cNvPr id="9" name="Straight Connector 8">
                <a:extLst>
                  <a:ext uri="{FF2B5EF4-FFF2-40B4-BE49-F238E27FC236}">
                    <a16:creationId xmlns:a16="http://schemas.microsoft.com/office/drawing/2014/main" id="{214E861B-13E9-55F7-CE42-25DB4B9C3470}"/>
                  </a:ext>
                </a:extLst>
              </p:cNvPr>
              <p:cNvCxnSpPr/>
              <p:nvPr/>
            </p:nvCxnSpPr>
            <p:spPr>
              <a:xfrm>
                <a:off x="2207895" y="4376246"/>
                <a:ext cx="0" cy="274320"/>
              </a:xfrm>
              <a:prstGeom prst="line">
                <a:avLst/>
              </a:prstGeom>
              <a:ln w="31750">
                <a:solidFill>
                  <a:srgbClr val="263A7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E7CBE09-B020-1CE0-939F-1E8937C4BFF8}"/>
                  </a:ext>
                </a:extLst>
              </p:cNvPr>
              <p:cNvCxnSpPr>
                <a:cxnSpLocks/>
              </p:cNvCxnSpPr>
              <p:nvPr/>
            </p:nvCxnSpPr>
            <p:spPr>
              <a:xfrm>
                <a:off x="2130557" y="4472465"/>
                <a:ext cx="155448" cy="0"/>
              </a:xfrm>
              <a:prstGeom prst="line">
                <a:avLst/>
              </a:prstGeom>
              <a:ln w="31750">
                <a:solidFill>
                  <a:srgbClr val="263A70"/>
                </a:solidFill>
              </a:ln>
            </p:spPr>
            <p:style>
              <a:lnRef idx="2">
                <a:schemeClr val="accent1"/>
              </a:lnRef>
              <a:fillRef idx="0">
                <a:schemeClr val="accent1"/>
              </a:fillRef>
              <a:effectRef idx="1">
                <a:schemeClr val="accent1"/>
              </a:effectRef>
              <a:fontRef idx="minor">
                <a:schemeClr val="tx1"/>
              </a:fontRef>
            </p:style>
          </p:cxnSp>
        </p:grpSp>
      </p:grpSp>
      <p:grpSp>
        <p:nvGrpSpPr>
          <p:cNvPr id="30" name="Group 29">
            <a:extLst>
              <a:ext uri="{FF2B5EF4-FFF2-40B4-BE49-F238E27FC236}">
                <a16:creationId xmlns:a16="http://schemas.microsoft.com/office/drawing/2014/main" id="{7D922061-B665-3143-C714-0255C4E024C6}"/>
              </a:ext>
            </a:extLst>
          </p:cNvPr>
          <p:cNvGrpSpPr/>
          <p:nvPr/>
        </p:nvGrpSpPr>
        <p:grpSpPr>
          <a:xfrm>
            <a:off x="1933575" y="4588118"/>
            <a:ext cx="5199081" cy="548640"/>
            <a:chOff x="1933575" y="4588118"/>
            <a:chExt cx="5199081" cy="548640"/>
          </a:xfrm>
        </p:grpSpPr>
        <p:sp>
          <p:nvSpPr>
            <p:cNvPr id="17" name="TextBox 16">
              <a:extLst>
                <a:ext uri="{FF2B5EF4-FFF2-40B4-BE49-F238E27FC236}">
                  <a16:creationId xmlns:a16="http://schemas.microsoft.com/office/drawing/2014/main" id="{4476E3D9-1F84-CBCB-A25D-A1DD14474EDD}"/>
                </a:ext>
              </a:extLst>
            </p:cNvPr>
            <p:cNvSpPr txBox="1"/>
            <p:nvPr/>
          </p:nvSpPr>
          <p:spPr>
            <a:xfrm>
              <a:off x="2713056" y="4619613"/>
              <a:ext cx="4419600" cy="461665"/>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Ephesians 1:15-21</a:t>
              </a:r>
            </a:p>
          </p:txBody>
        </p:sp>
        <p:pic>
          <p:nvPicPr>
            <p:cNvPr id="29" name="Graphic 28" descr="Arrow: Straight with solid fill">
              <a:extLst>
                <a:ext uri="{FF2B5EF4-FFF2-40B4-BE49-F238E27FC236}">
                  <a16:creationId xmlns:a16="http://schemas.microsoft.com/office/drawing/2014/main" id="{96F0F5E2-4E42-CC75-0717-15795007C6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933575" y="4588118"/>
              <a:ext cx="548640" cy="548640"/>
            </a:xfrm>
            <a:prstGeom prst="rect">
              <a:avLst/>
            </a:prstGeom>
          </p:spPr>
        </p:pic>
      </p:grpSp>
    </p:spTree>
    <p:extLst>
      <p:ext uri="{BB962C8B-B14F-4D97-AF65-F5344CB8AC3E}">
        <p14:creationId xmlns:p14="http://schemas.microsoft.com/office/powerpoint/2010/main" val="101377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1A228-D575-755B-CD48-03AC9F1BB8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1315817-E9F6-1F8E-658F-205D5F864E15}"/>
              </a:ext>
            </a:extLst>
          </p:cNvPr>
          <p:cNvSpPr txBox="1"/>
          <p:nvPr/>
        </p:nvSpPr>
        <p:spPr>
          <a:xfrm>
            <a:off x="631825" y="1411007"/>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Wise Parents Help Their Children See The Sacrifices They Have Made.</a:t>
            </a:r>
          </a:p>
        </p:txBody>
      </p:sp>
      <p:sp>
        <p:nvSpPr>
          <p:cNvPr id="2" name="Rounded Rectangle 1">
            <a:extLst>
              <a:ext uri="{FF2B5EF4-FFF2-40B4-BE49-F238E27FC236}">
                <a16:creationId xmlns:a16="http://schemas.microsoft.com/office/drawing/2014/main" id="{E3B8009F-9723-3EDC-AC93-1B35253AEB6D}"/>
              </a:ext>
            </a:extLst>
          </p:cNvPr>
          <p:cNvSpPr/>
          <p:nvPr/>
        </p:nvSpPr>
        <p:spPr>
          <a:xfrm>
            <a:off x="2730500" y="810042"/>
            <a:ext cx="3683000" cy="431800"/>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VISION &amp; VALUES</a:t>
            </a:r>
          </a:p>
        </p:txBody>
      </p:sp>
      <p:sp>
        <p:nvSpPr>
          <p:cNvPr id="17" name="TextBox 16">
            <a:extLst>
              <a:ext uri="{FF2B5EF4-FFF2-40B4-BE49-F238E27FC236}">
                <a16:creationId xmlns:a16="http://schemas.microsoft.com/office/drawing/2014/main" id="{AE8477F8-DAB2-459F-9FAE-08B6FA42DBE1}"/>
              </a:ext>
            </a:extLst>
          </p:cNvPr>
          <p:cNvSpPr txBox="1"/>
          <p:nvPr/>
        </p:nvSpPr>
        <p:spPr>
          <a:xfrm>
            <a:off x="1392088" y="3105773"/>
            <a:ext cx="6359824" cy="461665"/>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“Now behold, with great pains I have prepared…”</a:t>
            </a:r>
          </a:p>
        </p:txBody>
      </p:sp>
      <p:sp>
        <p:nvSpPr>
          <p:cNvPr id="3" name="TextBox 2">
            <a:extLst>
              <a:ext uri="{FF2B5EF4-FFF2-40B4-BE49-F238E27FC236}">
                <a16:creationId xmlns:a16="http://schemas.microsoft.com/office/drawing/2014/main" id="{982B20A6-D2B0-B22C-C82F-3912BEDFCC01}"/>
              </a:ext>
            </a:extLst>
          </p:cNvPr>
          <p:cNvSpPr txBox="1"/>
          <p:nvPr/>
        </p:nvSpPr>
        <p:spPr>
          <a:xfrm>
            <a:off x="1392088" y="3710248"/>
            <a:ext cx="6359824" cy="461665"/>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“Moreover, there are many workman with you…”</a:t>
            </a:r>
          </a:p>
        </p:txBody>
      </p:sp>
      <p:sp>
        <p:nvSpPr>
          <p:cNvPr id="6" name="TextBox 5">
            <a:extLst>
              <a:ext uri="{FF2B5EF4-FFF2-40B4-BE49-F238E27FC236}">
                <a16:creationId xmlns:a16="http://schemas.microsoft.com/office/drawing/2014/main" id="{6DCBBF41-30C6-9A40-8953-BC960B8F9942}"/>
              </a:ext>
            </a:extLst>
          </p:cNvPr>
          <p:cNvSpPr txBox="1"/>
          <p:nvPr/>
        </p:nvSpPr>
        <p:spPr>
          <a:xfrm>
            <a:off x="1392088" y="4314723"/>
            <a:ext cx="6359824" cy="461665"/>
          </a:xfrm>
          <a:prstGeom prst="rect">
            <a:avLst/>
          </a:prstGeom>
          <a:noFill/>
        </p:spPr>
        <p:txBody>
          <a:bodyPr wrap="square" rtlCol="0">
            <a:spAutoFit/>
          </a:bodyPr>
          <a:lstStyle/>
          <a:p>
            <a:r>
              <a:rPr lang="en-US" sz="2400" i="1" dirty="0">
                <a:solidFill>
                  <a:schemeClr val="bg1"/>
                </a:solidFill>
                <a:latin typeface="Calibri" panose="020F0502020204030204" pitchFamily="34" charset="0"/>
                <a:cs typeface="Calibri" panose="020F0502020204030204" pitchFamily="34" charset="0"/>
              </a:rPr>
              <a:t>“Arise and work, and may the Lord be with you.”</a:t>
            </a:r>
          </a:p>
        </p:txBody>
      </p:sp>
      <p:sp>
        <p:nvSpPr>
          <p:cNvPr id="5" name="TextBox 4">
            <a:extLst>
              <a:ext uri="{FF2B5EF4-FFF2-40B4-BE49-F238E27FC236}">
                <a16:creationId xmlns:a16="http://schemas.microsoft.com/office/drawing/2014/main" id="{F7F9FDE1-5838-DE20-47DD-0BC6A831EFFC}"/>
              </a:ext>
            </a:extLst>
          </p:cNvPr>
          <p:cNvSpPr txBox="1"/>
          <p:nvPr/>
        </p:nvSpPr>
        <p:spPr>
          <a:xfrm>
            <a:off x="1392088" y="4884638"/>
            <a:ext cx="6359824" cy="461665"/>
          </a:xfrm>
          <a:prstGeom prst="rect">
            <a:avLst/>
          </a:prstGeom>
          <a:noFill/>
        </p:spPr>
        <p:txBody>
          <a:bodyPr wrap="square" rtlCol="0">
            <a:spAutoFit/>
          </a:bodyPr>
          <a:lstStyle/>
          <a:p>
            <a:pPr algn="ctr"/>
            <a:r>
              <a:rPr lang="en-US" sz="2400" i="1" dirty="0">
                <a:solidFill>
                  <a:srgbClr val="FFC000"/>
                </a:solidFill>
                <a:latin typeface="Calibri" panose="020F0502020204030204" pitchFamily="34" charset="0"/>
                <a:cs typeface="Calibri" panose="020F0502020204030204" pitchFamily="34" charset="0"/>
              </a:rPr>
              <a:t>“…you may add to them…”</a:t>
            </a:r>
          </a:p>
        </p:txBody>
      </p:sp>
    </p:spTree>
    <p:extLst>
      <p:ext uri="{BB962C8B-B14F-4D97-AF65-F5344CB8AC3E}">
        <p14:creationId xmlns:p14="http://schemas.microsoft.com/office/powerpoint/2010/main" val="34660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6"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TotalTime>
  <Words>727</Words>
  <Application>Microsoft Macintosh PowerPoint</Application>
  <PresentationFormat>On-screen Show (16:10)</PresentationFormat>
  <Paragraphs>97</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Calibri Light</vt:lpstr>
      <vt:lpstr>system-ui</vt:lpstr>
      <vt:lpstr>Office Theme</vt:lpstr>
      <vt:lpstr>Vision &amp;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Vision &amp; Values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Essentials</dc:title>
  <dc:creator>Phillip Shumake</dc:creator>
  <cp:lastModifiedBy>Phillip Shumake</cp:lastModifiedBy>
  <cp:revision>44</cp:revision>
  <dcterms:created xsi:type="dcterms:W3CDTF">2024-03-20T21:21:05Z</dcterms:created>
  <dcterms:modified xsi:type="dcterms:W3CDTF">2024-03-23T19:59:14Z</dcterms:modified>
</cp:coreProperties>
</file>