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7"/>
  </p:notesMasterIdLst>
  <p:sldIdLst>
    <p:sldId id="256" r:id="rId2"/>
    <p:sldId id="268" r:id="rId3"/>
    <p:sldId id="269" r:id="rId4"/>
    <p:sldId id="282" r:id="rId5"/>
    <p:sldId id="275" r:id="rId6"/>
    <p:sldId id="284" r:id="rId7"/>
    <p:sldId id="267" r:id="rId8"/>
    <p:sldId id="264" r:id="rId9"/>
    <p:sldId id="285" r:id="rId10"/>
    <p:sldId id="272" r:id="rId11"/>
    <p:sldId id="286" r:id="rId12"/>
    <p:sldId id="270" r:id="rId13"/>
    <p:sldId id="287" r:id="rId14"/>
    <p:sldId id="288" r:id="rId15"/>
    <p:sldId id="289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178"/>
    <a:srgbClr val="937257"/>
    <a:srgbClr val="F6463E"/>
    <a:srgbClr val="856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69864"/>
  </p:normalViewPr>
  <p:slideViewPr>
    <p:cSldViewPr snapToGrid="0">
      <p:cViewPr varScale="1">
        <p:scale>
          <a:sx n="77" d="100"/>
          <a:sy n="77" d="100"/>
        </p:scale>
        <p:origin x="60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A78AB-93FA-DE46-AA31-48B35BAE61D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EA9B2-F1A6-564E-A5BF-0D356509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6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62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69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07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9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6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8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5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0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E07EA9B2-F1A6-564E-A5BF-0D3565094C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9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36" y="2265338"/>
            <a:ext cx="6858000" cy="1989667"/>
          </a:xfrm>
        </p:spPr>
        <p:txBody>
          <a:bodyPr>
            <a:noAutofit/>
          </a:bodyPr>
          <a:lstStyle/>
          <a:p>
            <a:pPr rtl="0"/>
            <a:r>
              <a:rPr lang="en-US" sz="48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48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96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492FA5-FF97-EBDD-3F93-F3071EAE7421}"/>
              </a:ext>
            </a:extLst>
          </p:cNvPr>
          <p:cNvGrpSpPr/>
          <p:nvPr/>
        </p:nvGrpSpPr>
        <p:grpSpPr>
          <a:xfrm>
            <a:off x="1215201" y="241549"/>
            <a:ext cx="2553404" cy="1120108"/>
            <a:chOff x="4652062" y="3972336"/>
            <a:chExt cx="2553404" cy="1120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91EC626-6048-27B2-9F46-85429A905CBC}"/>
                </a:ext>
              </a:extLst>
            </p:cNvPr>
            <p:cNvSpPr txBox="1"/>
            <p:nvPr/>
          </p:nvSpPr>
          <p:spPr>
            <a:xfrm>
              <a:off x="4652062" y="4446113"/>
              <a:ext cx="2484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“inmoralidad, impureza,</a:t>
              </a:r>
              <a:b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sensualidad"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7245391-9FFD-DB33-C5D0-0661A0FBB4EC}"/>
                </a:ext>
              </a:extLst>
            </p:cNvPr>
            <p:cNvSpPr txBox="1"/>
            <p:nvPr/>
          </p:nvSpPr>
          <p:spPr>
            <a:xfrm>
              <a:off x="5614825" y="3972336"/>
              <a:ext cx="15906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PASIONES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FE8DA6D-4E02-7FAA-AB22-3BBBF840F1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655" y="4052215"/>
              <a:ext cx="0" cy="387320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5E58EEC-CD0C-B303-6FAB-17D64F30CE7D}"/>
              </a:ext>
            </a:extLst>
          </p:cNvPr>
          <p:cNvGrpSpPr/>
          <p:nvPr/>
        </p:nvGrpSpPr>
        <p:grpSpPr>
          <a:xfrm>
            <a:off x="5065538" y="241549"/>
            <a:ext cx="4078462" cy="1120108"/>
            <a:chOff x="4878750" y="3972336"/>
            <a:chExt cx="4078462" cy="11201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12D2296-BF03-3E93-24B3-102EE01C5974}"/>
                </a:ext>
              </a:extLst>
            </p:cNvPr>
            <p:cNvSpPr txBox="1"/>
            <p:nvPr/>
          </p:nvSpPr>
          <p:spPr>
            <a:xfrm>
              <a:off x="4878750" y="4446113"/>
              <a:ext cx="4078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“…</a:t>
              </a:r>
              <a:r>
                <a:rPr lang="es-E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sírvanse por amor los unos a los otros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amarás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 tu prójimo como a ti mismo"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40AA54-D6E0-C9F8-4327-3AB0064E4169}"/>
                </a:ext>
              </a:extLst>
            </p:cNvPr>
            <p:cNvSpPr txBox="1"/>
            <p:nvPr/>
          </p:nvSpPr>
          <p:spPr>
            <a:xfrm>
              <a:off x="4906793" y="3972336"/>
              <a:ext cx="15360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AMOR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73CDEE9-74AB-C4A8-45FA-B4F1AD4FCF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1378" cy="387320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19EC298-AD8D-224C-0732-B1AD41841043}"/>
              </a:ext>
            </a:extLst>
          </p:cNvPr>
          <p:cNvCxnSpPr>
            <a:cxnSpLocks/>
          </p:cNvCxnSpPr>
          <p:nvPr/>
        </p:nvCxnSpPr>
        <p:spPr>
          <a:xfrm>
            <a:off x="518944" y="1474954"/>
            <a:ext cx="7865449" cy="0"/>
          </a:xfrm>
          <a:prstGeom prst="line">
            <a:avLst/>
          </a:prstGeom>
          <a:ln w="25400">
            <a:solidFill>
              <a:srgbClr val="D2A178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D1E5A2A-90E1-C8C1-6806-47E1F121FF3A}"/>
              </a:ext>
            </a:extLst>
          </p:cNvPr>
          <p:cNvGrpSpPr/>
          <p:nvPr/>
        </p:nvGrpSpPr>
        <p:grpSpPr>
          <a:xfrm>
            <a:off x="351221" y="1577528"/>
            <a:ext cx="3355694" cy="825985"/>
            <a:chOff x="4765362" y="3989460"/>
            <a:chExt cx="3355694" cy="82598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361B05D-5544-100A-6F6A-6EF00C66CC2A}"/>
                </a:ext>
              </a:extLst>
            </p:cNvPr>
            <p:cNvSpPr txBox="1"/>
            <p:nvPr/>
          </p:nvSpPr>
          <p:spPr>
            <a:xfrm>
              <a:off x="5539150" y="444611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“idolatría, hechicería”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A97836B-63FA-B174-5A50-83AE8ADDE92A}"/>
                </a:ext>
              </a:extLst>
            </p:cNvPr>
            <p:cNvSpPr txBox="1"/>
            <p:nvPr/>
          </p:nvSpPr>
          <p:spPr>
            <a:xfrm>
              <a:off x="4765362" y="3989460"/>
              <a:ext cx="33392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RELIGIÓN </a:t>
              </a:r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HUMANA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3070004-C1E6-0581-D0CA-059BFA661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5335" y="4061209"/>
              <a:ext cx="0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B4F201-908B-2ABA-2B26-2C42EB94F09E}"/>
              </a:ext>
            </a:extLst>
          </p:cNvPr>
          <p:cNvGrpSpPr/>
          <p:nvPr/>
        </p:nvGrpSpPr>
        <p:grpSpPr>
          <a:xfrm>
            <a:off x="5033138" y="1560404"/>
            <a:ext cx="2625714" cy="843109"/>
            <a:chOff x="4838110" y="3972336"/>
            <a:chExt cx="2625714" cy="84310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91D8F7F-3C44-881B-825D-E658B85EF649}"/>
                </a:ext>
              </a:extLst>
            </p:cNvPr>
            <p:cNvSpPr txBox="1"/>
            <p:nvPr/>
          </p:nvSpPr>
          <p:spPr>
            <a:xfrm>
              <a:off x="4838110" y="4446113"/>
              <a:ext cx="2625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gozo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paz…”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934DBB4-56A0-7E66-38F6-FEEBC152B47A}"/>
                </a:ext>
              </a:extLst>
            </p:cNvPr>
            <p:cNvSpPr txBox="1"/>
            <p:nvPr/>
          </p:nvSpPr>
          <p:spPr>
            <a:xfrm>
              <a:off x="4906793" y="3972336"/>
              <a:ext cx="24960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EVANGELIO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0743050-5C22-F963-A607-87C94942B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34441"/>
              <a:ext cx="0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70B4C97-CEB9-EC70-D5DF-9597E8C1E482}"/>
              </a:ext>
            </a:extLst>
          </p:cNvPr>
          <p:cNvCxnSpPr>
            <a:cxnSpLocks/>
          </p:cNvCxnSpPr>
          <p:nvPr/>
        </p:nvCxnSpPr>
        <p:spPr>
          <a:xfrm>
            <a:off x="506864" y="2608613"/>
            <a:ext cx="7865449" cy="0"/>
          </a:xfrm>
          <a:prstGeom prst="line">
            <a:avLst/>
          </a:prstGeom>
          <a:ln w="25400">
            <a:solidFill>
              <a:srgbClr val="D2A178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0CDEB01-C1BF-D006-2F53-74B8EB85EFCD}"/>
              </a:ext>
            </a:extLst>
          </p:cNvPr>
          <p:cNvGrpSpPr/>
          <p:nvPr/>
        </p:nvGrpSpPr>
        <p:grpSpPr>
          <a:xfrm>
            <a:off x="597394" y="2746639"/>
            <a:ext cx="3182859" cy="1390226"/>
            <a:chOff x="6374224" y="3979217"/>
            <a:chExt cx="3182859" cy="139022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654FB08-A569-6504-26D3-74949E922D08}"/>
                </a:ext>
              </a:extLst>
            </p:cNvPr>
            <p:cNvSpPr txBox="1"/>
            <p:nvPr/>
          </p:nvSpPr>
          <p:spPr>
            <a:xfrm>
              <a:off x="6374224" y="4446113"/>
              <a:ext cx="31828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“enemistades,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pleitos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celos,</a:t>
              </a:r>
              <a:b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enojos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rivalidades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disensiones,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herejías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envidias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5136F4F-FFD5-5AB3-7822-26875573FD4D}"/>
                </a:ext>
              </a:extLst>
            </p:cNvPr>
            <p:cNvSpPr txBox="1"/>
            <p:nvPr/>
          </p:nvSpPr>
          <p:spPr>
            <a:xfrm>
              <a:off x="7395712" y="3979217"/>
              <a:ext cx="20880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CONFLICTO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C52896C0-3A20-C0DB-45E2-9B53EED0C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7255" y="4048031"/>
              <a:ext cx="1378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1F98435-43B8-869A-9099-E26400CCFAAC}"/>
              </a:ext>
            </a:extLst>
          </p:cNvPr>
          <p:cNvGrpSpPr/>
          <p:nvPr/>
        </p:nvGrpSpPr>
        <p:grpSpPr>
          <a:xfrm>
            <a:off x="5072529" y="2739758"/>
            <a:ext cx="2625714" cy="1120108"/>
            <a:chOff x="4838110" y="3972336"/>
            <a:chExt cx="2625714" cy="112010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2DFF5E9-B4CC-11C7-DCAA-69E35A42C0B6}"/>
                </a:ext>
              </a:extLst>
            </p:cNvPr>
            <p:cNvSpPr txBox="1"/>
            <p:nvPr/>
          </p:nvSpPr>
          <p:spPr>
            <a:xfrm>
              <a:off x="4838110" y="4446113"/>
              <a:ext cx="2625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“paciencia,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benignidad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bondad”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F1603C-2CFA-4954-8185-3787D5B38EE9}"/>
                </a:ext>
              </a:extLst>
            </p:cNvPr>
            <p:cNvSpPr txBox="1"/>
            <p:nvPr/>
          </p:nvSpPr>
          <p:spPr>
            <a:xfrm>
              <a:off x="4906793" y="3972336"/>
              <a:ext cx="234491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COOPERACIÓN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D014775C-BB99-88E9-A4A5-1389B953D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61093"/>
              <a:ext cx="0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EB62827-4E61-E1F9-86F2-7DC1E2E6A0EB}"/>
              </a:ext>
            </a:extLst>
          </p:cNvPr>
          <p:cNvGrpSpPr/>
          <p:nvPr/>
        </p:nvGrpSpPr>
        <p:grpSpPr>
          <a:xfrm>
            <a:off x="1215200" y="4381318"/>
            <a:ext cx="2535100" cy="1120108"/>
            <a:chOff x="5376590" y="3972336"/>
            <a:chExt cx="2535100" cy="11201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1E5A764-DEF3-BD86-A28C-938D583D08FD}"/>
                </a:ext>
              </a:extLst>
            </p:cNvPr>
            <p:cNvSpPr txBox="1"/>
            <p:nvPr/>
          </p:nvSpPr>
          <p:spPr>
            <a:xfrm>
              <a:off x="5376590" y="4446113"/>
              <a:ext cx="2535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borracheras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orgías</a:t>
              </a:r>
              <a:endParaRPr lang="en-US" i="1" dirty="0">
                <a:solidFill>
                  <a:srgbClr val="85614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r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cosas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semejantes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…”</a:t>
              </a:r>
              <a:endParaRPr lang="en-US" i="1" dirty="0">
                <a:solidFill>
                  <a:srgbClr val="85614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D8EF189-C7EC-307F-2891-FA8FD4ED2D63}"/>
                </a:ext>
              </a:extLst>
            </p:cNvPr>
            <p:cNvSpPr txBox="1"/>
            <p:nvPr/>
          </p:nvSpPr>
          <p:spPr>
            <a:xfrm>
              <a:off x="6589523" y="3972336"/>
              <a:ext cx="12787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EXCESO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17BD0CB4-1047-EB64-630B-B78411397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1495" y="4061209"/>
              <a:ext cx="0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CE441FD-676E-1B4D-1CC5-0AA8A34A29C8}"/>
              </a:ext>
            </a:extLst>
          </p:cNvPr>
          <p:cNvGrpSpPr/>
          <p:nvPr/>
        </p:nvGrpSpPr>
        <p:grpSpPr>
          <a:xfrm>
            <a:off x="5133489" y="4381318"/>
            <a:ext cx="2625714" cy="1120108"/>
            <a:chOff x="4838110" y="3972336"/>
            <a:chExt cx="2625714" cy="11201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237FA9-2237-672C-9CF1-1CDB1F5AB176}"/>
                </a:ext>
              </a:extLst>
            </p:cNvPr>
            <p:cNvSpPr txBox="1"/>
            <p:nvPr/>
          </p:nvSpPr>
          <p:spPr>
            <a:xfrm>
              <a:off x="4838110" y="4446113"/>
              <a:ext cx="2625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“fidelidad, mansedumbre, dominio propio”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4CA1FD5-F8A3-27EB-17BF-A7D1D93F3FE4}"/>
                </a:ext>
              </a:extLst>
            </p:cNvPr>
            <p:cNvSpPr txBox="1"/>
            <p:nvPr/>
          </p:nvSpPr>
          <p:spPr>
            <a:xfrm>
              <a:off x="4906793" y="3972336"/>
              <a:ext cx="20818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ESTABILIDAD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44E5C48C-2C3A-41AD-9318-77160E652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34441"/>
              <a:ext cx="0" cy="384048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5A24667-9E39-A22E-C567-CD08AC118BAE}"/>
              </a:ext>
            </a:extLst>
          </p:cNvPr>
          <p:cNvCxnSpPr>
            <a:cxnSpLocks/>
          </p:cNvCxnSpPr>
          <p:nvPr/>
        </p:nvCxnSpPr>
        <p:spPr>
          <a:xfrm>
            <a:off x="506864" y="4278744"/>
            <a:ext cx="7865449" cy="0"/>
          </a:xfrm>
          <a:prstGeom prst="line">
            <a:avLst/>
          </a:prstGeom>
          <a:ln w="25400">
            <a:solidFill>
              <a:srgbClr val="D2A178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958C66-247A-4268-13EE-D37DB51B4B8D}"/>
              </a:ext>
            </a:extLst>
          </p:cNvPr>
          <p:cNvSpPr txBox="1"/>
          <p:nvPr/>
        </p:nvSpPr>
        <p:spPr>
          <a:xfrm>
            <a:off x="3961093" y="299609"/>
            <a:ext cx="81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b="1" i="1" dirty="0">
                <a:solidFill>
                  <a:srgbClr val="8561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C670B2-A50E-3716-5D69-F1316420505B}"/>
              </a:ext>
            </a:extLst>
          </p:cNvPr>
          <p:cNvSpPr txBox="1"/>
          <p:nvPr/>
        </p:nvSpPr>
        <p:spPr>
          <a:xfrm>
            <a:off x="3961092" y="1588252"/>
            <a:ext cx="81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b="1" i="1" dirty="0">
                <a:solidFill>
                  <a:srgbClr val="8561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7BAEDA-CE75-CEEB-20E8-ED22E44D43A1}"/>
              </a:ext>
            </a:extLst>
          </p:cNvPr>
          <p:cNvSpPr txBox="1"/>
          <p:nvPr/>
        </p:nvSpPr>
        <p:spPr>
          <a:xfrm>
            <a:off x="3969752" y="2751812"/>
            <a:ext cx="81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b="1" i="1" dirty="0">
                <a:solidFill>
                  <a:srgbClr val="8561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AA6CD3-63D6-A8BD-EB93-80E6B8A382AF}"/>
              </a:ext>
            </a:extLst>
          </p:cNvPr>
          <p:cNvSpPr txBox="1"/>
          <p:nvPr/>
        </p:nvSpPr>
        <p:spPr>
          <a:xfrm>
            <a:off x="3977309" y="4416431"/>
            <a:ext cx="81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b="1" i="1" dirty="0">
                <a:solidFill>
                  <a:srgbClr val="8561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9709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1437655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530412" y="2059695"/>
            <a:ext cx="808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crece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el tiempo y la atención.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16A765-6D03-D438-C235-D1B81DB7D8EC}"/>
              </a:ext>
            </a:extLst>
          </p:cNvPr>
          <p:cNvSpPr txBox="1"/>
          <p:nvPr/>
        </p:nvSpPr>
        <p:spPr>
          <a:xfrm>
            <a:off x="572945" y="929024"/>
            <a:ext cx="36749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2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fruto espiritual requiere que</a:t>
            </a:r>
            <a:br>
              <a:rPr lang="en-US" sz="32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2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3200" i="1" dirty="0" err="1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plantemos</a:t>
            </a:r>
            <a:r>
              <a:rPr lang="en-US" sz="3200" i="1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n-US" sz="3200" i="1" dirty="0" err="1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reguemos</a:t>
            </a:r>
            <a:r>
              <a:rPr lang="en-US" sz="3200" i="1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32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pero Dios da el crecimiento…</a:t>
            </a:r>
          </a:p>
        </p:txBody>
      </p:sp>
      <p:pic>
        <p:nvPicPr>
          <p:cNvPr id="5" name="Picture 4" descr="A watering can pouring water from a watering can  Description automatically generated">
            <a:extLst>
              <a:ext uri="{FF2B5EF4-FFF2-40B4-BE49-F238E27FC236}">
                <a16:creationId xmlns:a16="http://schemas.microsoft.com/office/drawing/2014/main" xmlns="" id="{5A3235D1-3087-564D-76FC-D3BC4A51F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9" b="9620"/>
          <a:stretch/>
        </p:blipFill>
        <p:spPr>
          <a:xfrm>
            <a:off x="4572000" y="0"/>
            <a:ext cx="4572000" cy="57333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128848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1437655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530412" y="2059695"/>
            <a:ext cx="8083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 err="1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2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ermite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la iglesia local prospere</a:t>
            </a:r>
            <a:b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unidad y buenas obras.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548EDE9-4EFF-D295-9636-EEF9F45DC148}"/>
              </a:ext>
            </a:extLst>
          </p:cNvPr>
          <p:cNvGrpSpPr/>
          <p:nvPr/>
        </p:nvGrpSpPr>
        <p:grpSpPr>
          <a:xfrm>
            <a:off x="1787182" y="3671809"/>
            <a:ext cx="2625714" cy="1120108"/>
            <a:chOff x="4878750" y="3972336"/>
            <a:chExt cx="2625714" cy="1120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47259C5-D3E5-4A25-BBB6-DDE666E58B60}"/>
                </a:ext>
              </a:extLst>
            </p:cNvPr>
            <p:cNvSpPr txBox="1"/>
            <p:nvPr/>
          </p:nvSpPr>
          <p:spPr>
            <a:xfrm>
              <a:off x="4878750" y="4446113"/>
              <a:ext cx="2625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Gálatas 5:13, 15, 26</a:t>
              </a:r>
            </a:p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Gálatas 6:2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FBBF9C9-DBDB-4872-DCE1-FEAE08921E26}"/>
                </a:ext>
              </a:extLst>
            </p:cNvPr>
            <p:cNvSpPr txBox="1"/>
            <p:nvPr/>
          </p:nvSpPr>
          <p:spPr>
            <a:xfrm>
              <a:off x="4906793" y="3972336"/>
              <a:ext cx="24119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UNOS Y OTROS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A7EF809D-4056-B1B6-5130-5609A9B25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1378" cy="387320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E2C20D0-54BC-9968-B535-7A64990126AA}"/>
              </a:ext>
            </a:extLst>
          </p:cNvPr>
          <p:cNvGrpSpPr/>
          <p:nvPr/>
        </p:nvGrpSpPr>
        <p:grpSpPr>
          <a:xfrm>
            <a:off x="4571999" y="3671809"/>
            <a:ext cx="2625714" cy="1120108"/>
            <a:chOff x="4878750" y="3972336"/>
            <a:chExt cx="2625714" cy="11201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58CA431-3DD8-6759-A4A6-63CD08C980D5}"/>
                </a:ext>
              </a:extLst>
            </p:cNvPr>
            <p:cNvSpPr txBox="1"/>
            <p:nvPr/>
          </p:nvSpPr>
          <p:spPr>
            <a:xfrm>
              <a:off x="4878750" y="4446113"/>
              <a:ext cx="2625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Gálatas 6:9-10</a:t>
              </a:r>
            </a:p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Gálatas 6:14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11D710-1CA0-A573-6723-2340BA2B39E8}"/>
                </a:ext>
              </a:extLst>
            </p:cNvPr>
            <p:cNvSpPr txBox="1"/>
            <p:nvPr/>
          </p:nvSpPr>
          <p:spPr>
            <a:xfrm>
              <a:off x="4906793" y="3972336"/>
              <a:ext cx="24119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BUENAS OBRAS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D97CBC0-3A2B-A097-DCF4-5287F7657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1378" cy="387320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362836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1395662" y="1049044"/>
            <a:ext cx="7656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cambio profundo y </a:t>
            </a:r>
            <a:r>
              <a:rPr lang="en-US" sz="2400" i="1" dirty="0" err="1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genuino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corazón, nuestras relaciones y nuestra conducta.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4140F0-145A-321E-B75C-0AB3DAF12670}"/>
              </a:ext>
            </a:extLst>
          </p:cNvPr>
          <p:cNvSpPr txBox="1"/>
          <p:nvPr/>
        </p:nvSpPr>
        <p:spPr>
          <a:xfrm>
            <a:off x="1395662" y="2023638"/>
            <a:ext cx="695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resultado de seguir la sabiduría del </a:t>
            </a: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Espíritu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tomar buenas decisiones.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2196E4-6309-A290-815D-AE1F989D6DD7}"/>
              </a:ext>
            </a:extLst>
          </p:cNvPr>
          <p:cNvSpPr txBox="1"/>
          <p:nvPr/>
        </p:nvSpPr>
        <p:spPr>
          <a:xfrm>
            <a:off x="1395662" y="2998232"/>
            <a:ext cx="721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a las obras de la 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carne, </a:t>
            </a: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tanto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moralidad como en calidad.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89D4BDF-E7DD-94D4-5AAE-A4F9F263A7B4}"/>
              </a:ext>
            </a:extLst>
          </p:cNvPr>
          <p:cNvSpPr txBox="1"/>
          <p:nvPr/>
        </p:nvSpPr>
        <p:spPr>
          <a:xfrm>
            <a:off x="1395659" y="3972826"/>
            <a:ext cx="721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el tiempo y la atención.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E79653-6860-22FE-04D3-BFA89F2FC94A}"/>
              </a:ext>
            </a:extLst>
          </p:cNvPr>
          <p:cNvSpPr txBox="1"/>
          <p:nvPr/>
        </p:nvSpPr>
        <p:spPr>
          <a:xfrm>
            <a:off x="1395659" y="4553644"/>
            <a:ext cx="72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24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la iglesia local prospere</a:t>
            </a:r>
            <a:b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unidad y buenas obras.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36" y="2265338"/>
            <a:ext cx="6858000" cy="1989667"/>
          </a:xfrm>
        </p:spPr>
        <p:txBody>
          <a:bodyPr>
            <a:noAutofit/>
          </a:bodyPr>
          <a:lstStyle/>
          <a:p>
            <a:pPr rtl="0"/>
            <a:r>
              <a:rPr lang="en-US" sz="48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96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48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96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96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ruined building  Description automatically generated">
            <a:extLst>
              <a:ext uri="{FF2B5EF4-FFF2-40B4-BE49-F238E27FC236}">
                <a16:creationId xmlns:a16="http://schemas.microsoft.com/office/drawing/2014/main" xmlns="" id="{C68EDA86-DCC0-5FA8-DE9E-4A66A807C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6" r="24304" b="6250"/>
          <a:stretch/>
        </p:blipFill>
        <p:spPr>
          <a:xfrm>
            <a:off x="0" y="0"/>
            <a:ext cx="4572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16A765-6D03-D438-C235-D1B81DB7D8EC}"/>
              </a:ext>
            </a:extLst>
          </p:cNvPr>
          <p:cNvSpPr txBox="1"/>
          <p:nvPr/>
        </p:nvSpPr>
        <p:spPr>
          <a:xfrm>
            <a:off x="5243328" y="1472505"/>
            <a:ext cx="3606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TODOS VEMOS Y SENTIMOS LA NECESIDAD DE </a:t>
            </a:r>
            <a:r>
              <a:rPr lang="en-US" sz="2800" i="1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ESTE FRUTO </a:t>
            </a:r>
            <a:r>
              <a:rPr lang="en-US" sz="28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NUESTRO MUNDO…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16A765-6D03-D438-C235-D1B81DB7D8EC}"/>
              </a:ext>
            </a:extLst>
          </p:cNvPr>
          <p:cNvSpPr txBox="1"/>
          <p:nvPr/>
        </p:nvSpPr>
        <p:spPr>
          <a:xfrm>
            <a:off x="572945" y="929024"/>
            <a:ext cx="3674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200" b="1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3200" b="1" i="1" dirty="0" err="1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spíritu</a:t>
            </a:r>
            <a:r>
              <a:rPr lang="en-US" sz="3200" b="1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Santo</a:t>
            </a:r>
            <a:r>
              <a:rPr lang="en-US" sz="3200" b="1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400" i="1" dirty="0" err="1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Nuestro</a:t>
            </a:r>
            <a:r>
              <a:rPr lang="en-US" sz="24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i="1" dirty="0" err="1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Consolador</a:t>
            </a:r>
            <a:r>
              <a:rPr lang="en-US" sz="24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4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Llamado al lado de uno</a:t>
            </a:r>
            <a:endParaRPr lang="en-US" sz="3200" i="1" dirty="0">
              <a:solidFill>
                <a:srgbClr val="F6463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 descr="A wooden box of peaches  Description automatically generated">
            <a:extLst>
              <a:ext uri="{FF2B5EF4-FFF2-40B4-BE49-F238E27FC236}">
                <a16:creationId xmlns:a16="http://schemas.microsoft.com/office/drawing/2014/main" xmlns="" id="{BDA80B66-C650-108C-5959-0074A533F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" r="43561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9E41FF-1060-5415-6B9E-8BC07986920B}"/>
              </a:ext>
            </a:extLst>
          </p:cNvPr>
          <p:cNvSpPr txBox="1"/>
          <p:nvPr/>
        </p:nvSpPr>
        <p:spPr>
          <a:xfrm>
            <a:off x="572944" y="2389363"/>
            <a:ext cx="367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000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ANDEN POR </a:t>
            </a:r>
            <a:r>
              <a:rPr lang="en-US" sz="2000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ESPÍRITU” (v. 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13F32D-6F99-8175-5FF7-1F61A2A240BA}"/>
              </a:ext>
            </a:extLst>
          </p:cNvPr>
          <p:cNvSpPr txBox="1"/>
          <p:nvPr/>
        </p:nvSpPr>
        <p:spPr>
          <a:xfrm>
            <a:off x="585362" y="2875838"/>
            <a:ext cx="389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“GUIADOS POR </a:t>
            </a:r>
            <a:r>
              <a:rPr lang="en-US" sz="2000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ESPÍRITU” (v. 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3E438A-7106-94E6-22E4-1AD48D5880AD}"/>
              </a:ext>
            </a:extLst>
          </p:cNvPr>
          <p:cNvSpPr txBox="1"/>
          <p:nvPr/>
        </p:nvSpPr>
        <p:spPr>
          <a:xfrm>
            <a:off x="595522" y="3362313"/>
            <a:ext cx="397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000" dirty="0" smtClean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VIVIMOS </a:t>
            </a:r>
            <a:r>
              <a:rPr lang="en-US" sz="2000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EL ESPÍRITU” (v. 25)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153786" y="4106488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1437655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530412" y="2059695"/>
            <a:ext cx="8083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cambio profundo y genuino en</a:t>
            </a:r>
            <a:b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 corazón, nuestras relaciones y nuestra conducta.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492FA5-FF97-EBDD-3F93-F3071EAE7421}"/>
              </a:ext>
            </a:extLst>
          </p:cNvPr>
          <p:cNvGrpSpPr/>
          <p:nvPr/>
        </p:nvGrpSpPr>
        <p:grpSpPr>
          <a:xfrm>
            <a:off x="596429" y="696969"/>
            <a:ext cx="2581906" cy="721189"/>
            <a:chOff x="4888910" y="3972336"/>
            <a:chExt cx="2581906" cy="7211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91EC626-6048-27B2-9F46-85429A905CBC}"/>
                </a:ext>
              </a:extLst>
            </p:cNvPr>
            <p:cNvSpPr txBox="1"/>
            <p:nvPr/>
          </p:nvSpPr>
          <p:spPr>
            <a:xfrm>
              <a:off x="4888910" y="432419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busca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</a:t>
              </a:r>
              <a:r>
                <a:rPr lang="en-US" i="1" dirty="0" err="1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bien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mayor…”</a:t>
              </a:r>
              <a:endParaRPr lang="en-US" i="1" dirty="0">
                <a:solidFill>
                  <a:srgbClr val="85614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7245391-9FFD-DB33-C5D0-0661A0FBB4EC}"/>
                </a:ext>
              </a:extLst>
            </p:cNvPr>
            <p:cNvSpPr txBox="1"/>
            <p:nvPr/>
          </p:nvSpPr>
          <p:spPr>
            <a:xfrm>
              <a:off x="4906793" y="3972336"/>
              <a:ext cx="1536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Amor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38D6A12-BCB2-4C82-8C88-D7A4059869D1}"/>
              </a:ext>
            </a:extLst>
          </p:cNvPr>
          <p:cNvGrpSpPr/>
          <p:nvPr/>
        </p:nvGrpSpPr>
        <p:grpSpPr>
          <a:xfrm>
            <a:off x="3431277" y="686809"/>
            <a:ext cx="2581906" cy="731349"/>
            <a:chOff x="4899070" y="3972336"/>
            <a:chExt cx="2581906" cy="73134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7A8B0CA-0C88-55AB-9D57-F9E6EFE08573}"/>
                </a:ext>
              </a:extLst>
            </p:cNvPr>
            <p:cNvSpPr txBox="1"/>
            <p:nvPr/>
          </p:nvSpPr>
          <p:spPr>
            <a:xfrm>
              <a:off x="4899070" y="433435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“alegría de corazón…”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3DA02E2-5CDD-114E-E42A-638450C7807F}"/>
                </a:ext>
              </a:extLst>
            </p:cNvPr>
            <p:cNvSpPr txBox="1"/>
            <p:nvPr/>
          </p:nvSpPr>
          <p:spPr>
            <a:xfrm>
              <a:off x="4906793" y="3972336"/>
              <a:ext cx="1536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Gozo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5E58EEC-CD0C-B303-6FAB-17D64F30CE7D}"/>
              </a:ext>
            </a:extLst>
          </p:cNvPr>
          <p:cNvGrpSpPr/>
          <p:nvPr/>
        </p:nvGrpSpPr>
        <p:grpSpPr>
          <a:xfrm>
            <a:off x="6114783" y="696969"/>
            <a:ext cx="2763210" cy="751669"/>
            <a:chOff x="4868590" y="3972336"/>
            <a:chExt cx="2763210" cy="75166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12D2296-BF03-3E93-24B3-102EE01C5974}"/>
                </a:ext>
              </a:extLst>
            </p:cNvPr>
            <p:cNvSpPr txBox="1"/>
            <p:nvPr/>
          </p:nvSpPr>
          <p:spPr>
            <a:xfrm>
              <a:off x="4868590" y="4354673"/>
              <a:ext cx="2763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“armonía, tranquilidad…”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40AA54-D6E0-C9F8-4327-3AB0064E4169}"/>
                </a:ext>
              </a:extLst>
            </p:cNvPr>
            <p:cNvSpPr txBox="1"/>
            <p:nvPr/>
          </p:nvSpPr>
          <p:spPr>
            <a:xfrm>
              <a:off x="4906793" y="3972336"/>
              <a:ext cx="1536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Paz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65EE633-E289-6B6A-0AB8-FB59D19A4C8A}"/>
              </a:ext>
            </a:extLst>
          </p:cNvPr>
          <p:cNvGrpSpPr/>
          <p:nvPr/>
        </p:nvGrpSpPr>
        <p:grpSpPr>
          <a:xfrm>
            <a:off x="410630" y="182784"/>
            <a:ext cx="7872674" cy="467199"/>
            <a:chOff x="4905415" y="3972336"/>
            <a:chExt cx="7872674" cy="4671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6189A57-5921-A247-A5DA-62EFD6683992}"/>
                </a:ext>
              </a:extLst>
            </p:cNvPr>
            <p:cNvSpPr txBox="1"/>
            <p:nvPr/>
          </p:nvSpPr>
          <p:spPr>
            <a:xfrm>
              <a:off x="4906793" y="3972336"/>
              <a:ext cx="3154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NUESTRO CORAZÓN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776342BA-0822-0DB2-53B6-4BCB8965A7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15" y="4439535"/>
              <a:ext cx="7872674" cy="0"/>
            </a:xfrm>
            <a:prstGeom prst="line">
              <a:avLst/>
            </a:prstGeom>
            <a:ln w="25400">
              <a:solidFill>
                <a:srgbClr val="D2A1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DA60766-7E26-C285-2A84-82D74EB2F028}"/>
              </a:ext>
            </a:extLst>
          </p:cNvPr>
          <p:cNvGrpSpPr/>
          <p:nvPr/>
        </p:nvGrpSpPr>
        <p:grpSpPr>
          <a:xfrm>
            <a:off x="410630" y="1930233"/>
            <a:ext cx="7872674" cy="467199"/>
            <a:chOff x="4905415" y="3972336"/>
            <a:chExt cx="7872674" cy="4671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EA4D6AB-AB91-232E-B562-90CB0D272E52}"/>
                </a:ext>
              </a:extLst>
            </p:cNvPr>
            <p:cNvSpPr txBox="1"/>
            <p:nvPr/>
          </p:nvSpPr>
          <p:spPr>
            <a:xfrm>
              <a:off x="4906792" y="3972336"/>
              <a:ext cx="328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NUESTRAS RELACIONES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62753ED-B1A8-F0DF-3932-84D5785878F8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15" y="4439535"/>
              <a:ext cx="7872674" cy="0"/>
            </a:xfrm>
            <a:prstGeom prst="line">
              <a:avLst/>
            </a:prstGeom>
            <a:ln w="25400">
              <a:solidFill>
                <a:srgbClr val="D2A1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9F926BE-A75E-B101-7EF9-01FA88EBD3C0}"/>
              </a:ext>
            </a:extLst>
          </p:cNvPr>
          <p:cNvGrpSpPr/>
          <p:nvPr/>
        </p:nvGrpSpPr>
        <p:grpSpPr>
          <a:xfrm>
            <a:off x="546040" y="2444575"/>
            <a:ext cx="2581906" cy="721189"/>
            <a:chOff x="4888910" y="3972336"/>
            <a:chExt cx="2581906" cy="72118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618454F-BFE4-2CE9-B58E-23411F5F50EF}"/>
                </a:ext>
              </a:extLst>
            </p:cNvPr>
            <p:cNvSpPr txBox="1"/>
            <p:nvPr/>
          </p:nvSpPr>
          <p:spPr>
            <a:xfrm>
              <a:off x="4888910" y="432419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“longanimidad…”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2B950DD3-307B-B682-B65A-E661AA9631DB}"/>
                </a:ext>
              </a:extLst>
            </p:cNvPr>
            <p:cNvSpPr txBox="1"/>
            <p:nvPr/>
          </p:nvSpPr>
          <p:spPr>
            <a:xfrm>
              <a:off x="4906793" y="3972336"/>
              <a:ext cx="1536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Paciencia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3372187C-DCB9-25E7-32E4-9B20B2E2811F}"/>
              </a:ext>
            </a:extLst>
          </p:cNvPr>
          <p:cNvGrpSpPr/>
          <p:nvPr/>
        </p:nvGrpSpPr>
        <p:grpSpPr>
          <a:xfrm>
            <a:off x="3380888" y="2434415"/>
            <a:ext cx="2581906" cy="731349"/>
            <a:chOff x="4899070" y="3972336"/>
            <a:chExt cx="2581906" cy="73134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AA0868BB-184E-EA75-CFD5-A273FDC47F37}"/>
                </a:ext>
              </a:extLst>
            </p:cNvPr>
            <p:cNvSpPr txBox="1"/>
            <p:nvPr/>
          </p:nvSpPr>
          <p:spPr>
            <a:xfrm>
              <a:off x="4899070" y="433435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“bondad, integridad…”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826BE20-9952-8CDB-5586-0A9F67FC713E}"/>
                </a:ext>
              </a:extLst>
            </p:cNvPr>
            <p:cNvSpPr txBox="1"/>
            <p:nvPr/>
          </p:nvSpPr>
          <p:spPr>
            <a:xfrm>
              <a:off x="4906793" y="3972336"/>
              <a:ext cx="2413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Benignidad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82BD520-7D57-610E-B90F-AAB09A5D8B1F}"/>
              </a:ext>
            </a:extLst>
          </p:cNvPr>
          <p:cNvGrpSpPr/>
          <p:nvPr/>
        </p:nvGrpSpPr>
        <p:grpSpPr>
          <a:xfrm>
            <a:off x="6064394" y="2444575"/>
            <a:ext cx="2555904" cy="751669"/>
            <a:chOff x="4868590" y="3972336"/>
            <a:chExt cx="2555904" cy="75166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0CF188AC-ADEC-5A51-4B03-AB5082BE3B4A}"/>
                </a:ext>
              </a:extLst>
            </p:cNvPr>
            <p:cNvSpPr txBox="1"/>
            <p:nvPr/>
          </p:nvSpPr>
          <p:spPr>
            <a:xfrm>
              <a:off x="4868590" y="4354673"/>
              <a:ext cx="2555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i="1" dirty="0" err="1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orazón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y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vida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rectos…”</a:t>
              </a:r>
              <a:endParaRPr lang="en-US" i="1" dirty="0">
                <a:solidFill>
                  <a:srgbClr val="85614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FEC4258-0578-764E-A255-4BD38A0638A0}"/>
                </a:ext>
              </a:extLst>
            </p:cNvPr>
            <p:cNvSpPr txBox="1"/>
            <p:nvPr/>
          </p:nvSpPr>
          <p:spPr>
            <a:xfrm>
              <a:off x="4906793" y="3972336"/>
              <a:ext cx="1860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Bondad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F36AB11-6854-4BDB-7733-CDFEBD8D6301}"/>
              </a:ext>
            </a:extLst>
          </p:cNvPr>
          <p:cNvGrpSpPr/>
          <p:nvPr/>
        </p:nvGrpSpPr>
        <p:grpSpPr>
          <a:xfrm>
            <a:off x="455129" y="3665779"/>
            <a:ext cx="7872674" cy="467199"/>
            <a:chOff x="4905415" y="3972336"/>
            <a:chExt cx="7872674" cy="46719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81D2911-2157-1A7A-0A01-2777A8C51E5F}"/>
                </a:ext>
              </a:extLst>
            </p:cNvPr>
            <p:cNvSpPr txBox="1"/>
            <p:nvPr/>
          </p:nvSpPr>
          <p:spPr>
            <a:xfrm>
              <a:off x="4906792" y="3972336"/>
              <a:ext cx="328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NUESTRA CONDUCTA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802B4D01-4354-29DE-C98C-E97CB445948F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15" y="4439535"/>
              <a:ext cx="7872674" cy="0"/>
            </a:xfrm>
            <a:prstGeom prst="line">
              <a:avLst/>
            </a:prstGeom>
            <a:ln w="25400">
              <a:solidFill>
                <a:srgbClr val="D2A17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15A2C1DA-C842-C87F-54D6-C8D83C6EE864}"/>
              </a:ext>
            </a:extLst>
          </p:cNvPr>
          <p:cNvGrpSpPr/>
          <p:nvPr/>
        </p:nvGrpSpPr>
        <p:grpSpPr>
          <a:xfrm>
            <a:off x="590538" y="4200441"/>
            <a:ext cx="2975621" cy="721189"/>
            <a:chOff x="4888909" y="3972336"/>
            <a:chExt cx="2975621" cy="72118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5FB4AD39-5F63-A398-173C-0A65EEE04C27}"/>
                </a:ext>
              </a:extLst>
            </p:cNvPr>
            <p:cNvSpPr txBox="1"/>
            <p:nvPr/>
          </p:nvSpPr>
          <p:spPr>
            <a:xfrm>
              <a:off x="4888909" y="4324193"/>
              <a:ext cx="2975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“confianza, confiabilidad…”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B4283C2-EE70-2011-5855-715EAD31FD05}"/>
                </a:ext>
              </a:extLst>
            </p:cNvPr>
            <p:cNvSpPr txBox="1"/>
            <p:nvPr/>
          </p:nvSpPr>
          <p:spPr>
            <a:xfrm>
              <a:off x="4906793" y="3972336"/>
              <a:ext cx="2033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Fidelidad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0DCAB4F6-09D6-F526-D655-ED4676CCE4A5}"/>
              </a:ext>
            </a:extLst>
          </p:cNvPr>
          <p:cNvGrpSpPr/>
          <p:nvPr/>
        </p:nvGrpSpPr>
        <p:grpSpPr>
          <a:xfrm>
            <a:off x="3425387" y="4190281"/>
            <a:ext cx="2581906" cy="731349"/>
            <a:chOff x="4899070" y="3972336"/>
            <a:chExt cx="2581906" cy="73134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5CF433FE-58DF-03D0-5397-DA4B11EA7254}"/>
                </a:ext>
              </a:extLst>
            </p:cNvPr>
            <p:cNvSpPr txBox="1"/>
            <p:nvPr/>
          </p:nvSpPr>
          <p:spPr>
            <a:xfrm>
              <a:off x="4899070" y="4334353"/>
              <a:ext cx="2581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gentileza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calma…”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E9C5B52F-8112-60FA-88AB-C0B73C90542C}"/>
                </a:ext>
              </a:extLst>
            </p:cNvPr>
            <p:cNvSpPr txBox="1"/>
            <p:nvPr/>
          </p:nvSpPr>
          <p:spPr>
            <a:xfrm>
              <a:off x="4906793" y="3972336"/>
              <a:ext cx="2302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Mansedumbre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69515346-5D7C-7F8A-2A3A-B7EB1CCD25EE}"/>
              </a:ext>
            </a:extLst>
          </p:cNvPr>
          <p:cNvGrpSpPr/>
          <p:nvPr/>
        </p:nvGrpSpPr>
        <p:grpSpPr>
          <a:xfrm>
            <a:off x="6108892" y="4200441"/>
            <a:ext cx="3035108" cy="751669"/>
            <a:chOff x="4868589" y="3972336"/>
            <a:chExt cx="3035108" cy="7516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7CF6C57E-4510-4761-E8A1-67D88B5D728F}"/>
                </a:ext>
              </a:extLst>
            </p:cNvPr>
            <p:cNvSpPr txBox="1"/>
            <p:nvPr/>
          </p:nvSpPr>
          <p:spPr>
            <a:xfrm>
              <a:off x="4868589" y="4354673"/>
              <a:ext cx="2918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“disciplina sobre los deseos…”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BB09AB0-E5EB-E77B-DE38-0255AF47AC27}"/>
                </a:ext>
              </a:extLst>
            </p:cNvPr>
            <p:cNvSpPr txBox="1"/>
            <p:nvPr/>
          </p:nvSpPr>
          <p:spPr>
            <a:xfrm>
              <a:off x="4906793" y="3972336"/>
              <a:ext cx="2996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•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Dominio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propio</a:t>
              </a:r>
              <a:endParaRPr lang="en-US" sz="2600" i="1" dirty="0">
                <a:solidFill>
                  <a:srgbClr val="F6463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4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1437655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530412" y="2059695"/>
            <a:ext cx="8083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resultado de seguir la sabiduría del </a:t>
            </a:r>
            <a:r>
              <a:rPr lang="en-US" sz="32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Espíritu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tomar buenas decisiones.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837219" y="4103442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AFC671-93E8-021A-28DF-E15A712086E6}"/>
              </a:ext>
            </a:extLst>
          </p:cNvPr>
          <p:cNvGrpSpPr/>
          <p:nvPr/>
        </p:nvGrpSpPr>
        <p:grpSpPr>
          <a:xfrm>
            <a:off x="408983" y="458841"/>
            <a:ext cx="4138079" cy="1524138"/>
            <a:chOff x="4905415" y="3972336"/>
            <a:chExt cx="4138079" cy="15241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3596F29-5C84-B5AD-7B23-F61305F03E92}"/>
                </a:ext>
              </a:extLst>
            </p:cNvPr>
            <p:cNvSpPr txBox="1"/>
            <p:nvPr/>
          </p:nvSpPr>
          <p:spPr>
            <a:xfrm>
              <a:off x="4905415" y="4850143"/>
              <a:ext cx="2581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Jesús con el leproso...</a:t>
              </a:r>
            </a:p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buen samaritano...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A3BD8FC-BCFE-EB0B-EDA8-73A168EFD61F}"/>
                </a:ext>
              </a:extLst>
            </p:cNvPr>
            <p:cNvSpPr txBox="1"/>
            <p:nvPr/>
          </p:nvSpPr>
          <p:spPr>
            <a:xfrm>
              <a:off x="4906792" y="3972336"/>
              <a:ext cx="41367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</a:t>
              </a:r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ESPÍRITU PROVEE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LECCIONES DE LA VIDA REAL.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5553EE18-79B9-599A-E6F4-9A900167C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0" cy="711742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A18013-448B-436D-C9C2-219029E6239B}"/>
              </a:ext>
            </a:extLst>
          </p:cNvPr>
          <p:cNvGrpSpPr/>
          <p:nvPr/>
        </p:nvGrpSpPr>
        <p:grpSpPr>
          <a:xfrm>
            <a:off x="2840113" y="2211576"/>
            <a:ext cx="5281422" cy="1524138"/>
            <a:chOff x="4905414" y="3972336"/>
            <a:chExt cx="5281422" cy="15241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196DEC6-EDFB-20A6-992D-812EF7D60A8F}"/>
                </a:ext>
              </a:extLst>
            </p:cNvPr>
            <p:cNvSpPr txBox="1"/>
            <p:nvPr/>
          </p:nvSpPr>
          <p:spPr>
            <a:xfrm>
              <a:off x="4905414" y="4850143"/>
              <a:ext cx="3996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Desafíos,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conflictos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tentaciones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</a:p>
            <a:p>
              <a:pPr algn="l" rtl="0"/>
              <a:r>
                <a:rPr lang="en-US" i="1" dirty="0" err="1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rabajo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familia, finanzas…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4A4286-3263-C3B5-6494-B7B41CBBF07F}"/>
                </a:ext>
              </a:extLst>
            </p:cNvPr>
            <p:cNvSpPr txBox="1"/>
            <p:nvPr/>
          </p:nvSpPr>
          <p:spPr>
            <a:xfrm>
              <a:off x="4906792" y="3972336"/>
              <a:ext cx="52800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APRENDEMOS A </a:t>
              </a:r>
              <a:r>
                <a:rPr lang="en-US" sz="2600" dirty="0" smtClean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MIRAR LAS SITUACIONES DE FORMA DIFERENTE.</a:t>
              </a:r>
              <a:endParaRPr lang="en-US" sz="2600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68C9049-57CA-5F9A-E43B-F49D71ADF4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0" cy="725283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B4A571-25B3-6D05-D5E6-0B7B08E62470}"/>
              </a:ext>
            </a:extLst>
          </p:cNvPr>
          <p:cNvGrpSpPr/>
          <p:nvPr/>
        </p:nvGrpSpPr>
        <p:grpSpPr>
          <a:xfrm>
            <a:off x="1599200" y="1558942"/>
            <a:ext cx="1125871" cy="1286540"/>
            <a:chOff x="2158999" y="3987209"/>
            <a:chExt cx="1125871" cy="1286540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xmlns="" id="{3D49CFB8-265B-C430-8CFE-847026988D97}"/>
                </a:ext>
              </a:extLst>
            </p:cNvPr>
            <p:cNvSpPr/>
            <p:nvPr/>
          </p:nvSpPr>
          <p:spPr>
            <a:xfrm rot="10800000">
              <a:off x="2158999" y="3987209"/>
              <a:ext cx="1125871" cy="1127051"/>
            </a:xfrm>
            <a:prstGeom prst="arc">
              <a:avLst/>
            </a:prstGeom>
            <a:ln w="114300">
              <a:solidFill>
                <a:srgbClr val="F6463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xmlns="" id="{BD8199C6-97B2-6318-7F1C-8DE29AB8037F}"/>
                </a:ext>
              </a:extLst>
            </p:cNvPr>
            <p:cNvSpPr/>
            <p:nvPr/>
          </p:nvSpPr>
          <p:spPr>
            <a:xfrm rot="5400000">
              <a:off x="2721935" y="4954772"/>
              <a:ext cx="318977" cy="318977"/>
            </a:xfrm>
            <a:prstGeom prst="triangle">
              <a:avLst/>
            </a:prstGeom>
            <a:solidFill>
              <a:srgbClr val="F646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DA5E21F-AC74-9811-5576-49FE2A6B06A1}"/>
              </a:ext>
            </a:extLst>
          </p:cNvPr>
          <p:cNvGrpSpPr/>
          <p:nvPr/>
        </p:nvGrpSpPr>
        <p:grpSpPr>
          <a:xfrm>
            <a:off x="5326422" y="3892092"/>
            <a:ext cx="3817578" cy="1554618"/>
            <a:chOff x="4905414" y="3972336"/>
            <a:chExt cx="3817578" cy="15546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944B2A2-259C-8C72-CFAF-7E0FA035DD46}"/>
                </a:ext>
              </a:extLst>
            </p:cNvPr>
            <p:cNvSpPr txBox="1"/>
            <p:nvPr/>
          </p:nvSpPr>
          <p:spPr>
            <a:xfrm>
              <a:off x="4905414" y="4880623"/>
              <a:ext cx="3817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 lugar de satisfacer la carne, actuamos por amor, </a:t>
              </a:r>
              <a:r>
                <a:rPr lang="en-US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gozo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i="1" dirty="0" err="1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paz</a:t>
              </a:r>
              <a:r>
                <a:rPr lang="en-US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etc</a:t>
              </a:r>
              <a:r>
                <a:rPr lang="en-US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9153DF1-E398-A3A7-07BE-9C95C70A19C4}"/>
                </a:ext>
              </a:extLst>
            </p:cNvPr>
            <p:cNvSpPr txBox="1"/>
            <p:nvPr/>
          </p:nvSpPr>
          <p:spPr>
            <a:xfrm>
              <a:off x="4906792" y="3972336"/>
              <a:ext cx="36536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RESPONDEMOS CON</a:t>
              </a:r>
            </a:p>
            <a:p>
              <a:pPr algn="l" rtl="0"/>
              <a:r>
                <a:rPr lang="en-US" sz="2600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 CORAZÓN NUEVO.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87EC975-5D12-164F-C6BE-4A3696F645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415" y="4052215"/>
              <a:ext cx="0" cy="711742"/>
            </a:xfrm>
            <a:prstGeom prst="line">
              <a:avLst/>
            </a:prstGeom>
            <a:ln w="25400">
              <a:solidFill>
                <a:srgbClr val="D2A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F1FF69F-EB1C-99B3-9D1E-BB894DA925DC}"/>
              </a:ext>
            </a:extLst>
          </p:cNvPr>
          <p:cNvGrpSpPr/>
          <p:nvPr/>
        </p:nvGrpSpPr>
        <p:grpSpPr>
          <a:xfrm>
            <a:off x="4144962" y="3288061"/>
            <a:ext cx="1125871" cy="1286540"/>
            <a:chOff x="2158999" y="3987209"/>
            <a:chExt cx="1125871" cy="1286540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xmlns="" id="{10229534-9E4B-E842-561B-3ADB403A1B29}"/>
                </a:ext>
              </a:extLst>
            </p:cNvPr>
            <p:cNvSpPr/>
            <p:nvPr/>
          </p:nvSpPr>
          <p:spPr>
            <a:xfrm rot="10800000">
              <a:off x="2158999" y="3987209"/>
              <a:ext cx="1125871" cy="1127051"/>
            </a:xfrm>
            <a:prstGeom prst="arc">
              <a:avLst/>
            </a:prstGeom>
            <a:ln w="114300">
              <a:solidFill>
                <a:srgbClr val="F6463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xmlns="" id="{7DED96E3-7FDE-33C9-BAA9-D9AF7094C419}"/>
                </a:ext>
              </a:extLst>
            </p:cNvPr>
            <p:cNvSpPr/>
            <p:nvPr/>
          </p:nvSpPr>
          <p:spPr>
            <a:xfrm rot="5400000">
              <a:off x="2721935" y="4954772"/>
              <a:ext cx="318977" cy="318977"/>
            </a:xfrm>
            <a:prstGeom prst="triangle">
              <a:avLst/>
            </a:prstGeom>
            <a:solidFill>
              <a:srgbClr val="F646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2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A92BAE-A12A-7B7F-E3CC-621E8E29CED7}"/>
              </a:ext>
            </a:extLst>
          </p:cNvPr>
          <p:cNvSpPr txBox="1"/>
          <p:nvPr/>
        </p:nvSpPr>
        <p:spPr>
          <a:xfrm>
            <a:off x="0" y="793757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las Escrituras, el Espíritu nos muestra</a:t>
            </a:r>
          </a:p>
          <a:p>
            <a:pPr algn="ctr" rtl="0"/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mejores respuestas a las circunstancias cotidianas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910C1D-CCCF-22D1-FE7C-B08346E9E123}"/>
              </a:ext>
            </a:extLst>
          </p:cNvPr>
          <p:cNvGrpSpPr/>
          <p:nvPr/>
        </p:nvGrpSpPr>
        <p:grpSpPr>
          <a:xfrm>
            <a:off x="4880343" y="2363905"/>
            <a:ext cx="4005963" cy="2694938"/>
            <a:chOff x="4880343" y="2363905"/>
            <a:chExt cx="4005963" cy="2694938"/>
          </a:xfrm>
        </p:grpSpPr>
        <p:sp>
          <p:nvSpPr>
            <p:cNvPr id="6" name="Bent Arrow 5">
              <a:extLst>
                <a:ext uri="{FF2B5EF4-FFF2-40B4-BE49-F238E27FC236}">
                  <a16:creationId xmlns:a16="http://schemas.microsoft.com/office/drawing/2014/main" xmlns="" id="{A0092B09-7261-F9A5-4779-78FD83B064D6}"/>
                </a:ext>
              </a:extLst>
            </p:cNvPr>
            <p:cNvSpPr/>
            <p:nvPr/>
          </p:nvSpPr>
          <p:spPr>
            <a:xfrm>
              <a:off x="4965405" y="2636874"/>
              <a:ext cx="1403497" cy="1775638"/>
            </a:xfrm>
            <a:prstGeom prst="bentArrow">
              <a:avLst/>
            </a:prstGeom>
            <a:solidFill>
              <a:srgbClr val="F646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BABDB9-ABD4-577B-D556-24948682FF8F}"/>
                </a:ext>
              </a:extLst>
            </p:cNvPr>
            <p:cNvSpPr txBox="1"/>
            <p:nvPr/>
          </p:nvSpPr>
          <p:spPr>
            <a:xfrm>
              <a:off x="4880343" y="4412512"/>
              <a:ext cx="2260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600" b="1" i="1" dirty="0">
                  <a:solidFill>
                    <a:srgbClr val="F646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ESPÍRITU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E9438B4-2853-9D0C-EBBB-C67EFA9C9600}"/>
                </a:ext>
              </a:extLst>
            </p:cNvPr>
            <p:cNvSpPr txBox="1"/>
            <p:nvPr/>
          </p:nvSpPr>
          <p:spPr>
            <a:xfrm>
              <a:off x="6673574" y="2363905"/>
              <a:ext cx="22127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Yo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confío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las instrucciones del </a:t>
              </a:r>
              <a:r>
                <a:rPr lang="en-US" sz="2400" i="1" dirty="0" err="1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Espíritu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más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que </a:t>
              </a:r>
              <a:r>
                <a:rPr lang="en-US" sz="2400" i="1" dirty="0" err="1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</a:t>
              </a:r>
              <a:r>
                <a:rPr lang="en-US" sz="2400" i="1" dirty="0" smtClean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propias ideas…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346BC09-ADAA-026B-5EDD-2D49E1A88DA0}"/>
              </a:ext>
            </a:extLst>
          </p:cNvPr>
          <p:cNvGrpSpPr/>
          <p:nvPr/>
        </p:nvGrpSpPr>
        <p:grpSpPr>
          <a:xfrm>
            <a:off x="390698" y="2363905"/>
            <a:ext cx="3958018" cy="2694938"/>
            <a:chOff x="390698" y="2363905"/>
            <a:chExt cx="3958018" cy="2694938"/>
          </a:xfrm>
        </p:grpSpPr>
        <p:sp>
          <p:nvSpPr>
            <p:cNvPr id="7" name="Bent Arrow 6">
              <a:extLst>
                <a:ext uri="{FF2B5EF4-FFF2-40B4-BE49-F238E27FC236}">
                  <a16:creationId xmlns:a16="http://schemas.microsoft.com/office/drawing/2014/main" xmlns="" id="{71F5E5DB-2A69-5E21-CEE4-C323511CAFD5}"/>
                </a:ext>
              </a:extLst>
            </p:cNvPr>
            <p:cNvSpPr/>
            <p:nvPr/>
          </p:nvSpPr>
          <p:spPr>
            <a:xfrm flipH="1">
              <a:off x="2860158" y="2636874"/>
              <a:ext cx="1403497" cy="1775638"/>
            </a:xfrm>
            <a:prstGeom prst="bentArrow">
              <a:avLst/>
            </a:prstGeom>
            <a:solidFill>
              <a:srgbClr val="856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E933073-44AC-F3C8-D38B-74599C00DD40}"/>
                </a:ext>
              </a:extLst>
            </p:cNvPr>
            <p:cNvSpPr txBox="1"/>
            <p:nvPr/>
          </p:nvSpPr>
          <p:spPr>
            <a:xfrm>
              <a:off x="2726575" y="4412512"/>
              <a:ext cx="1622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sz="3600" b="1" i="1" dirty="0">
                  <a:solidFill>
                    <a:srgbClr val="8561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3BE07E6-A7DF-0D89-379A-D5B56A78B84C}"/>
                </a:ext>
              </a:extLst>
            </p:cNvPr>
            <p:cNvSpPr txBox="1"/>
            <p:nvPr/>
          </p:nvSpPr>
          <p:spPr>
            <a:xfrm>
              <a:off x="390698" y="2363905"/>
              <a:ext cx="22461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US" sz="2400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Yo</a:t>
              </a:r>
              <a:r>
                <a:rPr lang="en-US" sz="2400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400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</a:t>
              </a:r>
              <a:r>
                <a:rPr lang="en-US" sz="2400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é</a:t>
              </a:r>
              <a:r>
                <a:rPr lang="en-US" sz="2400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2400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2400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que </a:t>
              </a:r>
              <a:r>
                <a:rPr lang="en-US" sz="2400" i="1" dirty="0" err="1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seguir</a:t>
              </a:r>
              <a:endParaRPr lang="en-US" sz="2400" i="1" dirty="0">
                <a:solidFill>
                  <a:srgbClr val="856147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r" rtl="0"/>
              <a:r>
                <a:rPr lang="en-US" sz="2400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carne conduce </a:t>
              </a:r>
              <a:r>
                <a:rPr lang="en-US" sz="2400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2400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2400" i="1" dirty="0" smtClean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 </a:t>
              </a:r>
              <a:r>
                <a:rPr lang="en-US" sz="2400" i="1" dirty="0">
                  <a:solidFill>
                    <a:srgbClr val="85614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esclavitud, no a la libertad.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9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F63572-1D57-A92C-C667-043F00520D40}"/>
              </a:ext>
            </a:extLst>
          </p:cNvPr>
          <p:cNvGrpSpPr/>
          <p:nvPr/>
        </p:nvGrpSpPr>
        <p:grpSpPr>
          <a:xfrm>
            <a:off x="2371411" y="1437655"/>
            <a:ext cx="4401177" cy="542611"/>
            <a:chOff x="3165231" y="796719"/>
            <a:chExt cx="4401177" cy="54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9635A9-8D97-8B1A-AB06-F740ADF5A78F}"/>
                </a:ext>
              </a:extLst>
            </p:cNvPr>
            <p:cNvSpPr txBox="1"/>
            <p:nvPr/>
          </p:nvSpPr>
          <p:spPr>
            <a:xfrm>
              <a:off x="3165231" y="865988"/>
              <a:ext cx="4401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dirty="0">
                  <a:solidFill>
                    <a:srgbClr val="F6463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 FRUTO DEL ESPÍRITU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45A15AA-3079-2F0E-E15D-515274A2C645}"/>
                </a:ext>
              </a:extLst>
            </p:cNvPr>
            <p:cNvSpPr/>
            <p:nvPr/>
          </p:nvSpPr>
          <p:spPr>
            <a:xfrm>
              <a:off x="3165231" y="796719"/>
              <a:ext cx="4401177" cy="542611"/>
            </a:xfrm>
            <a:prstGeom prst="rect">
              <a:avLst/>
            </a:prstGeom>
            <a:noFill/>
            <a:ln>
              <a:solidFill>
                <a:srgbClr val="D2A1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6463E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27DEF-0E61-4AC5-AEA1-3CA01E2EB879}"/>
              </a:ext>
            </a:extLst>
          </p:cNvPr>
          <p:cNvSpPr txBox="1"/>
          <p:nvPr/>
        </p:nvSpPr>
        <p:spPr>
          <a:xfrm>
            <a:off x="530412" y="2059695"/>
            <a:ext cx="8083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i="1" dirty="0" err="1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a las obras de la </a:t>
            </a:r>
            <a:r>
              <a:rPr lang="en-US" sz="3200" i="1" dirty="0" smtClean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carne</a:t>
            </a: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1" dirty="0">
                <a:solidFill>
                  <a:srgbClr val="F64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tanto en moralidad como en calidad.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2A1B95E-6E45-6C59-0BDF-FF5AC7C4C8F4}"/>
              </a:ext>
            </a:extLst>
          </p:cNvPr>
          <p:cNvSpPr txBox="1">
            <a:spLocks/>
          </p:cNvSpPr>
          <p:nvPr/>
        </p:nvSpPr>
        <p:spPr>
          <a:xfrm>
            <a:off x="6679277" y="4123113"/>
            <a:ext cx="2464723" cy="144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El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fruto</a:t>
            </a:r>
            <a: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 </a:t>
            </a:r>
            <a:br>
              <a:rPr lang="en-US" sz="5400" dirty="0" smtClean="0">
                <a:solidFill>
                  <a:srgbClr val="FF0000"/>
                </a:solidFill>
                <a:latin typeface="Pristina" panose="03060402040406080204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Pristina" panose="03060402040406080204" pitchFamily="66" charset="0"/>
              </a:rPr>
              <a:t>del </a:t>
            </a:r>
            <a:r>
              <a:rPr lang="en-U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Es</a:t>
            </a:r>
            <a:r>
              <a:rPr lang="es-ES" sz="5400" dirty="0" err="1" smtClean="0">
                <a:solidFill>
                  <a:srgbClr val="FF0000"/>
                </a:solidFill>
                <a:latin typeface="Pristina" panose="03060402040406080204" pitchFamily="66" charset="0"/>
              </a:rPr>
              <a:t>píritu</a:t>
            </a:r>
            <a:endParaRPr lang="en-US" sz="5400" dirty="0">
              <a:solidFill>
                <a:srgbClr val="FF0000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</TotalTime>
  <Words>459</Words>
  <Application>Microsoft Office PowerPoint</Application>
  <PresentationFormat>On-screen Show (16:10)</PresentationFormat>
  <Paragraphs>113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Pristina</vt:lpstr>
      <vt:lpstr>Office Theme</vt:lpstr>
      <vt:lpstr>El fruto  del Espíritu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fruto  del Espíritu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 of the Spirit</dc:title>
  <dc:creator>Phillip Shumake</dc:creator>
  <cp:lastModifiedBy>Esther Eubanks</cp:lastModifiedBy>
  <cp:revision>129</cp:revision>
  <dcterms:created xsi:type="dcterms:W3CDTF">2024-04-02T18:48:42Z</dcterms:created>
  <dcterms:modified xsi:type="dcterms:W3CDTF">2024-04-06T23:23:11Z</dcterms:modified>
</cp:coreProperties>
</file>