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43"/>
  </p:notesMasterIdLst>
  <p:sldIdLst>
    <p:sldId id="428" r:id="rId3"/>
    <p:sldId id="379" r:id="rId4"/>
    <p:sldId id="371" r:id="rId5"/>
    <p:sldId id="372" r:id="rId6"/>
    <p:sldId id="373" r:id="rId7"/>
    <p:sldId id="374" r:id="rId8"/>
    <p:sldId id="353" r:id="rId9"/>
    <p:sldId id="364" r:id="rId10"/>
    <p:sldId id="368" r:id="rId11"/>
    <p:sldId id="355" r:id="rId12"/>
    <p:sldId id="356" r:id="rId13"/>
    <p:sldId id="358" r:id="rId14"/>
    <p:sldId id="427" r:id="rId15"/>
    <p:sldId id="431" r:id="rId16"/>
    <p:sldId id="432" r:id="rId17"/>
    <p:sldId id="425" r:id="rId18"/>
    <p:sldId id="424" r:id="rId19"/>
    <p:sldId id="434" r:id="rId20"/>
    <p:sldId id="426" r:id="rId21"/>
    <p:sldId id="435" r:id="rId22"/>
    <p:sldId id="378" r:id="rId23"/>
    <p:sldId id="407" r:id="rId24"/>
    <p:sldId id="408" r:id="rId25"/>
    <p:sldId id="409" r:id="rId26"/>
    <p:sldId id="430" r:id="rId27"/>
    <p:sldId id="433" r:id="rId28"/>
    <p:sldId id="410" r:id="rId29"/>
    <p:sldId id="411" r:id="rId30"/>
    <p:sldId id="412" r:id="rId31"/>
    <p:sldId id="413" r:id="rId32"/>
    <p:sldId id="414" r:id="rId33"/>
    <p:sldId id="415" r:id="rId34"/>
    <p:sldId id="416" r:id="rId35"/>
    <p:sldId id="417" r:id="rId36"/>
    <p:sldId id="418" r:id="rId37"/>
    <p:sldId id="423" r:id="rId38"/>
    <p:sldId id="419" r:id="rId39"/>
    <p:sldId id="310" r:id="rId40"/>
    <p:sldId id="420" r:id="rId41"/>
    <p:sldId id="3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BFBF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10" autoAdjust="0"/>
    <p:restoredTop sz="94660"/>
  </p:normalViewPr>
  <p:slideViewPr>
    <p:cSldViewPr snapToGrid="0">
      <p:cViewPr varScale="1">
        <p:scale>
          <a:sx n="110" d="100"/>
          <a:sy n="110" d="100"/>
        </p:scale>
        <p:origin x="76" y="2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6B579-494F-41C3-A5AE-546972AE105F}"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31889-5B86-434A-8B49-5007B1EEEC01}" type="slidenum">
              <a:rPr lang="en-US" smtClean="0"/>
              <a:t>‹#›</a:t>
            </a:fld>
            <a:endParaRPr lang="en-US"/>
          </a:p>
        </p:txBody>
      </p:sp>
    </p:spTree>
    <p:extLst>
      <p:ext uri="{BB962C8B-B14F-4D97-AF65-F5344CB8AC3E}">
        <p14:creationId xmlns:p14="http://schemas.microsoft.com/office/powerpoint/2010/main" val="385311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2a6345d51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2a6345d51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02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102526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2320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87063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83822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35761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447570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65954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defTabSz="1219170">
              <a:buClr>
                <a:srgbClr val="000000"/>
              </a:buClr>
              <a:buFont typeface="Arial"/>
              <a:buNone/>
            </a:pPr>
            <a:endParaRPr sz="1867"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7860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228945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713757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73153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4/3/2024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4/3/2024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1836025161"/>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635759"/>
          </a:xfrm>
        </p:spPr>
        <p:txBody>
          <a:bodyPr/>
          <a:lstStyle/>
          <a:p>
            <a:r>
              <a:rPr lang="en-US" dirty="0" smtClean="0"/>
              <a:t>Warm up - MATCH</a:t>
            </a:r>
            <a:endParaRPr lang="en-US" dirty="0"/>
          </a:p>
        </p:txBody>
      </p:sp>
      <p:sp>
        <p:nvSpPr>
          <p:cNvPr id="3" name="Subtitle 2"/>
          <p:cNvSpPr>
            <a:spLocks noGrp="1"/>
          </p:cNvSpPr>
          <p:nvPr>
            <p:ph type="subTitle" idx="1"/>
          </p:nvPr>
        </p:nvSpPr>
        <p:spPr>
          <a:xfrm>
            <a:off x="629920" y="2509520"/>
            <a:ext cx="6731462" cy="3698240"/>
          </a:xfrm>
        </p:spPr>
        <p:txBody>
          <a:bodyPr>
            <a:normAutofit fontScale="92500" lnSpcReduction="10000"/>
          </a:bodyPr>
          <a:lstStyle/>
          <a:p>
            <a:pPr algn="l"/>
            <a:r>
              <a:rPr lang="en-US" sz="2400" cap="none" dirty="0" smtClean="0">
                <a:solidFill>
                  <a:schemeClr val="tx1"/>
                </a:solidFill>
                <a:cs typeface="Arial" panose="020B0604020202020204" pitchFamily="34" charset="0"/>
              </a:rPr>
              <a:t>“Those that can swim, jump overboard first”</a:t>
            </a:r>
            <a:endParaRPr lang="en-US" sz="2400" cap="none" dirty="0">
              <a:solidFill>
                <a:schemeClr val="tx1"/>
              </a:solidFill>
              <a:cs typeface="Arial" panose="020B0604020202020204" pitchFamily="34" charset="0"/>
            </a:endParaRPr>
          </a:p>
          <a:p>
            <a:pPr algn="l"/>
            <a:r>
              <a:rPr lang="en-US" sz="2400" cap="none" dirty="0">
                <a:solidFill>
                  <a:schemeClr val="tx1"/>
                </a:solidFill>
                <a:cs typeface="Arial" panose="020B0604020202020204" pitchFamily="34" charset="0"/>
              </a:rPr>
              <a:t>“In a short time would you persuade me to be a Christian?” </a:t>
            </a:r>
            <a:endParaRPr lang="en-US" sz="2400" cap="none" dirty="0" smtClean="0">
              <a:solidFill>
                <a:schemeClr val="tx1"/>
              </a:solidFill>
              <a:cs typeface="Arial" panose="020B0604020202020204" pitchFamily="34" charset="0"/>
            </a:endParaRPr>
          </a:p>
          <a:p>
            <a:pPr algn="l"/>
            <a:r>
              <a:rPr lang="en-US" sz="2400" cap="none" dirty="0">
                <a:solidFill>
                  <a:schemeClr val="tx1"/>
                </a:solidFill>
                <a:cs typeface="Arial" panose="020B0604020202020204" pitchFamily="34" charset="0"/>
              </a:rPr>
              <a:t>“I came upon them with the soldiers and rescued him, having learned that he was a Roman citizen</a:t>
            </a:r>
            <a:r>
              <a:rPr lang="en-US" sz="2400" cap="none" dirty="0" smtClean="0">
                <a:solidFill>
                  <a:schemeClr val="tx1"/>
                </a:solidFill>
                <a:cs typeface="Arial" panose="020B0604020202020204" pitchFamily="34" charset="0"/>
              </a:rPr>
              <a:t>.”</a:t>
            </a:r>
          </a:p>
          <a:p>
            <a:pPr algn="l"/>
            <a:r>
              <a:rPr lang="en-US" sz="2400" cap="none" dirty="0">
                <a:solidFill>
                  <a:schemeClr val="tx1"/>
                </a:solidFill>
                <a:cs typeface="Arial" panose="020B0604020202020204" pitchFamily="34" charset="0"/>
              </a:rPr>
              <a:t>“Go away for the present. When I get an opportunity I will summon you.” </a:t>
            </a:r>
            <a:endParaRPr lang="en-US" sz="2400" cap="none" dirty="0" smtClean="0">
              <a:solidFill>
                <a:schemeClr val="tx1"/>
              </a:solidFill>
              <a:cs typeface="Arial" panose="020B0604020202020204" pitchFamily="34" charset="0"/>
            </a:endParaRPr>
          </a:p>
          <a:p>
            <a:pPr algn="l"/>
            <a:r>
              <a:rPr lang="en-US" sz="2400" cap="none" dirty="0">
                <a:solidFill>
                  <a:schemeClr val="tx1"/>
                </a:solidFill>
                <a:cs typeface="Arial" panose="020B0604020202020204" pitchFamily="34" charset="0"/>
              </a:rPr>
              <a:t>“Paul, you are out of your mind; your great learning is driving you out of your mind.” </a:t>
            </a:r>
          </a:p>
        </p:txBody>
      </p:sp>
      <p:sp>
        <p:nvSpPr>
          <p:cNvPr id="4" name="Subtitle 2"/>
          <p:cNvSpPr txBox="1">
            <a:spLocks/>
          </p:cNvSpPr>
          <p:nvPr/>
        </p:nvSpPr>
        <p:spPr>
          <a:xfrm>
            <a:off x="7980710" y="2509520"/>
            <a:ext cx="3666344" cy="369824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Claudius </a:t>
            </a:r>
            <a:r>
              <a:rPr lang="en-US" sz="2400" cap="none" dirty="0" err="1"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Lysias</a:t>
            </a:r>
            <a:endPar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Felix</a:t>
            </a:r>
            <a:endParaRPr lang="en-US" sz="2400" cap="none" dirty="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Festus</a:t>
            </a: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Agrippa</a:t>
            </a:r>
            <a:endParaRPr lang="en-US" sz="2400" cap="none" dirty="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Julius</a:t>
            </a:r>
            <a:endParaRPr lang="en-US" sz="2400" cap="none" dirty="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a:p>
            <a:pPr algn="l">
              <a:buClr>
                <a:prstClr val="white"/>
              </a:buClr>
            </a:pPr>
            <a:endPar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p:txBody>
      </p:sp>
      <p:cxnSp>
        <p:nvCxnSpPr>
          <p:cNvPr id="6" name="Straight Connector 5"/>
          <p:cNvCxnSpPr>
            <a:endCxn id="4" idx="1"/>
          </p:cNvCxnSpPr>
          <p:nvPr/>
        </p:nvCxnSpPr>
        <p:spPr>
          <a:xfrm>
            <a:off x="2364454" y="3446585"/>
            <a:ext cx="5616256" cy="91205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a:off x="6747082" y="2803239"/>
            <a:ext cx="1150008" cy="203569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flipV="1">
            <a:off x="2992090" y="2803239"/>
            <a:ext cx="4905000" cy="1741708"/>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flipV="1">
            <a:off x="5031905" y="3388361"/>
            <a:ext cx="2865185" cy="1924898"/>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flipV="1">
            <a:off x="6628047" y="3886201"/>
            <a:ext cx="1269043" cy="1919427"/>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534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dirty="0" smtClean="0">
                <a:solidFill>
                  <a:schemeClr val="accent5"/>
                </a:solidFill>
              </a:rPr>
              <a:t>“You must testify also in </a:t>
            </a:r>
            <a:r>
              <a:rPr lang="en-US" dirty="0" err="1" smtClean="0">
                <a:solidFill>
                  <a:schemeClr val="accent5"/>
                </a:solidFill>
              </a:rPr>
              <a:t>rome</a:t>
            </a:r>
            <a:r>
              <a:rPr lang="en-US" dirty="0" smtClean="0">
                <a:solidFill>
                  <a:schemeClr val="accent5"/>
                </a:solidFill>
              </a:rPr>
              <a:t>” – Acts 23:11</a:t>
            </a:r>
            <a:endParaRPr lang="en-US" dirty="0">
              <a:solidFill>
                <a:schemeClr val="accent5"/>
              </a:solidFill>
            </a:endParaRPr>
          </a:p>
        </p:txBody>
      </p:sp>
      <p:sp>
        <p:nvSpPr>
          <p:cNvPr id="3" name="Content Placeholder 2"/>
          <p:cNvSpPr>
            <a:spLocks noGrp="1"/>
          </p:cNvSpPr>
          <p:nvPr>
            <p:ph idx="1"/>
          </p:nvPr>
        </p:nvSpPr>
        <p:spPr>
          <a:xfrm>
            <a:off x="152400" y="945931"/>
            <a:ext cx="11918761" cy="5812222"/>
          </a:xfrm>
        </p:spPr>
        <p:txBody>
          <a:bodyPr>
            <a:normAutofit/>
          </a:bodyPr>
          <a:lstStyle/>
          <a:p>
            <a:r>
              <a:rPr lang="en-US" cap="none" dirty="0" smtClean="0">
                <a:solidFill>
                  <a:schemeClr val="tx1"/>
                </a:solidFill>
                <a:cs typeface="Arial" panose="020B0604020202020204" pitchFamily="34" charset="0"/>
              </a:rPr>
              <a:t>ACTS 21</a:t>
            </a:r>
          </a:p>
          <a:p>
            <a:pPr lvl="1"/>
            <a:r>
              <a:rPr lang="en-US" cap="none" dirty="0" smtClean="0">
                <a:solidFill>
                  <a:schemeClr val="tx1"/>
                </a:solidFill>
                <a:cs typeface="Arial" panose="020B0604020202020204" pitchFamily="34" charset="0"/>
              </a:rPr>
              <a:t>Arrival in Jerusalem</a:t>
            </a:r>
          </a:p>
          <a:p>
            <a:pPr lvl="1"/>
            <a:r>
              <a:rPr lang="en-US" cap="none" dirty="0" smtClean="0">
                <a:solidFill>
                  <a:schemeClr val="tx1"/>
                </a:solidFill>
                <a:cs typeface="Arial" panose="020B0604020202020204" pitchFamily="34" charset="0"/>
              </a:rPr>
              <a:t>Paul – temple purification rite and pays expenses for 4 men under vow.  PURPOSE: To prove that he does not teach Jews to forsake Moses and that he himself lives in observance of the law (20-25)</a:t>
            </a:r>
          </a:p>
          <a:p>
            <a:pPr lvl="1"/>
            <a:r>
              <a:rPr lang="en-US" cap="none" dirty="0" smtClean="0">
                <a:solidFill>
                  <a:schemeClr val="tx1"/>
                </a:solidFill>
                <a:cs typeface="Arial" panose="020B0604020202020204" pitchFamily="34" charset="0"/>
              </a:rPr>
              <a:t>Jews from Asia seize him for, ironically, teaching “against the people and the law and this place” (28; cf. 6:13)</a:t>
            </a:r>
          </a:p>
          <a:p>
            <a:pPr lvl="1"/>
            <a:r>
              <a:rPr lang="en-US" cap="none" dirty="0" smtClean="0">
                <a:solidFill>
                  <a:schemeClr val="tx1"/>
                </a:solidFill>
                <a:cs typeface="Arial" panose="020B0604020202020204" pitchFamily="34" charset="0"/>
              </a:rPr>
              <a:t>Mob – about to be killed (23:27) – tribune (Claudius </a:t>
            </a:r>
            <a:r>
              <a:rPr lang="en-US" cap="none" dirty="0" err="1" smtClean="0">
                <a:solidFill>
                  <a:schemeClr val="tx1"/>
                </a:solidFill>
                <a:cs typeface="Arial" panose="020B0604020202020204" pitchFamily="34" charset="0"/>
              </a:rPr>
              <a:t>Lysias</a:t>
            </a:r>
            <a:r>
              <a:rPr lang="en-US" cap="none" dirty="0">
                <a:solidFill>
                  <a:schemeClr val="tx1"/>
                </a:solidFill>
                <a:cs typeface="Arial" panose="020B0604020202020204" pitchFamily="34" charset="0"/>
              </a:rPr>
              <a:t>)</a:t>
            </a:r>
            <a:r>
              <a:rPr lang="en-US" cap="none" dirty="0" smtClean="0">
                <a:solidFill>
                  <a:schemeClr val="tx1"/>
                </a:solidFill>
                <a:cs typeface="Arial" panose="020B0604020202020204" pitchFamily="34" charset="0"/>
              </a:rPr>
              <a:t> confused – allows to address crowd from steps</a:t>
            </a:r>
          </a:p>
          <a:p>
            <a:r>
              <a:rPr lang="en-US" cap="none" dirty="0" smtClean="0">
                <a:solidFill>
                  <a:schemeClr val="tx1"/>
                </a:solidFill>
                <a:cs typeface="Arial" panose="020B0604020202020204" pitchFamily="34" charset="0"/>
              </a:rPr>
              <a:t>Acts 22</a:t>
            </a:r>
          </a:p>
          <a:p>
            <a:pPr lvl="1"/>
            <a:r>
              <a:rPr lang="en-US" cap="none" dirty="0" smtClean="0">
                <a:solidFill>
                  <a:schemeClr val="tx1"/>
                </a:solidFill>
                <a:cs typeface="Arial" panose="020B0604020202020204" pitchFamily="34" charset="0"/>
              </a:rPr>
              <a:t>Defense – I am one of you.  Here’s why I changed.  Jesus’ order to go to Gentiles</a:t>
            </a:r>
          </a:p>
          <a:p>
            <a:pPr lvl="1"/>
            <a:r>
              <a:rPr lang="en-US" cap="none" dirty="0" smtClean="0">
                <a:solidFill>
                  <a:schemeClr val="tx1"/>
                </a:solidFill>
                <a:cs typeface="Arial" panose="020B0604020202020204" pitchFamily="34" charset="0"/>
              </a:rPr>
              <a:t>Revelation of Roman citizenship</a:t>
            </a:r>
          </a:p>
        </p:txBody>
      </p:sp>
    </p:spTree>
    <p:extLst>
      <p:ext uri="{BB962C8B-B14F-4D97-AF65-F5344CB8AC3E}">
        <p14:creationId xmlns:p14="http://schemas.microsoft.com/office/powerpoint/2010/main" val="3213602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dirty="0" smtClean="0">
                <a:solidFill>
                  <a:schemeClr val="accent5"/>
                </a:solidFill>
              </a:rPr>
              <a:t>“You must testify also in </a:t>
            </a:r>
            <a:r>
              <a:rPr lang="en-US" dirty="0" err="1" smtClean="0">
                <a:solidFill>
                  <a:schemeClr val="accent5"/>
                </a:solidFill>
              </a:rPr>
              <a:t>rome</a:t>
            </a:r>
            <a:r>
              <a:rPr lang="en-US" dirty="0" smtClean="0">
                <a:solidFill>
                  <a:schemeClr val="accent5"/>
                </a:solidFill>
              </a:rPr>
              <a:t>” – Acts 23:11</a:t>
            </a:r>
            <a:endParaRPr lang="en-US" dirty="0">
              <a:solidFill>
                <a:schemeClr val="accent5"/>
              </a:solidFill>
            </a:endParaRPr>
          </a:p>
        </p:txBody>
      </p:sp>
      <p:sp>
        <p:nvSpPr>
          <p:cNvPr id="3" name="Content Placeholder 2"/>
          <p:cNvSpPr>
            <a:spLocks noGrp="1"/>
          </p:cNvSpPr>
          <p:nvPr>
            <p:ph idx="1"/>
          </p:nvPr>
        </p:nvSpPr>
        <p:spPr>
          <a:xfrm>
            <a:off x="152400" y="945931"/>
            <a:ext cx="11918761" cy="5812222"/>
          </a:xfrm>
        </p:spPr>
        <p:txBody>
          <a:bodyPr>
            <a:noAutofit/>
          </a:bodyPr>
          <a:lstStyle/>
          <a:p>
            <a:r>
              <a:rPr lang="en-US" sz="2400" cap="none" dirty="0">
                <a:solidFill>
                  <a:schemeClr val="tx1"/>
                </a:solidFill>
                <a:cs typeface="Arial" panose="020B0604020202020204" pitchFamily="34" charset="0"/>
              </a:rPr>
              <a:t>Acts 23</a:t>
            </a:r>
          </a:p>
          <a:p>
            <a:pPr lvl="1"/>
            <a:r>
              <a:rPr lang="en-US" sz="2000" cap="none" dirty="0">
                <a:solidFill>
                  <a:schemeClr val="tx1"/>
                </a:solidFill>
                <a:cs typeface="Arial" panose="020B0604020202020204" pitchFamily="34" charset="0"/>
              </a:rPr>
              <a:t>Investigative trial before Council.  Paul allowed 1 sentence defense.  Barely makes it out</a:t>
            </a:r>
          </a:p>
          <a:p>
            <a:pPr lvl="1"/>
            <a:r>
              <a:rPr lang="en-US" sz="2000" cap="none" dirty="0">
                <a:solidFill>
                  <a:schemeClr val="tx1"/>
                </a:solidFill>
                <a:cs typeface="Arial" panose="020B0604020202020204" pitchFamily="34" charset="0"/>
              </a:rPr>
              <a:t>Jesus – encouraging promise</a:t>
            </a:r>
          </a:p>
          <a:p>
            <a:pPr lvl="1"/>
            <a:r>
              <a:rPr lang="en-US" sz="2000" cap="none" dirty="0">
                <a:solidFill>
                  <a:schemeClr val="tx1"/>
                </a:solidFill>
                <a:cs typeface="Arial" panose="020B0604020202020204" pitchFamily="34" charset="0"/>
              </a:rPr>
              <a:t>Plot by 40 Jews – </a:t>
            </a:r>
            <a:r>
              <a:rPr lang="en-US" sz="2000" cap="none" dirty="0" err="1">
                <a:solidFill>
                  <a:schemeClr val="tx1"/>
                </a:solidFill>
                <a:cs typeface="Arial" panose="020B0604020202020204" pitchFamily="34" charset="0"/>
              </a:rPr>
              <a:t>Lysias</a:t>
            </a:r>
            <a:r>
              <a:rPr lang="en-US" sz="2000" cap="none" dirty="0">
                <a:solidFill>
                  <a:schemeClr val="tx1"/>
                </a:solidFill>
                <a:cs typeface="Arial" panose="020B0604020202020204" pitchFamily="34" charset="0"/>
              </a:rPr>
              <a:t> sends him to Caesarea with heavy escort and letter to Felix (governor)</a:t>
            </a:r>
          </a:p>
          <a:p>
            <a:r>
              <a:rPr lang="en-US" sz="2400" cap="none" dirty="0" smtClean="0">
                <a:solidFill>
                  <a:schemeClr val="tx1"/>
                </a:solidFill>
                <a:cs typeface="Arial" panose="020B0604020202020204" pitchFamily="34" charset="0"/>
              </a:rPr>
              <a:t>ACTS 24</a:t>
            </a:r>
          </a:p>
          <a:p>
            <a:pPr lvl="1"/>
            <a:r>
              <a:rPr lang="en-US" sz="2000" cap="none" dirty="0" smtClean="0">
                <a:solidFill>
                  <a:schemeClr val="tx1"/>
                </a:solidFill>
                <a:cs typeface="Arial" panose="020B0604020202020204" pitchFamily="34" charset="0"/>
              </a:rPr>
              <a:t>High priest and elders – demonstrating importance</a:t>
            </a:r>
          </a:p>
          <a:p>
            <a:pPr lvl="1"/>
            <a:r>
              <a:rPr lang="en-US" sz="2000" cap="none" dirty="0" smtClean="0">
                <a:solidFill>
                  <a:schemeClr val="tx1"/>
                </a:solidFill>
                <a:cs typeface="Arial" panose="020B0604020202020204" pitchFamily="34" charset="0"/>
              </a:rPr>
              <a:t>Roman prosecutor (</a:t>
            </a:r>
            <a:r>
              <a:rPr lang="en-US" sz="2000" cap="none" dirty="0" err="1" smtClean="0">
                <a:solidFill>
                  <a:schemeClr val="tx1"/>
                </a:solidFill>
                <a:cs typeface="Arial" panose="020B0604020202020204" pitchFamily="34" charset="0"/>
              </a:rPr>
              <a:t>Tertullus</a:t>
            </a:r>
            <a:r>
              <a:rPr lang="en-US" sz="2000" cap="none" dirty="0" smtClean="0">
                <a:solidFill>
                  <a:schemeClr val="tx1"/>
                </a:solidFill>
                <a:cs typeface="Arial" panose="020B0604020202020204" pitchFamily="34" charset="0"/>
              </a:rPr>
              <a:t>): plague, stirs up riots throughout world (17:6), ringleader of sect, tried to profane temple</a:t>
            </a:r>
          </a:p>
          <a:p>
            <a:pPr lvl="1"/>
            <a:r>
              <a:rPr lang="en-US" sz="2000" cap="none" dirty="0" smtClean="0">
                <a:solidFill>
                  <a:schemeClr val="tx1"/>
                </a:solidFill>
                <a:cs typeface="Arial" panose="020B0604020202020204" pitchFamily="34" charset="0"/>
              </a:rPr>
              <a:t>Paul – Jerusalem to bring alms, temple to worship, no disputing or stirring crowds, cannot prove accusations (witnesses?).  But I am a Christian, but only so because I believe what they claim to believe (same God, Scripture, and hope).  Also has been previous trial.</a:t>
            </a:r>
          </a:p>
          <a:p>
            <a:pPr lvl="1"/>
            <a:r>
              <a:rPr lang="en-US" sz="2000" cap="none" dirty="0" smtClean="0">
                <a:solidFill>
                  <a:schemeClr val="tx1"/>
                </a:solidFill>
                <a:cs typeface="Arial" panose="020B0604020202020204" pitchFamily="34" charset="0"/>
              </a:rPr>
              <a:t>Felix – has heard about Christianity.  Delay tactic.  Kindness. Private interview. Fear at message. Hoping for bribe.  Hears him often. “The present” turns to 2 years.  Leaves Paul in prison as favor to Jews.</a:t>
            </a:r>
          </a:p>
        </p:txBody>
      </p:sp>
    </p:spTree>
    <p:extLst>
      <p:ext uri="{BB962C8B-B14F-4D97-AF65-F5344CB8AC3E}">
        <p14:creationId xmlns:p14="http://schemas.microsoft.com/office/powerpoint/2010/main" val="93973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dirty="0" smtClean="0">
                <a:solidFill>
                  <a:schemeClr val="accent5"/>
                </a:solidFill>
              </a:rPr>
              <a:t>“You must testify also in </a:t>
            </a:r>
            <a:r>
              <a:rPr lang="en-US" dirty="0" err="1" smtClean="0">
                <a:solidFill>
                  <a:schemeClr val="accent5"/>
                </a:solidFill>
              </a:rPr>
              <a:t>rome</a:t>
            </a:r>
            <a:r>
              <a:rPr lang="en-US" dirty="0" smtClean="0">
                <a:solidFill>
                  <a:schemeClr val="accent5"/>
                </a:solidFill>
              </a:rPr>
              <a:t>” – Acts 23:11</a:t>
            </a:r>
            <a:endParaRPr lang="en-US" dirty="0">
              <a:solidFill>
                <a:schemeClr val="accent5"/>
              </a:solidFill>
            </a:endParaRPr>
          </a:p>
        </p:txBody>
      </p:sp>
      <p:sp>
        <p:nvSpPr>
          <p:cNvPr id="3" name="Content Placeholder 2"/>
          <p:cNvSpPr>
            <a:spLocks noGrp="1"/>
          </p:cNvSpPr>
          <p:nvPr>
            <p:ph idx="1"/>
          </p:nvPr>
        </p:nvSpPr>
        <p:spPr>
          <a:xfrm>
            <a:off x="152400" y="1357746"/>
            <a:ext cx="11918761" cy="4809280"/>
          </a:xfrm>
        </p:spPr>
        <p:txBody>
          <a:bodyPr>
            <a:noAutofit/>
          </a:bodyPr>
          <a:lstStyle/>
          <a:p>
            <a:r>
              <a:rPr lang="en-US" sz="2400" cap="none" dirty="0">
                <a:solidFill>
                  <a:schemeClr val="tx1"/>
                </a:solidFill>
                <a:cs typeface="Arial" panose="020B0604020202020204" pitchFamily="34" charset="0"/>
              </a:rPr>
              <a:t>Acts 25</a:t>
            </a:r>
          </a:p>
          <a:p>
            <a:pPr lvl="1"/>
            <a:r>
              <a:rPr lang="en-US" sz="2000" cap="none" dirty="0">
                <a:solidFill>
                  <a:schemeClr val="tx1"/>
                </a:solidFill>
                <a:cs typeface="Arial" panose="020B0604020202020204" pitchFamily="34" charset="0"/>
              </a:rPr>
              <a:t>Two years have not abated Jewish intent to kill.  Recognize it is unjust – will not achieve ends in legitimate trial.</a:t>
            </a:r>
          </a:p>
          <a:p>
            <a:pPr lvl="1"/>
            <a:r>
              <a:rPr lang="en-US" sz="2000" cap="none" dirty="0">
                <a:solidFill>
                  <a:schemeClr val="tx1"/>
                </a:solidFill>
                <a:cs typeface="Arial" panose="020B0604020202020204" pitchFamily="34" charset="0"/>
              </a:rPr>
              <a:t>Festus, new governor, knows truth (25), confused (20), yet wants to do Jews favor. Paul knows what will happen if he has to go to Jerusalem. Appeals to Caesar.</a:t>
            </a:r>
          </a:p>
          <a:p>
            <a:pPr lvl="1"/>
            <a:r>
              <a:rPr lang="en-US" sz="2000" cap="none" dirty="0">
                <a:solidFill>
                  <a:schemeClr val="tx1"/>
                </a:solidFill>
                <a:cs typeface="Arial" panose="020B0604020202020204" pitchFamily="34" charset="0"/>
              </a:rPr>
              <a:t>Matter of curiosity to visiting Agrippa (22)</a:t>
            </a:r>
          </a:p>
          <a:p>
            <a:r>
              <a:rPr lang="en-US" sz="2400" cap="none" dirty="0" smtClean="0">
                <a:solidFill>
                  <a:schemeClr val="tx1"/>
                </a:solidFill>
                <a:cs typeface="Arial" panose="020B0604020202020204" pitchFamily="34" charset="0"/>
              </a:rPr>
              <a:t>ACTS 26</a:t>
            </a:r>
          </a:p>
          <a:p>
            <a:pPr lvl="1"/>
            <a:r>
              <a:rPr lang="en-US" sz="2000" cap="none" dirty="0" smtClean="0">
                <a:solidFill>
                  <a:schemeClr val="tx1"/>
                </a:solidFill>
                <a:cs typeface="Arial" panose="020B0604020202020204" pitchFamily="34" charset="0"/>
              </a:rPr>
              <a:t>Agrippa knows Jews – v. 3 – and believes prophets 26:27</a:t>
            </a:r>
          </a:p>
          <a:p>
            <a:pPr lvl="1"/>
            <a:r>
              <a:rPr lang="en-US" sz="2000" cap="none" dirty="0" smtClean="0">
                <a:solidFill>
                  <a:schemeClr val="tx1"/>
                </a:solidFill>
                <a:cs typeface="Arial" panose="020B0604020202020204" pitchFamily="34" charset="0"/>
              </a:rPr>
              <a:t>Resurrection flabbergasts Festus, though Paul’s learning evident.  But v. 8.</a:t>
            </a:r>
          </a:p>
          <a:p>
            <a:pPr lvl="1"/>
            <a:r>
              <a:rPr lang="en-US" sz="2000" cap="none" dirty="0" smtClean="0">
                <a:solidFill>
                  <a:schemeClr val="tx1"/>
                </a:solidFill>
                <a:cs typeface="Arial" panose="020B0604020202020204" pitchFamily="34" charset="0"/>
              </a:rPr>
              <a:t>Agrippa practically on trial.  Evasive.</a:t>
            </a:r>
          </a:p>
          <a:p>
            <a:pPr lvl="1"/>
            <a:r>
              <a:rPr lang="en-US" sz="2000" cap="none" dirty="0" smtClean="0">
                <a:solidFill>
                  <a:schemeClr val="tx1"/>
                </a:solidFill>
                <a:cs typeface="Arial" panose="020B0604020202020204" pitchFamily="34" charset="0"/>
              </a:rPr>
              <a:t>Innocence evident – 31-32.  Agrippa’s implied condemnation of Festus.</a:t>
            </a:r>
          </a:p>
          <a:p>
            <a:pPr lvl="1"/>
            <a:endParaRPr lang="en-US" sz="2000"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344891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635759"/>
          </a:xfrm>
        </p:spPr>
        <p:txBody>
          <a:bodyPr/>
          <a:lstStyle/>
          <a:p>
            <a:r>
              <a:rPr lang="en-US" dirty="0" smtClean="0"/>
              <a:t>Warm UP</a:t>
            </a:r>
            <a:endParaRPr lang="en-US" dirty="0"/>
          </a:p>
        </p:txBody>
      </p:sp>
      <p:sp>
        <p:nvSpPr>
          <p:cNvPr id="3" name="Subtitle 2"/>
          <p:cNvSpPr>
            <a:spLocks noGrp="1"/>
          </p:cNvSpPr>
          <p:nvPr>
            <p:ph type="subTitle" idx="1"/>
          </p:nvPr>
        </p:nvSpPr>
        <p:spPr>
          <a:xfrm>
            <a:off x="629919" y="2509520"/>
            <a:ext cx="11181531" cy="3698240"/>
          </a:xfrm>
        </p:spPr>
        <p:txBody>
          <a:bodyPr>
            <a:normAutofit/>
          </a:bodyPr>
          <a:lstStyle/>
          <a:p>
            <a:pPr algn="l"/>
            <a:r>
              <a:rPr lang="en-US" sz="2400" cap="none" dirty="0" smtClean="0">
                <a:solidFill>
                  <a:schemeClr val="bg1"/>
                </a:solidFill>
                <a:cs typeface="Arial" panose="020B0604020202020204" pitchFamily="34" charset="0"/>
              </a:rPr>
              <a:t>How are Paul’s letters ordered in the NT?</a:t>
            </a:r>
          </a:p>
          <a:p>
            <a:pPr algn="l"/>
            <a:r>
              <a:rPr lang="en-US" sz="2400" cap="none" dirty="0">
                <a:solidFill>
                  <a:schemeClr val="bg1"/>
                </a:solidFill>
                <a:cs typeface="Arial" panose="020B0604020202020204" pitchFamily="34" charset="0"/>
              </a:rPr>
              <a:t>	</a:t>
            </a:r>
            <a:r>
              <a:rPr lang="en-US" sz="2400" cap="none" dirty="0" smtClean="0">
                <a:solidFill>
                  <a:schemeClr val="bg1"/>
                </a:solidFill>
                <a:cs typeface="Arial" panose="020B0604020202020204" pitchFamily="34" charset="0"/>
              </a:rPr>
              <a:t>a. Alphabetical</a:t>
            </a:r>
          </a:p>
          <a:p>
            <a:pPr algn="l"/>
            <a:r>
              <a:rPr lang="en-US" sz="2400" cap="none" dirty="0">
                <a:solidFill>
                  <a:schemeClr val="bg1"/>
                </a:solidFill>
                <a:cs typeface="Arial" panose="020B0604020202020204" pitchFamily="34" charset="0"/>
              </a:rPr>
              <a:t>	</a:t>
            </a:r>
            <a:r>
              <a:rPr lang="en-US" sz="2400" cap="none" dirty="0" smtClean="0">
                <a:solidFill>
                  <a:schemeClr val="bg1"/>
                </a:solidFill>
                <a:cs typeface="Arial" panose="020B0604020202020204" pitchFamily="34" charset="0"/>
              </a:rPr>
              <a:t>b. Chronological</a:t>
            </a:r>
          </a:p>
          <a:p>
            <a:pPr algn="l"/>
            <a:r>
              <a:rPr lang="en-US" sz="2400" cap="none" dirty="0">
                <a:solidFill>
                  <a:schemeClr val="bg1"/>
                </a:solidFill>
                <a:cs typeface="Arial" panose="020B0604020202020204" pitchFamily="34" charset="0"/>
              </a:rPr>
              <a:t>	</a:t>
            </a:r>
            <a:r>
              <a:rPr lang="en-US" sz="2400" cap="none" dirty="0" smtClean="0">
                <a:solidFill>
                  <a:schemeClr val="bg1"/>
                </a:solidFill>
                <a:cs typeface="Arial" panose="020B0604020202020204" pitchFamily="34" charset="0"/>
              </a:rPr>
              <a:t>c. Place of writing</a:t>
            </a:r>
          </a:p>
          <a:p>
            <a:pPr algn="l"/>
            <a:r>
              <a:rPr lang="en-US" sz="2400" cap="none" dirty="0">
                <a:solidFill>
                  <a:schemeClr val="bg1"/>
                </a:solidFill>
                <a:cs typeface="Arial" panose="020B0604020202020204" pitchFamily="34" charset="0"/>
              </a:rPr>
              <a:t>	</a:t>
            </a:r>
            <a:r>
              <a:rPr lang="en-US" sz="2400" cap="none" dirty="0" smtClean="0">
                <a:solidFill>
                  <a:schemeClr val="bg1"/>
                </a:solidFill>
                <a:cs typeface="Arial" panose="020B0604020202020204" pitchFamily="34" charset="0"/>
              </a:rPr>
              <a:t>d. Size</a:t>
            </a:r>
          </a:p>
          <a:p>
            <a:pPr algn="l"/>
            <a:r>
              <a:rPr lang="en-US" sz="2400" cap="none" dirty="0">
                <a:solidFill>
                  <a:schemeClr val="bg1"/>
                </a:solidFill>
                <a:cs typeface="Arial" panose="020B0604020202020204" pitchFamily="34" charset="0"/>
              </a:rPr>
              <a:t>	</a:t>
            </a:r>
            <a:r>
              <a:rPr lang="en-US" sz="2400" cap="none" dirty="0" smtClean="0">
                <a:solidFill>
                  <a:schemeClr val="bg1"/>
                </a:solidFill>
                <a:cs typeface="Arial" panose="020B0604020202020204" pitchFamily="34" charset="0"/>
              </a:rPr>
              <a:t>e. Audience</a:t>
            </a:r>
          </a:p>
          <a:p>
            <a:pPr algn="l"/>
            <a:r>
              <a:rPr lang="en-US" sz="2400" cap="none" dirty="0">
                <a:solidFill>
                  <a:schemeClr val="bg1"/>
                </a:solidFill>
                <a:cs typeface="Arial" panose="020B0604020202020204" pitchFamily="34" charset="0"/>
              </a:rPr>
              <a:t>	</a:t>
            </a:r>
            <a:r>
              <a:rPr lang="en-US" sz="2400" cap="none" dirty="0" smtClean="0">
                <a:solidFill>
                  <a:schemeClr val="bg1"/>
                </a:solidFill>
                <a:cs typeface="Arial" panose="020B0604020202020204" pitchFamily="34" charset="0"/>
              </a:rPr>
              <a:t>f. Something else</a:t>
            </a:r>
          </a:p>
        </p:txBody>
      </p:sp>
    </p:spTree>
    <p:extLst>
      <p:ext uri="{BB962C8B-B14F-4D97-AF65-F5344CB8AC3E}">
        <p14:creationId xmlns:p14="http://schemas.microsoft.com/office/powerpoint/2010/main" val="3967403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aul, The Apostle' arrives in time for Easter | Brenham 360 |  brenhambanner.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00685" y="488576"/>
            <a:ext cx="4615367" cy="3200400"/>
          </a:xfrm>
        </p:spPr>
        <p:txBody>
          <a:bodyPr>
            <a:normAutofit fontScale="90000"/>
          </a:bodyPr>
          <a:lstStyle/>
          <a:p>
            <a:pPr rtl="0"/>
            <a:r>
              <a:rPr lang="en-US" dirty="0" smtClean="0"/>
              <a:t>Life and epistles of </a:t>
            </a:r>
            <a:r>
              <a:rPr lang="en-US" dirty="0" smtClean="0"/>
              <a:t>Paul, “The very least of all the saints” </a:t>
            </a:r>
            <a:endParaRPr lang="en-US" dirty="0"/>
          </a:p>
        </p:txBody>
      </p:sp>
      <p:sp>
        <p:nvSpPr>
          <p:cNvPr id="3" name="Subtitle 2"/>
          <p:cNvSpPr>
            <a:spLocks noGrp="1"/>
          </p:cNvSpPr>
          <p:nvPr>
            <p:ph type="subTitle" idx="1"/>
          </p:nvPr>
        </p:nvSpPr>
        <p:spPr>
          <a:xfrm>
            <a:off x="1255189" y="3770586"/>
            <a:ext cx="3906361" cy="2388914"/>
          </a:xfrm>
        </p:spPr>
        <p:txBody>
          <a:bodyPr>
            <a:normAutofit/>
          </a:bodyPr>
          <a:lstStyle/>
          <a:p>
            <a:pPr rtl="0"/>
            <a:r>
              <a:rPr lang="en-US" cap="none" dirty="0" smtClean="0">
                <a:solidFill>
                  <a:schemeClr val="bg1"/>
                </a:solidFill>
              </a:rPr>
              <a:t>Embry Hills</a:t>
            </a:r>
          </a:p>
          <a:p>
            <a:pPr rtl="0"/>
            <a:r>
              <a:rPr lang="en-US" cap="none" dirty="0" smtClean="0">
                <a:solidFill>
                  <a:schemeClr val="bg1"/>
                </a:solidFill>
              </a:rPr>
              <a:t>Feb – Apr 2024</a:t>
            </a:r>
            <a:endParaRPr lang="en-US" cap="none" dirty="0">
              <a:solidFill>
                <a:schemeClr val="bg1"/>
              </a:solidFill>
            </a:endParaRPr>
          </a:p>
          <a:p>
            <a:r>
              <a:rPr lang="es-ES" cap="none" dirty="0" err="1" smtClean="0">
                <a:solidFill>
                  <a:schemeClr val="bg1"/>
                </a:solidFill>
              </a:rPr>
              <a:t>Journey</a:t>
            </a:r>
            <a:r>
              <a:rPr lang="es-ES" cap="none" dirty="0" smtClean="0">
                <a:solidFill>
                  <a:schemeClr val="bg1"/>
                </a:solidFill>
              </a:rPr>
              <a:t> to Rome; </a:t>
            </a:r>
            <a:br>
              <a:rPr lang="es-ES" cap="none" dirty="0" smtClean="0">
                <a:solidFill>
                  <a:schemeClr val="bg1"/>
                </a:solidFill>
              </a:rPr>
            </a:br>
            <a:r>
              <a:rPr lang="es-ES" cap="none" dirty="0" err="1" smtClean="0">
                <a:solidFill>
                  <a:schemeClr val="bg1"/>
                </a:solidFill>
              </a:rPr>
              <a:t>Prison</a:t>
            </a:r>
            <a:r>
              <a:rPr lang="es-ES" cap="none" dirty="0" smtClean="0">
                <a:solidFill>
                  <a:schemeClr val="bg1"/>
                </a:solidFill>
              </a:rPr>
              <a:t> </a:t>
            </a:r>
            <a:r>
              <a:rPr lang="es-ES" cap="none" dirty="0" err="1" smtClean="0">
                <a:solidFill>
                  <a:schemeClr val="bg1"/>
                </a:solidFill>
              </a:rPr>
              <a:t>Epistles</a:t>
            </a:r>
            <a:endParaRPr lang="es-ES" cap="none" dirty="0">
              <a:solidFill>
                <a:schemeClr val="bg1"/>
              </a:solidFill>
            </a:endParaRPr>
          </a:p>
          <a:p>
            <a:pPr rtl="0"/>
            <a:endParaRPr lang="en-US" cap="none" dirty="0"/>
          </a:p>
        </p:txBody>
      </p:sp>
      <p:sp>
        <p:nvSpPr>
          <p:cNvPr id="8" name="Subtitle 2"/>
          <p:cNvSpPr txBox="1">
            <a:spLocks/>
          </p:cNvSpPr>
          <p:nvPr/>
        </p:nvSpPr>
        <p:spPr>
          <a:xfrm>
            <a:off x="8144934" y="0"/>
            <a:ext cx="4047066" cy="13808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rtl="0"/>
            <a:r>
              <a:rPr lang="en-US" cap="none" dirty="0" smtClean="0">
                <a:solidFill>
                  <a:schemeClr val="bg1"/>
                </a:solidFill>
              </a:rPr>
              <a:t>James Faulkner </a:t>
            </a:r>
          </a:p>
          <a:p>
            <a:pPr rtl="0"/>
            <a:r>
              <a:rPr lang="es-ES" cap="none" dirty="0" smtClean="0">
                <a:solidFill>
                  <a:schemeClr val="bg1"/>
                </a:solidFill>
              </a:rPr>
              <a:t>in </a:t>
            </a:r>
            <a:r>
              <a:rPr lang="es-ES" i="1" cap="none" dirty="0" smtClean="0">
                <a:solidFill>
                  <a:schemeClr val="bg1"/>
                </a:solidFill>
              </a:rPr>
              <a:t>Paul </a:t>
            </a:r>
            <a:r>
              <a:rPr lang="es-ES" i="1" cap="none" dirty="0" err="1" smtClean="0">
                <a:solidFill>
                  <a:schemeClr val="bg1"/>
                </a:solidFill>
              </a:rPr>
              <a:t>the</a:t>
            </a:r>
            <a:r>
              <a:rPr lang="es-ES" i="1" cap="none" dirty="0" smtClean="0">
                <a:solidFill>
                  <a:schemeClr val="bg1"/>
                </a:solidFill>
              </a:rPr>
              <a:t> </a:t>
            </a:r>
            <a:r>
              <a:rPr lang="es-ES" i="1" cap="none" dirty="0" err="1" smtClean="0">
                <a:solidFill>
                  <a:schemeClr val="bg1"/>
                </a:solidFill>
              </a:rPr>
              <a:t>Apostle</a:t>
            </a:r>
            <a:r>
              <a:rPr lang="es-ES" i="1" cap="none" dirty="0" smtClean="0">
                <a:solidFill>
                  <a:schemeClr val="bg1"/>
                </a:solidFill>
              </a:rPr>
              <a:t>, 2018</a:t>
            </a:r>
            <a:endParaRPr lang="en-US" cap="none" dirty="0">
              <a:solidFill>
                <a:schemeClr val="bg1"/>
              </a:solidFill>
            </a:endParaRPr>
          </a:p>
        </p:txBody>
      </p:sp>
    </p:spTree>
    <p:extLst>
      <p:ext uri="{BB962C8B-B14F-4D97-AF65-F5344CB8AC3E}">
        <p14:creationId xmlns:p14="http://schemas.microsoft.com/office/powerpoint/2010/main" val="2064334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0"/>
            <a:ext cx="8676222" cy="822035"/>
          </a:xfrm>
        </p:spPr>
        <p:txBody>
          <a:bodyPr>
            <a:normAutofit fontScale="90000"/>
          </a:bodyPr>
          <a:lstStyle/>
          <a:p>
            <a:r>
              <a:rPr lang="en-US" dirty="0" smtClean="0"/>
              <a:t>Course calendar</a:t>
            </a:r>
            <a:endParaRPr lang="en-US" dirty="0"/>
          </a:p>
        </p:txBody>
      </p:sp>
      <p:sp>
        <p:nvSpPr>
          <p:cNvPr id="4" name="Subtitle 3"/>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nvPr>
        </p:nvGraphicFramePr>
        <p:xfrm>
          <a:off x="0" y="62474"/>
          <a:ext cx="12192000" cy="6741800"/>
        </p:xfrm>
        <a:graphic>
          <a:graphicData uri="http://schemas.openxmlformats.org/drawingml/2006/table">
            <a:tbl>
              <a:tblPr firstRow="1" bandRow="1">
                <a:tableStyleId>{5C22544A-7EE6-4342-B048-85BDC9FD1C3A}</a:tableStyleId>
              </a:tblPr>
              <a:tblGrid>
                <a:gridCol w="561474"/>
                <a:gridCol w="1636294"/>
                <a:gridCol w="5181600"/>
                <a:gridCol w="3545306"/>
                <a:gridCol w="1267326"/>
              </a:tblGrid>
              <a:tr h="446128">
                <a:tc>
                  <a:txBody>
                    <a:bodyPr/>
                    <a:lstStyle/>
                    <a:p>
                      <a:r>
                        <a:rPr lang="en-US" sz="1800" dirty="0" smtClean="0">
                          <a:latin typeface="+mn-lt"/>
                        </a:rPr>
                        <a:t>L</a:t>
                      </a:r>
                      <a:endParaRPr lang="en-US" sz="1800" dirty="0">
                        <a:latin typeface="+mn-lt"/>
                      </a:endParaRPr>
                    </a:p>
                  </a:txBody>
                  <a:tcPr/>
                </a:tc>
                <a:tc>
                  <a:txBody>
                    <a:bodyPr/>
                    <a:lstStyle/>
                    <a:p>
                      <a:r>
                        <a:rPr lang="en-US" sz="1800" dirty="0" smtClean="0">
                          <a:latin typeface="+mn-lt"/>
                        </a:rPr>
                        <a:t>Date</a:t>
                      </a:r>
                      <a:endParaRPr lang="en-US" sz="1800" dirty="0">
                        <a:latin typeface="+mn-lt"/>
                      </a:endParaRPr>
                    </a:p>
                  </a:txBody>
                  <a:tcPr/>
                </a:tc>
                <a:tc>
                  <a:txBody>
                    <a:bodyPr/>
                    <a:lstStyle/>
                    <a:p>
                      <a:r>
                        <a:rPr lang="en-US" sz="1800" dirty="0" smtClean="0">
                          <a:latin typeface="+mn-lt"/>
                        </a:rPr>
                        <a:t>Subject</a:t>
                      </a:r>
                      <a:endParaRPr lang="en-US" sz="1800" dirty="0">
                        <a:latin typeface="+mn-lt"/>
                      </a:endParaRPr>
                    </a:p>
                  </a:txBody>
                  <a:tcPr/>
                </a:tc>
                <a:tc>
                  <a:txBody>
                    <a:bodyPr/>
                    <a:lstStyle/>
                    <a:p>
                      <a:r>
                        <a:rPr lang="en-US" sz="1800" dirty="0" smtClean="0">
                          <a:latin typeface="+mn-lt"/>
                        </a:rPr>
                        <a:t>Texts</a:t>
                      </a:r>
                      <a:endParaRPr lang="en-US" sz="1800" dirty="0">
                        <a:latin typeface="+mn-lt"/>
                      </a:endParaRPr>
                    </a:p>
                  </a:txBody>
                  <a:tcPr/>
                </a:tc>
                <a:tc>
                  <a:txBody>
                    <a:bodyPr/>
                    <a:lstStyle/>
                    <a:p>
                      <a:r>
                        <a:rPr lang="en-US" sz="1800" dirty="0" smtClean="0">
                          <a:latin typeface="+mn-lt"/>
                        </a:rPr>
                        <a:t>Dates</a:t>
                      </a:r>
                      <a:endParaRPr lang="en-US" sz="1800" dirty="0">
                        <a:latin typeface="+mn-lt"/>
                      </a:endParaRPr>
                    </a:p>
                  </a:txBody>
                  <a:tcPr/>
                </a:tc>
              </a:tr>
              <a:tr h="384156">
                <a:tc>
                  <a:txBody>
                    <a:bodyPr/>
                    <a:lstStyle/>
                    <a:p>
                      <a:r>
                        <a:rPr lang="en-US" sz="1800" dirty="0" smtClean="0">
                          <a:latin typeface="+mn-lt"/>
                        </a:rPr>
                        <a:t>1</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25-Feb-24</a:t>
                      </a:r>
                    </a:p>
                  </a:txBody>
                  <a:tcPr marL="7620" marR="7620" marT="7620" marB="0" anchor="b"/>
                </a:tc>
                <a:tc>
                  <a:txBody>
                    <a:bodyPr/>
                    <a:lstStyle/>
                    <a:p>
                      <a:pPr marL="0" indent="0" algn="l">
                        <a:buFont typeface="+mj-lt"/>
                        <a:buNone/>
                      </a:pPr>
                      <a:r>
                        <a:rPr lang="en-US" sz="1800" dirty="0" smtClean="0">
                          <a:latin typeface="+mn-lt"/>
                        </a:rPr>
                        <a:t>Background, youth and persecution</a:t>
                      </a:r>
                    </a:p>
                  </a:txBody>
                  <a:tcPr/>
                </a:tc>
                <a:tc>
                  <a:txBody>
                    <a:bodyPr/>
                    <a:lstStyle/>
                    <a:p>
                      <a:r>
                        <a:rPr lang="en-US" sz="1800" dirty="0" smtClean="0">
                          <a:latin typeface="+mn-lt"/>
                        </a:rPr>
                        <a:t>Acts 7-8</a:t>
                      </a:r>
                      <a:endParaRPr lang="en-US" sz="1800" dirty="0">
                        <a:latin typeface="+mn-lt"/>
                      </a:endParaRPr>
                    </a:p>
                  </a:txBody>
                  <a:tcPr/>
                </a:tc>
                <a:tc>
                  <a:txBody>
                    <a:bodyPr/>
                    <a:lstStyle/>
                    <a:p>
                      <a:r>
                        <a:rPr lang="en-US" sz="1800" dirty="0" smtClean="0">
                          <a:solidFill>
                            <a:schemeClr val="bg1"/>
                          </a:solidFill>
                          <a:latin typeface="+mn-lt"/>
                        </a:rPr>
                        <a:t>0 – 33</a:t>
                      </a:r>
                      <a:endParaRPr lang="en-US" sz="1800" dirty="0">
                        <a:solidFill>
                          <a:schemeClr val="bg1"/>
                        </a:solidFill>
                        <a:latin typeface="+mn-lt"/>
                      </a:endParaRPr>
                    </a:p>
                  </a:txBody>
                  <a:tcPr>
                    <a:solidFill>
                      <a:srgbClr val="C00000"/>
                    </a:solidFill>
                  </a:tcPr>
                </a:tc>
              </a:tr>
              <a:tr h="346282">
                <a:tc>
                  <a:txBody>
                    <a:bodyPr/>
                    <a:lstStyle/>
                    <a:p>
                      <a:r>
                        <a:rPr lang="en-US" sz="1800" dirty="0" smtClean="0">
                          <a:latin typeface="+mn-lt"/>
                        </a:rPr>
                        <a:t>2</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28-Feb-24</a:t>
                      </a:r>
                    </a:p>
                  </a:txBody>
                  <a:tcPr marL="7620" marR="7620" marT="762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mn-lt"/>
                        </a:rPr>
                        <a:t>Conversion until Antioch</a:t>
                      </a:r>
                    </a:p>
                  </a:txBody>
                  <a:tcPr/>
                </a:tc>
                <a:tc>
                  <a:txBody>
                    <a:bodyPr/>
                    <a:lstStyle/>
                    <a:p>
                      <a:r>
                        <a:rPr lang="en-US" sz="1800" dirty="0" smtClean="0">
                          <a:latin typeface="+mn-lt"/>
                        </a:rPr>
                        <a:t>Acts 9-11,22,26; Gal. 1-2</a:t>
                      </a:r>
                      <a:endParaRPr lang="en-US" sz="1800" dirty="0">
                        <a:latin typeface="+mn-lt"/>
                      </a:endParaRPr>
                    </a:p>
                  </a:txBody>
                  <a:tcPr/>
                </a:tc>
                <a:tc>
                  <a:txBody>
                    <a:bodyPr/>
                    <a:lstStyle/>
                    <a:p>
                      <a:r>
                        <a:rPr lang="en-US" sz="1800" dirty="0" smtClean="0">
                          <a:latin typeface="+mn-lt"/>
                        </a:rPr>
                        <a:t>33 – 46</a:t>
                      </a:r>
                      <a:endParaRPr lang="en-US" sz="1800" dirty="0">
                        <a:latin typeface="+mn-lt"/>
                      </a:endParaRPr>
                    </a:p>
                  </a:txBody>
                  <a:tcPr>
                    <a:solidFill>
                      <a:srgbClr val="FFC000"/>
                    </a:solidFill>
                  </a:tcPr>
                </a:tc>
              </a:tr>
              <a:tr h="407864">
                <a:tc>
                  <a:txBody>
                    <a:bodyPr/>
                    <a:lstStyle/>
                    <a:p>
                      <a:r>
                        <a:rPr lang="en-US" sz="1800" dirty="0" smtClean="0">
                          <a:latin typeface="+mn-lt"/>
                        </a:rPr>
                        <a:t>3</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1</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st</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controversy over Gentile converts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13:1 – 15:35; Gal. 4-6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smtClean="0">
                          <a:solidFill>
                            <a:srgbClr val="000000"/>
                          </a:solidFill>
                          <a:effectLst/>
                          <a:latin typeface="+mn-lt"/>
                          <a:ea typeface="Times New Roman" panose="02020603050405020304" pitchFamily="18" charset="0"/>
                          <a:cs typeface="Times New Roman" panose="02020603050405020304" pitchFamily="18" charset="0"/>
                        </a:rPr>
                        <a:t>47 </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49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FFFF00"/>
                    </a:solidFill>
                  </a:tcPr>
                </a:tc>
              </a:tr>
              <a:tr h="407864">
                <a:tc>
                  <a:txBody>
                    <a:bodyPr/>
                    <a:lstStyle/>
                    <a:p>
                      <a:r>
                        <a:rPr lang="en-US" sz="1800" dirty="0" smtClean="0">
                          <a:latin typeface="+mn-lt"/>
                        </a:rPr>
                        <a:t>4</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6-Mar-24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1</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st</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controversy over Gentile converts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13:1 – 15:35; Gal. 4-6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smtClean="0">
                          <a:solidFill>
                            <a:srgbClr val="000000"/>
                          </a:solidFill>
                          <a:effectLst/>
                          <a:latin typeface="+mn-lt"/>
                          <a:ea typeface="Times New Roman" panose="02020603050405020304" pitchFamily="18" charset="0"/>
                          <a:cs typeface="Times New Roman" panose="02020603050405020304" pitchFamily="18" charset="0"/>
                        </a:rPr>
                        <a:t>47 </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49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FFFF00"/>
                    </a:solidFill>
                  </a:tcPr>
                </a:tc>
              </a:tr>
              <a:tr h="338707">
                <a:tc>
                  <a:txBody>
                    <a:bodyPr/>
                    <a:lstStyle/>
                    <a:p>
                      <a:r>
                        <a:rPr lang="en-US" sz="1800" dirty="0" smtClean="0">
                          <a:latin typeface="+mn-lt"/>
                        </a:rPr>
                        <a:t>5</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10-Mar-24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2</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nd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epistles from 2</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nd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tour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15:36 – 18:22; 1&amp;2 Thess.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50 – 54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92D050"/>
                    </a:solidFill>
                  </a:tcPr>
                </a:tc>
              </a:tr>
              <a:tr h="330050">
                <a:tc>
                  <a:txBody>
                    <a:bodyPr/>
                    <a:lstStyle/>
                    <a:p>
                      <a:r>
                        <a:rPr lang="en-US" sz="1800" dirty="0" smtClean="0">
                          <a:latin typeface="+mn-lt"/>
                        </a:rPr>
                        <a:t>6</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13-Mar-24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2</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nd</a:t>
                      </a:r>
                      <a:r>
                        <a:rPr lang="en-US" sz="1800" kern="1200">
                          <a:solidFill>
                            <a:srgbClr val="000000"/>
                          </a:solidFill>
                          <a:effectLst/>
                          <a:latin typeface="+mn-lt"/>
                          <a:ea typeface="Times New Roman" panose="02020603050405020304" pitchFamily="18" charset="0"/>
                          <a:cs typeface="Times New Roman" panose="02020603050405020304" pitchFamily="18" charset="0"/>
                        </a:rPr>
                        <a:t> preaching tour; epistles from 2</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nd</a:t>
                      </a:r>
                      <a:r>
                        <a:rPr lang="en-US" sz="1800" kern="1200">
                          <a:solidFill>
                            <a:srgbClr val="000000"/>
                          </a:solidFill>
                          <a:effectLst/>
                          <a:latin typeface="+mn-lt"/>
                          <a:ea typeface="Times New Roman" panose="02020603050405020304" pitchFamily="18" charset="0"/>
                          <a:cs typeface="Times New Roman" panose="02020603050405020304" pitchFamily="18" charset="0"/>
                        </a:rPr>
                        <a:t> tour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15:36 – 18:22; 1&amp;2 Thess.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50 – 54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92D050"/>
                    </a:solidFill>
                  </a:tcPr>
                </a:tc>
              </a:tr>
              <a:tr h="386320">
                <a:tc>
                  <a:txBody>
                    <a:bodyPr/>
                    <a:lstStyle/>
                    <a:p>
                      <a:r>
                        <a:rPr lang="en-US" sz="1800" dirty="0" smtClean="0">
                          <a:latin typeface="+mn-lt"/>
                        </a:rPr>
                        <a:t>7</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17-Mar-24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3</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rd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epistles from 3</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rd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tour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Acts 18:23 – 20:38; Romans, 1&amp;2 Cor.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54 – 58</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50"/>
                    </a:solidFill>
                  </a:tcPr>
                </a:tc>
              </a:tr>
              <a:tr h="319228">
                <a:tc>
                  <a:txBody>
                    <a:bodyPr/>
                    <a:lstStyle/>
                    <a:p>
                      <a:endParaRPr lang="en-US" sz="1800">
                        <a:latin typeface="+mn-lt"/>
                      </a:endParaRPr>
                    </a:p>
                  </a:txBody>
                  <a:tcPr/>
                </a:tc>
                <a:tc>
                  <a:txBody>
                    <a:bodyPr/>
                    <a:lstStyle/>
                    <a:p>
                      <a:pPr algn="ctr" fontAlgn="b"/>
                      <a:r>
                        <a:rPr lang="en-US" sz="1800" b="0" i="0" u="none" strike="noStrike" dirty="0">
                          <a:solidFill>
                            <a:srgbClr val="000000"/>
                          </a:solidFill>
                          <a:effectLst/>
                          <a:latin typeface="+mn-lt"/>
                        </a:rPr>
                        <a:t>20-Mar-24</a:t>
                      </a:r>
                    </a:p>
                  </a:txBody>
                  <a:tcPr marL="7620" marR="7620" marT="7620" marB="0" anchor="b"/>
                </a:tc>
                <a:tc>
                  <a:txBody>
                    <a:bodyPr/>
                    <a:lstStyle/>
                    <a:p>
                      <a:r>
                        <a:rPr lang="en-US" sz="1800" dirty="0" smtClean="0">
                          <a:latin typeface="+mn-lt"/>
                        </a:rPr>
                        <a:t>(No</a:t>
                      </a:r>
                      <a:r>
                        <a:rPr lang="en-US" sz="1800" baseline="0" dirty="0" smtClean="0">
                          <a:latin typeface="+mn-lt"/>
                        </a:rPr>
                        <a:t> class)</a:t>
                      </a:r>
                      <a:endParaRPr lang="en-US" sz="1800"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tr>
              <a:tr h="407864">
                <a:tc>
                  <a:txBody>
                    <a:bodyPr/>
                    <a:lstStyle/>
                    <a:p>
                      <a:r>
                        <a:rPr lang="en-US" sz="1800" dirty="0" smtClean="0">
                          <a:latin typeface="+mn-lt"/>
                        </a:rPr>
                        <a:t>8</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24-Mar-24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3</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rd</a:t>
                      </a:r>
                      <a:r>
                        <a:rPr lang="en-US" sz="1800" kern="1200">
                          <a:solidFill>
                            <a:srgbClr val="000000"/>
                          </a:solidFill>
                          <a:effectLst/>
                          <a:latin typeface="+mn-lt"/>
                          <a:ea typeface="Times New Roman" panose="02020603050405020304" pitchFamily="18" charset="0"/>
                          <a:cs typeface="Times New Roman" panose="02020603050405020304" pitchFamily="18" charset="0"/>
                        </a:rPr>
                        <a:t> preaching tour; epistles from 3</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rd</a:t>
                      </a:r>
                      <a:r>
                        <a:rPr lang="en-US" sz="1800" kern="1200">
                          <a:solidFill>
                            <a:srgbClr val="000000"/>
                          </a:solidFill>
                          <a:effectLst/>
                          <a:latin typeface="+mn-lt"/>
                          <a:ea typeface="Times New Roman" panose="02020603050405020304" pitchFamily="18" charset="0"/>
                          <a:cs typeface="Times New Roman" panose="02020603050405020304" pitchFamily="18" charset="0"/>
                        </a:rPr>
                        <a:t> tour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18:23 – 20:38; Romans, 1&amp;2 Cor.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54 – 58</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50"/>
                    </a:solidFill>
                  </a:tcPr>
                </a:tc>
              </a:tr>
              <a:tr h="313818">
                <a:tc>
                  <a:txBody>
                    <a:bodyPr/>
                    <a:lstStyle/>
                    <a:p>
                      <a:r>
                        <a:rPr lang="en-US" sz="1800" dirty="0" smtClean="0">
                          <a:latin typeface="+mn-lt"/>
                        </a:rPr>
                        <a:t>9</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27-Mar-24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Imprisonment in Caesarea</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21-26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58 – 59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F0"/>
                    </a:solidFill>
                  </a:tcPr>
                </a:tc>
              </a:tr>
              <a:tr h="407864">
                <a:tc>
                  <a:txBody>
                    <a:bodyPr/>
                    <a:lstStyle/>
                    <a:p>
                      <a:r>
                        <a:rPr lang="en-US" sz="1800" dirty="0" smtClean="0">
                          <a:latin typeface="+mn-lt"/>
                        </a:rPr>
                        <a:t>10</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31-Mar-24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Journey to Rome; prison epistles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27-28</a:t>
                      </a:r>
                      <a:r>
                        <a:rPr lang="en-US" sz="1800" kern="1200">
                          <a:solidFill>
                            <a:srgbClr val="000000"/>
                          </a:solidFill>
                          <a:effectLst/>
                          <a:latin typeface="+mn-lt"/>
                          <a:ea typeface="Times New Roman" panose="02020603050405020304" pitchFamily="18" charset="0"/>
                          <a:cs typeface="Calibri" panose="020F0502020204030204" pitchFamily="34" charset="0"/>
                        </a:rPr>
                        <a:t>; </a:t>
                      </a:r>
                      <a:r>
                        <a:rPr lang="en-US" sz="1800" kern="1200">
                          <a:solidFill>
                            <a:srgbClr val="000000"/>
                          </a:solidFill>
                          <a:effectLst/>
                          <a:latin typeface="+mn-lt"/>
                          <a:ea typeface="Times New Roman" panose="02020603050405020304" pitchFamily="18" charset="0"/>
                          <a:cs typeface="Times New Roman" panose="02020603050405020304" pitchFamily="18" charset="0"/>
                        </a:rPr>
                        <a:t>Eph., Phi., Col., Phlm.</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60 – 61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r>
              <a:tr h="442368">
                <a:tc>
                  <a:txBody>
                    <a:bodyPr/>
                    <a:lstStyle/>
                    <a:p>
                      <a:r>
                        <a:rPr lang="en-US" sz="1800" dirty="0" smtClean="0">
                          <a:latin typeface="+mn-lt"/>
                        </a:rPr>
                        <a:t>11</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3-Apr-24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Journey to Rome; prison epistles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27-28</a:t>
                      </a:r>
                      <a:r>
                        <a:rPr lang="en-US" sz="1800" kern="1200">
                          <a:solidFill>
                            <a:srgbClr val="000000"/>
                          </a:solidFill>
                          <a:effectLst/>
                          <a:latin typeface="+mn-lt"/>
                          <a:ea typeface="Times New Roman" panose="02020603050405020304" pitchFamily="18" charset="0"/>
                          <a:cs typeface="Calibri" panose="020F0502020204030204" pitchFamily="34" charset="0"/>
                        </a:rPr>
                        <a:t>; </a:t>
                      </a:r>
                      <a:r>
                        <a:rPr lang="en-US" sz="1800" kern="1200">
                          <a:solidFill>
                            <a:srgbClr val="000000"/>
                          </a:solidFill>
                          <a:effectLst/>
                          <a:latin typeface="+mn-lt"/>
                          <a:ea typeface="Times New Roman" panose="02020603050405020304" pitchFamily="18" charset="0"/>
                          <a:cs typeface="Times New Roman" panose="02020603050405020304" pitchFamily="18" charset="0"/>
                        </a:rPr>
                        <a:t>Eph., Phi., Col., Phlm.</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60 – 61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r>
              <a:tr h="395438">
                <a:tc>
                  <a:txBody>
                    <a:bodyPr/>
                    <a:lstStyle/>
                    <a:p>
                      <a:r>
                        <a:rPr lang="en-US" sz="1800" dirty="0" smtClean="0">
                          <a:latin typeface="+mn-lt"/>
                        </a:rPr>
                        <a:t>12</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7-Apr-24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Life after Acts; preacher epistles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1&amp;2 Timothy, Titus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62 – 68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7030A0"/>
                    </a:solidFill>
                  </a:tcPr>
                </a:tc>
              </a:tr>
              <a:tr h="395438">
                <a:tc>
                  <a:txBody>
                    <a:bodyPr/>
                    <a:lstStyle/>
                    <a:p>
                      <a:r>
                        <a:rPr lang="en-US" sz="1800" dirty="0" smtClean="0">
                          <a:latin typeface="+mn-lt"/>
                        </a:rPr>
                        <a:t>13</a:t>
                      </a:r>
                      <a:endParaRPr lang="en-US" sz="1800" dirty="0">
                        <a:latin typeface="+mn-lt"/>
                      </a:endParaRPr>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10-Apr-24</a:t>
                      </a:r>
                    </a:p>
                  </a:txBody>
                  <a:tcPr marL="7620" marR="7620" marT="7620" marB="0" anchor="b"/>
                </a:tc>
                <a:tc>
                  <a:txBody>
                    <a:bodyPr/>
                    <a:lstStyle/>
                    <a:p>
                      <a:r>
                        <a:rPr lang="en-US" sz="1800" kern="1200" dirty="0" smtClean="0">
                          <a:solidFill>
                            <a:schemeClr val="dk1"/>
                          </a:solidFill>
                          <a:effectLst/>
                          <a:latin typeface="+mn-lt"/>
                          <a:ea typeface="+mn-ea"/>
                          <a:cs typeface="+mn-cs"/>
                        </a:rPr>
                        <a:t>Overflow and review</a:t>
                      </a:r>
                      <a:endParaRPr lang="en-US" sz="1800"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tr>
            </a:tbl>
          </a:graphicData>
        </a:graphic>
      </p:graphicFrame>
      <p:sp>
        <p:nvSpPr>
          <p:cNvPr id="6" name="Rectangle 5"/>
          <p:cNvSpPr/>
          <p:nvPr/>
        </p:nvSpPr>
        <p:spPr>
          <a:xfrm>
            <a:off x="0" y="4918281"/>
            <a:ext cx="10924104" cy="1103773"/>
          </a:xfrm>
          <a:prstGeom prst="rect">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68298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dirty="0" smtClean="0">
                <a:solidFill>
                  <a:schemeClr val="accent5"/>
                </a:solidFill>
              </a:rPr>
              <a:t>“You must testify also in </a:t>
            </a:r>
            <a:r>
              <a:rPr lang="en-US" dirty="0" err="1" smtClean="0">
                <a:solidFill>
                  <a:schemeClr val="accent5"/>
                </a:solidFill>
              </a:rPr>
              <a:t>rome</a:t>
            </a:r>
            <a:r>
              <a:rPr lang="en-US" dirty="0" smtClean="0">
                <a:solidFill>
                  <a:schemeClr val="accent5"/>
                </a:solidFill>
              </a:rPr>
              <a:t>” – Acts 23:11</a:t>
            </a:r>
            <a:endParaRPr lang="en-US" dirty="0">
              <a:solidFill>
                <a:schemeClr val="accent5"/>
              </a:solidFill>
            </a:endParaRPr>
          </a:p>
        </p:txBody>
      </p:sp>
      <p:sp>
        <p:nvSpPr>
          <p:cNvPr id="3" name="Content Placeholder 2"/>
          <p:cNvSpPr>
            <a:spLocks noGrp="1"/>
          </p:cNvSpPr>
          <p:nvPr>
            <p:ph idx="1"/>
          </p:nvPr>
        </p:nvSpPr>
        <p:spPr>
          <a:xfrm>
            <a:off x="152401" y="945931"/>
            <a:ext cx="4918364" cy="5812222"/>
          </a:xfrm>
        </p:spPr>
        <p:txBody>
          <a:bodyPr>
            <a:normAutofit/>
          </a:bodyPr>
          <a:lstStyle/>
          <a:p>
            <a:r>
              <a:rPr lang="en-US" sz="2800" cap="none" dirty="0" smtClean="0">
                <a:solidFill>
                  <a:schemeClr val="tx1"/>
                </a:solidFill>
                <a:cs typeface="Arial" panose="020B0604020202020204" pitchFamily="34" charset="0"/>
              </a:rPr>
              <a:t>ACTS </a:t>
            </a:r>
            <a:r>
              <a:rPr lang="en-US" sz="2800" cap="none" dirty="0">
                <a:solidFill>
                  <a:schemeClr val="tx1"/>
                </a:solidFill>
                <a:cs typeface="Arial" panose="020B0604020202020204" pitchFamily="34" charset="0"/>
              </a:rPr>
              <a:t>27-28</a:t>
            </a:r>
          </a:p>
          <a:p>
            <a:pPr lvl="1"/>
            <a:r>
              <a:rPr lang="en-US" sz="2400" cap="none" dirty="0">
                <a:solidFill>
                  <a:schemeClr val="tx1"/>
                </a:solidFill>
                <a:cs typeface="Arial" panose="020B0604020202020204" pitchFamily="34" charset="0"/>
              </a:rPr>
              <a:t>Paul’s advice ignored.  Bad storm. </a:t>
            </a:r>
            <a:endParaRPr lang="en-US" sz="2400" cap="none" dirty="0" smtClean="0">
              <a:solidFill>
                <a:schemeClr val="tx1"/>
              </a:solidFill>
              <a:cs typeface="Arial" panose="020B0604020202020204" pitchFamily="34" charset="0"/>
            </a:endParaRPr>
          </a:p>
          <a:p>
            <a:pPr lvl="1"/>
            <a:endParaRPr lang="en-US" sz="2400" cap="none" dirty="0">
              <a:solidFill>
                <a:schemeClr val="tx1"/>
              </a:solidFill>
              <a:cs typeface="Arial" panose="020B0604020202020204" pitchFamily="34" charset="0"/>
            </a:endParaRPr>
          </a:p>
        </p:txBody>
      </p:sp>
      <p:pic>
        <p:nvPicPr>
          <p:cNvPr id="5" name="Picture 4">
            <a:extLst>
              <a:ext uri="{FF2B5EF4-FFF2-40B4-BE49-F238E27FC236}">
                <a16:creationId xmlns:a16="http://schemas.microsoft.com/office/drawing/2014/main" xmlns="" id="{0E4D264B-FB9D-4345-8E29-BD761DF23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041" y="1274619"/>
            <a:ext cx="6804120" cy="5103090"/>
          </a:xfrm>
          <a:prstGeom prst="rect">
            <a:avLst/>
          </a:prstGeom>
        </p:spPr>
      </p:pic>
    </p:spTree>
    <p:extLst>
      <p:ext uri="{BB962C8B-B14F-4D97-AF65-F5344CB8AC3E}">
        <p14:creationId xmlns:p14="http://schemas.microsoft.com/office/powerpoint/2010/main" val="152044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5" y="0"/>
            <a:ext cx="11192351" cy="6858000"/>
          </a:xfrm>
          <a:prstGeom prst="rect">
            <a:avLst/>
          </a:prstGeom>
        </p:spPr>
      </p:pic>
      <p:sp>
        <p:nvSpPr>
          <p:cNvPr id="6" name="Rectangle 5"/>
          <p:cNvSpPr/>
          <p:nvPr/>
        </p:nvSpPr>
        <p:spPr>
          <a:xfrm>
            <a:off x="6779489" y="0"/>
            <a:ext cx="4937517" cy="4093428"/>
          </a:xfrm>
          <a:prstGeom prst="rect">
            <a:avLst/>
          </a:prstGeom>
          <a:solidFill>
            <a:srgbClr val="FFFFFF">
              <a:alpha val="41000"/>
            </a:srgbClr>
          </a:solidFill>
        </p:spPr>
        <p:txBody>
          <a:bodyPr wrap="square">
            <a:spAutoFit/>
          </a:bodyPr>
          <a:lstStyle/>
          <a:p>
            <a:pPr lvl="0" defTabSz="914400" fontAlgn="base">
              <a:spcBef>
                <a:spcPct val="0"/>
              </a:spcBef>
              <a:spcAft>
                <a:spcPct val="0"/>
              </a:spcAft>
            </a:pPr>
            <a:r>
              <a:rPr lang="en-US" sz="2000" kern="0" dirty="0" smtClean="0">
                <a:solidFill>
                  <a:srgbClr val="000000"/>
                </a:solidFill>
                <a:latin typeface="Arial" pitchFamily="34" charset="0"/>
                <a:cs typeface="Arial" pitchFamily="34" charset="0"/>
              </a:rPr>
              <a:t>Psalm 107:23  Some </a:t>
            </a:r>
            <a:r>
              <a:rPr lang="en-US" sz="2000" kern="0" dirty="0">
                <a:solidFill>
                  <a:srgbClr val="000000"/>
                </a:solidFill>
                <a:latin typeface="Arial" pitchFamily="34" charset="0"/>
                <a:cs typeface="Arial" pitchFamily="34" charset="0"/>
              </a:rPr>
              <a:t>went down to the sea in ships, doing business on the great waters;  24  they saw the deeds of the LORD, his wondrous works in the deep.  25  For he commanded and raised the stormy wind, which lifted up the waves of the sea.  26  They mounted up to heaven; they went down to the depths; their courage melted away in their evil plight;  27  they reeled and staggered like drunken men and were at their wits' end.  28  </a:t>
            </a:r>
            <a:r>
              <a:rPr lang="en-US" sz="2000" kern="0" dirty="0" smtClean="0">
                <a:solidFill>
                  <a:srgbClr val="000000"/>
                </a:solidFill>
                <a:latin typeface="Arial" pitchFamily="34" charset="0"/>
                <a:cs typeface="Arial" pitchFamily="34" charset="0"/>
              </a:rPr>
              <a:t>Then </a:t>
            </a:r>
            <a:r>
              <a:rPr lang="en-US" sz="2000" kern="0" dirty="0">
                <a:solidFill>
                  <a:srgbClr val="000000"/>
                </a:solidFill>
                <a:latin typeface="Arial" pitchFamily="34" charset="0"/>
                <a:cs typeface="Arial" pitchFamily="34" charset="0"/>
              </a:rPr>
              <a:t>they cried to the LORD in their </a:t>
            </a:r>
            <a:r>
              <a:rPr lang="en-US" sz="2000" kern="0" dirty="0" smtClean="0">
                <a:solidFill>
                  <a:srgbClr val="000000"/>
                </a:solidFill>
                <a:latin typeface="Arial" pitchFamily="34" charset="0"/>
                <a:cs typeface="Arial" pitchFamily="34" charset="0"/>
              </a:rPr>
              <a:t>trouble…</a:t>
            </a:r>
            <a:endParaRPr kumimoji="0" 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9" name="Rectangle 8"/>
          <p:cNvSpPr/>
          <p:nvPr/>
        </p:nvSpPr>
        <p:spPr>
          <a:xfrm>
            <a:off x="6779488" y="4234976"/>
            <a:ext cx="4937517" cy="2554545"/>
          </a:xfrm>
          <a:prstGeom prst="rect">
            <a:avLst/>
          </a:prstGeom>
          <a:solidFill>
            <a:srgbClr val="FFFFFF">
              <a:alpha val="41000"/>
            </a:srgbClr>
          </a:solidFill>
        </p:spPr>
        <p:txBody>
          <a:bodyPr wrap="square">
            <a:spAutoFit/>
          </a:bodyPr>
          <a:lstStyle/>
          <a:p>
            <a:pPr lvl="0" defTabSz="914400" fontAlgn="base">
              <a:spcBef>
                <a:spcPct val="0"/>
              </a:spcBef>
              <a:spcAft>
                <a:spcPct val="0"/>
              </a:spcAft>
            </a:pPr>
            <a:r>
              <a:rPr lang="en-US" sz="2000" kern="0" dirty="0" smtClean="0">
                <a:solidFill>
                  <a:srgbClr val="000000"/>
                </a:solidFill>
                <a:latin typeface="Arial" pitchFamily="34" charset="0"/>
                <a:cs typeface="Arial" pitchFamily="34" charset="0"/>
              </a:rPr>
              <a:t>…and </a:t>
            </a:r>
            <a:r>
              <a:rPr lang="en-US" sz="2000" kern="0" dirty="0">
                <a:solidFill>
                  <a:srgbClr val="000000"/>
                </a:solidFill>
                <a:latin typeface="Arial" pitchFamily="34" charset="0"/>
                <a:cs typeface="Arial" pitchFamily="34" charset="0"/>
              </a:rPr>
              <a:t>he delivered them from their distress.  29  He made the storm be still, and the waves of the sea were hushed.  30  Then they were glad that the waters were quiet, and he brought them to their desired haven.  31  Let them thank the LORD for his steadfast love, for his wondrous works to the children of man!</a:t>
            </a:r>
            <a:endParaRPr kumimoji="0" 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1" name="Rectangle 10"/>
          <p:cNvSpPr/>
          <p:nvPr/>
        </p:nvSpPr>
        <p:spPr>
          <a:xfrm>
            <a:off x="561596" y="0"/>
            <a:ext cx="5423568" cy="3170099"/>
          </a:xfrm>
          <a:prstGeom prst="rect">
            <a:avLst/>
          </a:prstGeom>
          <a:solidFill>
            <a:srgbClr val="FFFFFF">
              <a:alpha val="41000"/>
            </a:srgbClr>
          </a:solidFill>
        </p:spPr>
        <p:txBody>
          <a:bodyPr wrap="square">
            <a:spAutoFit/>
          </a:bodyPr>
          <a:lstStyle/>
          <a:p>
            <a:pPr lvl="0" defTabSz="914400" fontAlgn="base">
              <a:spcBef>
                <a:spcPct val="0"/>
              </a:spcBef>
              <a:spcAft>
                <a:spcPct val="0"/>
              </a:spcAft>
            </a:pPr>
            <a:r>
              <a:rPr lang="en-US" sz="2000" kern="0" dirty="0" smtClean="0">
                <a:solidFill>
                  <a:srgbClr val="000000"/>
                </a:solidFill>
                <a:latin typeface="Arial" pitchFamily="34" charset="0"/>
                <a:cs typeface="Arial" pitchFamily="34" charset="0"/>
              </a:rPr>
              <a:t>Acts 27:18  Since </a:t>
            </a:r>
            <a:r>
              <a:rPr lang="en-US" sz="2000" kern="0" dirty="0">
                <a:solidFill>
                  <a:srgbClr val="000000"/>
                </a:solidFill>
                <a:latin typeface="Arial" pitchFamily="34" charset="0"/>
                <a:cs typeface="Arial" pitchFamily="34" charset="0"/>
              </a:rPr>
              <a:t>we were violently </a:t>
            </a:r>
            <a:r>
              <a:rPr lang="en-US" sz="2000" kern="0" dirty="0" smtClean="0">
                <a:solidFill>
                  <a:srgbClr val="000000"/>
                </a:solidFill>
                <a:latin typeface="Arial" pitchFamily="34" charset="0"/>
                <a:cs typeface="Arial" pitchFamily="34" charset="0"/>
              </a:rPr>
              <a:t>storm-tossed</a:t>
            </a:r>
            <a:r>
              <a:rPr lang="en-US" sz="2000" kern="0" dirty="0">
                <a:solidFill>
                  <a:srgbClr val="000000"/>
                </a:solidFill>
                <a:latin typeface="Arial" pitchFamily="34" charset="0"/>
                <a:cs typeface="Arial" pitchFamily="34" charset="0"/>
              </a:rPr>
              <a:t>, they began the next day to jettison the cargo.  19  And on the third day they threw the ship's tackle overboard with their own hands.  20  When neither sun nor stars appeared for many days, and no small tempest lay on us, all hope of our being saved was at last abandoned.  21  Since they had been without food for a long </a:t>
            </a:r>
            <a:r>
              <a:rPr lang="en-US" sz="2000" kern="0" dirty="0" smtClean="0">
                <a:solidFill>
                  <a:srgbClr val="000000"/>
                </a:solidFill>
                <a:latin typeface="Arial" pitchFamily="34" charset="0"/>
                <a:cs typeface="Arial" pitchFamily="34" charset="0"/>
              </a:rPr>
              <a:t>time…29  </a:t>
            </a:r>
            <a:r>
              <a:rPr lang="en-US" sz="2000" kern="0" dirty="0">
                <a:solidFill>
                  <a:srgbClr val="000000"/>
                </a:solidFill>
                <a:latin typeface="Arial" pitchFamily="34" charset="0"/>
                <a:cs typeface="Arial" pitchFamily="34" charset="0"/>
              </a:rPr>
              <a:t>And fearing that we might run on the </a:t>
            </a:r>
            <a:r>
              <a:rPr lang="en-US" sz="2000" kern="0" dirty="0" smtClean="0">
                <a:solidFill>
                  <a:srgbClr val="000000"/>
                </a:solidFill>
                <a:latin typeface="Arial" pitchFamily="34" charset="0"/>
                <a:cs typeface="Arial" pitchFamily="34" charset="0"/>
              </a:rPr>
              <a:t>rocks…</a:t>
            </a:r>
            <a:endParaRPr kumimoji="0" 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12" name="Rectangle 11"/>
          <p:cNvSpPr/>
          <p:nvPr/>
        </p:nvSpPr>
        <p:spPr>
          <a:xfrm>
            <a:off x="561596" y="3274394"/>
            <a:ext cx="5423568" cy="3477875"/>
          </a:xfrm>
          <a:prstGeom prst="rect">
            <a:avLst/>
          </a:prstGeom>
          <a:solidFill>
            <a:srgbClr val="FFFFFF">
              <a:alpha val="41000"/>
            </a:srgbClr>
          </a:solidFill>
        </p:spPr>
        <p:txBody>
          <a:bodyPr wrap="square">
            <a:spAutoFit/>
          </a:bodyPr>
          <a:lstStyle/>
          <a:p>
            <a:pPr lvl="0" defTabSz="914400" fontAlgn="base">
              <a:spcBef>
                <a:spcPct val="0"/>
              </a:spcBef>
              <a:spcAft>
                <a:spcPct val="0"/>
              </a:spcAft>
            </a:pPr>
            <a:r>
              <a:rPr lang="en-US" sz="2000" kern="0" dirty="0" err="1">
                <a:solidFill>
                  <a:srgbClr val="000000"/>
                </a:solidFill>
                <a:latin typeface="Arial" pitchFamily="34" charset="0"/>
                <a:cs typeface="Arial" pitchFamily="34" charset="0"/>
              </a:rPr>
              <a:t>Luk</a:t>
            </a:r>
            <a:r>
              <a:rPr lang="en-US" sz="2000" kern="0" dirty="0">
                <a:solidFill>
                  <a:srgbClr val="000000"/>
                </a:solidFill>
                <a:latin typeface="Arial" pitchFamily="34" charset="0"/>
                <a:cs typeface="Arial" pitchFamily="34" charset="0"/>
              </a:rPr>
              <a:t> 8:23 </a:t>
            </a:r>
            <a:r>
              <a:rPr lang="en-US" sz="2000" kern="0" dirty="0" smtClean="0">
                <a:solidFill>
                  <a:srgbClr val="000000"/>
                </a:solidFill>
                <a:latin typeface="Arial" pitchFamily="34" charset="0"/>
                <a:cs typeface="Arial" pitchFamily="34" charset="0"/>
              </a:rPr>
              <a:t>... </a:t>
            </a:r>
            <a:r>
              <a:rPr lang="en-US" sz="2000" kern="0" dirty="0">
                <a:solidFill>
                  <a:srgbClr val="000000"/>
                </a:solidFill>
                <a:latin typeface="Arial" pitchFamily="34" charset="0"/>
                <a:cs typeface="Arial" pitchFamily="34" charset="0"/>
              </a:rPr>
              <a:t>And a windstorm came down on the lake, and they were filling with water and were in danger. </a:t>
            </a:r>
            <a:r>
              <a:rPr lang="en-US" sz="2000" kern="0" dirty="0" smtClean="0">
                <a:solidFill>
                  <a:srgbClr val="000000"/>
                </a:solidFill>
                <a:latin typeface="Arial" pitchFamily="34" charset="0"/>
                <a:cs typeface="Arial" pitchFamily="34" charset="0"/>
              </a:rPr>
              <a:t>24</a:t>
            </a:r>
            <a:r>
              <a:rPr lang="en-US" sz="2000" kern="0" dirty="0">
                <a:solidFill>
                  <a:srgbClr val="000000"/>
                </a:solidFill>
                <a:latin typeface="Arial" pitchFamily="34" charset="0"/>
                <a:cs typeface="Arial" pitchFamily="34" charset="0"/>
              </a:rPr>
              <a:t>  And they went and woke him, saying, “Master, Master, we are perishing!” And he awoke and rebuked the wind and the raging waves, and they ceased, and there was a calm. </a:t>
            </a:r>
            <a:r>
              <a:rPr lang="en-US" sz="2000" kern="0" dirty="0" smtClean="0">
                <a:solidFill>
                  <a:srgbClr val="000000"/>
                </a:solidFill>
                <a:latin typeface="Arial" pitchFamily="34" charset="0"/>
                <a:cs typeface="Arial" pitchFamily="34" charset="0"/>
              </a:rPr>
              <a:t>25</a:t>
            </a:r>
            <a:r>
              <a:rPr lang="en-US" sz="2000" kern="0" dirty="0">
                <a:solidFill>
                  <a:srgbClr val="000000"/>
                </a:solidFill>
                <a:latin typeface="Arial" pitchFamily="34" charset="0"/>
                <a:cs typeface="Arial" pitchFamily="34" charset="0"/>
              </a:rPr>
              <a:t>  He said to them, “Where is your faith?” And they were afraid, and they marveled, saying to one another, “Who then is this, that he commands even winds and water, and they obey him?” </a:t>
            </a:r>
            <a:endParaRPr kumimoji="0" 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59471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dirty="0" smtClean="0">
                <a:solidFill>
                  <a:schemeClr val="accent5"/>
                </a:solidFill>
              </a:rPr>
              <a:t>“You must testify also in </a:t>
            </a:r>
            <a:r>
              <a:rPr lang="en-US" dirty="0" err="1" smtClean="0">
                <a:solidFill>
                  <a:schemeClr val="accent5"/>
                </a:solidFill>
              </a:rPr>
              <a:t>rome</a:t>
            </a:r>
            <a:r>
              <a:rPr lang="en-US" dirty="0" smtClean="0">
                <a:solidFill>
                  <a:schemeClr val="accent5"/>
                </a:solidFill>
              </a:rPr>
              <a:t>” – Acts 23:11</a:t>
            </a:r>
            <a:endParaRPr lang="en-US" dirty="0">
              <a:solidFill>
                <a:schemeClr val="accent5"/>
              </a:solidFill>
            </a:endParaRPr>
          </a:p>
        </p:txBody>
      </p:sp>
      <p:sp>
        <p:nvSpPr>
          <p:cNvPr id="3" name="Content Placeholder 2"/>
          <p:cNvSpPr>
            <a:spLocks noGrp="1"/>
          </p:cNvSpPr>
          <p:nvPr>
            <p:ph idx="1"/>
          </p:nvPr>
        </p:nvSpPr>
        <p:spPr>
          <a:xfrm>
            <a:off x="152401" y="945931"/>
            <a:ext cx="4918364" cy="5812222"/>
          </a:xfrm>
        </p:spPr>
        <p:txBody>
          <a:bodyPr>
            <a:normAutofit/>
          </a:bodyPr>
          <a:lstStyle/>
          <a:p>
            <a:r>
              <a:rPr lang="en-US" sz="2800" cap="none" dirty="0" smtClean="0">
                <a:solidFill>
                  <a:schemeClr val="tx1"/>
                </a:solidFill>
                <a:cs typeface="Arial" panose="020B0604020202020204" pitchFamily="34" charset="0"/>
              </a:rPr>
              <a:t>ACTS </a:t>
            </a:r>
            <a:r>
              <a:rPr lang="en-US" sz="2800" cap="none" dirty="0">
                <a:solidFill>
                  <a:schemeClr val="tx1"/>
                </a:solidFill>
                <a:cs typeface="Arial" panose="020B0604020202020204" pitchFamily="34" charset="0"/>
              </a:rPr>
              <a:t>27-28</a:t>
            </a:r>
          </a:p>
          <a:p>
            <a:pPr lvl="1"/>
            <a:r>
              <a:rPr lang="en-US" sz="2400" cap="none" dirty="0">
                <a:solidFill>
                  <a:schemeClr val="tx1"/>
                </a:solidFill>
                <a:cs typeface="Arial" panose="020B0604020202020204" pitchFamily="34" charset="0"/>
              </a:rPr>
              <a:t>Paul’s advice ignored.  Bad storm. </a:t>
            </a:r>
            <a:endParaRPr lang="en-US" sz="2400" cap="none" dirty="0" smtClean="0">
              <a:solidFill>
                <a:schemeClr val="tx1"/>
              </a:solidFill>
              <a:cs typeface="Arial" panose="020B0604020202020204" pitchFamily="34" charset="0"/>
            </a:endParaRPr>
          </a:p>
          <a:p>
            <a:pPr lvl="1"/>
            <a:r>
              <a:rPr lang="en-US" sz="2400" cap="none" dirty="0" smtClean="0">
                <a:solidFill>
                  <a:schemeClr val="tx1"/>
                </a:solidFill>
                <a:cs typeface="Arial" panose="020B0604020202020204" pitchFamily="34" charset="0"/>
              </a:rPr>
              <a:t>Paul’s </a:t>
            </a:r>
            <a:r>
              <a:rPr lang="en-US" sz="2400" cap="none" dirty="0">
                <a:solidFill>
                  <a:schemeClr val="tx1"/>
                </a:solidFill>
                <a:cs typeface="Arial" panose="020B0604020202020204" pitchFamily="34" charset="0"/>
              </a:rPr>
              <a:t>vision. </a:t>
            </a:r>
            <a:endParaRPr lang="en-US" sz="2400" cap="none" dirty="0" smtClean="0">
              <a:solidFill>
                <a:schemeClr val="tx1"/>
              </a:solidFill>
              <a:cs typeface="Arial" panose="020B0604020202020204" pitchFamily="34" charset="0"/>
            </a:endParaRPr>
          </a:p>
          <a:p>
            <a:pPr lvl="1"/>
            <a:endParaRPr lang="en-US" sz="2400" cap="none" dirty="0">
              <a:solidFill>
                <a:schemeClr val="tx1"/>
              </a:solidFill>
              <a:cs typeface="Arial" panose="020B0604020202020204" pitchFamily="34" charset="0"/>
            </a:endParaRPr>
          </a:p>
        </p:txBody>
      </p:sp>
      <p:pic>
        <p:nvPicPr>
          <p:cNvPr id="5" name="Picture 4">
            <a:extLst>
              <a:ext uri="{FF2B5EF4-FFF2-40B4-BE49-F238E27FC236}">
                <a16:creationId xmlns:a16="http://schemas.microsoft.com/office/drawing/2014/main" xmlns="" id="{0E4D264B-FB9D-4345-8E29-BD761DF23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041" y="1274619"/>
            <a:ext cx="6804120" cy="5103090"/>
          </a:xfrm>
          <a:prstGeom prst="rect">
            <a:avLst/>
          </a:prstGeom>
        </p:spPr>
      </p:pic>
    </p:spTree>
    <p:extLst>
      <p:ext uri="{BB962C8B-B14F-4D97-AF65-F5344CB8AC3E}">
        <p14:creationId xmlns:p14="http://schemas.microsoft.com/office/powerpoint/2010/main" val="1269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255" y="613422"/>
            <a:ext cx="4955309" cy="5812222"/>
          </a:xfrm>
        </p:spPr>
        <p:txBody>
          <a:bodyPr>
            <a:normAutofit/>
          </a:bodyPr>
          <a:lstStyle/>
          <a:p>
            <a:pPr marL="0" indent="0">
              <a:buNone/>
            </a:pPr>
            <a:r>
              <a:rPr lang="en-US" sz="2800" cap="none" dirty="0" smtClean="0">
                <a:solidFill>
                  <a:schemeClr val="tx1"/>
                </a:solidFill>
                <a:cs typeface="Arial" panose="020B0604020202020204" pitchFamily="34" charset="0"/>
              </a:rPr>
              <a:t>“…for </a:t>
            </a:r>
            <a:r>
              <a:rPr lang="en-US" sz="2800" cap="none" dirty="0">
                <a:solidFill>
                  <a:schemeClr val="tx1"/>
                </a:solidFill>
                <a:cs typeface="Arial" panose="020B0604020202020204" pitchFamily="34" charset="0"/>
              </a:rPr>
              <a:t>not a hair is to perish from the head of any of you.” </a:t>
            </a:r>
            <a:r>
              <a:rPr lang="en-US" sz="2400" dirty="0"/>
              <a:t>Act 27:34 </a:t>
            </a:r>
            <a:endParaRPr lang="en-US" sz="2400" cap="none" dirty="0">
              <a:solidFill>
                <a:schemeClr val="tx1"/>
              </a:solidFill>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945" y="-227"/>
            <a:ext cx="6059055" cy="686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05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aul, The Apostle' arrives in time for Easter | Brenham 360 |  brenhambanner.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00685" y="488576"/>
            <a:ext cx="4615367" cy="3200400"/>
          </a:xfrm>
        </p:spPr>
        <p:txBody>
          <a:bodyPr>
            <a:normAutofit fontScale="90000"/>
          </a:bodyPr>
          <a:lstStyle/>
          <a:p>
            <a:pPr rtl="0"/>
            <a:r>
              <a:rPr lang="en-US" dirty="0" smtClean="0"/>
              <a:t>Life and epistles of </a:t>
            </a:r>
            <a:r>
              <a:rPr lang="en-US" dirty="0" smtClean="0"/>
              <a:t>Paul, “The very least of all the saints” </a:t>
            </a:r>
            <a:endParaRPr lang="en-US" dirty="0"/>
          </a:p>
        </p:txBody>
      </p:sp>
      <p:sp>
        <p:nvSpPr>
          <p:cNvPr id="3" name="Subtitle 2"/>
          <p:cNvSpPr>
            <a:spLocks noGrp="1"/>
          </p:cNvSpPr>
          <p:nvPr>
            <p:ph type="subTitle" idx="1"/>
          </p:nvPr>
        </p:nvSpPr>
        <p:spPr>
          <a:xfrm>
            <a:off x="1255189" y="3770586"/>
            <a:ext cx="3906361" cy="2388914"/>
          </a:xfrm>
        </p:spPr>
        <p:txBody>
          <a:bodyPr>
            <a:normAutofit/>
          </a:bodyPr>
          <a:lstStyle/>
          <a:p>
            <a:pPr rtl="0"/>
            <a:r>
              <a:rPr lang="en-US" cap="none" dirty="0" smtClean="0">
                <a:solidFill>
                  <a:schemeClr val="bg1"/>
                </a:solidFill>
              </a:rPr>
              <a:t>Embry Hills</a:t>
            </a:r>
          </a:p>
          <a:p>
            <a:pPr rtl="0"/>
            <a:r>
              <a:rPr lang="en-US" cap="none" dirty="0" smtClean="0">
                <a:solidFill>
                  <a:schemeClr val="bg1"/>
                </a:solidFill>
              </a:rPr>
              <a:t>Feb – Apr 2024</a:t>
            </a:r>
            <a:endParaRPr lang="en-US" cap="none" dirty="0">
              <a:solidFill>
                <a:schemeClr val="bg1"/>
              </a:solidFill>
            </a:endParaRPr>
          </a:p>
          <a:p>
            <a:r>
              <a:rPr lang="es-ES" cap="none" dirty="0" err="1" smtClean="0">
                <a:solidFill>
                  <a:schemeClr val="bg1"/>
                </a:solidFill>
              </a:rPr>
              <a:t>Journey</a:t>
            </a:r>
            <a:r>
              <a:rPr lang="es-ES" cap="none" dirty="0" smtClean="0">
                <a:solidFill>
                  <a:schemeClr val="bg1"/>
                </a:solidFill>
              </a:rPr>
              <a:t> to Rome; </a:t>
            </a:r>
            <a:br>
              <a:rPr lang="es-ES" cap="none" dirty="0" smtClean="0">
                <a:solidFill>
                  <a:schemeClr val="bg1"/>
                </a:solidFill>
              </a:rPr>
            </a:br>
            <a:r>
              <a:rPr lang="es-ES" cap="none" dirty="0" err="1" smtClean="0">
                <a:solidFill>
                  <a:schemeClr val="bg1"/>
                </a:solidFill>
              </a:rPr>
              <a:t>Prison</a:t>
            </a:r>
            <a:r>
              <a:rPr lang="es-ES" cap="none" dirty="0" smtClean="0">
                <a:solidFill>
                  <a:schemeClr val="bg1"/>
                </a:solidFill>
              </a:rPr>
              <a:t> </a:t>
            </a:r>
            <a:r>
              <a:rPr lang="es-ES" cap="none" dirty="0" err="1" smtClean="0">
                <a:solidFill>
                  <a:schemeClr val="bg1"/>
                </a:solidFill>
              </a:rPr>
              <a:t>Epistles</a:t>
            </a:r>
            <a:endParaRPr lang="es-ES" cap="none" dirty="0">
              <a:solidFill>
                <a:schemeClr val="bg1"/>
              </a:solidFill>
            </a:endParaRPr>
          </a:p>
          <a:p>
            <a:pPr rtl="0"/>
            <a:endParaRPr lang="en-US" cap="none" dirty="0"/>
          </a:p>
        </p:txBody>
      </p:sp>
      <p:sp>
        <p:nvSpPr>
          <p:cNvPr id="8" name="Subtitle 2"/>
          <p:cNvSpPr txBox="1">
            <a:spLocks/>
          </p:cNvSpPr>
          <p:nvPr/>
        </p:nvSpPr>
        <p:spPr>
          <a:xfrm>
            <a:off x="8144934" y="0"/>
            <a:ext cx="4047066" cy="13808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rtl="0"/>
            <a:r>
              <a:rPr lang="en-US" cap="none" dirty="0" smtClean="0">
                <a:solidFill>
                  <a:schemeClr val="bg1"/>
                </a:solidFill>
              </a:rPr>
              <a:t>James Faulkner </a:t>
            </a:r>
          </a:p>
          <a:p>
            <a:pPr rtl="0"/>
            <a:r>
              <a:rPr lang="es-ES" cap="none" dirty="0" smtClean="0">
                <a:solidFill>
                  <a:schemeClr val="bg1"/>
                </a:solidFill>
              </a:rPr>
              <a:t>in </a:t>
            </a:r>
            <a:r>
              <a:rPr lang="es-ES" i="1" cap="none" dirty="0" smtClean="0">
                <a:solidFill>
                  <a:schemeClr val="bg1"/>
                </a:solidFill>
              </a:rPr>
              <a:t>Paul </a:t>
            </a:r>
            <a:r>
              <a:rPr lang="es-ES" i="1" cap="none" dirty="0" err="1" smtClean="0">
                <a:solidFill>
                  <a:schemeClr val="bg1"/>
                </a:solidFill>
              </a:rPr>
              <a:t>the</a:t>
            </a:r>
            <a:r>
              <a:rPr lang="es-ES" i="1" cap="none" dirty="0" smtClean="0">
                <a:solidFill>
                  <a:schemeClr val="bg1"/>
                </a:solidFill>
              </a:rPr>
              <a:t> </a:t>
            </a:r>
            <a:r>
              <a:rPr lang="es-ES" i="1" cap="none" dirty="0" err="1" smtClean="0">
                <a:solidFill>
                  <a:schemeClr val="bg1"/>
                </a:solidFill>
              </a:rPr>
              <a:t>Apostle</a:t>
            </a:r>
            <a:r>
              <a:rPr lang="es-ES" i="1" cap="none" dirty="0" smtClean="0">
                <a:solidFill>
                  <a:schemeClr val="bg1"/>
                </a:solidFill>
              </a:rPr>
              <a:t>, 2018</a:t>
            </a:r>
            <a:endParaRPr lang="en-US" cap="none" dirty="0">
              <a:solidFill>
                <a:schemeClr val="bg1"/>
              </a:solidFill>
            </a:endParaRPr>
          </a:p>
        </p:txBody>
      </p:sp>
    </p:spTree>
    <p:extLst>
      <p:ext uri="{BB962C8B-B14F-4D97-AF65-F5344CB8AC3E}">
        <p14:creationId xmlns:p14="http://schemas.microsoft.com/office/powerpoint/2010/main" val="1441004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dirty="0" smtClean="0">
                <a:solidFill>
                  <a:schemeClr val="accent5"/>
                </a:solidFill>
              </a:rPr>
              <a:t>“You must testify also in </a:t>
            </a:r>
            <a:r>
              <a:rPr lang="en-US" dirty="0" err="1" smtClean="0">
                <a:solidFill>
                  <a:schemeClr val="accent5"/>
                </a:solidFill>
              </a:rPr>
              <a:t>rome</a:t>
            </a:r>
            <a:r>
              <a:rPr lang="en-US" dirty="0" smtClean="0">
                <a:solidFill>
                  <a:schemeClr val="accent5"/>
                </a:solidFill>
              </a:rPr>
              <a:t>” – Acts 23:11</a:t>
            </a:r>
            <a:endParaRPr lang="en-US" dirty="0">
              <a:solidFill>
                <a:schemeClr val="accent5"/>
              </a:solidFill>
            </a:endParaRPr>
          </a:p>
        </p:txBody>
      </p:sp>
      <p:sp>
        <p:nvSpPr>
          <p:cNvPr id="3" name="Content Placeholder 2"/>
          <p:cNvSpPr>
            <a:spLocks noGrp="1"/>
          </p:cNvSpPr>
          <p:nvPr>
            <p:ph idx="1"/>
          </p:nvPr>
        </p:nvSpPr>
        <p:spPr>
          <a:xfrm>
            <a:off x="152401" y="945931"/>
            <a:ext cx="4918364" cy="5812222"/>
          </a:xfrm>
        </p:spPr>
        <p:txBody>
          <a:bodyPr>
            <a:normAutofit/>
          </a:bodyPr>
          <a:lstStyle/>
          <a:p>
            <a:r>
              <a:rPr lang="en-US" sz="2800" cap="none" dirty="0" smtClean="0">
                <a:solidFill>
                  <a:schemeClr val="tx1"/>
                </a:solidFill>
                <a:cs typeface="Arial" panose="020B0604020202020204" pitchFamily="34" charset="0"/>
              </a:rPr>
              <a:t>ACTS </a:t>
            </a:r>
            <a:r>
              <a:rPr lang="en-US" sz="2800" cap="none" dirty="0">
                <a:solidFill>
                  <a:schemeClr val="tx1"/>
                </a:solidFill>
                <a:cs typeface="Arial" panose="020B0604020202020204" pitchFamily="34" charset="0"/>
              </a:rPr>
              <a:t>27-28</a:t>
            </a:r>
          </a:p>
          <a:p>
            <a:pPr lvl="1"/>
            <a:r>
              <a:rPr lang="en-US" sz="2400" cap="none" dirty="0">
                <a:solidFill>
                  <a:schemeClr val="tx1"/>
                </a:solidFill>
                <a:cs typeface="Arial" panose="020B0604020202020204" pitchFamily="34" charset="0"/>
              </a:rPr>
              <a:t>Paul’s advice ignored.  Bad storm. </a:t>
            </a:r>
            <a:endParaRPr lang="en-US" sz="2400" cap="none" dirty="0" smtClean="0">
              <a:solidFill>
                <a:schemeClr val="tx1"/>
              </a:solidFill>
              <a:cs typeface="Arial" panose="020B0604020202020204" pitchFamily="34" charset="0"/>
            </a:endParaRPr>
          </a:p>
          <a:p>
            <a:pPr lvl="1"/>
            <a:r>
              <a:rPr lang="en-US" sz="2400" cap="none" dirty="0" smtClean="0">
                <a:solidFill>
                  <a:schemeClr val="tx1"/>
                </a:solidFill>
                <a:cs typeface="Arial" panose="020B0604020202020204" pitchFamily="34" charset="0"/>
              </a:rPr>
              <a:t>Paul’s </a:t>
            </a:r>
            <a:r>
              <a:rPr lang="en-US" sz="2400" cap="none" dirty="0">
                <a:solidFill>
                  <a:schemeClr val="tx1"/>
                </a:solidFill>
                <a:cs typeface="Arial" panose="020B0604020202020204" pitchFamily="34" charset="0"/>
              </a:rPr>
              <a:t>vision. </a:t>
            </a:r>
            <a:endParaRPr lang="en-US" sz="2400" cap="none" dirty="0" smtClean="0">
              <a:solidFill>
                <a:schemeClr val="tx1"/>
              </a:solidFill>
              <a:cs typeface="Arial" panose="020B0604020202020204" pitchFamily="34" charset="0"/>
            </a:endParaRPr>
          </a:p>
          <a:p>
            <a:pPr lvl="1"/>
            <a:r>
              <a:rPr lang="en-US" sz="2400" cap="none" dirty="0" smtClean="0">
                <a:solidFill>
                  <a:schemeClr val="tx1"/>
                </a:solidFill>
                <a:cs typeface="Arial" panose="020B0604020202020204" pitchFamily="34" charset="0"/>
              </a:rPr>
              <a:t>Shipwreck</a:t>
            </a:r>
            <a:r>
              <a:rPr lang="en-US" sz="2400" cap="none" dirty="0">
                <a:solidFill>
                  <a:schemeClr val="tx1"/>
                </a:solidFill>
                <a:cs typeface="Arial" panose="020B0604020202020204" pitchFamily="34" charset="0"/>
              </a:rPr>
              <a:t>. </a:t>
            </a:r>
            <a:endParaRPr lang="en-US" sz="2400" cap="none" dirty="0" smtClean="0">
              <a:solidFill>
                <a:schemeClr val="tx1"/>
              </a:solidFill>
              <a:cs typeface="Arial" panose="020B0604020202020204" pitchFamily="34" charset="0"/>
            </a:endParaRPr>
          </a:p>
          <a:p>
            <a:pPr lvl="1"/>
            <a:r>
              <a:rPr lang="en-US" sz="2400" cap="none" dirty="0" smtClean="0">
                <a:solidFill>
                  <a:schemeClr val="tx1"/>
                </a:solidFill>
                <a:cs typeface="Arial" panose="020B0604020202020204" pitchFamily="34" charset="0"/>
              </a:rPr>
              <a:t>On </a:t>
            </a:r>
            <a:r>
              <a:rPr lang="en-US" sz="2400" cap="none" dirty="0">
                <a:solidFill>
                  <a:schemeClr val="tx1"/>
                </a:solidFill>
                <a:cs typeface="Arial" panose="020B0604020202020204" pitchFamily="34" charset="0"/>
              </a:rPr>
              <a:t>Malta: miracles. </a:t>
            </a:r>
            <a:endParaRPr lang="en-US" sz="2400" cap="none" dirty="0" smtClean="0">
              <a:solidFill>
                <a:schemeClr val="tx1"/>
              </a:solidFill>
              <a:cs typeface="Arial" panose="020B0604020202020204" pitchFamily="34" charset="0"/>
            </a:endParaRPr>
          </a:p>
          <a:p>
            <a:pPr lvl="1"/>
            <a:r>
              <a:rPr lang="en-US" sz="2400" cap="none" dirty="0" smtClean="0">
                <a:solidFill>
                  <a:schemeClr val="tx1"/>
                </a:solidFill>
                <a:cs typeface="Arial" panose="020B0604020202020204" pitchFamily="34" charset="0"/>
              </a:rPr>
              <a:t>Brethren </a:t>
            </a:r>
            <a:r>
              <a:rPr lang="en-US" sz="2400" cap="none" dirty="0">
                <a:solidFill>
                  <a:schemeClr val="tx1"/>
                </a:solidFill>
                <a:cs typeface="Arial" panose="020B0604020202020204" pitchFamily="34" charset="0"/>
              </a:rPr>
              <a:t>on way to Rome. </a:t>
            </a:r>
            <a:r>
              <a:rPr lang="en-US" sz="2400" cap="none" dirty="0" smtClean="0">
                <a:solidFill>
                  <a:schemeClr val="tx1"/>
                </a:solidFill>
                <a:cs typeface="Arial" panose="020B0604020202020204" pitchFamily="34" charset="0"/>
              </a:rPr>
              <a:t>“Thank God and took courage”</a:t>
            </a:r>
            <a:endParaRPr lang="en-US" sz="2400" cap="none" dirty="0">
              <a:solidFill>
                <a:schemeClr val="tx1"/>
              </a:solidFill>
              <a:cs typeface="Arial" panose="020B0604020202020204" pitchFamily="34" charset="0"/>
            </a:endParaRPr>
          </a:p>
        </p:txBody>
      </p:sp>
      <p:pic>
        <p:nvPicPr>
          <p:cNvPr id="5" name="Picture 4">
            <a:extLst>
              <a:ext uri="{FF2B5EF4-FFF2-40B4-BE49-F238E27FC236}">
                <a16:creationId xmlns:a16="http://schemas.microsoft.com/office/drawing/2014/main" xmlns="" id="{0E4D264B-FB9D-4345-8E29-BD761DF23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041" y="1274619"/>
            <a:ext cx="6804120" cy="5103090"/>
          </a:xfrm>
          <a:prstGeom prst="rect">
            <a:avLst/>
          </a:prstGeom>
        </p:spPr>
      </p:pic>
    </p:spTree>
    <p:extLst>
      <p:ext uri="{BB962C8B-B14F-4D97-AF65-F5344CB8AC3E}">
        <p14:creationId xmlns:p14="http://schemas.microsoft.com/office/powerpoint/2010/main" val="362443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rtl="0"/>
            <a:r>
              <a:rPr lang="en-US" dirty="0" smtClean="0">
                <a:solidFill>
                  <a:schemeClr val="accent5"/>
                </a:solidFill>
              </a:rPr>
              <a:t>ROME</a:t>
            </a:r>
            <a:endParaRPr lang="en-US" dirty="0">
              <a:solidFill>
                <a:schemeClr val="accent5"/>
              </a:solidFill>
            </a:endParaRPr>
          </a:p>
        </p:txBody>
      </p:sp>
      <p:sp>
        <p:nvSpPr>
          <p:cNvPr id="3" name="Content Placeholder 2"/>
          <p:cNvSpPr>
            <a:spLocks noGrp="1"/>
          </p:cNvSpPr>
          <p:nvPr>
            <p:ph idx="1"/>
          </p:nvPr>
        </p:nvSpPr>
        <p:spPr>
          <a:xfrm>
            <a:off x="152400" y="945931"/>
            <a:ext cx="11918761" cy="5812222"/>
          </a:xfrm>
        </p:spPr>
        <p:txBody>
          <a:bodyPr>
            <a:normAutofit/>
          </a:bodyPr>
          <a:lstStyle/>
          <a:p>
            <a:pPr algn="l" rtl="0"/>
            <a:r>
              <a:rPr lang="en-US" sz="2800" cap="none" dirty="0" smtClean="0">
                <a:solidFill>
                  <a:schemeClr val="tx1"/>
                </a:solidFill>
                <a:cs typeface="Arial" panose="020B0604020202020204" pitchFamily="34" charset="0"/>
              </a:rPr>
              <a:t>PAUL’S DESIRE</a:t>
            </a:r>
          </a:p>
          <a:p>
            <a:pPr lvl="1" algn="l" rtl="0"/>
            <a:r>
              <a:rPr lang="en-US" sz="2400" cap="none" dirty="0" smtClean="0">
                <a:solidFill>
                  <a:schemeClr val="tx1"/>
                </a:solidFill>
                <a:cs typeface="Arial" panose="020B0604020202020204" pitchFamily="34" charset="0"/>
              </a:rPr>
              <a:t>Acts 19:21</a:t>
            </a:r>
          </a:p>
          <a:p>
            <a:pPr lvl="1" algn="l" rtl="0"/>
            <a:r>
              <a:rPr lang="en-US" sz="2400" cap="none" dirty="0" smtClean="0">
                <a:solidFill>
                  <a:schemeClr val="tx1"/>
                </a:solidFill>
                <a:cs typeface="Arial" panose="020B0604020202020204" pitchFamily="34" charset="0"/>
              </a:rPr>
              <a:t>Rom. 1:11-15</a:t>
            </a:r>
          </a:p>
          <a:p>
            <a:pPr lvl="1" algn="l" rtl="0"/>
            <a:r>
              <a:rPr lang="en-US" sz="2400" cap="none" dirty="0" smtClean="0">
                <a:solidFill>
                  <a:schemeClr val="tx1"/>
                </a:solidFill>
                <a:cs typeface="Arial" panose="020B0604020202020204" pitchFamily="34" charset="0"/>
              </a:rPr>
              <a:t>Rom. 15:22-24</a:t>
            </a:r>
            <a:r>
              <a:rPr lang="en-US" sz="2400" cap="none" dirty="0">
                <a:solidFill>
                  <a:schemeClr val="tx1"/>
                </a:solidFill>
                <a:cs typeface="Arial" panose="020B0604020202020204" pitchFamily="34" charset="0"/>
              </a:rPr>
              <a:t> </a:t>
            </a:r>
            <a:endParaRPr lang="en-US" sz="2400" cap="none" dirty="0" smtClean="0">
              <a:solidFill>
                <a:schemeClr val="tx1"/>
              </a:solidFill>
              <a:cs typeface="Arial" panose="020B0604020202020204" pitchFamily="34" charset="0"/>
            </a:endParaRPr>
          </a:p>
          <a:p>
            <a:pPr algn="l" rtl="0"/>
            <a:r>
              <a:rPr lang="en-US" sz="2800" cap="none" dirty="0" smtClean="0">
                <a:solidFill>
                  <a:schemeClr val="tx1"/>
                </a:solidFill>
                <a:cs typeface="Arial" panose="020B0604020202020204" pitchFamily="34" charset="0"/>
              </a:rPr>
              <a:t>JESUS’ PROMISE</a:t>
            </a:r>
          </a:p>
          <a:p>
            <a:pPr lvl="1" algn="l" rtl="0"/>
            <a:r>
              <a:rPr lang="en-US" sz="2400" cap="none" dirty="0">
                <a:solidFill>
                  <a:schemeClr val="tx1"/>
                </a:solidFill>
                <a:cs typeface="Arial" panose="020B0604020202020204" pitchFamily="34" charset="0"/>
              </a:rPr>
              <a:t>A</a:t>
            </a:r>
            <a:r>
              <a:rPr lang="en-US" sz="2400" cap="none" dirty="0" smtClean="0">
                <a:solidFill>
                  <a:schemeClr val="tx1"/>
                </a:solidFill>
                <a:cs typeface="Arial" panose="020B0604020202020204" pitchFamily="34" charset="0"/>
              </a:rPr>
              <a:t>cts 23:11</a:t>
            </a:r>
          </a:p>
          <a:p>
            <a:pPr lvl="1" algn="l" rtl="0"/>
            <a:r>
              <a:rPr lang="en-US" sz="2400" cap="none" dirty="0" smtClean="0">
                <a:solidFill>
                  <a:schemeClr val="tx1"/>
                </a:solidFill>
                <a:cs typeface="Arial" panose="020B0604020202020204" pitchFamily="34" charset="0"/>
              </a:rPr>
              <a:t>Acts 27:24</a:t>
            </a:r>
          </a:p>
          <a:p>
            <a:r>
              <a:rPr lang="en-US" sz="2400" cap="none" dirty="0" smtClean="0">
                <a:solidFill>
                  <a:schemeClr val="tx1"/>
                </a:solidFill>
                <a:cs typeface="Arial" panose="020B0604020202020204" pitchFamily="34" charset="0"/>
              </a:rPr>
              <a:t>ARRIVAL</a:t>
            </a:r>
            <a:endParaRPr lang="en-US" sz="2400" cap="none" dirty="0">
              <a:solidFill>
                <a:schemeClr val="tx1"/>
              </a:solidFill>
              <a:cs typeface="Arial" panose="020B0604020202020204" pitchFamily="34" charset="0"/>
            </a:endParaRPr>
          </a:p>
          <a:p>
            <a:pPr lvl="1"/>
            <a:r>
              <a:rPr lang="en-US" sz="2400" cap="none" dirty="0">
                <a:solidFill>
                  <a:schemeClr val="tx1"/>
                </a:solidFill>
                <a:cs typeface="Arial" panose="020B0604020202020204" pitchFamily="34" charset="0"/>
              </a:rPr>
              <a:t>Brethren - Acts 28:14-15</a:t>
            </a:r>
          </a:p>
          <a:p>
            <a:pPr lvl="1"/>
            <a:r>
              <a:rPr lang="en-US" sz="2400" cap="none" dirty="0">
                <a:solidFill>
                  <a:schemeClr val="tx1"/>
                </a:solidFill>
                <a:cs typeface="Arial" panose="020B0604020202020204" pitchFamily="34" charset="0"/>
              </a:rPr>
              <a:t>Jews – Acts 28:23-28</a:t>
            </a:r>
          </a:p>
          <a:p>
            <a:pPr lvl="1"/>
            <a:r>
              <a:rPr lang="en-US" sz="2400" cap="none" dirty="0">
                <a:solidFill>
                  <a:schemeClr val="tx1"/>
                </a:solidFill>
                <a:cs typeface="Arial" panose="020B0604020202020204" pitchFamily="34" charset="0"/>
              </a:rPr>
              <a:t>Gentiles and all – Acts 28:31; Phi. 1:12ff; </a:t>
            </a:r>
            <a:r>
              <a:rPr lang="en-US" sz="2400" cap="none" dirty="0" smtClean="0">
                <a:solidFill>
                  <a:schemeClr val="tx1"/>
                </a:solidFill>
                <a:cs typeface="Arial" panose="020B0604020202020204" pitchFamily="34" charset="0"/>
              </a:rPr>
              <a:t>4:22</a:t>
            </a:r>
            <a:endParaRPr lang="en-US" sz="2400"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350602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dirty="0" smtClean="0">
                <a:solidFill>
                  <a:schemeClr val="accent5"/>
                </a:solidFill>
              </a:rPr>
              <a:t>PRISON EPISTLES</a:t>
            </a:r>
            <a:endParaRPr lang="en-US" dirty="0">
              <a:solidFill>
                <a:schemeClr val="accent5"/>
              </a:solidFill>
            </a:endParaRPr>
          </a:p>
        </p:txBody>
      </p:sp>
      <p:sp>
        <p:nvSpPr>
          <p:cNvPr id="4" name="Content Placeholder 3"/>
          <p:cNvSpPr>
            <a:spLocks noGrp="1"/>
          </p:cNvSpPr>
          <p:nvPr>
            <p:ph idx="1"/>
          </p:nvPr>
        </p:nvSpPr>
        <p:spPr/>
        <p:txBody>
          <a:bodyPr/>
          <a:lstStyle/>
          <a:p>
            <a:endParaRPr lang="en-US"/>
          </a:p>
        </p:txBody>
      </p:sp>
      <p:pic>
        <p:nvPicPr>
          <p:cNvPr id="8194" name="Picture 2" descr="https://slideplayer.com/slide/244795/1/images/1/The+Prison+Epistles+Ephesians+Colossians+Philemon+Philippi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508" y="160284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070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dirty="0" smtClean="0">
                <a:solidFill>
                  <a:schemeClr val="accent5"/>
                </a:solidFill>
              </a:rPr>
              <a:t>PRISON EPISTLES</a:t>
            </a:r>
            <a:endParaRPr lang="en-US" dirty="0">
              <a:solidFill>
                <a:schemeClr val="accent5"/>
              </a:solidFill>
            </a:endParaRPr>
          </a:p>
        </p:txBody>
      </p:sp>
      <p:sp>
        <p:nvSpPr>
          <p:cNvPr id="3" name="Content Placeholder 2"/>
          <p:cNvSpPr>
            <a:spLocks noGrp="1"/>
          </p:cNvSpPr>
          <p:nvPr>
            <p:ph idx="1"/>
          </p:nvPr>
        </p:nvSpPr>
        <p:spPr>
          <a:xfrm>
            <a:off x="152400" y="868218"/>
            <a:ext cx="11647055" cy="5615709"/>
          </a:xfrm>
        </p:spPr>
        <p:txBody>
          <a:bodyPr>
            <a:normAutofit fontScale="92500" lnSpcReduction="10000"/>
          </a:bodyPr>
          <a:lstStyle/>
          <a:p>
            <a:r>
              <a:rPr lang="en-US" cap="none" dirty="0">
                <a:solidFill>
                  <a:schemeClr val="bg2"/>
                </a:solidFill>
                <a:cs typeface="Arial" panose="020B0604020202020204" pitchFamily="34" charset="0"/>
              </a:rPr>
              <a:t>Eph 3:1  For this reason I, Paul, a </a:t>
            </a:r>
            <a:r>
              <a:rPr lang="en-US" b="1" u="sng" cap="none" dirty="0">
                <a:solidFill>
                  <a:schemeClr val="bg2"/>
                </a:solidFill>
                <a:cs typeface="Arial" panose="020B0604020202020204" pitchFamily="34" charset="0"/>
              </a:rPr>
              <a:t>prisoner</a:t>
            </a:r>
            <a:r>
              <a:rPr lang="en-US" cap="none" dirty="0">
                <a:solidFill>
                  <a:schemeClr val="bg2"/>
                </a:solidFill>
                <a:cs typeface="Arial" panose="020B0604020202020204" pitchFamily="34" charset="0"/>
              </a:rPr>
              <a:t> of Christ Jesus on behalf of you </a:t>
            </a:r>
            <a:r>
              <a:rPr lang="en-US" cap="none" dirty="0" smtClean="0">
                <a:solidFill>
                  <a:schemeClr val="bg2"/>
                </a:solidFill>
                <a:cs typeface="Arial" panose="020B0604020202020204" pitchFamily="34" charset="0"/>
              </a:rPr>
              <a:t>Gentiles</a:t>
            </a:r>
            <a:r>
              <a:rPr lang="en-US" cap="none" dirty="0">
                <a:solidFill>
                  <a:schemeClr val="bg2"/>
                </a:solidFill>
                <a:cs typeface="Arial" panose="020B0604020202020204" pitchFamily="34" charset="0"/>
              </a:rPr>
              <a:t> </a:t>
            </a:r>
            <a:r>
              <a:rPr lang="en-US" cap="none" dirty="0" smtClean="0">
                <a:solidFill>
                  <a:schemeClr val="bg2"/>
                </a:solidFill>
                <a:cs typeface="Arial" panose="020B0604020202020204" pitchFamily="34" charset="0"/>
              </a:rPr>
              <a:t>…4:1</a:t>
            </a:r>
            <a:r>
              <a:rPr lang="en-US" cap="none" dirty="0">
                <a:solidFill>
                  <a:schemeClr val="bg2"/>
                </a:solidFill>
                <a:cs typeface="Arial" panose="020B0604020202020204" pitchFamily="34" charset="0"/>
              </a:rPr>
              <a:t>  I therefore, a </a:t>
            </a:r>
            <a:r>
              <a:rPr lang="en-US" b="1" u="sng" cap="none" dirty="0">
                <a:solidFill>
                  <a:schemeClr val="bg2"/>
                </a:solidFill>
                <a:cs typeface="Arial" panose="020B0604020202020204" pitchFamily="34" charset="0"/>
              </a:rPr>
              <a:t>prisoner</a:t>
            </a:r>
            <a:r>
              <a:rPr lang="en-US" b="1" cap="none" dirty="0">
                <a:solidFill>
                  <a:schemeClr val="bg2"/>
                </a:solidFill>
                <a:cs typeface="Arial" panose="020B0604020202020204" pitchFamily="34" charset="0"/>
              </a:rPr>
              <a:t> </a:t>
            </a:r>
            <a:r>
              <a:rPr lang="en-US" cap="none" dirty="0">
                <a:solidFill>
                  <a:schemeClr val="bg2"/>
                </a:solidFill>
                <a:cs typeface="Arial" panose="020B0604020202020204" pitchFamily="34" charset="0"/>
              </a:rPr>
              <a:t>for the Lord, urge you to walk in a manner worthy of the calling </a:t>
            </a:r>
            <a:r>
              <a:rPr lang="en-US" cap="none" dirty="0" smtClean="0">
                <a:solidFill>
                  <a:schemeClr val="bg2"/>
                </a:solidFill>
                <a:cs typeface="Arial" panose="020B0604020202020204" pitchFamily="34" charset="0"/>
              </a:rPr>
              <a:t>… </a:t>
            </a:r>
            <a:r>
              <a:rPr lang="en-US" cap="none" dirty="0">
                <a:solidFill>
                  <a:schemeClr val="bg2"/>
                </a:solidFill>
                <a:cs typeface="Arial" panose="020B0604020202020204" pitchFamily="34" charset="0"/>
              </a:rPr>
              <a:t>6:18  praying at all </a:t>
            </a:r>
            <a:r>
              <a:rPr lang="en-US" cap="none" dirty="0" smtClean="0">
                <a:solidFill>
                  <a:schemeClr val="bg2"/>
                </a:solidFill>
                <a:cs typeface="Arial" panose="020B0604020202020204" pitchFamily="34" charset="0"/>
              </a:rPr>
              <a:t>times…making </a:t>
            </a:r>
            <a:r>
              <a:rPr lang="en-US" cap="none" dirty="0">
                <a:solidFill>
                  <a:schemeClr val="bg2"/>
                </a:solidFill>
                <a:cs typeface="Arial" panose="020B0604020202020204" pitchFamily="34" charset="0"/>
              </a:rPr>
              <a:t>supplication for all the </a:t>
            </a:r>
            <a:r>
              <a:rPr lang="en-US" cap="none" dirty="0" smtClean="0">
                <a:solidFill>
                  <a:schemeClr val="bg2"/>
                </a:solidFill>
                <a:cs typeface="Arial" panose="020B0604020202020204" pitchFamily="34" charset="0"/>
              </a:rPr>
              <a:t>saints,</a:t>
            </a:r>
            <a:r>
              <a:rPr lang="en-US" cap="none" dirty="0">
                <a:solidFill>
                  <a:schemeClr val="bg2"/>
                </a:solidFill>
                <a:cs typeface="Arial" panose="020B0604020202020204" pitchFamily="34" charset="0"/>
              </a:rPr>
              <a:t> </a:t>
            </a:r>
            <a:r>
              <a:rPr lang="en-US" cap="none" dirty="0" smtClean="0">
                <a:solidFill>
                  <a:schemeClr val="bg2"/>
                </a:solidFill>
                <a:cs typeface="Arial" panose="020B0604020202020204" pitchFamily="34" charset="0"/>
              </a:rPr>
              <a:t>19</a:t>
            </a:r>
            <a:r>
              <a:rPr lang="en-US" cap="none" dirty="0">
                <a:solidFill>
                  <a:schemeClr val="bg2"/>
                </a:solidFill>
                <a:cs typeface="Arial" panose="020B0604020202020204" pitchFamily="34" charset="0"/>
              </a:rPr>
              <a:t>  and also for me, that words may be given to me in opening my mouth boldly to proclaim the mystery of the gospel, </a:t>
            </a:r>
            <a:r>
              <a:rPr lang="en-US" cap="none" dirty="0" smtClean="0">
                <a:solidFill>
                  <a:schemeClr val="bg2"/>
                </a:solidFill>
                <a:cs typeface="Arial" panose="020B0604020202020204" pitchFamily="34" charset="0"/>
              </a:rPr>
              <a:t>20</a:t>
            </a:r>
            <a:r>
              <a:rPr lang="en-US" cap="none" dirty="0">
                <a:solidFill>
                  <a:schemeClr val="bg2"/>
                </a:solidFill>
                <a:cs typeface="Arial" panose="020B0604020202020204" pitchFamily="34" charset="0"/>
              </a:rPr>
              <a:t>  for which I am an ambassador in </a:t>
            </a:r>
            <a:r>
              <a:rPr lang="en-US" b="1" u="sng" cap="none" dirty="0">
                <a:solidFill>
                  <a:schemeClr val="bg2"/>
                </a:solidFill>
                <a:cs typeface="Arial" panose="020B0604020202020204" pitchFamily="34" charset="0"/>
              </a:rPr>
              <a:t>chains</a:t>
            </a:r>
            <a:r>
              <a:rPr lang="en-US" cap="none" dirty="0">
                <a:solidFill>
                  <a:schemeClr val="bg2"/>
                </a:solidFill>
                <a:cs typeface="Arial" panose="020B0604020202020204" pitchFamily="34" charset="0"/>
              </a:rPr>
              <a:t>, that I may declare it boldly, as I ought to speak. </a:t>
            </a:r>
            <a:endParaRPr lang="en-US" cap="none" dirty="0" smtClean="0">
              <a:solidFill>
                <a:schemeClr val="bg2"/>
              </a:solidFill>
              <a:cs typeface="Arial" panose="020B0604020202020204" pitchFamily="34" charset="0"/>
            </a:endParaRPr>
          </a:p>
          <a:p>
            <a:r>
              <a:rPr lang="en-US" cap="none" dirty="0">
                <a:solidFill>
                  <a:schemeClr val="bg2"/>
                </a:solidFill>
                <a:cs typeface="Arial" panose="020B0604020202020204" pitchFamily="34" charset="0"/>
              </a:rPr>
              <a:t>Php 1:7  </a:t>
            </a:r>
            <a:r>
              <a:rPr lang="en-US" cap="none" dirty="0" smtClean="0">
                <a:solidFill>
                  <a:schemeClr val="bg2"/>
                </a:solidFill>
                <a:cs typeface="Arial" panose="020B0604020202020204" pitchFamily="34" charset="0"/>
              </a:rPr>
              <a:t>…I </a:t>
            </a:r>
            <a:r>
              <a:rPr lang="en-US" cap="none" dirty="0">
                <a:solidFill>
                  <a:schemeClr val="bg2"/>
                </a:solidFill>
                <a:cs typeface="Arial" panose="020B0604020202020204" pitchFamily="34" charset="0"/>
              </a:rPr>
              <a:t>hold you in my heart, for you are all partakers with me of grace, both in my </a:t>
            </a:r>
            <a:r>
              <a:rPr lang="en-US" b="1" u="sng" cap="none" dirty="0">
                <a:solidFill>
                  <a:schemeClr val="bg2"/>
                </a:solidFill>
                <a:cs typeface="Arial" panose="020B0604020202020204" pitchFamily="34" charset="0"/>
              </a:rPr>
              <a:t>imprisonment</a:t>
            </a:r>
            <a:r>
              <a:rPr lang="en-US" cap="none" dirty="0">
                <a:solidFill>
                  <a:schemeClr val="bg2"/>
                </a:solidFill>
                <a:cs typeface="Arial" panose="020B0604020202020204" pitchFamily="34" charset="0"/>
              </a:rPr>
              <a:t> and in the defense and confirmation of the gospel</a:t>
            </a:r>
            <a:r>
              <a:rPr lang="en-US" cap="none" dirty="0" smtClean="0">
                <a:solidFill>
                  <a:schemeClr val="bg2"/>
                </a:solidFill>
                <a:cs typeface="Arial" panose="020B0604020202020204" pitchFamily="34" charset="0"/>
              </a:rPr>
              <a:t>….1:12</a:t>
            </a:r>
            <a:r>
              <a:rPr lang="en-US" cap="none" dirty="0">
                <a:solidFill>
                  <a:schemeClr val="bg2"/>
                </a:solidFill>
                <a:cs typeface="Arial" panose="020B0604020202020204" pitchFamily="34" charset="0"/>
              </a:rPr>
              <a:t>  I want you to know, brothers, that what has happened to me has really served to advance the gospel, </a:t>
            </a:r>
            <a:r>
              <a:rPr lang="en-US" cap="none" dirty="0" smtClean="0">
                <a:solidFill>
                  <a:schemeClr val="bg2"/>
                </a:solidFill>
                <a:cs typeface="Arial" panose="020B0604020202020204" pitchFamily="34" charset="0"/>
              </a:rPr>
              <a:t>13</a:t>
            </a:r>
            <a:r>
              <a:rPr lang="en-US" cap="none" dirty="0">
                <a:solidFill>
                  <a:schemeClr val="bg2"/>
                </a:solidFill>
                <a:cs typeface="Arial" panose="020B0604020202020204" pitchFamily="34" charset="0"/>
              </a:rPr>
              <a:t>  so that it has become known throughout the whole imperial guard and to all the rest that my </a:t>
            </a:r>
            <a:r>
              <a:rPr lang="en-US" b="1" u="sng" cap="none" dirty="0">
                <a:solidFill>
                  <a:schemeClr val="bg2"/>
                </a:solidFill>
                <a:cs typeface="Arial" panose="020B0604020202020204" pitchFamily="34" charset="0"/>
              </a:rPr>
              <a:t>imprisonment</a:t>
            </a:r>
            <a:r>
              <a:rPr lang="en-US" cap="none" dirty="0">
                <a:solidFill>
                  <a:schemeClr val="bg2"/>
                </a:solidFill>
                <a:cs typeface="Arial" panose="020B0604020202020204" pitchFamily="34" charset="0"/>
              </a:rPr>
              <a:t> is for Christ. </a:t>
            </a:r>
            <a:r>
              <a:rPr lang="en-US" cap="none" dirty="0" smtClean="0">
                <a:solidFill>
                  <a:schemeClr val="bg2"/>
                </a:solidFill>
                <a:cs typeface="Arial" panose="020B0604020202020204" pitchFamily="34" charset="0"/>
              </a:rPr>
              <a:t>14</a:t>
            </a:r>
            <a:r>
              <a:rPr lang="en-US" cap="none" dirty="0">
                <a:solidFill>
                  <a:schemeClr val="bg2"/>
                </a:solidFill>
                <a:cs typeface="Arial" panose="020B0604020202020204" pitchFamily="34" charset="0"/>
              </a:rPr>
              <a:t>  And most of the brothers, having become confident in the Lord by my </a:t>
            </a:r>
            <a:r>
              <a:rPr lang="en-US" b="1" u="sng" cap="none" dirty="0">
                <a:solidFill>
                  <a:schemeClr val="bg2"/>
                </a:solidFill>
                <a:cs typeface="Arial" panose="020B0604020202020204" pitchFamily="34" charset="0"/>
              </a:rPr>
              <a:t>imprisonment</a:t>
            </a:r>
            <a:r>
              <a:rPr lang="en-US" cap="none" dirty="0">
                <a:solidFill>
                  <a:schemeClr val="bg2"/>
                </a:solidFill>
                <a:cs typeface="Arial" panose="020B0604020202020204" pitchFamily="34" charset="0"/>
              </a:rPr>
              <a:t>, are much more bold to speak the word without fear. </a:t>
            </a:r>
            <a:endParaRPr lang="en-US" cap="none" dirty="0" smtClean="0">
              <a:solidFill>
                <a:schemeClr val="bg2"/>
              </a:solidFill>
              <a:cs typeface="Arial" panose="020B0604020202020204" pitchFamily="34" charset="0"/>
            </a:endParaRPr>
          </a:p>
          <a:p>
            <a:r>
              <a:rPr lang="en-US" cap="none" dirty="0" smtClean="0">
                <a:solidFill>
                  <a:schemeClr val="bg2"/>
                </a:solidFill>
                <a:cs typeface="Arial" panose="020B0604020202020204" pitchFamily="34" charset="0"/>
              </a:rPr>
              <a:t>Col 4:3 At </a:t>
            </a:r>
            <a:r>
              <a:rPr lang="en-US" cap="none" dirty="0">
                <a:solidFill>
                  <a:schemeClr val="bg2"/>
                </a:solidFill>
                <a:cs typeface="Arial" panose="020B0604020202020204" pitchFamily="34" charset="0"/>
              </a:rPr>
              <a:t>the same time, pray also for us, that God may open to us a door for the word, to declare the mystery of Christ, on account of which I am in </a:t>
            </a:r>
            <a:r>
              <a:rPr lang="en-US" b="1" u="sng" cap="none" dirty="0">
                <a:solidFill>
                  <a:schemeClr val="bg2"/>
                </a:solidFill>
                <a:cs typeface="Arial" panose="020B0604020202020204" pitchFamily="34" charset="0"/>
              </a:rPr>
              <a:t>prison</a:t>
            </a:r>
            <a:r>
              <a:rPr lang="en-US" cap="none" dirty="0">
                <a:solidFill>
                  <a:schemeClr val="bg2"/>
                </a:solidFill>
                <a:cs typeface="Arial" panose="020B0604020202020204" pitchFamily="34" charset="0"/>
              </a:rPr>
              <a:t>— </a:t>
            </a:r>
            <a:r>
              <a:rPr lang="en-US" cap="none" dirty="0" smtClean="0">
                <a:solidFill>
                  <a:schemeClr val="bg2"/>
                </a:solidFill>
                <a:cs typeface="Arial" panose="020B0604020202020204" pitchFamily="34" charset="0"/>
              </a:rPr>
              <a:t>4</a:t>
            </a:r>
            <a:r>
              <a:rPr lang="en-US" cap="none" dirty="0">
                <a:solidFill>
                  <a:schemeClr val="bg2"/>
                </a:solidFill>
                <a:cs typeface="Arial" panose="020B0604020202020204" pitchFamily="34" charset="0"/>
              </a:rPr>
              <a:t>  that I may make it clear, which is how I ought to </a:t>
            </a:r>
            <a:r>
              <a:rPr lang="en-US" cap="none" dirty="0" smtClean="0">
                <a:solidFill>
                  <a:schemeClr val="bg2"/>
                </a:solidFill>
                <a:cs typeface="Arial" panose="020B0604020202020204" pitchFamily="34" charset="0"/>
              </a:rPr>
              <a:t>speak…4:18</a:t>
            </a:r>
            <a:r>
              <a:rPr lang="en-US" cap="none" dirty="0">
                <a:solidFill>
                  <a:schemeClr val="bg2"/>
                </a:solidFill>
                <a:cs typeface="Arial" panose="020B0604020202020204" pitchFamily="34" charset="0"/>
              </a:rPr>
              <a:t>  I, Paul, write this greeting with my own hand. Remember my </a:t>
            </a:r>
            <a:r>
              <a:rPr lang="en-US" b="1" u="sng" cap="none" dirty="0">
                <a:solidFill>
                  <a:schemeClr val="bg2"/>
                </a:solidFill>
                <a:cs typeface="Arial" panose="020B0604020202020204" pitchFamily="34" charset="0"/>
              </a:rPr>
              <a:t>chains</a:t>
            </a:r>
            <a:r>
              <a:rPr lang="en-US" cap="none" dirty="0">
                <a:solidFill>
                  <a:schemeClr val="bg2"/>
                </a:solidFill>
                <a:cs typeface="Arial" panose="020B0604020202020204" pitchFamily="34" charset="0"/>
              </a:rPr>
              <a:t>. Grace be with you. </a:t>
            </a:r>
            <a:endParaRPr lang="en-US" cap="none" dirty="0" smtClean="0">
              <a:solidFill>
                <a:schemeClr val="bg2"/>
              </a:solidFill>
              <a:cs typeface="Arial" panose="020B0604020202020204" pitchFamily="34" charset="0"/>
            </a:endParaRPr>
          </a:p>
          <a:p>
            <a:r>
              <a:rPr lang="en-US" cap="none" dirty="0" err="1">
                <a:solidFill>
                  <a:schemeClr val="bg2"/>
                </a:solidFill>
                <a:cs typeface="Arial" panose="020B0604020202020204" pitchFamily="34" charset="0"/>
              </a:rPr>
              <a:t>Phm</a:t>
            </a:r>
            <a:r>
              <a:rPr lang="en-US" cap="none" dirty="0">
                <a:solidFill>
                  <a:schemeClr val="bg2"/>
                </a:solidFill>
                <a:cs typeface="Arial" panose="020B0604020202020204" pitchFamily="34" charset="0"/>
              </a:rPr>
              <a:t> 1:1  Paul, a </a:t>
            </a:r>
            <a:r>
              <a:rPr lang="en-US" b="1" u="sng" cap="none" dirty="0">
                <a:solidFill>
                  <a:schemeClr val="bg2"/>
                </a:solidFill>
                <a:cs typeface="Arial" panose="020B0604020202020204" pitchFamily="34" charset="0"/>
              </a:rPr>
              <a:t>prisoner</a:t>
            </a:r>
            <a:r>
              <a:rPr lang="en-US" cap="none" dirty="0">
                <a:solidFill>
                  <a:schemeClr val="bg2"/>
                </a:solidFill>
                <a:cs typeface="Arial" panose="020B0604020202020204" pitchFamily="34" charset="0"/>
              </a:rPr>
              <a:t> for Christ Jesus, and Timothy our brother, To Philemon </a:t>
            </a:r>
            <a:r>
              <a:rPr lang="en-US" cap="none" dirty="0" smtClean="0">
                <a:solidFill>
                  <a:schemeClr val="bg2"/>
                </a:solidFill>
                <a:cs typeface="Arial" panose="020B0604020202020204" pitchFamily="34" charset="0"/>
              </a:rPr>
              <a:t>…1:9</a:t>
            </a:r>
            <a:r>
              <a:rPr lang="en-US" cap="none" dirty="0">
                <a:solidFill>
                  <a:schemeClr val="bg2"/>
                </a:solidFill>
                <a:cs typeface="Arial" panose="020B0604020202020204" pitchFamily="34" charset="0"/>
              </a:rPr>
              <a:t>  yet for love's sake I prefer to appeal to you—I, Paul, an old man and now a </a:t>
            </a:r>
            <a:r>
              <a:rPr lang="en-US" b="1" u="sng" cap="none" dirty="0">
                <a:solidFill>
                  <a:schemeClr val="bg2"/>
                </a:solidFill>
                <a:cs typeface="Arial" panose="020B0604020202020204" pitchFamily="34" charset="0"/>
              </a:rPr>
              <a:t>prisoner</a:t>
            </a:r>
            <a:r>
              <a:rPr lang="en-US" cap="none" dirty="0">
                <a:solidFill>
                  <a:schemeClr val="bg2"/>
                </a:solidFill>
                <a:cs typeface="Arial" panose="020B0604020202020204" pitchFamily="34" charset="0"/>
              </a:rPr>
              <a:t> also for Christ Jesus— </a:t>
            </a:r>
            <a:r>
              <a:rPr lang="en-US" cap="none" dirty="0" smtClean="0">
                <a:solidFill>
                  <a:schemeClr val="bg2"/>
                </a:solidFill>
                <a:cs typeface="Arial" panose="020B0604020202020204" pitchFamily="34" charset="0"/>
              </a:rPr>
              <a:t>10</a:t>
            </a:r>
            <a:r>
              <a:rPr lang="en-US" cap="none" dirty="0">
                <a:solidFill>
                  <a:schemeClr val="bg2"/>
                </a:solidFill>
                <a:cs typeface="Arial" panose="020B0604020202020204" pitchFamily="34" charset="0"/>
              </a:rPr>
              <a:t>  I appeal to you for my child, </a:t>
            </a:r>
            <a:r>
              <a:rPr lang="en-US" cap="none" dirty="0" err="1">
                <a:solidFill>
                  <a:schemeClr val="bg2"/>
                </a:solidFill>
                <a:cs typeface="Arial" panose="020B0604020202020204" pitchFamily="34" charset="0"/>
              </a:rPr>
              <a:t>Onesimus</a:t>
            </a:r>
            <a:r>
              <a:rPr lang="en-US" cap="none" dirty="0">
                <a:solidFill>
                  <a:schemeClr val="bg2"/>
                </a:solidFill>
                <a:cs typeface="Arial" panose="020B0604020202020204" pitchFamily="34" charset="0"/>
              </a:rPr>
              <a:t>, whose father I became in my </a:t>
            </a:r>
            <a:r>
              <a:rPr lang="en-US" b="1" u="sng" cap="none" dirty="0">
                <a:solidFill>
                  <a:schemeClr val="bg2"/>
                </a:solidFill>
                <a:cs typeface="Arial" panose="020B0604020202020204" pitchFamily="34" charset="0"/>
              </a:rPr>
              <a:t>imprisonment</a:t>
            </a:r>
            <a:r>
              <a:rPr lang="en-US" cap="none" dirty="0">
                <a:solidFill>
                  <a:schemeClr val="bg2"/>
                </a:solidFill>
                <a:cs typeface="Arial" panose="020B0604020202020204" pitchFamily="34" charset="0"/>
              </a:rPr>
              <a:t>. </a:t>
            </a:r>
          </a:p>
        </p:txBody>
      </p:sp>
    </p:spTree>
    <p:extLst>
      <p:ext uri="{BB962C8B-B14F-4D97-AF65-F5344CB8AC3E}">
        <p14:creationId xmlns:p14="http://schemas.microsoft.com/office/powerpoint/2010/main" val="958992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447" y="712629"/>
            <a:ext cx="11918761" cy="798786"/>
          </a:xfrm>
        </p:spPr>
        <p:txBody>
          <a:bodyPr>
            <a:normAutofit/>
          </a:bodyPr>
          <a:lstStyle/>
          <a:p>
            <a:pPr algn="ctr"/>
            <a:r>
              <a:rPr lang="en-US" dirty="0" smtClean="0">
                <a:solidFill>
                  <a:schemeClr val="accent5"/>
                </a:solidFill>
              </a:rPr>
              <a:t>HOW WAS PAUL DOING?</a:t>
            </a:r>
            <a:endParaRPr lang="en-US" dirty="0">
              <a:solidFill>
                <a:schemeClr val="accent5"/>
              </a:solidFill>
            </a:endParaRPr>
          </a:p>
        </p:txBody>
      </p:sp>
      <p:sp>
        <p:nvSpPr>
          <p:cNvPr id="3" name="Content Placeholder 2"/>
          <p:cNvSpPr>
            <a:spLocks noGrp="1"/>
          </p:cNvSpPr>
          <p:nvPr>
            <p:ph idx="1"/>
          </p:nvPr>
        </p:nvSpPr>
        <p:spPr>
          <a:xfrm>
            <a:off x="824163" y="1233237"/>
            <a:ext cx="10226842" cy="5270365"/>
          </a:xfrm>
        </p:spPr>
        <p:txBody>
          <a:bodyPr>
            <a:normAutofit lnSpcReduction="10000"/>
          </a:bodyPr>
          <a:lstStyle/>
          <a:p>
            <a:r>
              <a:rPr lang="en-US" sz="2800" cap="none" dirty="0" smtClean="0">
                <a:solidFill>
                  <a:schemeClr val="bg2"/>
                </a:solidFill>
                <a:cs typeface="Arial" panose="020B0604020202020204" pitchFamily="34" charset="0"/>
              </a:rPr>
              <a:t>Joyful (Phi. 1:4 and a dozen other places in Philippians)</a:t>
            </a:r>
          </a:p>
          <a:p>
            <a:pPr lvl="1"/>
            <a:r>
              <a:rPr lang="en-US" sz="2400" cap="none" dirty="0" smtClean="0">
                <a:solidFill>
                  <a:schemeClr val="bg2"/>
                </a:solidFill>
                <a:cs typeface="Arial" panose="020B0604020202020204" pitchFamily="34" charset="0"/>
              </a:rPr>
              <a:t>What was Paul missing?</a:t>
            </a:r>
          </a:p>
          <a:p>
            <a:pPr lvl="1"/>
            <a:r>
              <a:rPr lang="en-US" sz="2400" cap="none" dirty="0" smtClean="0">
                <a:solidFill>
                  <a:schemeClr val="bg2"/>
                </a:solidFill>
                <a:cs typeface="Arial" panose="020B0604020202020204" pitchFamily="34" charset="0"/>
              </a:rPr>
              <a:t>What were the keys to his joy? </a:t>
            </a:r>
            <a:r>
              <a:rPr lang="en-US" sz="2400" cap="none" dirty="0" smtClean="0">
                <a:solidFill>
                  <a:schemeClr val="bg2"/>
                </a:solidFill>
                <a:cs typeface="Arial" panose="020B0604020202020204" pitchFamily="34" charset="0"/>
              </a:rPr>
              <a:t>(4:4-9)</a:t>
            </a:r>
            <a:endParaRPr lang="en-US" sz="2400" cap="none" dirty="0" smtClean="0">
              <a:solidFill>
                <a:schemeClr val="bg2"/>
              </a:solidFill>
              <a:cs typeface="Arial" panose="020B0604020202020204" pitchFamily="34" charset="0"/>
            </a:endParaRPr>
          </a:p>
          <a:p>
            <a:r>
              <a:rPr lang="en-US" sz="2800" cap="none" dirty="0" smtClean="0">
                <a:solidFill>
                  <a:schemeClr val="bg2"/>
                </a:solidFill>
                <a:cs typeface="Arial" panose="020B0604020202020204" pitchFamily="34" charset="0"/>
              </a:rPr>
              <a:t>What was Paul doing?</a:t>
            </a:r>
          </a:p>
          <a:p>
            <a:pPr lvl="1"/>
            <a:r>
              <a:rPr lang="en-US" sz="2400" cap="none" dirty="0" smtClean="0">
                <a:solidFill>
                  <a:schemeClr val="bg2"/>
                </a:solidFill>
                <a:cs typeface="Arial" panose="020B0604020202020204" pitchFamily="34" charset="0"/>
              </a:rPr>
              <a:t>Praying (Eph. 1:16; Col 1:9; Phil. 1:4; </a:t>
            </a:r>
            <a:r>
              <a:rPr lang="en-US" sz="2400" cap="none" dirty="0" err="1" smtClean="0">
                <a:solidFill>
                  <a:schemeClr val="bg2"/>
                </a:solidFill>
                <a:cs typeface="Arial" panose="020B0604020202020204" pitchFamily="34" charset="0"/>
              </a:rPr>
              <a:t>Phm</a:t>
            </a:r>
            <a:r>
              <a:rPr lang="en-US" sz="2400" cap="none" dirty="0" smtClean="0">
                <a:solidFill>
                  <a:schemeClr val="bg2"/>
                </a:solidFill>
                <a:cs typeface="Arial" panose="020B0604020202020204" pitchFamily="34" charset="0"/>
              </a:rPr>
              <a:t>. 1:4)</a:t>
            </a:r>
          </a:p>
          <a:p>
            <a:pPr lvl="1"/>
            <a:r>
              <a:rPr lang="en-US" sz="2400" cap="none" dirty="0" smtClean="0">
                <a:solidFill>
                  <a:schemeClr val="bg2"/>
                </a:solidFill>
                <a:cs typeface="Arial" panose="020B0604020202020204" pitchFamily="34" charset="0"/>
              </a:rPr>
              <a:t>Preaching </a:t>
            </a:r>
            <a:r>
              <a:rPr lang="en-US" sz="2400" cap="none" dirty="0" smtClean="0">
                <a:solidFill>
                  <a:schemeClr val="bg2"/>
                </a:solidFill>
                <a:cs typeface="Arial" panose="020B0604020202020204" pitchFamily="34" charset="0"/>
              </a:rPr>
              <a:t>(Acts 28:31; Phi</a:t>
            </a:r>
            <a:r>
              <a:rPr lang="en-US" sz="2400" cap="none" dirty="0" smtClean="0">
                <a:solidFill>
                  <a:schemeClr val="bg2"/>
                </a:solidFill>
                <a:cs typeface="Arial" panose="020B0604020202020204" pitchFamily="34" charset="0"/>
              </a:rPr>
              <a:t>. 1:13; </a:t>
            </a:r>
            <a:r>
              <a:rPr lang="en-US" sz="2400" cap="none" dirty="0" err="1" smtClean="0">
                <a:solidFill>
                  <a:schemeClr val="bg2"/>
                </a:solidFill>
                <a:cs typeface="Arial" panose="020B0604020202020204" pitchFamily="34" charset="0"/>
              </a:rPr>
              <a:t>Phm</a:t>
            </a:r>
            <a:r>
              <a:rPr lang="en-US" sz="2400" cap="none" dirty="0" smtClean="0">
                <a:solidFill>
                  <a:schemeClr val="bg2"/>
                </a:solidFill>
                <a:cs typeface="Arial" panose="020B0604020202020204" pitchFamily="34" charset="0"/>
              </a:rPr>
              <a:t>. 1:10)</a:t>
            </a:r>
          </a:p>
          <a:p>
            <a:pPr lvl="1"/>
            <a:r>
              <a:rPr lang="en-US" sz="2400" cap="none" dirty="0" smtClean="0">
                <a:solidFill>
                  <a:schemeClr val="bg2"/>
                </a:solidFill>
                <a:cs typeface="Arial" panose="020B0604020202020204" pitchFamily="34" charset="0"/>
              </a:rPr>
              <a:t>Writing </a:t>
            </a:r>
          </a:p>
          <a:p>
            <a:pPr lvl="1"/>
            <a:r>
              <a:rPr lang="en-US" sz="2400" cap="none" dirty="0" smtClean="0">
                <a:solidFill>
                  <a:schemeClr val="bg2"/>
                </a:solidFill>
                <a:cs typeface="Arial" panose="020B0604020202020204" pitchFamily="34" charset="0"/>
              </a:rPr>
              <a:t>Receiving visitors </a:t>
            </a:r>
            <a:r>
              <a:rPr lang="en-US" sz="2400" cap="none" dirty="0" smtClean="0">
                <a:solidFill>
                  <a:schemeClr val="bg2"/>
                </a:solidFill>
                <a:cs typeface="Arial" panose="020B0604020202020204" pitchFamily="34" charset="0"/>
              </a:rPr>
              <a:t>(Acts 28:30; </a:t>
            </a:r>
            <a:r>
              <a:rPr lang="en-US" sz="2400" cap="none" dirty="0" err="1" smtClean="0">
                <a:solidFill>
                  <a:schemeClr val="bg2"/>
                </a:solidFill>
                <a:cs typeface="Arial" panose="020B0604020202020204" pitchFamily="34" charset="0"/>
              </a:rPr>
              <a:t>Tychicus</a:t>
            </a:r>
            <a:r>
              <a:rPr lang="en-US" sz="2400" cap="none" dirty="0" smtClean="0">
                <a:solidFill>
                  <a:schemeClr val="bg2"/>
                </a:solidFill>
                <a:cs typeface="Arial" panose="020B0604020202020204" pitchFamily="34" charset="0"/>
              </a:rPr>
              <a:t>, </a:t>
            </a:r>
            <a:r>
              <a:rPr lang="en-US" sz="2400" cap="none" dirty="0" err="1" smtClean="0">
                <a:solidFill>
                  <a:schemeClr val="bg2"/>
                </a:solidFill>
                <a:cs typeface="Arial" panose="020B0604020202020204" pitchFamily="34" charset="0"/>
              </a:rPr>
              <a:t>Onesimus</a:t>
            </a:r>
            <a:r>
              <a:rPr lang="en-US" sz="2400" cap="none" dirty="0" smtClean="0">
                <a:solidFill>
                  <a:schemeClr val="bg2"/>
                </a:solidFill>
                <a:cs typeface="Arial" panose="020B0604020202020204" pitchFamily="34" charset="0"/>
              </a:rPr>
              <a:t>, </a:t>
            </a:r>
            <a:r>
              <a:rPr lang="en-US" sz="2400" cap="none" dirty="0" err="1" smtClean="0">
                <a:solidFill>
                  <a:schemeClr val="bg2"/>
                </a:solidFill>
                <a:cs typeface="Arial" panose="020B0604020202020204" pitchFamily="34" charset="0"/>
              </a:rPr>
              <a:t>Epaphroditus</a:t>
            </a:r>
            <a:r>
              <a:rPr lang="en-US" sz="2400" cap="none" dirty="0" smtClean="0">
                <a:solidFill>
                  <a:schemeClr val="bg2"/>
                </a:solidFill>
                <a:cs typeface="Arial" panose="020B0604020202020204" pitchFamily="34" charset="0"/>
              </a:rPr>
              <a:t>, etc</a:t>
            </a:r>
            <a:r>
              <a:rPr lang="en-US" sz="2400" cap="none" dirty="0" smtClean="0">
                <a:solidFill>
                  <a:schemeClr val="bg2"/>
                </a:solidFill>
                <a:cs typeface="Arial" panose="020B0604020202020204" pitchFamily="34" charset="0"/>
              </a:rPr>
              <a:t>.)</a:t>
            </a:r>
          </a:p>
          <a:p>
            <a:pPr lvl="1"/>
            <a:r>
              <a:rPr lang="en-US" sz="2400" cap="none" dirty="0" smtClean="0">
                <a:solidFill>
                  <a:schemeClr val="bg2"/>
                </a:solidFill>
                <a:cs typeface="Arial" panose="020B0604020202020204" pitchFamily="34" charset="0"/>
              </a:rPr>
              <a:t>Fellowship. Note that he had “fellow prisoners” (Aristarchus, Col 4:10; </a:t>
            </a:r>
            <a:r>
              <a:rPr lang="en-US" sz="2400" cap="none" dirty="0" err="1" smtClean="0">
                <a:solidFill>
                  <a:schemeClr val="bg2"/>
                </a:solidFill>
                <a:cs typeface="Arial" panose="020B0604020202020204" pitchFamily="34" charset="0"/>
              </a:rPr>
              <a:t>Epaphras</a:t>
            </a:r>
            <a:r>
              <a:rPr lang="en-US" sz="2400" cap="none" dirty="0" smtClean="0">
                <a:solidFill>
                  <a:schemeClr val="bg2"/>
                </a:solidFill>
                <a:cs typeface="Arial" panose="020B0604020202020204" pitchFamily="34" charset="0"/>
              </a:rPr>
              <a:t>; </a:t>
            </a:r>
            <a:r>
              <a:rPr lang="en-US" sz="2400" cap="none" dirty="0" err="1" smtClean="0">
                <a:solidFill>
                  <a:schemeClr val="bg2"/>
                </a:solidFill>
                <a:cs typeface="Arial" panose="020B0604020202020204" pitchFamily="34" charset="0"/>
              </a:rPr>
              <a:t>Ph</a:t>
            </a:r>
            <a:r>
              <a:rPr lang="en-US" sz="2400" cap="none" dirty="0" smtClean="0">
                <a:solidFill>
                  <a:schemeClr val="bg2"/>
                </a:solidFill>
                <a:cs typeface="Arial" panose="020B0604020202020204" pitchFamily="34" charset="0"/>
              </a:rPr>
              <a:t>, 1:23), so he was not alone </a:t>
            </a:r>
            <a:endParaRPr lang="en-US" sz="2400" cap="none" dirty="0" smtClean="0">
              <a:solidFill>
                <a:schemeClr val="bg2"/>
              </a:solidFill>
              <a:cs typeface="Arial" panose="020B0604020202020204" pitchFamily="34" charset="0"/>
            </a:endParaRPr>
          </a:p>
        </p:txBody>
      </p:sp>
    </p:spTree>
    <p:extLst>
      <p:ext uri="{BB962C8B-B14F-4D97-AF65-F5344CB8AC3E}">
        <p14:creationId xmlns:p14="http://schemas.microsoft.com/office/powerpoint/2010/main" val="8855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sz="3600" dirty="0" smtClean="0">
                <a:solidFill>
                  <a:schemeClr val="accent5"/>
                </a:solidFill>
              </a:rPr>
              <a:t>EPHESIANS AS A PRISON EPISTLE</a:t>
            </a:r>
            <a:endParaRPr lang="en-US" sz="3600" dirty="0">
              <a:solidFill>
                <a:schemeClr val="accent5"/>
              </a:solidFill>
            </a:endParaRPr>
          </a:p>
        </p:txBody>
      </p:sp>
      <p:sp>
        <p:nvSpPr>
          <p:cNvPr id="3" name="Content Placeholder 2"/>
          <p:cNvSpPr>
            <a:spLocks noGrp="1"/>
          </p:cNvSpPr>
          <p:nvPr>
            <p:ph idx="1"/>
          </p:nvPr>
        </p:nvSpPr>
        <p:spPr>
          <a:xfrm>
            <a:off x="152400" y="868218"/>
            <a:ext cx="11647055" cy="5615709"/>
          </a:xfrm>
        </p:spPr>
        <p:txBody>
          <a:bodyPr>
            <a:normAutofit fontScale="92500" lnSpcReduction="20000"/>
          </a:bodyPr>
          <a:lstStyle/>
          <a:p>
            <a:endParaRPr lang="en-US" sz="2400" cap="none" dirty="0" smtClean="0">
              <a:solidFill>
                <a:schemeClr val="bg2"/>
              </a:solidFill>
              <a:cs typeface="Arial" panose="020B0604020202020204" pitchFamily="34" charset="0"/>
            </a:endParaRPr>
          </a:p>
          <a:p>
            <a:r>
              <a:rPr lang="en-US" sz="2400" cap="none" dirty="0" smtClean="0">
                <a:solidFill>
                  <a:schemeClr val="bg2"/>
                </a:solidFill>
                <a:cs typeface="Arial" panose="020B0604020202020204" pitchFamily="34" charset="0"/>
              </a:rPr>
              <a:t>The tone is remarkable – he is joyful, “giving thanks always and for everything” (5:20)</a:t>
            </a:r>
            <a:endParaRPr lang="en-US" sz="2400" cap="none" dirty="0" smtClean="0">
              <a:solidFill>
                <a:schemeClr val="bg2"/>
              </a:solidFill>
              <a:cs typeface="Arial" panose="020B0604020202020204" pitchFamily="34" charset="0"/>
            </a:endParaRPr>
          </a:p>
          <a:p>
            <a:pPr lvl="1"/>
            <a:r>
              <a:rPr lang="en-US" sz="2000" cap="none" dirty="0" smtClean="0">
                <a:solidFill>
                  <a:schemeClr val="bg2"/>
                </a:solidFill>
                <a:cs typeface="Arial" panose="020B0604020202020204" pitchFamily="34" charset="0"/>
              </a:rPr>
              <a:t>“Grace to you and peace” 1:2</a:t>
            </a:r>
          </a:p>
          <a:p>
            <a:pPr lvl="1"/>
            <a:r>
              <a:rPr lang="en-US" sz="2000" cap="none" dirty="0" smtClean="0">
                <a:solidFill>
                  <a:schemeClr val="bg2"/>
                </a:solidFill>
                <a:cs typeface="Arial" panose="020B0604020202020204" pitchFamily="34" charset="0"/>
              </a:rPr>
              <a:t>“Blessed be the God and Father of our Lord…” 1:3ff</a:t>
            </a:r>
          </a:p>
          <a:p>
            <a:pPr lvl="1"/>
            <a:r>
              <a:rPr lang="en-US" sz="2000" cap="none" dirty="0" smtClean="0">
                <a:solidFill>
                  <a:schemeClr val="bg2"/>
                </a:solidFill>
                <a:cs typeface="Arial" panose="020B0604020202020204" pitchFamily="34" charset="0"/>
              </a:rPr>
              <a:t>“Having the eyes of your hearts enlightened…” 1:15ff</a:t>
            </a:r>
          </a:p>
          <a:p>
            <a:pPr lvl="1"/>
            <a:r>
              <a:rPr lang="en-US" sz="2000" cap="none" dirty="0" smtClean="0">
                <a:solidFill>
                  <a:schemeClr val="bg2"/>
                </a:solidFill>
                <a:cs typeface="Arial" panose="020B0604020202020204" pitchFamily="34" charset="0"/>
              </a:rPr>
              <a:t>God’s great might (1:19-20), Christ’s exalted position (1:21-23), our new life and true status (</a:t>
            </a:r>
            <a:r>
              <a:rPr lang="en-US" sz="2000" cap="none" dirty="0" err="1" smtClean="0">
                <a:solidFill>
                  <a:schemeClr val="bg2"/>
                </a:solidFill>
                <a:cs typeface="Arial" panose="020B0604020202020204" pitchFamily="34" charset="0"/>
              </a:rPr>
              <a:t>ch.</a:t>
            </a:r>
            <a:r>
              <a:rPr lang="en-US" sz="2000" cap="none" dirty="0" smtClean="0">
                <a:solidFill>
                  <a:schemeClr val="bg2"/>
                </a:solidFill>
                <a:cs typeface="Arial" panose="020B0604020202020204" pitchFamily="34" charset="0"/>
              </a:rPr>
              <a:t> 2)</a:t>
            </a:r>
          </a:p>
          <a:p>
            <a:r>
              <a:rPr lang="en-US" sz="2400" cap="none" dirty="0" smtClean="0">
                <a:solidFill>
                  <a:schemeClr val="bg2"/>
                </a:solidFill>
                <a:cs typeface="Arial" panose="020B0604020202020204" pitchFamily="34" charset="0"/>
              </a:rPr>
              <a:t>He interprets his imprisonment in relation to his charge to preach to Gentiles</a:t>
            </a:r>
          </a:p>
          <a:p>
            <a:pPr lvl="1"/>
            <a:r>
              <a:rPr lang="en-US" sz="2000" cap="none" dirty="0" smtClean="0">
                <a:solidFill>
                  <a:schemeClr val="bg2"/>
                </a:solidFill>
                <a:cs typeface="Arial" panose="020B0604020202020204" pitchFamily="34" charset="0"/>
              </a:rPr>
              <a:t>“A prisoner for Christ Jesus on behalf of you Gentiles” (3:1)… “So I ask you not to lose heart over what I am suffering for you, which is for your glory” (3:13).  </a:t>
            </a:r>
          </a:p>
          <a:p>
            <a:pPr lvl="1"/>
            <a:r>
              <a:rPr lang="en-US" sz="2000" cap="none" dirty="0" smtClean="0">
                <a:solidFill>
                  <a:schemeClr val="bg2"/>
                </a:solidFill>
                <a:cs typeface="Arial" panose="020B0604020202020204" pitchFamily="34" charset="0"/>
              </a:rPr>
              <a:t>When he places himself in the grander scheme of God (and true spiritual realities, cf. 5:12), his sufferings lose their power to dishearten.  Asks this same perspective for them (3:14-20)</a:t>
            </a:r>
          </a:p>
          <a:p>
            <a:r>
              <a:rPr lang="en-US" sz="2400" cap="none" dirty="0" smtClean="0">
                <a:solidFill>
                  <a:schemeClr val="bg2"/>
                </a:solidFill>
                <a:cs typeface="Arial" panose="020B0604020202020204" pitchFamily="34" charset="0"/>
              </a:rPr>
              <a:t>His imprisonment strengthens the exhortation (4:1)</a:t>
            </a:r>
            <a:r>
              <a:rPr lang="en-US" sz="2400" cap="none" dirty="0">
                <a:solidFill>
                  <a:schemeClr val="bg2"/>
                </a:solidFill>
                <a:cs typeface="Arial" panose="020B0604020202020204" pitchFamily="34" charset="0"/>
              </a:rPr>
              <a:t> </a:t>
            </a:r>
            <a:endParaRPr lang="en-US" sz="2400" cap="none" dirty="0" smtClean="0">
              <a:solidFill>
                <a:schemeClr val="bg2"/>
              </a:solidFill>
              <a:cs typeface="Arial" panose="020B0604020202020204" pitchFamily="34" charset="0"/>
            </a:endParaRPr>
          </a:p>
          <a:p>
            <a:pPr lvl="1"/>
            <a:r>
              <a:rPr lang="en-US" sz="2100" cap="none" dirty="0" smtClean="0">
                <a:solidFill>
                  <a:schemeClr val="bg2"/>
                </a:solidFill>
                <a:cs typeface="Arial" panose="020B0604020202020204" pitchFamily="34" charset="0"/>
              </a:rPr>
              <a:t>Practically, helps in urging submission (5:22-6:9), preparation for spiritual warfare and boldness (6:10-20)</a:t>
            </a:r>
            <a:endParaRPr lang="en-US" sz="2100" cap="none" dirty="0">
              <a:solidFill>
                <a:schemeClr val="bg2"/>
              </a:solidFill>
              <a:cs typeface="Arial" panose="020B0604020202020204" pitchFamily="34" charset="0"/>
            </a:endParaRPr>
          </a:p>
        </p:txBody>
      </p:sp>
    </p:spTree>
    <p:extLst>
      <p:ext uri="{BB962C8B-B14F-4D97-AF65-F5344CB8AC3E}">
        <p14:creationId xmlns:p14="http://schemas.microsoft.com/office/powerpoint/2010/main" val="217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47145"/>
            <a:ext cx="11918761" cy="798786"/>
          </a:xfrm>
        </p:spPr>
        <p:txBody>
          <a:bodyPr>
            <a:normAutofit/>
          </a:bodyPr>
          <a:lstStyle/>
          <a:p>
            <a:pPr algn="ctr"/>
            <a:r>
              <a:rPr lang="en-US" sz="3600" dirty="0" smtClean="0">
                <a:solidFill>
                  <a:schemeClr val="accent5"/>
                </a:solidFill>
              </a:rPr>
              <a:t>Colossians AS A PRISON EPISTLE</a:t>
            </a:r>
            <a:endParaRPr lang="en-US" sz="3600" dirty="0">
              <a:solidFill>
                <a:schemeClr val="accent5"/>
              </a:solidFill>
            </a:endParaRPr>
          </a:p>
        </p:txBody>
      </p:sp>
      <p:sp>
        <p:nvSpPr>
          <p:cNvPr id="3" name="Content Placeholder 2"/>
          <p:cNvSpPr>
            <a:spLocks noGrp="1"/>
          </p:cNvSpPr>
          <p:nvPr>
            <p:ph idx="1"/>
          </p:nvPr>
        </p:nvSpPr>
        <p:spPr>
          <a:xfrm>
            <a:off x="152400" y="868218"/>
            <a:ext cx="11647055" cy="5615709"/>
          </a:xfrm>
        </p:spPr>
        <p:txBody>
          <a:bodyPr>
            <a:normAutofit fontScale="92500" lnSpcReduction="10000"/>
          </a:bodyPr>
          <a:lstStyle/>
          <a:p>
            <a:endParaRPr lang="en-US" sz="2400" cap="none" dirty="0" smtClean="0">
              <a:solidFill>
                <a:schemeClr val="bg2"/>
              </a:solidFill>
              <a:cs typeface="Arial" panose="020B0604020202020204" pitchFamily="34" charset="0"/>
            </a:endParaRPr>
          </a:p>
          <a:p>
            <a:r>
              <a:rPr lang="en-US" sz="2400" cap="none" dirty="0" smtClean="0">
                <a:solidFill>
                  <a:schemeClr val="bg2"/>
                </a:solidFill>
                <a:cs typeface="Arial" panose="020B0604020202020204" pitchFamily="34" charset="0"/>
              </a:rPr>
              <a:t>How he understands his suffering (1:24-29) (cf. Acts 28:20)</a:t>
            </a:r>
            <a:endParaRPr lang="en-US" sz="2400" cap="none" dirty="0" smtClean="0">
              <a:solidFill>
                <a:schemeClr val="bg2"/>
              </a:solidFill>
              <a:cs typeface="Arial" panose="020B0604020202020204" pitchFamily="34" charset="0"/>
            </a:endParaRPr>
          </a:p>
          <a:p>
            <a:pPr lvl="1"/>
            <a:r>
              <a:rPr lang="en-US" sz="2000" cap="none" dirty="0" smtClean="0">
                <a:solidFill>
                  <a:schemeClr val="bg2"/>
                </a:solidFill>
                <a:cs typeface="Arial" panose="020B0604020202020204" pitchFamily="34" charset="0"/>
              </a:rPr>
              <a:t>“for your sake…for the sake of [Christ’s] body”</a:t>
            </a:r>
          </a:p>
          <a:p>
            <a:pPr lvl="1"/>
            <a:r>
              <a:rPr lang="en-US" sz="2000" cap="none" dirty="0" smtClean="0">
                <a:solidFill>
                  <a:schemeClr val="bg2"/>
                </a:solidFill>
                <a:cs typeface="Arial" panose="020B0604020202020204" pitchFamily="34" charset="0"/>
              </a:rPr>
              <a:t>“filling up what is lacking in Christ’s afflictions”</a:t>
            </a:r>
          </a:p>
          <a:p>
            <a:pPr lvl="1"/>
            <a:r>
              <a:rPr lang="en-US" sz="2000" cap="none" dirty="0" smtClean="0">
                <a:solidFill>
                  <a:schemeClr val="bg2"/>
                </a:solidFill>
                <a:cs typeface="Arial" panose="020B0604020202020204" pitchFamily="34" charset="0"/>
              </a:rPr>
              <a:t>“For this I toil, struggling with all his energy that he powerfully works within me”</a:t>
            </a:r>
          </a:p>
          <a:p>
            <a:r>
              <a:rPr lang="en-US" sz="2300" cap="none" dirty="0" smtClean="0">
                <a:solidFill>
                  <a:schemeClr val="bg2"/>
                </a:solidFill>
                <a:cs typeface="Arial" panose="020B0604020202020204" pitchFamily="34" charset="0"/>
              </a:rPr>
              <a:t>How he uses his suffering (2:1ff)</a:t>
            </a:r>
          </a:p>
          <a:p>
            <a:pPr lvl="1"/>
            <a:r>
              <a:rPr lang="en-US" sz="2100" cap="none" dirty="0" smtClean="0">
                <a:solidFill>
                  <a:schemeClr val="bg2"/>
                </a:solidFill>
                <a:cs typeface="Arial" panose="020B0604020202020204" pitchFamily="34" charset="0"/>
              </a:rPr>
              <a:t>“I want you to know how great a struggle I have for you and for those at Laodicea and for all who have not seen me face to face, that their hearts may be encouraged…to reach all the…understanding and the knowledge of God’s mystery, which is Christ…”</a:t>
            </a:r>
          </a:p>
          <a:p>
            <a:pPr lvl="1"/>
            <a:r>
              <a:rPr lang="en-US" sz="2100" cap="none" dirty="0" smtClean="0">
                <a:solidFill>
                  <a:schemeClr val="bg2"/>
                </a:solidFill>
                <a:cs typeface="Arial" panose="020B0604020202020204" pitchFamily="34" charset="0"/>
              </a:rPr>
              <a:t>“I say this in order that no one may delude you…”</a:t>
            </a:r>
          </a:p>
          <a:p>
            <a:pPr lvl="1"/>
            <a:r>
              <a:rPr lang="en-US" sz="2100" cap="none" dirty="0" smtClean="0">
                <a:solidFill>
                  <a:schemeClr val="bg2"/>
                </a:solidFill>
                <a:cs typeface="Arial" panose="020B0604020202020204" pitchFamily="34" charset="0"/>
              </a:rPr>
              <a:t>“See to it that no one takes you captive by philosophy and empty deceit…” (2:8)</a:t>
            </a:r>
          </a:p>
          <a:p>
            <a:pPr lvl="1"/>
            <a:r>
              <a:rPr lang="en-US" sz="2100" cap="none" dirty="0" smtClean="0">
                <a:solidFill>
                  <a:schemeClr val="bg2"/>
                </a:solidFill>
                <a:cs typeface="Arial" panose="020B0604020202020204" pitchFamily="34" charset="0"/>
              </a:rPr>
              <a:t>“He disarmed the rulers and authorities” (2:15)</a:t>
            </a:r>
          </a:p>
          <a:p>
            <a:pPr lvl="1"/>
            <a:r>
              <a:rPr lang="en-US" sz="2100" cap="none" dirty="0" smtClean="0">
                <a:solidFill>
                  <a:schemeClr val="bg2"/>
                </a:solidFill>
                <a:cs typeface="Arial" panose="020B0604020202020204" pitchFamily="34" charset="0"/>
              </a:rPr>
              <a:t>“Remember my chains” (4:18)</a:t>
            </a:r>
          </a:p>
          <a:p>
            <a:r>
              <a:rPr lang="en-US" sz="2300" cap="none" dirty="0" smtClean="0">
                <a:solidFill>
                  <a:schemeClr val="bg2"/>
                </a:solidFill>
                <a:cs typeface="Arial" panose="020B0604020202020204" pitchFamily="34" charset="0"/>
              </a:rPr>
              <a:t>Prayer: open doors, clear speech (4:2-4)</a:t>
            </a:r>
            <a:endParaRPr lang="en-US" sz="2300" cap="none" dirty="0">
              <a:solidFill>
                <a:schemeClr val="bg2"/>
              </a:solidFill>
              <a:cs typeface="Arial" panose="020B0604020202020204" pitchFamily="34" charset="0"/>
            </a:endParaRPr>
          </a:p>
        </p:txBody>
      </p:sp>
    </p:spTree>
    <p:extLst>
      <p:ext uri="{BB962C8B-B14F-4D97-AF65-F5344CB8AC3E}">
        <p14:creationId xmlns:p14="http://schemas.microsoft.com/office/powerpoint/2010/main" val="60940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 y="712629"/>
            <a:ext cx="11918761" cy="798786"/>
          </a:xfrm>
        </p:spPr>
        <p:txBody>
          <a:bodyPr>
            <a:normAutofit/>
          </a:bodyPr>
          <a:lstStyle/>
          <a:p>
            <a:pPr algn="ctr"/>
            <a:r>
              <a:rPr lang="en-US" dirty="0" err="1" smtClean="0">
                <a:solidFill>
                  <a:schemeClr val="accent5"/>
                </a:solidFill>
              </a:rPr>
              <a:t>EpHESIANS</a:t>
            </a:r>
            <a:r>
              <a:rPr lang="en-US" dirty="0" smtClean="0">
                <a:solidFill>
                  <a:schemeClr val="accent5"/>
                </a:solidFill>
              </a:rPr>
              <a:t> AND COLOSSIANS - SIMILARITIES</a:t>
            </a:r>
            <a:endParaRPr lang="en-US" dirty="0">
              <a:solidFill>
                <a:schemeClr val="accent5"/>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205706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 y="712629"/>
            <a:ext cx="11918761" cy="798786"/>
          </a:xfrm>
        </p:spPr>
        <p:txBody>
          <a:bodyPr>
            <a:normAutofit/>
          </a:bodyPr>
          <a:lstStyle/>
          <a:p>
            <a:pPr algn="ctr"/>
            <a:r>
              <a:rPr lang="en-US" dirty="0" err="1" smtClean="0">
                <a:solidFill>
                  <a:schemeClr val="accent5"/>
                </a:solidFill>
              </a:rPr>
              <a:t>EpHESIANS</a:t>
            </a:r>
            <a:r>
              <a:rPr lang="en-US" dirty="0" smtClean="0">
                <a:solidFill>
                  <a:schemeClr val="accent5"/>
                </a:solidFill>
              </a:rPr>
              <a:t> AND COLOSSIANS - SIMILARITIES</a:t>
            </a:r>
            <a:endParaRPr lang="en-US" dirty="0">
              <a:solidFill>
                <a:schemeClr val="accent5"/>
              </a:solidFill>
            </a:endParaRPr>
          </a:p>
        </p:txBody>
      </p:sp>
      <p:sp>
        <p:nvSpPr>
          <p:cNvPr id="4" name="Content Placeholder 3"/>
          <p:cNvSpPr>
            <a:spLocks noGrp="1"/>
          </p:cNvSpPr>
          <p:nvPr>
            <p:ph idx="1"/>
          </p:nvPr>
        </p:nvSpPr>
        <p:spPr/>
        <p:txBody>
          <a:bodyPr/>
          <a:lstStyle/>
          <a:p>
            <a:endParaRPr lang="en-US"/>
          </a:p>
        </p:txBody>
      </p:sp>
      <p:pic>
        <p:nvPicPr>
          <p:cNvPr id="1030" name="Picture 6" descr="The attributes of God in Ephesians and Colossians - A compa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041" y="0"/>
            <a:ext cx="7997825" cy="690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9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 y="712629"/>
            <a:ext cx="11918761" cy="798786"/>
          </a:xfrm>
        </p:spPr>
        <p:txBody>
          <a:bodyPr>
            <a:normAutofit/>
          </a:bodyPr>
          <a:lstStyle/>
          <a:p>
            <a:pPr algn="ctr"/>
            <a:r>
              <a:rPr lang="en-US" dirty="0" err="1" smtClean="0">
                <a:solidFill>
                  <a:schemeClr val="accent5"/>
                </a:solidFill>
              </a:rPr>
              <a:t>EpHESIANS</a:t>
            </a:r>
            <a:r>
              <a:rPr lang="en-US" dirty="0" smtClean="0">
                <a:solidFill>
                  <a:schemeClr val="accent5"/>
                </a:solidFill>
              </a:rPr>
              <a:t> AND COLOSSIANS - SIMILARITIES</a:t>
            </a:r>
            <a:endParaRPr lang="en-US" dirty="0">
              <a:solidFill>
                <a:schemeClr val="accent5"/>
              </a:solidFill>
            </a:endParaRPr>
          </a:p>
        </p:txBody>
      </p:sp>
      <p:sp>
        <p:nvSpPr>
          <p:cNvPr id="4" name="Content Placeholder 3"/>
          <p:cNvSpPr>
            <a:spLocks noGrp="1"/>
          </p:cNvSpPr>
          <p:nvPr>
            <p:ph idx="1"/>
          </p:nvPr>
        </p:nvSpPr>
        <p:spPr/>
        <p:txBody>
          <a:bodyPr/>
          <a:lstStyle/>
          <a:p>
            <a:endParaRPr lang="en-US"/>
          </a:p>
        </p:txBody>
      </p:sp>
      <p:pic>
        <p:nvPicPr>
          <p:cNvPr id="1028" name="Picture 4" descr="The Prison Epistles Ephesians Colossians Philemon Philippians - ppt video  onlin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827"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468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0"/>
            <a:ext cx="8676222" cy="822035"/>
          </a:xfrm>
        </p:spPr>
        <p:txBody>
          <a:bodyPr>
            <a:normAutofit fontScale="90000"/>
          </a:bodyPr>
          <a:lstStyle/>
          <a:p>
            <a:r>
              <a:rPr lang="en-US" dirty="0" smtClean="0"/>
              <a:t>Course calendar</a:t>
            </a:r>
            <a:endParaRPr lang="en-US" dirty="0"/>
          </a:p>
        </p:txBody>
      </p:sp>
      <p:sp>
        <p:nvSpPr>
          <p:cNvPr id="4" name="Subtitle 3"/>
          <p:cNvSpPr>
            <a:spLocks noGrp="1"/>
          </p:cNvSpPr>
          <p:nvPr>
            <p:ph type="subTitle" idx="1"/>
          </p:nvPr>
        </p:nvSpPr>
        <p:spPr/>
        <p:txBody>
          <a:bodyPr/>
          <a:lstStyle/>
          <a:p>
            <a:endParaRPr lang="en-US"/>
          </a:p>
        </p:txBody>
      </p:sp>
      <p:graphicFrame>
        <p:nvGraphicFramePr>
          <p:cNvPr id="5" name="Table 4"/>
          <p:cNvGraphicFramePr>
            <a:graphicFrameLocks noGrp="1"/>
          </p:cNvGraphicFramePr>
          <p:nvPr>
            <p:extLst/>
          </p:nvPr>
        </p:nvGraphicFramePr>
        <p:xfrm>
          <a:off x="0" y="62474"/>
          <a:ext cx="12192000" cy="6741800"/>
        </p:xfrm>
        <a:graphic>
          <a:graphicData uri="http://schemas.openxmlformats.org/drawingml/2006/table">
            <a:tbl>
              <a:tblPr firstRow="1" bandRow="1">
                <a:tableStyleId>{5C22544A-7EE6-4342-B048-85BDC9FD1C3A}</a:tableStyleId>
              </a:tblPr>
              <a:tblGrid>
                <a:gridCol w="561474"/>
                <a:gridCol w="1636294"/>
                <a:gridCol w="5181600"/>
                <a:gridCol w="3545306"/>
                <a:gridCol w="1267326"/>
              </a:tblGrid>
              <a:tr h="446128">
                <a:tc>
                  <a:txBody>
                    <a:bodyPr/>
                    <a:lstStyle/>
                    <a:p>
                      <a:r>
                        <a:rPr lang="en-US" sz="1800" dirty="0" smtClean="0">
                          <a:latin typeface="+mn-lt"/>
                        </a:rPr>
                        <a:t>L</a:t>
                      </a:r>
                      <a:endParaRPr lang="en-US" sz="1800" dirty="0">
                        <a:latin typeface="+mn-lt"/>
                      </a:endParaRPr>
                    </a:p>
                  </a:txBody>
                  <a:tcPr/>
                </a:tc>
                <a:tc>
                  <a:txBody>
                    <a:bodyPr/>
                    <a:lstStyle/>
                    <a:p>
                      <a:r>
                        <a:rPr lang="en-US" sz="1800" dirty="0" smtClean="0">
                          <a:latin typeface="+mn-lt"/>
                        </a:rPr>
                        <a:t>Date</a:t>
                      </a:r>
                      <a:endParaRPr lang="en-US" sz="1800" dirty="0">
                        <a:latin typeface="+mn-lt"/>
                      </a:endParaRPr>
                    </a:p>
                  </a:txBody>
                  <a:tcPr/>
                </a:tc>
                <a:tc>
                  <a:txBody>
                    <a:bodyPr/>
                    <a:lstStyle/>
                    <a:p>
                      <a:r>
                        <a:rPr lang="en-US" sz="1800" dirty="0" smtClean="0">
                          <a:latin typeface="+mn-lt"/>
                        </a:rPr>
                        <a:t>Subject</a:t>
                      </a:r>
                      <a:endParaRPr lang="en-US" sz="1800" dirty="0">
                        <a:latin typeface="+mn-lt"/>
                      </a:endParaRPr>
                    </a:p>
                  </a:txBody>
                  <a:tcPr/>
                </a:tc>
                <a:tc>
                  <a:txBody>
                    <a:bodyPr/>
                    <a:lstStyle/>
                    <a:p>
                      <a:r>
                        <a:rPr lang="en-US" sz="1800" dirty="0" smtClean="0">
                          <a:latin typeface="+mn-lt"/>
                        </a:rPr>
                        <a:t>Texts</a:t>
                      </a:r>
                      <a:endParaRPr lang="en-US" sz="1800" dirty="0">
                        <a:latin typeface="+mn-lt"/>
                      </a:endParaRPr>
                    </a:p>
                  </a:txBody>
                  <a:tcPr/>
                </a:tc>
                <a:tc>
                  <a:txBody>
                    <a:bodyPr/>
                    <a:lstStyle/>
                    <a:p>
                      <a:r>
                        <a:rPr lang="en-US" sz="1800" dirty="0" smtClean="0">
                          <a:latin typeface="+mn-lt"/>
                        </a:rPr>
                        <a:t>Dates</a:t>
                      </a:r>
                      <a:endParaRPr lang="en-US" sz="1800" dirty="0">
                        <a:latin typeface="+mn-lt"/>
                      </a:endParaRPr>
                    </a:p>
                  </a:txBody>
                  <a:tcPr/>
                </a:tc>
              </a:tr>
              <a:tr h="384156">
                <a:tc>
                  <a:txBody>
                    <a:bodyPr/>
                    <a:lstStyle/>
                    <a:p>
                      <a:r>
                        <a:rPr lang="en-US" sz="1800" dirty="0" smtClean="0">
                          <a:latin typeface="+mn-lt"/>
                        </a:rPr>
                        <a:t>1</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25-Feb-24</a:t>
                      </a:r>
                    </a:p>
                  </a:txBody>
                  <a:tcPr marL="7620" marR="7620" marT="7620" marB="0" anchor="b"/>
                </a:tc>
                <a:tc>
                  <a:txBody>
                    <a:bodyPr/>
                    <a:lstStyle/>
                    <a:p>
                      <a:pPr marL="0" indent="0" algn="l">
                        <a:buFont typeface="+mj-lt"/>
                        <a:buNone/>
                      </a:pPr>
                      <a:r>
                        <a:rPr lang="en-US" sz="1800" dirty="0" smtClean="0">
                          <a:latin typeface="+mn-lt"/>
                        </a:rPr>
                        <a:t>Background, youth and persecution</a:t>
                      </a:r>
                    </a:p>
                  </a:txBody>
                  <a:tcPr/>
                </a:tc>
                <a:tc>
                  <a:txBody>
                    <a:bodyPr/>
                    <a:lstStyle/>
                    <a:p>
                      <a:r>
                        <a:rPr lang="en-US" sz="1800" dirty="0" smtClean="0">
                          <a:latin typeface="+mn-lt"/>
                        </a:rPr>
                        <a:t>Acts 7-8</a:t>
                      </a:r>
                      <a:endParaRPr lang="en-US" sz="1800" dirty="0">
                        <a:latin typeface="+mn-lt"/>
                      </a:endParaRPr>
                    </a:p>
                  </a:txBody>
                  <a:tcPr/>
                </a:tc>
                <a:tc>
                  <a:txBody>
                    <a:bodyPr/>
                    <a:lstStyle/>
                    <a:p>
                      <a:r>
                        <a:rPr lang="en-US" sz="1800" dirty="0" smtClean="0">
                          <a:solidFill>
                            <a:schemeClr val="bg1"/>
                          </a:solidFill>
                          <a:latin typeface="+mn-lt"/>
                        </a:rPr>
                        <a:t>0 – 33</a:t>
                      </a:r>
                      <a:endParaRPr lang="en-US" sz="1800" dirty="0">
                        <a:solidFill>
                          <a:schemeClr val="bg1"/>
                        </a:solidFill>
                        <a:latin typeface="+mn-lt"/>
                      </a:endParaRPr>
                    </a:p>
                  </a:txBody>
                  <a:tcPr>
                    <a:solidFill>
                      <a:srgbClr val="C00000"/>
                    </a:solidFill>
                  </a:tcPr>
                </a:tc>
              </a:tr>
              <a:tr h="346282">
                <a:tc>
                  <a:txBody>
                    <a:bodyPr/>
                    <a:lstStyle/>
                    <a:p>
                      <a:r>
                        <a:rPr lang="en-US" sz="1800" dirty="0" smtClean="0">
                          <a:latin typeface="+mn-lt"/>
                        </a:rPr>
                        <a:t>2</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28-Feb-24</a:t>
                      </a:r>
                    </a:p>
                  </a:txBody>
                  <a:tcPr marL="7620" marR="7620" marT="7620" marB="0" anchor="b"/>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mn-lt"/>
                        </a:rPr>
                        <a:t>Conversion until Antioch</a:t>
                      </a:r>
                    </a:p>
                  </a:txBody>
                  <a:tcPr/>
                </a:tc>
                <a:tc>
                  <a:txBody>
                    <a:bodyPr/>
                    <a:lstStyle/>
                    <a:p>
                      <a:r>
                        <a:rPr lang="en-US" sz="1800" dirty="0" smtClean="0">
                          <a:latin typeface="+mn-lt"/>
                        </a:rPr>
                        <a:t>Acts 9-11,22,26; Gal. 1-2</a:t>
                      </a:r>
                      <a:endParaRPr lang="en-US" sz="1800" dirty="0">
                        <a:latin typeface="+mn-lt"/>
                      </a:endParaRPr>
                    </a:p>
                  </a:txBody>
                  <a:tcPr/>
                </a:tc>
                <a:tc>
                  <a:txBody>
                    <a:bodyPr/>
                    <a:lstStyle/>
                    <a:p>
                      <a:r>
                        <a:rPr lang="en-US" sz="1800" dirty="0" smtClean="0">
                          <a:latin typeface="+mn-lt"/>
                        </a:rPr>
                        <a:t>33 – 46</a:t>
                      </a:r>
                      <a:endParaRPr lang="en-US" sz="1800" dirty="0">
                        <a:latin typeface="+mn-lt"/>
                      </a:endParaRPr>
                    </a:p>
                  </a:txBody>
                  <a:tcPr>
                    <a:solidFill>
                      <a:srgbClr val="FFC000"/>
                    </a:solidFill>
                  </a:tcPr>
                </a:tc>
              </a:tr>
              <a:tr h="407864">
                <a:tc>
                  <a:txBody>
                    <a:bodyPr/>
                    <a:lstStyle/>
                    <a:p>
                      <a:r>
                        <a:rPr lang="en-US" sz="1800" dirty="0" smtClean="0">
                          <a:latin typeface="+mn-lt"/>
                        </a:rPr>
                        <a:t>3</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1</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st</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controversy over Gentile converts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13:1 – 15:35; Gal. 4-6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smtClean="0">
                          <a:solidFill>
                            <a:srgbClr val="000000"/>
                          </a:solidFill>
                          <a:effectLst/>
                          <a:latin typeface="+mn-lt"/>
                          <a:ea typeface="Times New Roman" panose="02020603050405020304" pitchFamily="18" charset="0"/>
                          <a:cs typeface="Times New Roman" panose="02020603050405020304" pitchFamily="18" charset="0"/>
                        </a:rPr>
                        <a:t>47 </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49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FFFF00"/>
                    </a:solidFill>
                  </a:tcPr>
                </a:tc>
              </a:tr>
              <a:tr h="407864">
                <a:tc>
                  <a:txBody>
                    <a:bodyPr/>
                    <a:lstStyle/>
                    <a:p>
                      <a:r>
                        <a:rPr lang="en-US" sz="1800" dirty="0" smtClean="0">
                          <a:latin typeface="+mn-lt"/>
                        </a:rPr>
                        <a:t>4</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6-Mar-24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1</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st</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controversy over Gentile converts</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13:1 – 15:35; Gal. 4-6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smtClean="0">
                          <a:solidFill>
                            <a:srgbClr val="000000"/>
                          </a:solidFill>
                          <a:effectLst/>
                          <a:latin typeface="+mn-lt"/>
                          <a:ea typeface="Times New Roman" panose="02020603050405020304" pitchFamily="18" charset="0"/>
                          <a:cs typeface="Times New Roman" panose="02020603050405020304" pitchFamily="18" charset="0"/>
                        </a:rPr>
                        <a:t>47 </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49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FFFF00"/>
                    </a:solidFill>
                  </a:tcPr>
                </a:tc>
              </a:tr>
              <a:tr h="338707">
                <a:tc>
                  <a:txBody>
                    <a:bodyPr/>
                    <a:lstStyle/>
                    <a:p>
                      <a:r>
                        <a:rPr lang="en-US" sz="1800" dirty="0" smtClean="0">
                          <a:latin typeface="+mn-lt"/>
                        </a:rPr>
                        <a:t>5</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10-Mar-24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2</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nd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epistles from 2</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nd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tour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15:36 – 18:22; 1&amp;2 Thess.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50 – 54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92D050"/>
                    </a:solidFill>
                  </a:tcPr>
                </a:tc>
              </a:tr>
              <a:tr h="330050">
                <a:tc>
                  <a:txBody>
                    <a:bodyPr/>
                    <a:lstStyle/>
                    <a:p>
                      <a:r>
                        <a:rPr lang="en-US" sz="1800" dirty="0" smtClean="0">
                          <a:latin typeface="+mn-lt"/>
                        </a:rPr>
                        <a:t>6</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13-Mar-24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2</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nd</a:t>
                      </a:r>
                      <a:r>
                        <a:rPr lang="en-US" sz="1800" kern="1200">
                          <a:solidFill>
                            <a:srgbClr val="000000"/>
                          </a:solidFill>
                          <a:effectLst/>
                          <a:latin typeface="+mn-lt"/>
                          <a:ea typeface="Times New Roman" panose="02020603050405020304" pitchFamily="18" charset="0"/>
                          <a:cs typeface="Times New Roman" panose="02020603050405020304" pitchFamily="18" charset="0"/>
                        </a:rPr>
                        <a:t> preaching tour; epistles from 2</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nd</a:t>
                      </a:r>
                      <a:r>
                        <a:rPr lang="en-US" sz="1800" kern="1200">
                          <a:solidFill>
                            <a:srgbClr val="000000"/>
                          </a:solidFill>
                          <a:effectLst/>
                          <a:latin typeface="+mn-lt"/>
                          <a:ea typeface="Times New Roman" panose="02020603050405020304" pitchFamily="18" charset="0"/>
                          <a:cs typeface="Times New Roman" panose="02020603050405020304" pitchFamily="18" charset="0"/>
                        </a:rPr>
                        <a:t> tour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15:36 – 18:22; 1&amp;2 Thess.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50 – 54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92D050"/>
                    </a:solidFill>
                  </a:tcPr>
                </a:tc>
              </a:tr>
              <a:tr h="386320">
                <a:tc>
                  <a:txBody>
                    <a:bodyPr/>
                    <a:lstStyle/>
                    <a:p>
                      <a:r>
                        <a:rPr lang="en-US" sz="1800" dirty="0" smtClean="0">
                          <a:latin typeface="+mn-lt"/>
                        </a:rPr>
                        <a:t>7</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17-Mar-24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3</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rd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preaching tour; epistles from 3</a:t>
                      </a:r>
                      <a:r>
                        <a:rPr lang="en-US" sz="1800" kern="1200" baseline="30000" dirty="0">
                          <a:solidFill>
                            <a:srgbClr val="000000"/>
                          </a:solidFill>
                          <a:effectLst/>
                          <a:latin typeface="+mn-lt"/>
                          <a:ea typeface="Times New Roman" panose="02020603050405020304" pitchFamily="18" charset="0"/>
                          <a:cs typeface="Times New Roman" panose="02020603050405020304" pitchFamily="18" charset="0"/>
                        </a:rPr>
                        <a:t>rd</a:t>
                      </a:r>
                      <a:r>
                        <a:rPr lang="en-US" sz="1800" kern="1200" dirty="0">
                          <a:solidFill>
                            <a:srgbClr val="000000"/>
                          </a:solidFill>
                          <a:effectLst/>
                          <a:latin typeface="+mn-lt"/>
                          <a:ea typeface="Times New Roman" panose="02020603050405020304" pitchFamily="18" charset="0"/>
                          <a:cs typeface="Times New Roman" panose="02020603050405020304" pitchFamily="18" charset="0"/>
                        </a:rPr>
                        <a:t> tour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Acts 18:23 – 20:38; Romans, 1&amp;2 Cor.</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54 – 58</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50"/>
                    </a:solidFill>
                  </a:tcPr>
                </a:tc>
              </a:tr>
              <a:tr h="319228">
                <a:tc>
                  <a:txBody>
                    <a:bodyPr/>
                    <a:lstStyle/>
                    <a:p>
                      <a:endParaRPr lang="en-US" sz="1800">
                        <a:latin typeface="+mn-lt"/>
                      </a:endParaRPr>
                    </a:p>
                  </a:txBody>
                  <a:tcPr/>
                </a:tc>
                <a:tc>
                  <a:txBody>
                    <a:bodyPr/>
                    <a:lstStyle/>
                    <a:p>
                      <a:pPr algn="ctr" fontAlgn="b"/>
                      <a:r>
                        <a:rPr lang="en-US" sz="1800" b="0" i="0" u="none" strike="noStrike" dirty="0">
                          <a:solidFill>
                            <a:srgbClr val="000000"/>
                          </a:solidFill>
                          <a:effectLst/>
                          <a:latin typeface="+mn-lt"/>
                        </a:rPr>
                        <a:t>20-Mar-24</a:t>
                      </a:r>
                    </a:p>
                  </a:txBody>
                  <a:tcPr marL="7620" marR="7620" marT="7620" marB="0" anchor="b"/>
                </a:tc>
                <a:tc>
                  <a:txBody>
                    <a:bodyPr/>
                    <a:lstStyle/>
                    <a:p>
                      <a:r>
                        <a:rPr lang="en-US" sz="1800" dirty="0" smtClean="0">
                          <a:latin typeface="+mn-lt"/>
                        </a:rPr>
                        <a:t>(No</a:t>
                      </a:r>
                      <a:r>
                        <a:rPr lang="en-US" sz="1800" baseline="0" dirty="0" smtClean="0">
                          <a:latin typeface="+mn-lt"/>
                        </a:rPr>
                        <a:t> class)</a:t>
                      </a:r>
                      <a:endParaRPr lang="en-US" sz="1800"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tr>
              <a:tr h="407864">
                <a:tc>
                  <a:txBody>
                    <a:bodyPr/>
                    <a:lstStyle/>
                    <a:p>
                      <a:r>
                        <a:rPr lang="en-US" sz="1800" dirty="0" smtClean="0">
                          <a:latin typeface="+mn-lt"/>
                        </a:rPr>
                        <a:t>8</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24-Mar-24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3</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rd</a:t>
                      </a:r>
                      <a:r>
                        <a:rPr lang="en-US" sz="1800" kern="1200">
                          <a:solidFill>
                            <a:srgbClr val="000000"/>
                          </a:solidFill>
                          <a:effectLst/>
                          <a:latin typeface="+mn-lt"/>
                          <a:ea typeface="Times New Roman" panose="02020603050405020304" pitchFamily="18" charset="0"/>
                          <a:cs typeface="Times New Roman" panose="02020603050405020304" pitchFamily="18" charset="0"/>
                        </a:rPr>
                        <a:t> preaching tour; epistles from 3</a:t>
                      </a:r>
                      <a:r>
                        <a:rPr lang="en-US" sz="1800" kern="1200" baseline="30000">
                          <a:solidFill>
                            <a:srgbClr val="000000"/>
                          </a:solidFill>
                          <a:effectLst/>
                          <a:latin typeface="+mn-lt"/>
                          <a:ea typeface="Times New Roman" panose="02020603050405020304" pitchFamily="18" charset="0"/>
                          <a:cs typeface="Times New Roman" panose="02020603050405020304" pitchFamily="18" charset="0"/>
                        </a:rPr>
                        <a:t>rd</a:t>
                      </a:r>
                      <a:r>
                        <a:rPr lang="en-US" sz="1800" kern="1200">
                          <a:solidFill>
                            <a:srgbClr val="000000"/>
                          </a:solidFill>
                          <a:effectLst/>
                          <a:latin typeface="+mn-lt"/>
                          <a:ea typeface="Times New Roman" panose="02020603050405020304" pitchFamily="18" charset="0"/>
                          <a:cs typeface="Times New Roman" panose="02020603050405020304" pitchFamily="18" charset="0"/>
                        </a:rPr>
                        <a:t> tour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18:23 – 20:38; Romans, 1&amp;2 Cor.</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54 – 58</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50"/>
                    </a:solidFill>
                  </a:tcPr>
                </a:tc>
              </a:tr>
              <a:tr h="313818">
                <a:tc>
                  <a:txBody>
                    <a:bodyPr/>
                    <a:lstStyle/>
                    <a:p>
                      <a:r>
                        <a:rPr lang="en-US" sz="1800" dirty="0" smtClean="0">
                          <a:latin typeface="+mn-lt"/>
                        </a:rPr>
                        <a:t>9</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27-Mar-24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Imprisonment in Caesarea</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21-26</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58 – 59</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solidFill>
                      <a:srgbClr val="00B0F0"/>
                    </a:solidFill>
                  </a:tcPr>
                </a:tc>
              </a:tr>
              <a:tr h="407864">
                <a:tc>
                  <a:txBody>
                    <a:bodyPr/>
                    <a:lstStyle/>
                    <a:p>
                      <a:r>
                        <a:rPr lang="en-US" sz="1800" dirty="0" smtClean="0">
                          <a:latin typeface="+mn-lt"/>
                        </a:rPr>
                        <a:t>10</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31-Mar-24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Journey to Rome; prison epistles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27-28</a:t>
                      </a:r>
                      <a:r>
                        <a:rPr lang="en-US" sz="1800" kern="1200">
                          <a:solidFill>
                            <a:srgbClr val="000000"/>
                          </a:solidFill>
                          <a:effectLst/>
                          <a:latin typeface="+mn-lt"/>
                          <a:ea typeface="Times New Roman" panose="02020603050405020304" pitchFamily="18" charset="0"/>
                          <a:cs typeface="Calibri" panose="020F0502020204030204" pitchFamily="34" charset="0"/>
                        </a:rPr>
                        <a:t>; </a:t>
                      </a:r>
                      <a:r>
                        <a:rPr lang="en-US" sz="1800" kern="1200">
                          <a:solidFill>
                            <a:srgbClr val="000000"/>
                          </a:solidFill>
                          <a:effectLst/>
                          <a:latin typeface="+mn-lt"/>
                          <a:ea typeface="Times New Roman" panose="02020603050405020304" pitchFamily="18" charset="0"/>
                          <a:cs typeface="Times New Roman" panose="02020603050405020304" pitchFamily="18" charset="0"/>
                        </a:rPr>
                        <a:t>Eph., Phi., Col., Phlm.</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60 – 61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r>
              <a:tr h="442368">
                <a:tc>
                  <a:txBody>
                    <a:bodyPr/>
                    <a:lstStyle/>
                    <a:p>
                      <a:r>
                        <a:rPr lang="en-US" sz="1800" dirty="0" smtClean="0">
                          <a:latin typeface="+mn-lt"/>
                        </a:rPr>
                        <a:t>11</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3-Apr-24</a:t>
                      </a:r>
                    </a:p>
                  </a:txBody>
                  <a:tcPr marL="7620" marR="7620" marT="7620" marB="0" anchor="b"/>
                </a:tc>
                <a:tc>
                  <a:txBody>
                    <a:bodyPr/>
                    <a:lstStyle/>
                    <a:p>
                      <a:pPr marL="0" marR="0" algn="l">
                        <a:spcBef>
                          <a:spcPts val="0"/>
                        </a:spcBef>
                        <a:spcAft>
                          <a:spcPts val="0"/>
                        </a:spcAft>
                      </a:pPr>
                      <a:r>
                        <a:rPr lang="en-US" sz="1800" kern="1200" dirty="0">
                          <a:solidFill>
                            <a:srgbClr val="000000"/>
                          </a:solidFill>
                          <a:effectLst/>
                          <a:latin typeface="+mn-lt"/>
                          <a:ea typeface="Times New Roman" panose="02020603050405020304" pitchFamily="18" charset="0"/>
                          <a:cs typeface="Times New Roman" panose="02020603050405020304" pitchFamily="18" charset="0"/>
                        </a:rPr>
                        <a:t>Journey to Rome; prison epistles </a:t>
                      </a:r>
                      <a:endParaRPr lang="en-US" sz="1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Acts 27-28</a:t>
                      </a:r>
                      <a:r>
                        <a:rPr lang="en-US" sz="1800" kern="1200">
                          <a:solidFill>
                            <a:srgbClr val="000000"/>
                          </a:solidFill>
                          <a:effectLst/>
                          <a:latin typeface="+mn-lt"/>
                          <a:ea typeface="Times New Roman" panose="02020603050405020304" pitchFamily="18" charset="0"/>
                          <a:cs typeface="Calibri" panose="020F0502020204030204" pitchFamily="34" charset="0"/>
                        </a:rPr>
                        <a:t>; </a:t>
                      </a:r>
                      <a:r>
                        <a:rPr lang="en-US" sz="1800" kern="1200">
                          <a:solidFill>
                            <a:srgbClr val="000000"/>
                          </a:solidFill>
                          <a:effectLst/>
                          <a:latin typeface="+mn-lt"/>
                          <a:ea typeface="Times New Roman" panose="02020603050405020304" pitchFamily="18" charset="0"/>
                          <a:cs typeface="Times New Roman" panose="02020603050405020304" pitchFamily="18" charset="0"/>
                        </a:rPr>
                        <a:t>Eph., Phi., Col., Phlm.</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60 – 61</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0070C0"/>
                    </a:solidFill>
                  </a:tcPr>
                </a:tc>
              </a:tr>
              <a:tr h="395438">
                <a:tc>
                  <a:txBody>
                    <a:bodyPr/>
                    <a:lstStyle/>
                    <a:p>
                      <a:r>
                        <a:rPr lang="en-US" sz="1800" dirty="0" smtClean="0">
                          <a:latin typeface="+mn-lt"/>
                        </a:rPr>
                        <a:t>12</a:t>
                      </a:r>
                      <a:endParaRPr lang="en-US" sz="1800" dirty="0">
                        <a:latin typeface="+mn-lt"/>
                      </a:endParaRPr>
                    </a:p>
                  </a:txBody>
                  <a:tcPr/>
                </a:tc>
                <a:tc>
                  <a:txBody>
                    <a:bodyPr/>
                    <a:lstStyle/>
                    <a:p>
                      <a:pPr algn="ctr" fontAlgn="b"/>
                      <a:r>
                        <a:rPr lang="en-US" sz="1800" b="0" i="0" u="none" strike="noStrike" dirty="0">
                          <a:solidFill>
                            <a:srgbClr val="000000"/>
                          </a:solidFill>
                          <a:effectLst/>
                          <a:latin typeface="+mn-lt"/>
                        </a:rPr>
                        <a:t>7-Apr-24</a:t>
                      </a:r>
                    </a:p>
                  </a:txBody>
                  <a:tcPr marL="7620" marR="7620" marT="7620" marB="0" anchor="b"/>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Life after Acts; preacher epistles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kern="1200">
                          <a:solidFill>
                            <a:srgbClr val="000000"/>
                          </a:solidFill>
                          <a:effectLst/>
                          <a:latin typeface="+mn-lt"/>
                          <a:ea typeface="Times New Roman" panose="02020603050405020304" pitchFamily="18" charset="0"/>
                          <a:cs typeface="Times New Roman" panose="02020603050405020304" pitchFamily="18" charset="0"/>
                        </a:rPr>
                        <a:t>1&amp;2 Timothy, Titus</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kern="1200" dirty="0">
                          <a:solidFill>
                            <a:srgbClr val="000000"/>
                          </a:solidFill>
                          <a:effectLst/>
                          <a:latin typeface="+mn-lt"/>
                          <a:ea typeface="Calibri" panose="020F0502020204030204" pitchFamily="34" charset="0"/>
                          <a:cs typeface="Calibri" panose="020F0502020204030204" pitchFamily="34" charset="0"/>
                        </a:rPr>
                        <a:t>62 – 68</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7030A0"/>
                    </a:solidFill>
                  </a:tcPr>
                </a:tc>
              </a:tr>
              <a:tr h="395438">
                <a:tc>
                  <a:txBody>
                    <a:bodyPr/>
                    <a:lstStyle/>
                    <a:p>
                      <a:r>
                        <a:rPr lang="en-US" sz="1800" dirty="0" smtClean="0">
                          <a:latin typeface="+mn-lt"/>
                        </a:rPr>
                        <a:t>13</a:t>
                      </a:r>
                      <a:endParaRPr lang="en-US" sz="1800" dirty="0">
                        <a:latin typeface="+mn-lt"/>
                      </a:endParaRPr>
                    </a:p>
                  </a:txBody>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10-Apr-24</a:t>
                      </a:r>
                    </a:p>
                  </a:txBody>
                  <a:tcPr marL="7620" marR="7620" marT="7620" marB="0" anchor="b"/>
                </a:tc>
                <a:tc>
                  <a:txBody>
                    <a:bodyPr/>
                    <a:lstStyle/>
                    <a:p>
                      <a:r>
                        <a:rPr lang="en-US" sz="1800" kern="1200" dirty="0" smtClean="0">
                          <a:solidFill>
                            <a:schemeClr val="dk1"/>
                          </a:solidFill>
                          <a:effectLst/>
                          <a:latin typeface="+mn-lt"/>
                          <a:ea typeface="+mn-ea"/>
                          <a:cs typeface="+mn-cs"/>
                        </a:rPr>
                        <a:t>Overflow and review</a:t>
                      </a:r>
                      <a:endParaRPr lang="en-US" sz="1800" dirty="0">
                        <a:latin typeface="+mn-lt"/>
                      </a:endParaRPr>
                    </a:p>
                  </a:txBody>
                  <a:tcPr/>
                </a:tc>
                <a:tc>
                  <a:txBody>
                    <a:bodyPr/>
                    <a:lstStyle/>
                    <a:p>
                      <a:endParaRPr lang="en-US" sz="1800" dirty="0">
                        <a:latin typeface="+mn-lt"/>
                      </a:endParaRPr>
                    </a:p>
                  </a:txBody>
                  <a:tcPr/>
                </a:tc>
                <a:tc>
                  <a:txBody>
                    <a:bodyPr/>
                    <a:lstStyle/>
                    <a:p>
                      <a:endParaRPr lang="en-US" sz="1800" dirty="0">
                        <a:latin typeface="+mn-lt"/>
                      </a:endParaRPr>
                    </a:p>
                  </a:txBody>
                  <a:tcPr/>
                </a:tc>
              </a:tr>
            </a:tbl>
          </a:graphicData>
        </a:graphic>
      </p:graphicFrame>
      <p:sp>
        <p:nvSpPr>
          <p:cNvPr id="6" name="Rectangle 5"/>
          <p:cNvSpPr/>
          <p:nvPr/>
        </p:nvSpPr>
        <p:spPr>
          <a:xfrm>
            <a:off x="0" y="4918281"/>
            <a:ext cx="10924104" cy="1103773"/>
          </a:xfrm>
          <a:prstGeom prst="rect">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6992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 y="712629"/>
            <a:ext cx="11918761" cy="798786"/>
          </a:xfrm>
        </p:spPr>
        <p:txBody>
          <a:bodyPr>
            <a:normAutofit/>
          </a:bodyPr>
          <a:lstStyle/>
          <a:p>
            <a:pPr algn="ctr"/>
            <a:r>
              <a:rPr lang="en-US" dirty="0" err="1" smtClean="0">
                <a:solidFill>
                  <a:schemeClr val="accent5"/>
                </a:solidFill>
              </a:rPr>
              <a:t>EpHESIANS</a:t>
            </a:r>
            <a:r>
              <a:rPr lang="en-US" dirty="0" smtClean="0">
                <a:solidFill>
                  <a:schemeClr val="accent5"/>
                </a:solidFill>
              </a:rPr>
              <a:t> AND COLOSSIANS - SIMILARITIES</a:t>
            </a:r>
            <a:endParaRPr lang="en-US" dirty="0">
              <a:solidFill>
                <a:schemeClr val="accent5"/>
              </a:solidFill>
            </a:endParaRPr>
          </a:p>
        </p:txBody>
      </p:sp>
      <p:sp>
        <p:nvSpPr>
          <p:cNvPr id="4" name="Content Placeholder 3"/>
          <p:cNvSpPr>
            <a:spLocks noGrp="1"/>
          </p:cNvSpPr>
          <p:nvPr>
            <p:ph idx="1"/>
          </p:nvPr>
        </p:nvSpPr>
        <p:spPr/>
        <p:txBody>
          <a:bodyPr/>
          <a:lstStyle/>
          <a:p>
            <a:endParaRPr lang="en-US"/>
          </a:p>
        </p:txBody>
      </p:sp>
      <p:pic>
        <p:nvPicPr>
          <p:cNvPr id="1026" name="Picture 2" descr="Gift of God in Ephesians 2-#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0"/>
            <a:ext cx="98378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97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 y="712629"/>
            <a:ext cx="11918761" cy="798786"/>
          </a:xfrm>
        </p:spPr>
        <p:txBody>
          <a:bodyPr>
            <a:normAutofit/>
          </a:bodyPr>
          <a:lstStyle/>
          <a:p>
            <a:pPr algn="ctr"/>
            <a:r>
              <a:rPr lang="en-US" dirty="0" err="1" smtClean="0">
                <a:solidFill>
                  <a:schemeClr val="accent5"/>
                </a:solidFill>
              </a:rPr>
              <a:t>EpHESIANS</a:t>
            </a:r>
            <a:r>
              <a:rPr lang="en-US" dirty="0" smtClean="0">
                <a:solidFill>
                  <a:schemeClr val="accent5"/>
                </a:solidFill>
              </a:rPr>
              <a:t> AND COLOSSIANS - DIFFERENCES</a:t>
            </a:r>
            <a:endParaRPr lang="en-US" dirty="0">
              <a:solidFill>
                <a:schemeClr val="accent5"/>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230829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 y="712629"/>
            <a:ext cx="11918761" cy="798786"/>
          </a:xfrm>
        </p:spPr>
        <p:txBody>
          <a:bodyPr>
            <a:normAutofit/>
          </a:bodyPr>
          <a:lstStyle/>
          <a:p>
            <a:pPr algn="ctr"/>
            <a:r>
              <a:rPr lang="en-US" dirty="0" err="1" smtClean="0">
                <a:solidFill>
                  <a:schemeClr val="accent5"/>
                </a:solidFill>
              </a:rPr>
              <a:t>EpHESIANS</a:t>
            </a:r>
            <a:r>
              <a:rPr lang="en-US" dirty="0" smtClean="0">
                <a:solidFill>
                  <a:schemeClr val="accent5"/>
                </a:solidFill>
              </a:rPr>
              <a:t> AND COLOSSIANS - DIFFERENCES</a:t>
            </a:r>
            <a:endParaRPr lang="en-US" dirty="0">
              <a:solidFill>
                <a:schemeClr val="accent5"/>
              </a:solidFill>
            </a:endParaRPr>
          </a:p>
        </p:txBody>
      </p:sp>
      <p:sp>
        <p:nvSpPr>
          <p:cNvPr id="4" name="Content Placeholder 3"/>
          <p:cNvSpPr>
            <a:spLocks noGrp="1"/>
          </p:cNvSpPr>
          <p:nvPr>
            <p:ph idx="1"/>
          </p:nvPr>
        </p:nvSpPr>
        <p:spPr/>
        <p:txBody>
          <a:bodyPr/>
          <a:lstStyle/>
          <a:p>
            <a:endParaRPr lang="en-US" dirty="0"/>
          </a:p>
        </p:txBody>
      </p:sp>
      <p:pic>
        <p:nvPicPr>
          <p:cNvPr id="4098" name="Picture 2" descr="The Prison Epistles Ephesians Colossians Philemon Philippians - ppt video  online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9265" y="5609687"/>
            <a:ext cx="4165057" cy="461665"/>
          </a:xfrm>
          <a:prstGeom prst="rect">
            <a:avLst/>
          </a:prstGeom>
          <a:solidFill>
            <a:schemeClr val="accent5">
              <a:lumMod val="40000"/>
              <a:lumOff val="60000"/>
            </a:schemeClr>
          </a:solidFill>
        </p:spPr>
        <p:txBody>
          <a:bodyPr wrap="square" rtlCol="0">
            <a:spAutoFit/>
          </a:bodyPr>
          <a:lstStyle/>
          <a:p>
            <a:pPr algn="ctr"/>
            <a:r>
              <a:rPr lang="es-ES" sz="2400" b="1" dirty="0" err="1" smtClean="0">
                <a:solidFill>
                  <a:prstClr val="black"/>
                </a:solidFill>
              </a:rPr>
              <a:t>Why</a:t>
            </a:r>
            <a:r>
              <a:rPr lang="es-ES" sz="2400" b="1" dirty="0" smtClean="0">
                <a:solidFill>
                  <a:prstClr val="black"/>
                </a:solidFill>
              </a:rPr>
              <a:t>? (Col 4:16)</a:t>
            </a:r>
            <a:endParaRPr lang="en-US" sz="2400" b="1" dirty="0">
              <a:solidFill>
                <a:prstClr val="black"/>
              </a:solidFill>
            </a:endParaRPr>
          </a:p>
        </p:txBody>
      </p:sp>
      <p:sp>
        <p:nvSpPr>
          <p:cNvPr id="12" name="TextBox 11"/>
          <p:cNvSpPr txBox="1"/>
          <p:nvPr/>
        </p:nvSpPr>
        <p:spPr>
          <a:xfrm>
            <a:off x="7924149" y="5575417"/>
            <a:ext cx="4165057" cy="830997"/>
          </a:xfrm>
          <a:prstGeom prst="rect">
            <a:avLst/>
          </a:prstGeom>
          <a:solidFill>
            <a:schemeClr val="accent5">
              <a:lumMod val="40000"/>
              <a:lumOff val="60000"/>
            </a:schemeClr>
          </a:solidFill>
        </p:spPr>
        <p:txBody>
          <a:bodyPr wrap="square" rtlCol="0">
            <a:spAutoFit/>
          </a:bodyPr>
          <a:lstStyle/>
          <a:p>
            <a:pPr algn="ctr"/>
            <a:r>
              <a:rPr lang="es-ES" sz="2400" b="1" dirty="0" err="1" smtClean="0">
                <a:solidFill>
                  <a:prstClr val="black"/>
                </a:solidFill>
              </a:rPr>
              <a:t>Sources</a:t>
            </a:r>
            <a:r>
              <a:rPr lang="es-ES" sz="2400" b="1" dirty="0" smtClean="0">
                <a:solidFill>
                  <a:prstClr val="black"/>
                </a:solidFill>
              </a:rPr>
              <a:t>? (Col </a:t>
            </a:r>
            <a:r>
              <a:rPr lang="es-ES" sz="2400" b="1" dirty="0" smtClean="0">
                <a:solidFill>
                  <a:prstClr val="black"/>
                </a:solidFill>
              </a:rPr>
              <a:t>4:9, 12 </a:t>
            </a:r>
            <a:r>
              <a:rPr lang="es-ES" sz="2400" b="1" dirty="0" err="1" smtClean="0">
                <a:solidFill>
                  <a:prstClr val="black"/>
                </a:solidFill>
              </a:rPr>
              <a:t>with</a:t>
            </a:r>
            <a:r>
              <a:rPr lang="es-ES" sz="2400" b="1" dirty="0" smtClean="0">
                <a:solidFill>
                  <a:prstClr val="black"/>
                </a:solidFill>
              </a:rPr>
              <a:t> </a:t>
            </a:r>
            <a:r>
              <a:rPr lang="es-ES" sz="2400" b="1" dirty="0" err="1" smtClean="0">
                <a:solidFill>
                  <a:prstClr val="black"/>
                </a:solidFill>
              </a:rPr>
              <a:t>Philemon</a:t>
            </a:r>
            <a:r>
              <a:rPr lang="es-ES" sz="2400" b="1" dirty="0" smtClean="0">
                <a:solidFill>
                  <a:prstClr val="black"/>
                </a:solidFill>
              </a:rPr>
              <a:t> </a:t>
            </a:r>
            <a:r>
              <a:rPr lang="es-ES" sz="2400" b="1" dirty="0" smtClean="0">
                <a:solidFill>
                  <a:prstClr val="black"/>
                </a:solidFill>
              </a:rPr>
              <a:t>10, </a:t>
            </a:r>
            <a:r>
              <a:rPr lang="es-ES" sz="2400" b="1" dirty="0" smtClean="0">
                <a:solidFill>
                  <a:prstClr val="black"/>
                </a:solidFill>
              </a:rPr>
              <a:t>23</a:t>
            </a:r>
            <a:r>
              <a:rPr lang="es-ES" sz="2400" b="1" dirty="0" smtClean="0">
                <a:solidFill>
                  <a:prstClr val="black"/>
                </a:solidFill>
              </a:rPr>
              <a:t>)</a:t>
            </a:r>
            <a:endParaRPr lang="en-US" sz="2400" b="1" dirty="0">
              <a:solidFill>
                <a:prstClr val="black"/>
              </a:solidFill>
            </a:endParaRPr>
          </a:p>
        </p:txBody>
      </p:sp>
      <p:sp>
        <p:nvSpPr>
          <p:cNvPr id="13" name="Right Arrow 12"/>
          <p:cNvSpPr/>
          <p:nvPr/>
        </p:nvSpPr>
        <p:spPr>
          <a:xfrm rot="19557855">
            <a:off x="73718" y="4287383"/>
            <a:ext cx="2759260" cy="640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rot="13939505">
            <a:off x="8861781" y="4287383"/>
            <a:ext cx="2289791" cy="640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72099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 y="712629"/>
            <a:ext cx="11918761" cy="798786"/>
          </a:xfrm>
        </p:spPr>
        <p:txBody>
          <a:bodyPr>
            <a:normAutofit/>
          </a:bodyPr>
          <a:lstStyle/>
          <a:p>
            <a:pPr algn="ctr"/>
            <a:r>
              <a:rPr lang="en-US" dirty="0" err="1" smtClean="0">
                <a:solidFill>
                  <a:schemeClr val="accent5"/>
                </a:solidFill>
              </a:rPr>
              <a:t>EpHESIANS</a:t>
            </a:r>
            <a:r>
              <a:rPr lang="en-US" dirty="0" smtClean="0">
                <a:solidFill>
                  <a:schemeClr val="accent5"/>
                </a:solidFill>
              </a:rPr>
              <a:t> AND COLOSSIANS - DIFFERENCES</a:t>
            </a:r>
            <a:endParaRPr lang="en-US" dirty="0">
              <a:solidFill>
                <a:schemeClr val="accent5"/>
              </a:solidFill>
            </a:endParaRPr>
          </a:p>
        </p:txBody>
      </p:sp>
      <p:sp>
        <p:nvSpPr>
          <p:cNvPr id="4" name="Content Placeholder 3"/>
          <p:cNvSpPr>
            <a:spLocks noGrp="1"/>
          </p:cNvSpPr>
          <p:nvPr>
            <p:ph idx="1"/>
          </p:nvPr>
        </p:nvSpPr>
        <p:spPr/>
        <p:txBody>
          <a:bodyPr/>
          <a:lstStyle/>
          <a:p>
            <a:endParaRPr lang="en-US" dirty="0"/>
          </a:p>
        </p:txBody>
      </p:sp>
      <p:pic>
        <p:nvPicPr>
          <p:cNvPr id="7170" name="Picture 2" descr="Paul's journey to &amp; imprisonment in Rome Acts Letter Writing continues from  Rome with Ephesians, Philippians, Colossians, Philemon, &amp; Hebrew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827"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313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47" y="500962"/>
            <a:ext cx="11918761" cy="798786"/>
          </a:xfrm>
        </p:spPr>
        <p:txBody>
          <a:bodyPr>
            <a:normAutofit/>
          </a:bodyPr>
          <a:lstStyle/>
          <a:p>
            <a:pPr algn="ctr"/>
            <a:r>
              <a:rPr lang="en-US" dirty="0" smtClean="0">
                <a:solidFill>
                  <a:schemeClr val="accent5"/>
                </a:solidFill>
              </a:rPr>
              <a:t>Philemon</a:t>
            </a:r>
            <a:endParaRPr lang="en-US" dirty="0">
              <a:solidFill>
                <a:schemeClr val="accent5"/>
              </a:solidFill>
            </a:endParaRPr>
          </a:p>
        </p:txBody>
      </p:sp>
      <p:sp>
        <p:nvSpPr>
          <p:cNvPr id="3" name="Content Placeholder 2"/>
          <p:cNvSpPr>
            <a:spLocks noGrp="1"/>
          </p:cNvSpPr>
          <p:nvPr>
            <p:ph idx="1"/>
          </p:nvPr>
        </p:nvSpPr>
        <p:spPr>
          <a:xfrm>
            <a:off x="824163" y="1233237"/>
            <a:ext cx="10226842" cy="5270365"/>
          </a:xfrm>
          <a:gradFill flip="none" rotWithShape="1">
            <a:gsLst>
              <a:gs pos="0">
                <a:schemeClr val="accent5"/>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p:spPr>
        <p:txBody>
          <a:bodyPr>
            <a:normAutofit/>
          </a:bodyPr>
          <a:lstStyle/>
          <a:p>
            <a:r>
              <a:rPr lang="en-US" cap="none" dirty="0" smtClean="0">
                <a:solidFill>
                  <a:schemeClr val="bg2"/>
                </a:solidFill>
                <a:cs typeface="Arial" panose="020B0604020202020204" pitchFamily="34" charset="0"/>
              </a:rPr>
              <a:t>3 outstanding debts</a:t>
            </a:r>
          </a:p>
          <a:p>
            <a:pPr lvl="1"/>
            <a:r>
              <a:rPr lang="en-US" cap="none" dirty="0" err="1" smtClean="0">
                <a:solidFill>
                  <a:schemeClr val="bg2"/>
                </a:solidFill>
                <a:cs typeface="Arial" panose="020B0604020202020204" pitchFamily="34" charset="0"/>
              </a:rPr>
              <a:t>Onesimus</a:t>
            </a:r>
            <a:r>
              <a:rPr lang="en-US" cap="none" dirty="0" smtClean="0">
                <a:solidFill>
                  <a:schemeClr val="bg2"/>
                </a:solidFill>
                <a:cs typeface="Arial" panose="020B0604020202020204" pitchFamily="34" charset="0"/>
              </a:rPr>
              <a:t> / owed Philemon what he stole, his life; needed to return for punishment</a:t>
            </a:r>
          </a:p>
          <a:p>
            <a:pPr lvl="1"/>
            <a:r>
              <a:rPr lang="en-US" cap="none" dirty="0" smtClean="0">
                <a:solidFill>
                  <a:schemeClr val="bg2"/>
                </a:solidFill>
                <a:cs typeface="Arial" panose="020B0604020202020204" pitchFamily="34" charset="0"/>
              </a:rPr>
              <a:t>Paul / owed Philemon the value of each day’s lost work; charge it my account</a:t>
            </a:r>
          </a:p>
          <a:p>
            <a:pPr lvl="1"/>
            <a:r>
              <a:rPr lang="en-US" cap="none" dirty="0" smtClean="0">
                <a:solidFill>
                  <a:schemeClr val="bg2"/>
                </a:solidFill>
                <a:cs typeface="Arial" panose="020B0604020202020204" pitchFamily="34" charset="0"/>
              </a:rPr>
              <a:t>Philemon / owed Paul his new life in Christ (19); needed to welcome </a:t>
            </a:r>
            <a:r>
              <a:rPr lang="en-US" cap="none" dirty="0" err="1" smtClean="0">
                <a:solidFill>
                  <a:schemeClr val="bg2"/>
                </a:solidFill>
                <a:cs typeface="Arial" panose="020B0604020202020204" pitchFamily="34" charset="0"/>
              </a:rPr>
              <a:t>Onesimus</a:t>
            </a:r>
            <a:r>
              <a:rPr lang="en-US" cap="none" dirty="0" smtClean="0">
                <a:solidFill>
                  <a:schemeClr val="bg2"/>
                </a:solidFill>
                <a:cs typeface="Arial" panose="020B0604020202020204" pitchFamily="34" charset="0"/>
              </a:rPr>
              <a:t> as a brother; even better: free him, return him to me (?)</a:t>
            </a:r>
          </a:p>
          <a:p>
            <a:r>
              <a:rPr lang="en-US" cap="none" dirty="0" smtClean="0">
                <a:solidFill>
                  <a:schemeClr val="bg2"/>
                </a:solidFill>
                <a:cs typeface="Arial" panose="020B0604020202020204" pitchFamily="34" charset="0"/>
              </a:rPr>
              <a:t>Mat 6:12 – key to daily decisions</a:t>
            </a:r>
          </a:p>
          <a:p>
            <a:endParaRPr lang="en-US" cap="none" dirty="0" smtClean="0">
              <a:solidFill>
                <a:schemeClr val="bg2"/>
              </a:solidFill>
              <a:cs typeface="Arial" panose="020B0604020202020204" pitchFamily="34" charset="0"/>
            </a:endParaRPr>
          </a:p>
          <a:p>
            <a:pPr lvl="1"/>
            <a:endParaRPr lang="en-US" cap="none" dirty="0">
              <a:solidFill>
                <a:schemeClr val="bg2"/>
              </a:solidFill>
              <a:cs typeface="Arial" panose="020B0604020202020204" pitchFamily="34" charset="0"/>
            </a:endParaRPr>
          </a:p>
        </p:txBody>
      </p:sp>
    </p:spTree>
    <p:extLst>
      <p:ext uri="{BB962C8B-B14F-4D97-AF65-F5344CB8AC3E}">
        <p14:creationId xmlns:p14="http://schemas.microsoft.com/office/powerpoint/2010/main" val="145242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9218" name="Picture 2" descr="https://slideplayer.com/slide/244795/1/images/45/What+is+the+attitude+of+Chr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14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7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415601" y="0"/>
            <a:ext cx="11360800" cy="988503"/>
          </a:xfrm>
          <a:prstGeom prst="rect">
            <a:avLst/>
          </a:prstGeom>
        </p:spPr>
        <p:txBody>
          <a:bodyPr spcFirstLastPara="1" wrap="square" lIns="121900" tIns="121900" rIns="121900" bIns="121900" anchor="ctr" anchorCtr="0">
            <a:normAutofit/>
          </a:bodyPr>
          <a:lstStyle/>
          <a:p>
            <a:pPr rtl="0"/>
            <a:r>
              <a:rPr lang="en-US" sz="4267" b="1" dirty="0" smtClean="0">
                <a:solidFill>
                  <a:schemeClr val="accent5"/>
                </a:solidFill>
              </a:rPr>
              <a:t>Have this mind among yourselves</a:t>
            </a:r>
            <a:endParaRPr sz="2933" b="1" i="1" dirty="0"/>
          </a:p>
        </p:txBody>
      </p:sp>
      <p:sp>
        <p:nvSpPr>
          <p:cNvPr id="112" name="Google Shape;112;p18"/>
          <p:cNvSpPr/>
          <p:nvPr/>
        </p:nvSpPr>
        <p:spPr>
          <a:xfrm rot="-2504853">
            <a:off x="5456401" y="2620839"/>
            <a:ext cx="9247731" cy="85925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2" name="Google Shape;122;p18"/>
          <p:cNvSpPr txBox="1"/>
          <p:nvPr/>
        </p:nvSpPr>
        <p:spPr>
          <a:xfrm>
            <a:off x="988617" y="762100"/>
            <a:ext cx="2141200"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b="1" i="1" kern="0" dirty="0" smtClean="0">
                <a:solidFill>
                  <a:srgbClr val="000000"/>
                </a:solidFill>
                <a:cs typeface="Arial"/>
                <a:sym typeface="Arial"/>
              </a:rPr>
              <a:t>Jesus</a:t>
            </a:r>
            <a:endParaRPr sz="2933" b="1" i="1" kern="0" dirty="0">
              <a:solidFill>
                <a:srgbClr val="000000"/>
              </a:solidFill>
              <a:cs typeface="Arial"/>
              <a:sym typeface="Arial"/>
            </a:endParaRPr>
          </a:p>
        </p:txBody>
      </p:sp>
      <p:sp>
        <p:nvSpPr>
          <p:cNvPr id="123" name="Google Shape;123;p18"/>
          <p:cNvSpPr txBox="1"/>
          <p:nvPr/>
        </p:nvSpPr>
        <p:spPr>
          <a:xfrm>
            <a:off x="2403867" y="762100"/>
            <a:ext cx="2141200"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b="1" i="1" kern="0" dirty="0">
                <a:solidFill>
                  <a:srgbClr val="000000"/>
                </a:solidFill>
                <a:cs typeface="Arial"/>
                <a:sym typeface="Arial"/>
              </a:rPr>
              <a:t>// </a:t>
            </a:r>
            <a:r>
              <a:rPr lang="en" sz="2933" b="1" i="1" kern="0" dirty="0" smtClean="0">
                <a:solidFill>
                  <a:srgbClr val="000000"/>
                </a:solidFill>
                <a:cs typeface="Arial"/>
                <a:sym typeface="Arial"/>
              </a:rPr>
              <a:t>Paul</a:t>
            </a:r>
            <a:endParaRPr sz="2933" b="1" i="1" kern="0" dirty="0">
              <a:solidFill>
                <a:srgbClr val="000000"/>
              </a:solidFill>
              <a:cs typeface="Arial"/>
              <a:sym typeface="Arial"/>
            </a:endParaRPr>
          </a:p>
        </p:txBody>
      </p:sp>
      <p:sp>
        <p:nvSpPr>
          <p:cNvPr id="7" name="Google Shape;111;p18"/>
          <p:cNvSpPr/>
          <p:nvPr/>
        </p:nvSpPr>
        <p:spPr>
          <a:xfrm rot="1831624">
            <a:off x="396169" y="3961224"/>
            <a:ext cx="6156567" cy="85964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pic>
        <p:nvPicPr>
          <p:cNvPr id="8" name="Google Shape;113;p18"/>
          <p:cNvPicPr preferRelativeResize="0"/>
          <p:nvPr/>
        </p:nvPicPr>
        <p:blipFill>
          <a:blip r:embed="rId3">
            <a:alphaModFix/>
          </a:blip>
          <a:stretch>
            <a:fillRect/>
          </a:stretch>
        </p:blipFill>
        <p:spPr>
          <a:xfrm>
            <a:off x="1181867" y="2457233"/>
            <a:ext cx="1754701" cy="1776632"/>
          </a:xfrm>
          <a:prstGeom prst="rect">
            <a:avLst/>
          </a:prstGeom>
          <a:noFill/>
          <a:ln>
            <a:noFill/>
          </a:ln>
        </p:spPr>
      </p:pic>
      <p:pic>
        <p:nvPicPr>
          <p:cNvPr id="9" name="Google Shape;114;p18"/>
          <p:cNvPicPr preferRelativeResize="0"/>
          <p:nvPr/>
        </p:nvPicPr>
        <p:blipFill>
          <a:blip r:embed="rId4">
            <a:alphaModFix/>
          </a:blip>
          <a:stretch>
            <a:fillRect/>
          </a:stretch>
        </p:blipFill>
        <p:spPr>
          <a:xfrm>
            <a:off x="1" y="1459692"/>
            <a:ext cx="2262900" cy="997533"/>
          </a:xfrm>
          <a:prstGeom prst="rect">
            <a:avLst/>
          </a:prstGeom>
          <a:noFill/>
          <a:ln>
            <a:noFill/>
          </a:ln>
        </p:spPr>
      </p:pic>
      <p:pic>
        <p:nvPicPr>
          <p:cNvPr id="10" name="Google Shape;115;p18"/>
          <p:cNvPicPr preferRelativeResize="0"/>
          <p:nvPr/>
        </p:nvPicPr>
        <p:blipFill>
          <a:blip r:embed="rId5">
            <a:alphaModFix/>
          </a:blip>
          <a:stretch>
            <a:fillRect/>
          </a:stretch>
        </p:blipFill>
        <p:spPr>
          <a:xfrm>
            <a:off x="2936560" y="3532727"/>
            <a:ext cx="1560533" cy="1914200"/>
          </a:xfrm>
          <a:prstGeom prst="rect">
            <a:avLst/>
          </a:prstGeom>
          <a:noFill/>
          <a:ln>
            <a:noFill/>
          </a:ln>
        </p:spPr>
      </p:pic>
      <p:pic>
        <p:nvPicPr>
          <p:cNvPr id="11" name="Google Shape;116;p18"/>
          <p:cNvPicPr preferRelativeResize="0"/>
          <p:nvPr/>
        </p:nvPicPr>
        <p:blipFill>
          <a:blip r:embed="rId6">
            <a:alphaModFix/>
          </a:blip>
          <a:stretch>
            <a:fillRect/>
          </a:stretch>
        </p:blipFill>
        <p:spPr>
          <a:xfrm>
            <a:off x="4568735" y="4233867"/>
            <a:ext cx="946335" cy="2099199"/>
          </a:xfrm>
          <a:prstGeom prst="rect">
            <a:avLst/>
          </a:prstGeom>
          <a:noFill/>
          <a:ln>
            <a:noFill/>
          </a:ln>
        </p:spPr>
      </p:pic>
      <p:pic>
        <p:nvPicPr>
          <p:cNvPr id="12" name="Google Shape;117;p18"/>
          <p:cNvPicPr preferRelativeResize="0"/>
          <p:nvPr/>
        </p:nvPicPr>
        <p:blipFill>
          <a:blip r:embed="rId7">
            <a:alphaModFix/>
          </a:blip>
          <a:stretch>
            <a:fillRect/>
          </a:stretch>
        </p:blipFill>
        <p:spPr>
          <a:xfrm>
            <a:off x="5586692" y="5297459"/>
            <a:ext cx="1560533" cy="1560533"/>
          </a:xfrm>
          <a:prstGeom prst="rect">
            <a:avLst/>
          </a:prstGeom>
          <a:noFill/>
          <a:ln>
            <a:noFill/>
          </a:ln>
        </p:spPr>
      </p:pic>
      <p:pic>
        <p:nvPicPr>
          <p:cNvPr id="13" name="Google Shape;118;p18"/>
          <p:cNvPicPr preferRelativeResize="0"/>
          <p:nvPr/>
        </p:nvPicPr>
        <p:blipFill>
          <a:blip r:embed="rId8">
            <a:alphaModFix/>
          </a:blip>
          <a:stretch>
            <a:fillRect/>
          </a:stretch>
        </p:blipFill>
        <p:spPr>
          <a:xfrm>
            <a:off x="8493901" y="2676074"/>
            <a:ext cx="2262900" cy="1505860"/>
          </a:xfrm>
          <a:prstGeom prst="rect">
            <a:avLst/>
          </a:prstGeom>
          <a:noFill/>
          <a:ln>
            <a:noFill/>
          </a:ln>
        </p:spPr>
      </p:pic>
      <p:pic>
        <p:nvPicPr>
          <p:cNvPr id="14" name="Google Shape;119;p18"/>
          <p:cNvPicPr preferRelativeResize="0"/>
          <p:nvPr/>
        </p:nvPicPr>
        <p:blipFill>
          <a:blip r:embed="rId9">
            <a:alphaModFix/>
          </a:blip>
          <a:stretch>
            <a:fillRect/>
          </a:stretch>
        </p:blipFill>
        <p:spPr>
          <a:xfrm>
            <a:off x="6761950" y="2296367"/>
            <a:ext cx="1533783" cy="3367141"/>
          </a:xfrm>
          <a:prstGeom prst="rect">
            <a:avLst/>
          </a:prstGeom>
          <a:noFill/>
          <a:ln>
            <a:noFill/>
          </a:ln>
        </p:spPr>
      </p:pic>
      <p:pic>
        <p:nvPicPr>
          <p:cNvPr id="15" name="Google Shape;120;p18"/>
          <p:cNvPicPr preferRelativeResize="0"/>
          <p:nvPr/>
        </p:nvPicPr>
        <p:blipFill>
          <a:blip r:embed="rId10">
            <a:alphaModFix/>
          </a:blip>
          <a:stretch>
            <a:fillRect/>
          </a:stretch>
        </p:blipFill>
        <p:spPr>
          <a:xfrm>
            <a:off x="10459701" y="1342034"/>
            <a:ext cx="1316700" cy="1316700"/>
          </a:xfrm>
          <a:prstGeom prst="rect">
            <a:avLst/>
          </a:prstGeom>
          <a:noFill/>
          <a:ln>
            <a:noFill/>
          </a:ln>
        </p:spPr>
      </p:pic>
      <p:pic>
        <p:nvPicPr>
          <p:cNvPr id="16" name="Google Shape;121;p18"/>
          <p:cNvPicPr preferRelativeResize="0"/>
          <p:nvPr/>
        </p:nvPicPr>
        <p:blipFill>
          <a:blip r:embed="rId4">
            <a:alphaModFix/>
          </a:blip>
          <a:stretch>
            <a:fillRect/>
          </a:stretch>
        </p:blipFill>
        <p:spPr>
          <a:xfrm>
            <a:off x="8686467" y="5297471"/>
            <a:ext cx="3416052" cy="1505867"/>
          </a:xfrm>
          <a:prstGeom prst="rect">
            <a:avLst/>
          </a:prstGeom>
          <a:noFill/>
          <a:ln>
            <a:noFill/>
          </a:ln>
        </p:spPr>
      </p:pic>
      <p:sp>
        <p:nvSpPr>
          <p:cNvPr id="18" name="Google Shape;123;p18"/>
          <p:cNvSpPr txBox="1"/>
          <p:nvPr/>
        </p:nvSpPr>
        <p:spPr>
          <a:xfrm>
            <a:off x="3765821" y="762099"/>
            <a:ext cx="2141200"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b="1" i="1" kern="0" dirty="0">
                <a:solidFill>
                  <a:srgbClr val="000000"/>
                </a:solidFill>
                <a:cs typeface="Arial"/>
                <a:sym typeface="Arial"/>
              </a:rPr>
              <a:t>// </a:t>
            </a:r>
            <a:r>
              <a:rPr lang="en" sz="2933" b="1" i="1" kern="0" dirty="0" smtClean="0">
                <a:solidFill>
                  <a:srgbClr val="000000"/>
                </a:solidFill>
                <a:cs typeface="Arial"/>
                <a:sym typeface="Arial"/>
              </a:rPr>
              <a:t>Timothy</a:t>
            </a:r>
            <a:endParaRPr sz="2933" b="1" i="1" kern="0" dirty="0">
              <a:solidFill>
                <a:srgbClr val="000000"/>
              </a:solidFill>
              <a:cs typeface="Arial"/>
              <a:sym typeface="Arial"/>
            </a:endParaRPr>
          </a:p>
        </p:txBody>
      </p:sp>
      <p:sp>
        <p:nvSpPr>
          <p:cNvPr id="19" name="Google Shape;123;p18"/>
          <p:cNvSpPr txBox="1"/>
          <p:nvPr/>
        </p:nvSpPr>
        <p:spPr>
          <a:xfrm>
            <a:off x="5754086" y="763146"/>
            <a:ext cx="3164207"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b="1" i="1" kern="0" dirty="0">
                <a:solidFill>
                  <a:srgbClr val="000000"/>
                </a:solidFill>
                <a:cs typeface="Arial"/>
                <a:sym typeface="Arial"/>
              </a:rPr>
              <a:t>// </a:t>
            </a:r>
            <a:r>
              <a:rPr lang="en" sz="2933" b="1" i="1" kern="0" dirty="0" smtClean="0">
                <a:solidFill>
                  <a:srgbClr val="000000"/>
                </a:solidFill>
                <a:cs typeface="Arial"/>
                <a:sym typeface="Arial"/>
              </a:rPr>
              <a:t>Epaphroditus</a:t>
            </a:r>
            <a:endParaRPr sz="2933" b="1" i="1" kern="0" dirty="0">
              <a:solidFill>
                <a:srgbClr val="000000"/>
              </a:solidFill>
              <a:cs typeface="Arial"/>
              <a:sym typeface="Arial"/>
            </a:endParaRPr>
          </a:p>
        </p:txBody>
      </p:sp>
      <p:sp>
        <p:nvSpPr>
          <p:cNvPr id="20" name="Google Shape;123;p18"/>
          <p:cNvSpPr txBox="1"/>
          <p:nvPr/>
        </p:nvSpPr>
        <p:spPr>
          <a:xfrm>
            <a:off x="8545208" y="771816"/>
            <a:ext cx="3164207"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b="1" i="1" kern="0" dirty="0">
                <a:solidFill>
                  <a:srgbClr val="000000"/>
                </a:solidFill>
                <a:cs typeface="Arial"/>
                <a:sym typeface="Arial"/>
              </a:rPr>
              <a:t>// </a:t>
            </a:r>
            <a:r>
              <a:rPr lang="en" sz="2933" b="1" i="1" kern="0" dirty="0" smtClean="0">
                <a:solidFill>
                  <a:srgbClr val="000000"/>
                </a:solidFill>
                <a:cs typeface="Arial"/>
                <a:sym typeface="Arial"/>
              </a:rPr>
              <a:t>Others</a:t>
            </a:r>
            <a:endParaRPr sz="2933" b="1" i="1" kern="0" dirty="0">
              <a:solidFill>
                <a:srgbClr val="000000"/>
              </a:solidFill>
              <a:cs typeface="Arial"/>
              <a:sym typeface="Arial"/>
            </a:endParaRPr>
          </a:p>
        </p:txBody>
      </p:sp>
      <p:sp>
        <p:nvSpPr>
          <p:cNvPr id="21" name="Google Shape;123;p18"/>
          <p:cNvSpPr txBox="1"/>
          <p:nvPr/>
        </p:nvSpPr>
        <p:spPr>
          <a:xfrm>
            <a:off x="3028194" y="1424436"/>
            <a:ext cx="3164207"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b="1" i="1" kern="0" dirty="0" smtClean="0">
                <a:solidFill>
                  <a:srgbClr val="000000"/>
                </a:solidFill>
                <a:cs typeface="Arial"/>
                <a:sym typeface="Arial"/>
              </a:rPr>
              <a:t>// Phillippians</a:t>
            </a:r>
            <a:endParaRPr sz="2933" b="1" i="1" kern="0" dirty="0">
              <a:solidFill>
                <a:srgbClr val="000000"/>
              </a:solidFill>
              <a:cs typeface="Arial"/>
              <a:sym typeface="Arial"/>
            </a:endParaRPr>
          </a:p>
        </p:txBody>
      </p:sp>
      <p:sp>
        <p:nvSpPr>
          <p:cNvPr id="22" name="Google Shape;123;p18"/>
          <p:cNvSpPr txBox="1"/>
          <p:nvPr/>
        </p:nvSpPr>
        <p:spPr>
          <a:xfrm>
            <a:off x="5586692" y="1424436"/>
            <a:ext cx="3164207" cy="6975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933" b="1" i="1" kern="0" dirty="0">
                <a:solidFill>
                  <a:srgbClr val="000000"/>
                </a:solidFill>
                <a:cs typeface="Arial"/>
                <a:sym typeface="Arial"/>
              </a:rPr>
              <a:t>// </a:t>
            </a:r>
            <a:r>
              <a:rPr lang="en" sz="2933" b="1" i="1" kern="0" dirty="0" smtClean="0">
                <a:solidFill>
                  <a:srgbClr val="000000"/>
                </a:solidFill>
                <a:cs typeface="Arial"/>
                <a:sym typeface="Arial"/>
              </a:rPr>
              <a:t>Us</a:t>
            </a:r>
            <a:endParaRPr sz="2933" b="1" i="1" kern="0" dirty="0">
              <a:solidFill>
                <a:srgbClr val="000000"/>
              </a:solidFill>
              <a:cs typeface="Arial"/>
              <a:sym typeface="Arial"/>
            </a:endParaRPr>
          </a:p>
        </p:txBody>
      </p:sp>
    </p:spTree>
    <p:extLst>
      <p:ext uri="{BB962C8B-B14F-4D97-AF65-F5344CB8AC3E}">
        <p14:creationId xmlns:p14="http://schemas.microsoft.com/office/powerpoint/2010/main" val="362888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8" grpId="0"/>
      <p:bldP spid="19" grpId="0"/>
      <p:bldP spid="20" grpId="0"/>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876548098"/>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gridCol w="3048000"/>
                <a:gridCol w="2399818"/>
                <a:gridCol w="3696182"/>
              </a:tblGrid>
              <a:tr h="562131">
                <a:tc>
                  <a:txBody>
                    <a:bodyPr/>
                    <a:lstStyle/>
                    <a:p>
                      <a:endParaRPr lang="en-US" sz="2800" dirty="0"/>
                    </a:p>
                  </a:txBody>
                  <a:tcPr/>
                </a:tc>
                <a:tc>
                  <a:txBody>
                    <a:bodyPr/>
                    <a:lstStyle/>
                    <a:p>
                      <a:r>
                        <a:rPr lang="en-US" sz="2800" dirty="0" smtClean="0"/>
                        <a:t>Christ as…</a:t>
                      </a:r>
                      <a:endParaRPr lang="en-US" sz="2800" dirty="0"/>
                    </a:p>
                  </a:txBody>
                  <a:tcPr/>
                </a:tc>
                <a:tc>
                  <a:txBody>
                    <a:bodyPr/>
                    <a:lstStyle/>
                    <a:p>
                      <a:r>
                        <a:rPr lang="en-US" sz="2800" dirty="0" smtClean="0"/>
                        <a:t>Focus</a:t>
                      </a:r>
                      <a:endParaRPr lang="en-US" sz="2800" dirty="0"/>
                    </a:p>
                  </a:txBody>
                  <a:tcPr/>
                </a:tc>
                <a:tc>
                  <a:txBody>
                    <a:bodyPr/>
                    <a:lstStyle/>
                    <a:p>
                      <a:r>
                        <a:rPr lang="en-US" sz="2800" dirty="0" smtClean="0"/>
                        <a:t>Explanation</a:t>
                      </a:r>
                      <a:endParaRPr lang="en-US" sz="2800" dirty="0"/>
                    </a:p>
                  </a:txBody>
                  <a:tcPr/>
                </a:tc>
              </a:tr>
              <a:tr h="1911246">
                <a:tc>
                  <a:txBody>
                    <a:bodyPr/>
                    <a:lstStyle/>
                    <a:p>
                      <a:r>
                        <a:rPr lang="en-US" sz="2800" dirty="0" smtClean="0"/>
                        <a:t>Ephesians</a:t>
                      </a:r>
                      <a:endParaRPr lang="en-US" sz="2800" dirty="0"/>
                    </a:p>
                  </a:txBody>
                  <a:tcPr/>
                </a:tc>
                <a:tc>
                  <a:txBody>
                    <a:bodyPr/>
                    <a:lstStyle/>
                    <a:p>
                      <a:r>
                        <a:rPr lang="en-US" sz="2800" dirty="0" smtClean="0"/>
                        <a:t>Head</a:t>
                      </a:r>
                      <a:endParaRPr lang="en-US" sz="2800" dirty="0"/>
                    </a:p>
                  </a:txBody>
                  <a:tcPr/>
                </a:tc>
                <a:tc>
                  <a:txBody>
                    <a:bodyPr/>
                    <a:lstStyle/>
                    <a:p>
                      <a:r>
                        <a:rPr lang="en-US" sz="2800" dirty="0" smtClean="0"/>
                        <a:t>Unity of Christ</a:t>
                      </a:r>
                      <a:endParaRPr lang="en-US" sz="2800" dirty="0"/>
                    </a:p>
                  </a:txBody>
                  <a:tcPr/>
                </a:tc>
                <a:tc>
                  <a:txBody>
                    <a:bodyPr/>
                    <a:lstStyle/>
                    <a:p>
                      <a:r>
                        <a:rPr lang="en-US" sz="2800" dirty="0" smtClean="0"/>
                        <a:t>Christ breaks down barriers between</a:t>
                      </a:r>
                      <a:r>
                        <a:rPr lang="en-US" sz="2800" baseline="0" dirty="0" smtClean="0"/>
                        <a:t> believers</a:t>
                      </a:r>
                      <a:endParaRPr lang="en-US" sz="2800" dirty="0"/>
                    </a:p>
                  </a:txBody>
                  <a:tcPr/>
                </a:tc>
              </a:tr>
              <a:tr h="1461541">
                <a:tc>
                  <a:txBody>
                    <a:bodyPr/>
                    <a:lstStyle/>
                    <a:p>
                      <a:r>
                        <a:rPr lang="en-US" sz="2800" dirty="0" smtClean="0"/>
                        <a:t>Philippians</a:t>
                      </a:r>
                      <a:endParaRPr lang="en-US" sz="2800" dirty="0"/>
                    </a:p>
                  </a:txBody>
                  <a:tcPr/>
                </a:tc>
                <a:tc>
                  <a:txBody>
                    <a:bodyPr/>
                    <a:lstStyle/>
                    <a:p>
                      <a:r>
                        <a:rPr lang="en-US" sz="2800" dirty="0" smtClean="0"/>
                        <a:t>Example</a:t>
                      </a:r>
                      <a:endParaRPr lang="en-US" sz="2800" dirty="0"/>
                    </a:p>
                  </a:txBody>
                  <a:tcPr/>
                </a:tc>
                <a:tc>
                  <a:txBody>
                    <a:bodyPr/>
                    <a:lstStyle/>
                    <a:p>
                      <a:r>
                        <a:rPr lang="en-US" sz="2800" dirty="0" smtClean="0"/>
                        <a:t>Attitude of Christ</a:t>
                      </a:r>
                      <a:endParaRPr lang="en-US" sz="2800" dirty="0"/>
                    </a:p>
                  </a:txBody>
                  <a:tcPr/>
                </a:tc>
                <a:tc>
                  <a:txBody>
                    <a:bodyPr/>
                    <a:lstStyle/>
                    <a:p>
                      <a:r>
                        <a:rPr lang="en-US" sz="2800" dirty="0" smtClean="0"/>
                        <a:t>Christ models how to handle</a:t>
                      </a:r>
                      <a:r>
                        <a:rPr lang="en-US" sz="2800" baseline="0" dirty="0" smtClean="0"/>
                        <a:t> </a:t>
                      </a:r>
                      <a:r>
                        <a:rPr lang="en-US" sz="2800" baseline="0" dirty="0" smtClean="0"/>
                        <a:t>difficulty with humility</a:t>
                      </a:r>
                      <a:endParaRPr lang="en-US" sz="2800" dirty="0"/>
                    </a:p>
                  </a:txBody>
                  <a:tcPr/>
                </a:tc>
              </a:tr>
              <a:tr h="1461541">
                <a:tc>
                  <a:txBody>
                    <a:bodyPr/>
                    <a:lstStyle/>
                    <a:p>
                      <a:r>
                        <a:rPr lang="en-US" sz="2800" dirty="0" smtClean="0"/>
                        <a:t>Colossians</a:t>
                      </a:r>
                      <a:endParaRPr lang="en-US" sz="2800" dirty="0"/>
                    </a:p>
                  </a:txBody>
                  <a:tcPr/>
                </a:tc>
                <a:tc>
                  <a:txBody>
                    <a:bodyPr/>
                    <a:lstStyle/>
                    <a:p>
                      <a:r>
                        <a:rPr lang="en-US" sz="2800" dirty="0" smtClean="0"/>
                        <a:t>God</a:t>
                      </a:r>
                      <a:endParaRPr lang="en-US" sz="2800" dirty="0"/>
                    </a:p>
                  </a:txBody>
                  <a:tcPr/>
                </a:tc>
                <a:tc>
                  <a:txBody>
                    <a:bodyPr/>
                    <a:lstStyle/>
                    <a:p>
                      <a:r>
                        <a:rPr lang="en-US" sz="2800" dirty="0" smtClean="0"/>
                        <a:t>Deity of Christ</a:t>
                      </a:r>
                      <a:endParaRPr lang="en-US" sz="2800" dirty="0"/>
                    </a:p>
                  </a:txBody>
                  <a:tcPr/>
                </a:tc>
                <a:tc>
                  <a:txBody>
                    <a:bodyPr/>
                    <a:lstStyle/>
                    <a:p>
                      <a:r>
                        <a:rPr lang="en-US" sz="2800" dirty="0" smtClean="0"/>
                        <a:t>Christ is superior to human philosophies</a:t>
                      </a:r>
                      <a:endParaRPr lang="en-US" sz="2800" dirty="0"/>
                    </a:p>
                  </a:txBody>
                  <a:tcPr/>
                </a:tc>
              </a:tr>
              <a:tr h="1461541">
                <a:tc>
                  <a:txBody>
                    <a:bodyPr/>
                    <a:lstStyle/>
                    <a:p>
                      <a:r>
                        <a:rPr lang="en-US" sz="2800" dirty="0" smtClean="0"/>
                        <a:t>Philemon</a:t>
                      </a:r>
                      <a:endParaRPr lang="en-US" sz="2800" dirty="0"/>
                    </a:p>
                  </a:txBody>
                  <a:tcPr/>
                </a:tc>
                <a:tc>
                  <a:txBody>
                    <a:bodyPr/>
                    <a:lstStyle/>
                    <a:p>
                      <a:r>
                        <a:rPr lang="en-US" sz="2800" dirty="0" smtClean="0"/>
                        <a:t>Reconciler</a:t>
                      </a:r>
                      <a:endParaRPr lang="en-US" sz="2800" dirty="0"/>
                    </a:p>
                  </a:txBody>
                  <a:tcPr/>
                </a:tc>
                <a:tc>
                  <a:txBody>
                    <a:bodyPr/>
                    <a:lstStyle/>
                    <a:p>
                      <a:r>
                        <a:rPr lang="en-US" sz="2800" dirty="0" smtClean="0"/>
                        <a:t>Forgiveness of Christ</a:t>
                      </a:r>
                      <a:endParaRPr lang="en-US" sz="2800" dirty="0"/>
                    </a:p>
                  </a:txBody>
                  <a:tcPr/>
                </a:tc>
                <a:tc>
                  <a:txBody>
                    <a:bodyPr/>
                    <a:lstStyle/>
                    <a:p>
                      <a:r>
                        <a:rPr lang="en-US" sz="2800" dirty="0" smtClean="0"/>
                        <a:t>Christ reconciles believers</a:t>
                      </a:r>
                      <a:r>
                        <a:rPr lang="en-US" sz="2800" baseline="0" dirty="0" smtClean="0"/>
                        <a:t> to God and one another</a:t>
                      </a:r>
                      <a:endParaRPr lang="en-US" sz="2800" dirty="0"/>
                    </a:p>
                  </a:txBody>
                  <a:tcPr/>
                </a:tc>
              </a:tr>
            </a:tbl>
          </a:graphicData>
        </a:graphic>
      </p:graphicFrame>
    </p:spTree>
    <p:extLst>
      <p:ext uri="{BB962C8B-B14F-4D97-AF65-F5344CB8AC3E}">
        <p14:creationId xmlns:p14="http://schemas.microsoft.com/office/powerpoint/2010/main" val="3777083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PAUL / verses to remember</a:t>
            </a:r>
            <a:endParaRPr lang="en-US" dirty="0">
              <a:solidFill>
                <a:schemeClr val="bg1"/>
              </a:solidFill>
            </a:endParaRPr>
          </a:p>
        </p:txBody>
      </p:sp>
      <p:sp>
        <p:nvSpPr>
          <p:cNvPr id="3" name="Content Placeholder 2"/>
          <p:cNvSpPr>
            <a:spLocks noGrp="1"/>
          </p:cNvSpPr>
          <p:nvPr>
            <p:ph idx="1"/>
          </p:nvPr>
        </p:nvSpPr>
        <p:spPr>
          <a:xfrm>
            <a:off x="152400" y="1995055"/>
            <a:ext cx="11887199" cy="4710545"/>
          </a:xfrm>
        </p:spPr>
        <p:txBody>
          <a:bodyPr>
            <a:normAutofit/>
          </a:bodyPr>
          <a:lstStyle/>
          <a:p>
            <a:r>
              <a:rPr lang="en-US" cap="none" dirty="0" smtClean="0">
                <a:solidFill>
                  <a:schemeClr val="tx1"/>
                </a:solidFill>
                <a:cs typeface="Arial" panose="020B0604020202020204" pitchFamily="34" charset="0"/>
              </a:rPr>
              <a:t>Verse that says where Paul’s story begins</a:t>
            </a:r>
          </a:p>
          <a:p>
            <a:r>
              <a:rPr lang="en-US" cap="none" dirty="0" smtClean="0">
                <a:solidFill>
                  <a:schemeClr val="tx1"/>
                </a:solidFill>
                <a:cs typeface="Arial" panose="020B0604020202020204" pitchFamily="34" charset="0"/>
              </a:rPr>
              <a:t>The great lesson of Paul’s life</a:t>
            </a:r>
          </a:p>
          <a:p>
            <a:r>
              <a:rPr lang="en-US" cap="none" dirty="0" smtClean="0">
                <a:solidFill>
                  <a:schemeClr val="tx1"/>
                </a:solidFill>
                <a:cs typeface="Arial" panose="020B0604020202020204" pitchFamily="34" charset="0"/>
              </a:rPr>
              <a:t>First description of Paul/ contrast with verse </a:t>
            </a:r>
            <a:br>
              <a:rPr lang="en-US" cap="none" dirty="0" smtClean="0">
                <a:solidFill>
                  <a:schemeClr val="tx1"/>
                </a:solidFill>
                <a:cs typeface="Arial" panose="020B0604020202020204" pitchFamily="34" charset="0"/>
              </a:rPr>
            </a:br>
            <a:r>
              <a:rPr lang="en-US" cap="none" dirty="0" smtClean="0">
                <a:solidFill>
                  <a:schemeClr val="tx1"/>
                </a:solidFill>
                <a:cs typeface="Arial" panose="020B0604020202020204" pitchFamily="34" charset="0"/>
              </a:rPr>
              <a:t>of how Paul viewed himself</a:t>
            </a:r>
          </a:p>
          <a:p>
            <a:r>
              <a:rPr lang="en-US" cap="none" dirty="0" smtClean="0">
                <a:solidFill>
                  <a:schemeClr val="tx1"/>
                </a:solidFill>
                <a:cs typeface="Arial" panose="020B0604020202020204" pitchFamily="34" charset="0"/>
              </a:rPr>
              <a:t>Jesus’ summary of how Paul spent his youth</a:t>
            </a:r>
          </a:p>
          <a:p>
            <a:r>
              <a:rPr lang="en-US" cap="none" dirty="0" smtClean="0">
                <a:solidFill>
                  <a:schemeClr val="tx1"/>
                </a:solidFill>
                <a:cs typeface="Arial" panose="020B0604020202020204" pitchFamily="34" charset="0"/>
              </a:rPr>
              <a:t>Summary of Paul’s message to Jews</a:t>
            </a:r>
          </a:p>
          <a:p>
            <a:r>
              <a:rPr lang="es-ES" cap="none" dirty="0" err="1" smtClean="0">
                <a:solidFill>
                  <a:schemeClr val="tx1"/>
                </a:solidFill>
                <a:cs typeface="Arial" panose="020B0604020202020204" pitchFamily="34" charset="0"/>
              </a:rPr>
              <a:t>Summary</a:t>
            </a:r>
            <a:r>
              <a:rPr lang="es-ES" cap="none" dirty="0" smtClean="0">
                <a:solidFill>
                  <a:schemeClr val="tx1"/>
                </a:solidFill>
                <a:cs typeface="Arial" panose="020B0604020202020204" pitchFamily="34" charset="0"/>
              </a:rPr>
              <a:t> of Paul</a:t>
            </a:r>
            <a:r>
              <a:rPr lang="en-US" cap="none" dirty="0" smtClean="0">
                <a:solidFill>
                  <a:schemeClr val="tx1"/>
                </a:solidFill>
                <a:cs typeface="Arial" panose="020B0604020202020204" pitchFamily="34" charset="0"/>
              </a:rPr>
              <a:t>’s message to Gentiles</a:t>
            </a:r>
            <a:endParaRPr lang="en-US" cap="none" dirty="0">
              <a:solidFill>
                <a:schemeClr val="tx1"/>
              </a:solidFill>
              <a:cs typeface="Arial" panose="020B0604020202020204" pitchFamily="34" charset="0"/>
            </a:endParaRPr>
          </a:p>
        </p:txBody>
      </p:sp>
      <p:sp>
        <p:nvSpPr>
          <p:cNvPr id="4" name="Subtitle 2"/>
          <p:cNvSpPr txBox="1">
            <a:spLocks/>
          </p:cNvSpPr>
          <p:nvPr/>
        </p:nvSpPr>
        <p:spPr>
          <a:xfrm>
            <a:off x="7980710" y="2509520"/>
            <a:ext cx="3666344" cy="369824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Acts 7:51-53; Fil 3:4-6</a:t>
            </a: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Acts 26:14</a:t>
            </a:r>
            <a:endParaRPr lang="en-US" sz="2400" cap="none" dirty="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Acts 17:22-31</a:t>
            </a: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1 Tim. 1:16</a:t>
            </a:r>
            <a:endParaRPr lang="en-US" sz="2400" cap="none" dirty="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G</a:t>
            </a:r>
            <a:r>
              <a:rPr lang="es-E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al 1:15</a:t>
            </a:r>
          </a:p>
          <a:p>
            <a:pPr algn="l">
              <a:buClr>
                <a:prstClr val="white"/>
              </a:buClr>
            </a:pPr>
            <a:r>
              <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rPr>
              <a:t>Acts 13:13-41</a:t>
            </a:r>
            <a:endParaRPr lang="en-US" sz="2400" cap="none" dirty="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a:p>
            <a:pPr algn="l">
              <a:buClr>
                <a:prstClr val="white"/>
              </a:buClr>
            </a:pPr>
            <a:endParaRPr lang="en-US" sz="2400" cap="none" dirty="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a:p>
            <a:pPr algn="l">
              <a:buClr>
                <a:prstClr val="white"/>
              </a:buClr>
            </a:pPr>
            <a:endParaRPr lang="en-US" sz="2400" cap="none" dirty="0" smtClean="0">
              <a:solidFill>
                <a:prstClr val="white"/>
              </a:solidFill>
              <a:effectLst>
                <a:glow rad="38100">
                  <a:prstClr val="black">
                    <a:lumMod val="50000"/>
                    <a:lumOff val="50000"/>
                    <a:alpha val="20000"/>
                  </a:prstClr>
                </a:glow>
                <a:outerShdw blurRad="44450" dist="12700" dir="13860000" algn="tl" rotWithShape="0">
                  <a:srgbClr val="000000">
                    <a:alpha val="20000"/>
                  </a:srgbClr>
                </a:outerShdw>
              </a:effectLst>
              <a:cs typeface="Arial" panose="020B0604020202020204" pitchFamily="34" charset="0"/>
            </a:endParaRPr>
          </a:p>
        </p:txBody>
      </p:sp>
      <p:cxnSp>
        <p:nvCxnSpPr>
          <p:cNvPr id="5" name="Straight Connector 4"/>
          <p:cNvCxnSpPr>
            <a:endCxn id="4" idx="1"/>
          </p:cNvCxnSpPr>
          <p:nvPr/>
        </p:nvCxnSpPr>
        <p:spPr>
          <a:xfrm>
            <a:off x="5107709" y="3611418"/>
            <a:ext cx="2873001" cy="74722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6747082" y="2803239"/>
            <a:ext cx="1150008" cy="2035692"/>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flipV="1">
            <a:off x="6280727" y="2803240"/>
            <a:ext cx="1616363" cy="992905"/>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flipV="1">
            <a:off x="5874327" y="3388361"/>
            <a:ext cx="2022763" cy="1285239"/>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flipV="1">
            <a:off x="6280727" y="3886202"/>
            <a:ext cx="1616363" cy="2043543"/>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0" name="Straight Connector 9"/>
          <p:cNvCxnSpPr/>
          <p:nvPr/>
        </p:nvCxnSpPr>
        <p:spPr>
          <a:xfrm flipV="1">
            <a:off x="5975927" y="5283200"/>
            <a:ext cx="2004783" cy="267855"/>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081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635759"/>
          </a:xfrm>
        </p:spPr>
        <p:txBody>
          <a:bodyPr/>
          <a:lstStyle/>
          <a:p>
            <a:r>
              <a:rPr lang="en-US" dirty="0" smtClean="0"/>
              <a:t>Warm up</a:t>
            </a:r>
            <a:endParaRPr lang="en-US" dirty="0"/>
          </a:p>
        </p:txBody>
      </p:sp>
      <p:sp>
        <p:nvSpPr>
          <p:cNvPr id="3" name="Subtitle 2"/>
          <p:cNvSpPr>
            <a:spLocks noGrp="1"/>
          </p:cNvSpPr>
          <p:nvPr>
            <p:ph type="subTitle" idx="1"/>
          </p:nvPr>
        </p:nvSpPr>
        <p:spPr>
          <a:xfrm>
            <a:off x="629919" y="2509520"/>
            <a:ext cx="11181531" cy="3698240"/>
          </a:xfrm>
        </p:spPr>
        <p:txBody>
          <a:bodyPr>
            <a:normAutofit/>
          </a:bodyPr>
          <a:lstStyle/>
          <a:p>
            <a:pPr marL="457200" indent="-457200" algn="l">
              <a:buAutoNum type="arabicParenR"/>
            </a:pPr>
            <a:r>
              <a:rPr lang="en-US" sz="2400" cap="none" dirty="0" smtClean="0">
                <a:solidFill>
                  <a:schemeClr val="bg1"/>
                </a:solidFill>
                <a:cs typeface="Arial" panose="020B0604020202020204" pitchFamily="34" charset="0"/>
              </a:rPr>
              <a:t>4 examples of humility in Phi. 2</a:t>
            </a:r>
          </a:p>
          <a:p>
            <a:pPr marL="457200" indent="-457200" algn="l">
              <a:buAutoNum type="arabicParenR"/>
            </a:pPr>
            <a:r>
              <a:rPr lang="en-US" sz="2400" cap="none" dirty="0" smtClean="0">
                <a:solidFill>
                  <a:schemeClr val="bg1"/>
                </a:solidFill>
                <a:cs typeface="Arial" panose="020B0604020202020204" pitchFamily="34" charset="0"/>
              </a:rPr>
              <a:t>4 descriptions of our “walk” in the Lord in Eph. 4-5</a:t>
            </a:r>
          </a:p>
          <a:p>
            <a:pPr marL="457200" indent="-457200" algn="l">
              <a:buAutoNum type="arabicParenR"/>
            </a:pPr>
            <a:r>
              <a:rPr lang="en-US" sz="2400" cap="none" dirty="0" smtClean="0">
                <a:solidFill>
                  <a:schemeClr val="bg1"/>
                </a:solidFill>
                <a:cs typeface="Arial" panose="020B0604020202020204" pitchFamily="34" charset="0"/>
              </a:rPr>
              <a:t>4 false doctrines Paul had to combat in Col. 2</a:t>
            </a:r>
          </a:p>
          <a:p>
            <a:pPr marL="457200" indent="-457200" algn="l">
              <a:buAutoNum type="arabicParenR"/>
            </a:pPr>
            <a:r>
              <a:rPr lang="en-US" sz="2400" cap="none" dirty="0" smtClean="0">
                <a:solidFill>
                  <a:schemeClr val="bg1"/>
                </a:solidFill>
                <a:cs typeface="Arial" panose="020B0604020202020204" pitchFamily="34" charset="0"/>
              </a:rPr>
              <a:t>3 debts in Philemon</a:t>
            </a:r>
          </a:p>
          <a:p>
            <a:pPr marL="457200" indent="-457200" algn="l">
              <a:buFont typeface="Arial"/>
              <a:buAutoNum type="arabicParenR"/>
            </a:pPr>
            <a:r>
              <a:rPr lang="en-US" sz="2400" cap="none" dirty="0" smtClean="0">
                <a:solidFill>
                  <a:schemeClr val="bg1"/>
                </a:solidFill>
                <a:cs typeface="Arial" panose="020B0604020202020204" pitchFamily="34" charset="0"/>
              </a:rPr>
              <a:t>4+ exhortations to Timothy as an evangelist in 1 Tim. 4</a:t>
            </a:r>
            <a:endParaRPr lang="en-US" sz="2400" cap="none" dirty="0">
              <a:solidFill>
                <a:schemeClr val="bg1"/>
              </a:solidFill>
              <a:cs typeface="Arial" panose="020B0604020202020204" pitchFamily="34" charset="0"/>
            </a:endParaRPr>
          </a:p>
          <a:p>
            <a:pPr marL="457200" indent="-457200" algn="l">
              <a:buAutoNum type="arabicParenR"/>
            </a:pPr>
            <a:r>
              <a:rPr lang="en-US" sz="2400" cap="none" dirty="0" smtClean="0">
                <a:solidFill>
                  <a:schemeClr val="bg1"/>
                </a:solidFill>
                <a:cs typeface="Arial" panose="020B0604020202020204" pitchFamily="34" charset="0"/>
              </a:rPr>
              <a:t>3+ metaphors for evangelists in 2 Tim. 2</a:t>
            </a:r>
          </a:p>
          <a:p>
            <a:pPr marL="457200" indent="-457200" algn="l">
              <a:buAutoNum type="arabicParenR"/>
            </a:pPr>
            <a:r>
              <a:rPr lang="en-US" sz="2400" cap="none" dirty="0" smtClean="0">
                <a:solidFill>
                  <a:schemeClr val="bg1"/>
                </a:solidFill>
                <a:cs typeface="Arial" panose="020B0604020202020204" pitchFamily="34" charset="0"/>
              </a:rPr>
              <a:t>5 groups of people addressed in Titus 2</a:t>
            </a:r>
          </a:p>
        </p:txBody>
      </p:sp>
    </p:spTree>
    <p:extLst>
      <p:ext uri="{BB962C8B-B14F-4D97-AF65-F5344CB8AC3E}">
        <p14:creationId xmlns:p14="http://schemas.microsoft.com/office/powerpoint/2010/main" val="550414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499167" y="937870"/>
            <a:ext cx="6075680" cy="5909310"/>
          </a:xfrm>
          <a:prstGeom prst="rect">
            <a:avLst/>
          </a:prstGeom>
        </p:spPr>
        <p:txBody>
          <a:bodyPr wrap="square">
            <a:spAutoFit/>
          </a:bodyPr>
          <a:lstStyle/>
          <a:p>
            <a:r>
              <a:rPr lang="en-US" b="1" dirty="0" smtClean="0">
                <a:solidFill>
                  <a:prstClr val="black"/>
                </a:solidFill>
                <a:cs typeface="Arial" panose="020B0604020202020204" pitchFamily="34" charset="0"/>
              </a:rPr>
              <a:t>2</a:t>
            </a:r>
            <a:r>
              <a:rPr lang="en-US" b="1" baseline="30000" dirty="0" smtClean="0">
                <a:solidFill>
                  <a:prstClr val="black"/>
                </a:solidFill>
                <a:cs typeface="Arial" panose="020B0604020202020204" pitchFamily="34" charset="0"/>
              </a:rPr>
              <a:t>nd</a:t>
            </a:r>
            <a:r>
              <a:rPr lang="en-US" b="1" dirty="0" smtClean="0">
                <a:solidFill>
                  <a:prstClr val="black"/>
                </a:solidFill>
                <a:cs typeface="Arial" panose="020B0604020202020204" pitchFamily="34" charset="0"/>
              </a:rPr>
              <a:t> journey starts</a:t>
            </a:r>
          </a:p>
          <a:p>
            <a:r>
              <a:rPr lang="en-US" b="1" i="1" dirty="0" smtClean="0">
                <a:solidFill>
                  <a:prstClr val="black"/>
                </a:solidFill>
                <a:cs typeface="Arial" panose="020B0604020202020204" pitchFamily="34" charset="0"/>
              </a:rPr>
              <a:t>1 Thessalonians.</a:t>
            </a:r>
            <a:r>
              <a:rPr lang="en-US" b="1" dirty="0" smtClean="0">
                <a:solidFill>
                  <a:prstClr val="black"/>
                </a:solidFill>
                <a:cs typeface="Arial" panose="020B0604020202020204" pitchFamily="34" charset="0"/>
              </a:rPr>
              <a:t> At Corinth</a:t>
            </a:r>
          </a:p>
          <a:p>
            <a:r>
              <a:rPr lang="en-US" b="1" i="1" dirty="0" smtClean="0">
                <a:solidFill>
                  <a:prstClr val="black"/>
                </a:solidFill>
                <a:cs typeface="Arial" panose="020B0604020202020204" pitchFamily="34" charset="0"/>
              </a:rPr>
              <a:t>2 Thessalonians.  </a:t>
            </a:r>
            <a:r>
              <a:rPr lang="en-US" b="1" dirty="0" smtClean="0">
                <a:solidFill>
                  <a:prstClr val="black"/>
                </a:solidFill>
                <a:cs typeface="Arial" panose="020B0604020202020204" pitchFamily="34" charset="0"/>
              </a:rPr>
              <a:t>At Corinth</a:t>
            </a:r>
          </a:p>
          <a:p>
            <a:r>
              <a:rPr lang="en-US" b="1" i="1" dirty="0" smtClean="0">
                <a:solidFill>
                  <a:prstClr val="black"/>
                </a:solidFill>
                <a:cs typeface="Arial" panose="020B0604020202020204" pitchFamily="34" charset="0"/>
              </a:rPr>
              <a:t>Galatians?</a:t>
            </a:r>
          </a:p>
          <a:p>
            <a:r>
              <a:rPr lang="en-US" b="1" dirty="0" smtClean="0">
                <a:solidFill>
                  <a:prstClr val="black"/>
                </a:solidFill>
                <a:cs typeface="Arial" panose="020B0604020202020204" pitchFamily="34" charset="0"/>
              </a:rPr>
              <a:t>Leave Corinth</a:t>
            </a:r>
          </a:p>
          <a:p>
            <a:r>
              <a:rPr lang="en-US" b="1" dirty="0" smtClean="0">
                <a:solidFill>
                  <a:prstClr val="black"/>
                </a:solidFill>
                <a:cs typeface="Arial" panose="020B0604020202020204" pitchFamily="34" charset="0"/>
              </a:rPr>
              <a:t>Jerusalem at Pentecost (?)</a:t>
            </a:r>
          </a:p>
          <a:p>
            <a:r>
              <a:rPr lang="en-US" b="1" dirty="0" smtClean="0">
                <a:solidFill>
                  <a:prstClr val="black"/>
                </a:solidFill>
                <a:cs typeface="Arial" panose="020B0604020202020204" pitchFamily="34" charset="0"/>
              </a:rPr>
              <a:t>Starts 3</a:t>
            </a:r>
            <a:r>
              <a:rPr lang="en-US" b="1" baseline="30000" dirty="0" smtClean="0">
                <a:solidFill>
                  <a:prstClr val="black"/>
                </a:solidFill>
                <a:cs typeface="Arial" panose="020B0604020202020204" pitchFamily="34" charset="0"/>
              </a:rPr>
              <a:t>rd</a:t>
            </a:r>
            <a:r>
              <a:rPr lang="en-US" b="1" dirty="0" smtClean="0">
                <a:solidFill>
                  <a:prstClr val="black"/>
                </a:solidFill>
                <a:cs typeface="Arial" panose="020B0604020202020204" pitchFamily="34" charset="0"/>
              </a:rPr>
              <a:t> journey</a:t>
            </a:r>
          </a:p>
          <a:p>
            <a:r>
              <a:rPr lang="en-US" b="1" i="1" dirty="0" smtClean="0">
                <a:solidFill>
                  <a:prstClr val="black"/>
                </a:solidFill>
                <a:cs typeface="Arial" panose="020B0604020202020204" pitchFamily="34" charset="0"/>
              </a:rPr>
              <a:t>1 Corinthians. </a:t>
            </a:r>
            <a:r>
              <a:rPr lang="en-US" b="1" dirty="0" smtClean="0">
                <a:solidFill>
                  <a:prstClr val="black"/>
                </a:solidFill>
                <a:cs typeface="Arial" panose="020B0604020202020204" pitchFamily="34" charset="0"/>
              </a:rPr>
              <a:t>At Ephesus</a:t>
            </a:r>
            <a:endParaRPr lang="en-US" b="1" i="1" dirty="0" smtClean="0">
              <a:solidFill>
                <a:prstClr val="black"/>
              </a:solidFill>
              <a:cs typeface="Arial" panose="020B0604020202020204" pitchFamily="34" charset="0"/>
            </a:endParaRPr>
          </a:p>
          <a:p>
            <a:r>
              <a:rPr lang="en-US" b="1" i="1" dirty="0" smtClean="0">
                <a:solidFill>
                  <a:prstClr val="black"/>
                </a:solidFill>
                <a:cs typeface="Arial" panose="020B0604020202020204" pitchFamily="34" charset="0"/>
              </a:rPr>
              <a:t>2 Corinthians. </a:t>
            </a:r>
            <a:r>
              <a:rPr lang="en-US" b="1" dirty="0" smtClean="0">
                <a:solidFill>
                  <a:prstClr val="black"/>
                </a:solidFill>
                <a:cs typeface="Arial" panose="020B0604020202020204" pitchFamily="34" charset="0"/>
              </a:rPr>
              <a:t>At Macedonia</a:t>
            </a:r>
          </a:p>
          <a:p>
            <a:r>
              <a:rPr lang="en-US" b="1" i="1" dirty="0" smtClean="0">
                <a:solidFill>
                  <a:prstClr val="black"/>
                </a:solidFill>
                <a:cs typeface="Arial" panose="020B0604020202020204" pitchFamily="34" charset="0"/>
              </a:rPr>
              <a:t>Romans</a:t>
            </a:r>
            <a:r>
              <a:rPr lang="en-US" b="1" dirty="0" smtClean="0">
                <a:solidFill>
                  <a:prstClr val="black"/>
                </a:solidFill>
                <a:cs typeface="Arial" panose="020B0604020202020204" pitchFamily="34" charset="0"/>
              </a:rPr>
              <a:t>. At Corinth</a:t>
            </a:r>
          </a:p>
          <a:p>
            <a:r>
              <a:rPr lang="en-US" b="1" dirty="0" smtClean="0">
                <a:solidFill>
                  <a:prstClr val="black"/>
                </a:solidFill>
                <a:cs typeface="Arial" panose="020B0604020202020204" pitchFamily="34" charset="0"/>
              </a:rPr>
              <a:t>Lands at Caesarea and goes to Jerusalem</a:t>
            </a:r>
          </a:p>
          <a:p>
            <a:r>
              <a:rPr lang="en-US" b="1" dirty="0" smtClean="0">
                <a:solidFill>
                  <a:prstClr val="black"/>
                </a:solidFill>
                <a:cs typeface="Arial" panose="020B0604020202020204" pitchFamily="34" charset="0"/>
              </a:rPr>
              <a:t>Felix</a:t>
            </a:r>
          </a:p>
          <a:p>
            <a:r>
              <a:rPr lang="en-US" b="1" dirty="0" smtClean="0">
                <a:solidFill>
                  <a:prstClr val="black"/>
                </a:solidFill>
                <a:cs typeface="Arial" panose="020B0604020202020204" pitchFamily="34" charset="0"/>
              </a:rPr>
              <a:t>Festus</a:t>
            </a:r>
          </a:p>
          <a:p>
            <a:r>
              <a:rPr lang="en-US" b="1" dirty="0" smtClean="0">
                <a:solidFill>
                  <a:prstClr val="black"/>
                </a:solidFill>
                <a:cs typeface="Arial" panose="020B0604020202020204" pitchFamily="34" charset="0"/>
              </a:rPr>
              <a:t>Arrives in Rome.  Imprisoned. </a:t>
            </a:r>
            <a:br>
              <a:rPr lang="en-US" b="1" dirty="0" smtClean="0">
                <a:solidFill>
                  <a:prstClr val="black"/>
                </a:solidFill>
                <a:cs typeface="Arial" panose="020B0604020202020204" pitchFamily="34" charset="0"/>
              </a:rPr>
            </a:br>
            <a:r>
              <a:rPr lang="en-US" b="1" i="1" dirty="0" err="1" smtClean="0">
                <a:solidFill>
                  <a:prstClr val="black"/>
                </a:solidFill>
                <a:cs typeface="Arial" panose="020B0604020202020204" pitchFamily="34" charset="0"/>
              </a:rPr>
              <a:t>Philmn</a:t>
            </a:r>
            <a:r>
              <a:rPr lang="en-US" b="1" i="1" dirty="0" smtClean="0">
                <a:solidFill>
                  <a:prstClr val="black"/>
                </a:solidFill>
                <a:cs typeface="Arial" panose="020B0604020202020204" pitchFamily="34" charset="0"/>
              </a:rPr>
              <a:t>, Col, Eph, Phi. </a:t>
            </a:r>
            <a:r>
              <a:rPr lang="en-US" b="1" dirty="0" smtClean="0">
                <a:solidFill>
                  <a:prstClr val="black"/>
                </a:solidFill>
                <a:cs typeface="Arial" panose="020B0604020202020204" pitchFamily="34" charset="0"/>
              </a:rPr>
              <a:t>At Rome</a:t>
            </a:r>
            <a:endParaRPr lang="en-US" b="1" i="1" dirty="0" smtClean="0">
              <a:solidFill>
                <a:prstClr val="black"/>
              </a:solidFill>
              <a:cs typeface="Arial" panose="020B0604020202020204" pitchFamily="34" charset="0"/>
            </a:endParaRPr>
          </a:p>
          <a:p>
            <a:r>
              <a:rPr lang="en-US" b="1" dirty="0" smtClean="0">
                <a:solidFill>
                  <a:prstClr val="black"/>
                </a:solidFill>
                <a:cs typeface="Arial" panose="020B0604020202020204" pitchFamily="34" charset="0"/>
              </a:rPr>
              <a:t>Released from Roman imprisonment</a:t>
            </a:r>
          </a:p>
          <a:p>
            <a:r>
              <a:rPr lang="en-US" b="1" dirty="0" smtClean="0">
                <a:solidFill>
                  <a:prstClr val="black"/>
                </a:solidFill>
                <a:cs typeface="Arial" panose="020B0604020202020204" pitchFamily="34" charset="0"/>
              </a:rPr>
              <a:t>Further missionary work (Macedonia, Asia, Spain?)</a:t>
            </a:r>
          </a:p>
          <a:p>
            <a:r>
              <a:rPr lang="en-US" b="1" i="1" dirty="0" smtClean="0">
                <a:solidFill>
                  <a:prstClr val="black"/>
                </a:solidFill>
                <a:cs typeface="Arial" panose="020B0604020202020204" pitchFamily="34" charset="0"/>
              </a:rPr>
              <a:t>1 Timothy</a:t>
            </a:r>
            <a:r>
              <a:rPr lang="en-US" b="1" dirty="0" smtClean="0">
                <a:solidFill>
                  <a:prstClr val="black"/>
                </a:solidFill>
                <a:cs typeface="Arial" panose="020B0604020202020204" pitchFamily="34" charset="0"/>
              </a:rPr>
              <a:t>, from Macedonia.  </a:t>
            </a:r>
            <a:r>
              <a:rPr lang="en-US" b="1" i="1" dirty="0" smtClean="0">
                <a:solidFill>
                  <a:prstClr val="black"/>
                </a:solidFill>
                <a:cs typeface="Arial" panose="020B0604020202020204" pitchFamily="34" charset="0"/>
              </a:rPr>
              <a:t>Titus</a:t>
            </a:r>
            <a:r>
              <a:rPr lang="en-US" b="1" dirty="0" smtClean="0">
                <a:solidFill>
                  <a:prstClr val="black"/>
                </a:solidFill>
                <a:cs typeface="Arial" panose="020B0604020202020204" pitchFamily="34" charset="0"/>
              </a:rPr>
              <a:t>, from Ephesus. </a:t>
            </a:r>
            <a:br>
              <a:rPr lang="en-US" b="1" dirty="0" smtClean="0">
                <a:solidFill>
                  <a:prstClr val="black"/>
                </a:solidFill>
                <a:cs typeface="Arial" panose="020B0604020202020204" pitchFamily="34" charset="0"/>
              </a:rPr>
            </a:br>
            <a:r>
              <a:rPr lang="en-US" b="1" dirty="0" smtClean="0">
                <a:solidFill>
                  <a:prstClr val="black"/>
                </a:solidFill>
                <a:cs typeface="Arial" panose="020B0604020202020204" pitchFamily="34" charset="0"/>
              </a:rPr>
              <a:t>2</a:t>
            </a:r>
            <a:r>
              <a:rPr lang="en-US" b="1" baseline="30000" dirty="0" smtClean="0">
                <a:solidFill>
                  <a:prstClr val="black"/>
                </a:solidFill>
                <a:cs typeface="Arial" panose="020B0604020202020204" pitchFamily="34" charset="0"/>
              </a:rPr>
              <a:t>nd</a:t>
            </a:r>
            <a:r>
              <a:rPr lang="en-US" b="1" dirty="0" smtClean="0">
                <a:solidFill>
                  <a:prstClr val="black"/>
                </a:solidFill>
                <a:cs typeface="Arial" panose="020B0604020202020204" pitchFamily="34" charset="0"/>
              </a:rPr>
              <a:t> imprisonment and martyrdom under Nero</a:t>
            </a:r>
          </a:p>
          <a:p>
            <a:r>
              <a:rPr lang="en-US" b="1" i="1" dirty="0">
                <a:solidFill>
                  <a:prstClr val="black"/>
                </a:solidFill>
                <a:cs typeface="Arial" panose="020B0604020202020204" pitchFamily="34" charset="0"/>
              </a:rPr>
              <a:t>2 Timothy, </a:t>
            </a:r>
            <a:r>
              <a:rPr lang="en-US" b="1" dirty="0">
                <a:solidFill>
                  <a:prstClr val="black"/>
                </a:solidFill>
                <a:cs typeface="Arial" panose="020B0604020202020204" pitchFamily="34" charset="0"/>
              </a:rPr>
              <a:t>from Rome</a:t>
            </a:r>
            <a:endParaRPr lang="en-US" b="1" i="1" dirty="0">
              <a:solidFill>
                <a:prstClr val="black"/>
              </a:solidFill>
              <a:cs typeface="Arial" panose="020B0604020202020204" pitchFamily="34" charset="0"/>
            </a:endParaRPr>
          </a:p>
          <a:p>
            <a:endParaRPr lang="en-US" b="1" dirty="0">
              <a:solidFill>
                <a:prstClr val="black"/>
              </a:solidFill>
              <a:cs typeface="Arial" panose="020B0604020202020204" pitchFamily="34" charset="0"/>
            </a:endParaRPr>
          </a:p>
        </p:txBody>
      </p:sp>
      <p:sp>
        <p:nvSpPr>
          <p:cNvPr id="5" name="Rectangle 4"/>
          <p:cNvSpPr/>
          <p:nvPr/>
        </p:nvSpPr>
        <p:spPr>
          <a:xfrm>
            <a:off x="4858327" y="390063"/>
            <a:ext cx="2529840" cy="369332"/>
          </a:xfrm>
          <a:prstGeom prst="rect">
            <a:avLst/>
          </a:prstGeom>
        </p:spPr>
        <p:txBody>
          <a:bodyPr wrap="square">
            <a:spAutoFit/>
          </a:bodyPr>
          <a:lstStyle/>
          <a:p>
            <a:r>
              <a:rPr lang="en-US" b="1" dirty="0" smtClean="0">
                <a:solidFill>
                  <a:prstClr val="black"/>
                </a:solidFill>
                <a:cs typeface="Arial" panose="020B0604020202020204" pitchFamily="34" charset="0"/>
              </a:rPr>
              <a:t>BEE</a:t>
            </a:r>
            <a:endParaRPr lang="en-US" b="1" dirty="0">
              <a:solidFill>
                <a:prstClr val="black"/>
              </a:solidFill>
              <a:cs typeface="Arial" panose="020B0604020202020204" pitchFamily="34" charset="0"/>
            </a:endParaRPr>
          </a:p>
        </p:txBody>
      </p:sp>
      <p:sp>
        <p:nvSpPr>
          <p:cNvPr id="7" name="Rectangle 6"/>
          <p:cNvSpPr/>
          <p:nvPr/>
        </p:nvSpPr>
        <p:spPr>
          <a:xfrm>
            <a:off x="4004656" y="970453"/>
            <a:ext cx="973744" cy="5909310"/>
          </a:xfrm>
          <a:prstGeom prst="rect">
            <a:avLst/>
          </a:prstGeom>
        </p:spPr>
        <p:txBody>
          <a:bodyPr wrap="square">
            <a:spAutoFit/>
          </a:bodyPr>
          <a:lstStyle/>
          <a:p>
            <a:r>
              <a:rPr lang="en-US" dirty="0" smtClean="0">
                <a:solidFill>
                  <a:prstClr val="black"/>
                </a:solidFill>
                <a:cs typeface="Arial" panose="020B0604020202020204" pitchFamily="34" charset="0"/>
              </a:rPr>
              <a:t>50</a:t>
            </a:r>
          </a:p>
          <a:p>
            <a:r>
              <a:rPr lang="en-US" dirty="0" smtClean="0">
                <a:solidFill>
                  <a:prstClr val="black"/>
                </a:solidFill>
                <a:cs typeface="Arial" panose="020B0604020202020204" pitchFamily="34" charset="0"/>
              </a:rPr>
              <a:t>51</a:t>
            </a:r>
          </a:p>
          <a:p>
            <a:r>
              <a:rPr lang="en-US" dirty="0" smtClean="0">
                <a:solidFill>
                  <a:prstClr val="black"/>
                </a:solidFill>
                <a:cs typeface="Arial" panose="020B0604020202020204" pitchFamily="34" charset="0"/>
              </a:rPr>
              <a:t>51</a:t>
            </a:r>
          </a:p>
          <a:p>
            <a:r>
              <a:rPr lang="en-US" dirty="0" smtClean="0">
                <a:solidFill>
                  <a:prstClr val="black"/>
                </a:solidFill>
                <a:cs typeface="Arial" panose="020B0604020202020204" pitchFamily="34" charset="0"/>
              </a:rPr>
              <a:t>51</a:t>
            </a:r>
          </a:p>
          <a:p>
            <a:endParaRPr lang="en-US" dirty="0" smtClean="0">
              <a:solidFill>
                <a:prstClr val="black"/>
              </a:solidFill>
              <a:cs typeface="Arial" panose="020B0604020202020204" pitchFamily="34" charset="0"/>
            </a:endParaRPr>
          </a:p>
          <a:p>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53</a:t>
            </a:r>
            <a:endParaRPr lang="en-US" dirty="0">
              <a:solidFill>
                <a:prstClr val="black"/>
              </a:solidFill>
              <a:cs typeface="Arial" panose="020B0604020202020204" pitchFamily="34" charset="0"/>
            </a:endParaRPr>
          </a:p>
          <a:p>
            <a:r>
              <a:rPr lang="en-US" dirty="0" smtClean="0">
                <a:solidFill>
                  <a:prstClr val="black"/>
                </a:solidFill>
                <a:cs typeface="Arial" panose="020B0604020202020204" pitchFamily="34" charset="0"/>
              </a:rPr>
              <a:t>54	</a:t>
            </a:r>
          </a:p>
          <a:p>
            <a:r>
              <a:rPr lang="en-US" dirty="0" smtClean="0">
                <a:solidFill>
                  <a:prstClr val="black"/>
                </a:solidFill>
                <a:cs typeface="Arial" panose="020B0604020202020204" pitchFamily="34" charset="0"/>
              </a:rPr>
              <a:t>54</a:t>
            </a:r>
          </a:p>
          <a:p>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57</a:t>
            </a:r>
          </a:p>
          <a:p>
            <a:r>
              <a:rPr lang="en-US" dirty="0" smtClean="0">
                <a:solidFill>
                  <a:prstClr val="black"/>
                </a:solidFill>
                <a:cs typeface="Arial" panose="020B0604020202020204" pitchFamily="34" charset="0"/>
              </a:rPr>
              <a:t>57</a:t>
            </a:r>
          </a:p>
          <a:p>
            <a:r>
              <a:rPr lang="en-US" dirty="0" smtClean="0">
                <a:solidFill>
                  <a:prstClr val="black"/>
                </a:solidFill>
                <a:cs typeface="Arial" panose="020B0604020202020204" pitchFamily="34" charset="0"/>
              </a:rPr>
              <a:t>58	</a:t>
            </a:r>
            <a:endParaRPr lang="en-US" dirty="0">
              <a:solidFill>
                <a:prstClr val="black"/>
              </a:solidFill>
              <a:cs typeface="Arial" panose="020B0604020202020204" pitchFamily="34" charset="0"/>
            </a:endParaRPr>
          </a:p>
          <a:p>
            <a:r>
              <a:rPr lang="en-US" dirty="0" smtClean="0">
                <a:solidFill>
                  <a:prstClr val="black"/>
                </a:solidFill>
                <a:cs typeface="Arial" panose="020B0604020202020204" pitchFamily="34" charset="0"/>
              </a:rPr>
              <a:t>59</a:t>
            </a:r>
          </a:p>
          <a:p>
            <a:r>
              <a:rPr lang="en-US" dirty="0" smtClean="0">
                <a:solidFill>
                  <a:prstClr val="black"/>
                </a:solidFill>
                <a:cs typeface="Arial" panose="020B0604020202020204" pitchFamily="34" charset="0"/>
              </a:rPr>
              <a:t>61-62</a:t>
            </a:r>
          </a:p>
          <a:p>
            <a:r>
              <a:rPr lang="en-US" dirty="0" smtClean="0">
                <a:solidFill>
                  <a:prstClr val="black"/>
                </a:solidFill>
                <a:cs typeface="Arial" panose="020B0604020202020204" pitchFamily="34" charset="0"/>
              </a:rPr>
              <a:t>62</a:t>
            </a:r>
          </a:p>
          <a:p>
            <a:r>
              <a:rPr lang="en-US" dirty="0" smtClean="0">
                <a:solidFill>
                  <a:prstClr val="black"/>
                </a:solidFill>
                <a:cs typeface="Arial" panose="020B0604020202020204" pitchFamily="34" charset="0"/>
              </a:rPr>
              <a:t>62-67</a:t>
            </a:r>
          </a:p>
          <a:p>
            <a:r>
              <a:rPr lang="en-US" dirty="0" smtClean="0">
                <a:solidFill>
                  <a:prstClr val="black"/>
                </a:solidFill>
                <a:cs typeface="Arial" panose="020B0604020202020204" pitchFamily="34" charset="0"/>
              </a:rPr>
              <a:t>63</a:t>
            </a:r>
          </a:p>
          <a:p>
            <a:r>
              <a:rPr lang="en-US" dirty="0" smtClean="0">
                <a:solidFill>
                  <a:prstClr val="black"/>
                </a:solidFill>
                <a:cs typeface="Arial" panose="020B0604020202020204" pitchFamily="34" charset="0"/>
              </a:rPr>
              <a:t>67-69</a:t>
            </a:r>
          </a:p>
          <a:p>
            <a:r>
              <a:rPr lang="en-US" dirty="0" smtClean="0">
                <a:solidFill>
                  <a:prstClr val="black"/>
                </a:solidFill>
                <a:cs typeface="Arial" panose="020B0604020202020204" pitchFamily="34" charset="0"/>
              </a:rPr>
              <a:t>68</a:t>
            </a:r>
          </a:p>
          <a:p>
            <a:r>
              <a:rPr lang="en-US" dirty="0" smtClean="0">
                <a:solidFill>
                  <a:prstClr val="black"/>
                </a:solidFill>
                <a:cs typeface="Arial" panose="020B0604020202020204" pitchFamily="34" charset="0"/>
              </a:rPr>
              <a:t>	</a:t>
            </a:r>
            <a:endParaRPr lang="en-US" dirty="0">
              <a:solidFill>
                <a:prstClr val="black"/>
              </a:solidFill>
              <a:cs typeface="Arial" panose="020B0604020202020204" pitchFamily="34" charset="0"/>
            </a:endParaRPr>
          </a:p>
        </p:txBody>
      </p:sp>
      <p:sp>
        <p:nvSpPr>
          <p:cNvPr id="8" name="Rectangle 7"/>
          <p:cNvSpPr/>
          <p:nvPr/>
        </p:nvSpPr>
        <p:spPr>
          <a:xfrm>
            <a:off x="3771994" y="390063"/>
            <a:ext cx="2529840" cy="369332"/>
          </a:xfrm>
          <a:prstGeom prst="rect">
            <a:avLst/>
          </a:prstGeom>
        </p:spPr>
        <p:txBody>
          <a:bodyPr wrap="square">
            <a:spAutoFit/>
          </a:bodyPr>
          <a:lstStyle/>
          <a:p>
            <a:r>
              <a:rPr lang="en-US" dirty="0" smtClean="0">
                <a:solidFill>
                  <a:prstClr val="black"/>
                </a:solidFill>
                <a:cs typeface="Arial" panose="020B0604020202020204" pitchFamily="34" charset="0"/>
              </a:rPr>
              <a:t>Stalker</a:t>
            </a:r>
            <a:endParaRPr lang="en-US" dirty="0">
              <a:solidFill>
                <a:prstClr val="black"/>
              </a:solidFill>
              <a:cs typeface="Arial" panose="020B0604020202020204" pitchFamily="34" charset="0"/>
            </a:endParaRPr>
          </a:p>
        </p:txBody>
      </p:sp>
      <p:sp>
        <p:nvSpPr>
          <p:cNvPr id="10" name="Rectangle 9"/>
          <p:cNvSpPr/>
          <p:nvPr/>
        </p:nvSpPr>
        <p:spPr>
          <a:xfrm>
            <a:off x="2780838" y="970453"/>
            <a:ext cx="894080" cy="6463308"/>
          </a:xfrm>
          <a:prstGeom prst="rect">
            <a:avLst/>
          </a:prstGeom>
        </p:spPr>
        <p:txBody>
          <a:bodyPr wrap="square">
            <a:spAutoFit/>
          </a:bodyPr>
          <a:lstStyle/>
          <a:p>
            <a:r>
              <a:rPr lang="en-US" dirty="0" smtClean="0">
                <a:solidFill>
                  <a:prstClr val="black"/>
                </a:solidFill>
                <a:cs typeface="Arial" panose="020B0604020202020204" pitchFamily="34" charset="0"/>
              </a:rPr>
              <a:t>51</a:t>
            </a:r>
          </a:p>
          <a:p>
            <a:r>
              <a:rPr lang="en-US" dirty="0" smtClean="0">
                <a:solidFill>
                  <a:prstClr val="black"/>
                </a:solidFill>
                <a:cs typeface="Arial" panose="020B0604020202020204" pitchFamily="34" charset="0"/>
              </a:rPr>
              <a:t>52</a:t>
            </a:r>
          </a:p>
          <a:p>
            <a:r>
              <a:rPr lang="en-US" dirty="0" smtClean="0">
                <a:solidFill>
                  <a:prstClr val="black"/>
                </a:solidFill>
                <a:cs typeface="Arial" panose="020B0604020202020204" pitchFamily="34" charset="0"/>
              </a:rPr>
              <a:t>53</a:t>
            </a:r>
          </a:p>
          <a:p>
            <a:r>
              <a:rPr lang="en-US" dirty="0" smtClean="0">
                <a:solidFill>
                  <a:prstClr val="black"/>
                </a:solidFill>
                <a:cs typeface="Arial" panose="020B0604020202020204" pitchFamily="34" charset="0"/>
              </a:rPr>
              <a:t>57</a:t>
            </a:r>
          </a:p>
          <a:p>
            <a:r>
              <a:rPr lang="en-US" dirty="0" smtClean="0">
                <a:solidFill>
                  <a:prstClr val="black"/>
                </a:solidFill>
                <a:cs typeface="Arial" panose="020B0604020202020204" pitchFamily="34" charset="0"/>
              </a:rPr>
              <a:t>54 </a:t>
            </a:r>
            <a:r>
              <a:rPr lang="en-US" dirty="0" err="1" smtClean="0">
                <a:solidFill>
                  <a:prstClr val="black"/>
                </a:solidFill>
                <a:cs typeface="Arial" panose="020B0604020202020204" pitchFamily="34" charset="0"/>
              </a:rPr>
              <a:t>spri</a:t>
            </a:r>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54 </a:t>
            </a:r>
            <a:r>
              <a:rPr lang="en-US" dirty="0" err="1" smtClean="0">
                <a:solidFill>
                  <a:prstClr val="black"/>
                </a:solidFill>
                <a:cs typeface="Arial" panose="020B0604020202020204" pitchFamily="34" charset="0"/>
              </a:rPr>
              <a:t>su</a:t>
            </a:r>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54 fall</a:t>
            </a:r>
          </a:p>
          <a:p>
            <a:r>
              <a:rPr lang="en-US" dirty="0" smtClean="0">
                <a:solidFill>
                  <a:prstClr val="black"/>
                </a:solidFill>
                <a:cs typeface="Arial" panose="020B0604020202020204" pitchFamily="34" charset="0"/>
              </a:rPr>
              <a:t>57	</a:t>
            </a:r>
          </a:p>
          <a:p>
            <a:r>
              <a:rPr lang="en-US" dirty="0" smtClean="0">
                <a:solidFill>
                  <a:prstClr val="black"/>
                </a:solidFill>
                <a:cs typeface="Arial" panose="020B0604020202020204" pitchFamily="34" charset="0"/>
              </a:rPr>
              <a:t>57</a:t>
            </a:r>
          </a:p>
          <a:p>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58</a:t>
            </a:r>
          </a:p>
          <a:p>
            <a:r>
              <a:rPr lang="en-US" dirty="0" smtClean="0">
                <a:solidFill>
                  <a:prstClr val="black"/>
                </a:solidFill>
                <a:cs typeface="Arial" panose="020B0604020202020204" pitchFamily="34" charset="0"/>
              </a:rPr>
              <a:t>59</a:t>
            </a:r>
          </a:p>
          <a:p>
            <a:r>
              <a:rPr lang="en-US" dirty="0" smtClean="0">
                <a:solidFill>
                  <a:prstClr val="black"/>
                </a:solidFill>
                <a:cs typeface="Arial" panose="020B0604020202020204" pitchFamily="34" charset="0"/>
              </a:rPr>
              <a:t>60</a:t>
            </a:r>
          </a:p>
          <a:p>
            <a:r>
              <a:rPr lang="en-US" dirty="0" smtClean="0">
                <a:solidFill>
                  <a:prstClr val="black"/>
                </a:solidFill>
                <a:cs typeface="Arial" panose="020B0604020202020204" pitchFamily="34" charset="0"/>
              </a:rPr>
              <a:t>61</a:t>
            </a:r>
          </a:p>
          <a:p>
            <a:r>
              <a:rPr lang="en-US" dirty="0" smtClean="0">
                <a:solidFill>
                  <a:prstClr val="black"/>
                </a:solidFill>
                <a:cs typeface="Arial" panose="020B0604020202020204" pitchFamily="34" charset="0"/>
              </a:rPr>
              <a:t>62</a:t>
            </a:r>
          </a:p>
          <a:p>
            <a:r>
              <a:rPr lang="en-US" dirty="0" smtClean="0">
                <a:solidFill>
                  <a:prstClr val="black"/>
                </a:solidFill>
                <a:cs typeface="Arial" panose="020B0604020202020204" pitchFamily="34" charset="0"/>
              </a:rPr>
              <a:t>63</a:t>
            </a:r>
          </a:p>
          <a:p>
            <a:r>
              <a:rPr lang="en-US" dirty="0" smtClean="0">
                <a:solidFill>
                  <a:prstClr val="black"/>
                </a:solidFill>
                <a:cs typeface="Arial" panose="020B0604020202020204" pitchFamily="34" charset="0"/>
              </a:rPr>
              <a:t>63-66</a:t>
            </a:r>
          </a:p>
          <a:p>
            <a:endParaRPr lang="en-US" dirty="0">
              <a:solidFill>
                <a:prstClr val="black"/>
              </a:solidFill>
              <a:cs typeface="Arial" panose="020B0604020202020204" pitchFamily="34" charset="0"/>
            </a:endParaRPr>
          </a:p>
          <a:p>
            <a:r>
              <a:rPr lang="en-US" dirty="0" smtClean="0">
                <a:solidFill>
                  <a:prstClr val="black"/>
                </a:solidFill>
                <a:cs typeface="Arial" panose="020B0604020202020204" pitchFamily="34" charset="0"/>
              </a:rPr>
              <a:t>68</a:t>
            </a:r>
          </a:p>
          <a:p>
            <a:r>
              <a:rPr lang="en-US" dirty="0" smtClean="0">
                <a:solidFill>
                  <a:prstClr val="black"/>
                </a:solidFill>
                <a:cs typeface="Arial" panose="020B0604020202020204" pitchFamily="34" charset="0"/>
              </a:rPr>
              <a:t>	</a:t>
            </a:r>
          </a:p>
          <a:p>
            <a:r>
              <a:rPr lang="en-US" dirty="0" smtClean="0">
                <a:solidFill>
                  <a:prstClr val="black"/>
                </a:solidFill>
                <a:cs typeface="Arial" panose="020B0604020202020204" pitchFamily="34" charset="0"/>
              </a:rPr>
              <a:t>			</a:t>
            </a:r>
            <a:endParaRPr lang="en-US" dirty="0">
              <a:solidFill>
                <a:prstClr val="black"/>
              </a:solidFill>
              <a:cs typeface="Arial" panose="020B0604020202020204" pitchFamily="34" charset="0"/>
            </a:endParaRPr>
          </a:p>
        </p:txBody>
      </p:sp>
      <p:sp>
        <p:nvSpPr>
          <p:cNvPr id="11" name="Rectangle 10"/>
          <p:cNvSpPr/>
          <p:nvPr/>
        </p:nvSpPr>
        <p:spPr>
          <a:xfrm>
            <a:off x="2383790" y="261852"/>
            <a:ext cx="1470429" cy="646331"/>
          </a:xfrm>
          <a:prstGeom prst="rect">
            <a:avLst/>
          </a:prstGeom>
        </p:spPr>
        <p:txBody>
          <a:bodyPr wrap="square">
            <a:spAutoFit/>
          </a:bodyPr>
          <a:lstStyle/>
          <a:p>
            <a:r>
              <a:rPr lang="en-US" dirty="0" err="1" smtClean="0">
                <a:solidFill>
                  <a:prstClr val="black"/>
                </a:solidFill>
                <a:cs typeface="Arial" panose="020B0604020202020204" pitchFamily="34" charset="0"/>
              </a:rPr>
              <a:t>Conybeare</a:t>
            </a:r>
            <a:r>
              <a:rPr lang="en-US" dirty="0" smtClean="0">
                <a:solidFill>
                  <a:prstClr val="black"/>
                </a:solidFill>
                <a:cs typeface="Arial" panose="020B0604020202020204" pitchFamily="34" charset="0"/>
              </a:rPr>
              <a:t> &amp; Howson</a:t>
            </a:r>
            <a:endParaRPr lang="en-US" dirty="0">
              <a:solidFill>
                <a:prstClr val="black"/>
              </a:solidFill>
              <a:cs typeface="Arial" panose="020B0604020202020204" pitchFamily="34" charset="0"/>
            </a:endParaRPr>
          </a:p>
        </p:txBody>
      </p:sp>
      <p:sp>
        <p:nvSpPr>
          <p:cNvPr id="9" name="Rectangle 8"/>
          <p:cNvSpPr/>
          <p:nvPr/>
        </p:nvSpPr>
        <p:spPr>
          <a:xfrm>
            <a:off x="1521460" y="976123"/>
            <a:ext cx="929640" cy="5355312"/>
          </a:xfrm>
          <a:prstGeom prst="rect">
            <a:avLst/>
          </a:prstGeom>
        </p:spPr>
        <p:txBody>
          <a:bodyPr wrap="square">
            <a:spAutoFit/>
          </a:bodyPr>
          <a:lstStyle/>
          <a:p>
            <a:r>
              <a:rPr lang="en-US" dirty="0" smtClean="0">
                <a:solidFill>
                  <a:prstClr val="black"/>
                </a:solidFill>
                <a:cs typeface="Arial" panose="020B0604020202020204" pitchFamily="34" charset="0"/>
              </a:rPr>
              <a:t>49</a:t>
            </a:r>
            <a:endParaRPr lang="en-US" dirty="0">
              <a:solidFill>
                <a:prstClr val="black"/>
              </a:solidFill>
              <a:cs typeface="Arial" panose="020B0604020202020204" pitchFamily="34" charset="0"/>
            </a:endParaRPr>
          </a:p>
          <a:p>
            <a:r>
              <a:rPr lang="en-US" dirty="0" smtClean="0">
                <a:solidFill>
                  <a:prstClr val="black"/>
                </a:solidFill>
                <a:cs typeface="Arial" panose="020B0604020202020204" pitchFamily="34" charset="0"/>
              </a:rPr>
              <a:t>51</a:t>
            </a:r>
            <a:endParaRPr lang="en-US" dirty="0">
              <a:solidFill>
                <a:prstClr val="black"/>
              </a:solidFill>
              <a:cs typeface="Arial" panose="020B0604020202020204" pitchFamily="34" charset="0"/>
            </a:endParaRPr>
          </a:p>
          <a:p>
            <a:r>
              <a:rPr lang="en-US" dirty="0" smtClean="0">
                <a:solidFill>
                  <a:prstClr val="black"/>
                </a:solidFill>
                <a:cs typeface="Arial" panose="020B0604020202020204" pitchFamily="34" charset="0"/>
              </a:rPr>
              <a:t>52</a:t>
            </a:r>
          </a:p>
          <a:p>
            <a:r>
              <a:rPr lang="en-US" dirty="0" smtClean="0">
                <a:solidFill>
                  <a:prstClr val="black"/>
                </a:solidFill>
                <a:cs typeface="Arial" panose="020B0604020202020204" pitchFamily="34" charset="0"/>
              </a:rPr>
              <a:t>51</a:t>
            </a:r>
          </a:p>
          <a:p>
            <a:r>
              <a:rPr lang="en-US" dirty="0" smtClean="0">
                <a:solidFill>
                  <a:prstClr val="black"/>
                </a:solidFill>
                <a:cs typeface="Arial" panose="020B0604020202020204" pitchFamily="34" charset="0"/>
              </a:rPr>
              <a:t>53</a:t>
            </a:r>
          </a:p>
          <a:p>
            <a:r>
              <a:rPr lang="en-US" dirty="0" smtClean="0">
                <a:solidFill>
                  <a:prstClr val="black"/>
                </a:solidFill>
                <a:cs typeface="Arial" panose="020B0604020202020204" pitchFamily="34" charset="0"/>
              </a:rPr>
              <a:t>53</a:t>
            </a:r>
          </a:p>
          <a:p>
            <a:r>
              <a:rPr lang="en-US" dirty="0" smtClean="0">
                <a:solidFill>
                  <a:prstClr val="black"/>
                </a:solidFill>
                <a:cs typeface="Arial" panose="020B0604020202020204" pitchFamily="34" charset="0"/>
              </a:rPr>
              <a:t>53</a:t>
            </a:r>
          </a:p>
          <a:p>
            <a:r>
              <a:rPr lang="en-US" dirty="0" smtClean="0">
                <a:solidFill>
                  <a:prstClr val="black"/>
                </a:solidFill>
                <a:cs typeface="Arial" panose="020B0604020202020204" pitchFamily="34" charset="0"/>
              </a:rPr>
              <a:t>54</a:t>
            </a:r>
          </a:p>
          <a:p>
            <a:r>
              <a:rPr lang="en-US" dirty="0" smtClean="0">
                <a:solidFill>
                  <a:prstClr val="black"/>
                </a:solidFill>
                <a:cs typeface="Arial" panose="020B0604020202020204" pitchFamily="34" charset="0"/>
              </a:rPr>
              <a:t>56</a:t>
            </a:r>
          </a:p>
          <a:p>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57</a:t>
            </a:r>
          </a:p>
          <a:p>
            <a:r>
              <a:rPr lang="en-US" dirty="0" smtClean="0">
                <a:solidFill>
                  <a:prstClr val="black"/>
                </a:solidFill>
                <a:cs typeface="Arial" panose="020B0604020202020204" pitchFamily="34" charset="0"/>
              </a:rPr>
              <a:t>57</a:t>
            </a:r>
          </a:p>
          <a:p>
            <a:r>
              <a:rPr lang="en-US" dirty="0" smtClean="0">
                <a:solidFill>
                  <a:prstClr val="black"/>
                </a:solidFill>
                <a:cs typeface="Arial" panose="020B0604020202020204" pitchFamily="34" charset="0"/>
              </a:rPr>
              <a:t>59</a:t>
            </a:r>
          </a:p>
          <a:p>
            <a:r>
              <a:rPr lang="en-US" dirty="0" smtClean="0">
                <a:solidFill>
                  <a:prstClr val="black"/>
                </a:solidFill>
                <a:cs typeface="Arial" panose="020B0604020202020204" pitchFamily="34" charset="0"/>
              </a:rPr>
              <a:t>60</a:t>
            </a:r>
          </a:p>
          <a:p>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62</a:t>
            </a:r>
          </a:p>
          <a:p>
            <a:r>
              <a:rPr lang="en-US" dirty="0" smtClean="0">
                <a:solidFill>
                  <a:prstClr val="black"/>
                </a:solidFill>
                <a:cs typeface="Arial" panose="020B0604020202020204" pitchFamily="34" charset="0"/>
              </a:rPr>
              <a:t>63</a:t>
            </a:r>
          </a:p>
          <a:p>
            <a:endParaRPr lang="en-US" dirty="0">
              <a:solidFill>
                <a:prstClr val="black"/>
              </a:solidFill>
              <a:cs typeface="Arial" panose="020B0604020202020204" pitchFamily="34" charset="0"/>
            </a:endParaRPr>
          </a:p>
          <a:p>
            <a:r>
              <a:rPr lang="en-US" dirty="0" smtClean="0">
                <a:solidFill>
                  <a:prstClr val="black"/>
                </a:solidFill>
                <a:cs typeface="Arial" panose="020B0604020202020204" pitchFamily="34" charset="0"/>
              </a:rPr>
              <a:t>66</a:t>
            </a:r>
          </a:p>
        </p:txBody>
      </p:sp>
      <p:sp>
        <p:nvSpPr>
          <p:cNvPr id="12" name="Rectangle 11"/>
          <p:cNvSpPr/>
          <p:nvPr/>
        </p:nvSpPr>
        <p:spPr>
          <a:xfrm>
            <a:off x="854573" y="290152"/>
            <a:ext cx="1767840" cy="646331"/>
          </a:xfrm>
          <a:prstGeom prst="rect">
            <a:avLst/>
          </a:prstGeom>
        </p:spPr>
        <p:txBody>
          <a:bodyPr wrap="square">
            <a:spAutoFit/>
          </a:bodyPr>
          <a:lstStyle/>
          <a:p>
            <a:pPr algn="ctr"/>
            <a:r>
              <a:rPr lang="en-US" dirty="0" smtClean="0">
                <a:solidFill>
                  <a:prstClr val="black"/>
                </a:solidFill>
                <a:cs typeface="Arial" panose="020B0604020202020204" pitchFamily="34" charset="0"/>
              </a:rPr>
              <a:t>Blue Letter Bible</a:t>
            </a:r>
            <a:endParaRPr lang="en-US" dirty="0">
              <a:solidFill>
                <a:prstClr val="black"/>
              </a:solidFill>
              <a:cs typeface="Arial" panose="020B0604020202020204" pitchFamily="34" charset="0"/>
            </a:endParaRPr>
          </a:p>
        </p:txBody>
      </p:sp>
      <p:sp>
        <p:nvSpPr>
          <p:cNvPr id="13" name="Rectangle 12"/>
          <p:cNvSpPr/>
          <p:nvPr/>
        </p:nvSpPr>
        <p:spPr>
          <a:xfrm>
            <a:off x="344170" y="970453"/>
            <a:ext cx="929640" cy="5355312"/>
          </a:xfrm>
          <a:prstGeom prst="rect">
            <a:avLst/>
          </a:prstGeom>
        </p:spPr>
        <p:txBody>
          <a:bodyPr wrap="square">
            <a:spAutoFit/>
          </a:bodyPr>
          <a:lstStyle/>
          <a:p>
            <a:r>
              <a:rPr lang="en-US" dirty="0" smtClean="0">
                <a:solidFill>
                  <a:prstClr val="black"/>
                </a:solidFill>
                <a:cs typeface="Arial" panose="020B0604020202020204" pitchFamily="34" charset="0"/>
              </a:rPr>
              <a:t>51</a:t>
            </a:r>
          </a:p>
          <a:p>
            <a:r>
              <a:rPr lang="en-US" dirty="0" smtClean="0">
                <a:solidFill>
                  <a:prstClr val="black"/>
                </a:solidFill>
                <a:cs typeface="Arial" panose="020B0604020202020204" pitchFamily="34" charset="0"/>
              </a:rPr>
              <a:t>52</a:t>
            </a:r>
          </a:p>
          <a:p>
            <a:r>
              <a:rPr lang="en-US" dirty="0" smtClean="0">
                <a:solidFill>
                  <a:prstClr val="black"/>
                </a:solidFill>
                <a:cs typeface="Arial" panose="020B0604020202020204" pitchFamily="34" charset="0"/>
              </a:rPr>
              <a:t>53</a:t>
            </a:r>
          </a:p>
          <a:p>
            <a:r>
              <a:rPr lang="en-US" dirty="0" smtClean="0">
                <a:solidFill>
                  <a:prstClr val="black"/>
                </a:solidFill>
                <a:cs typeface="Arial" panose="020B0604020202020204" pitchFamily="34" charset="0"/>
              </a:rPr>
              <a:t>57</a:t>
            </a:r>
          </a:p>
          <a:p>
            <a:r>
              <a:rPr lang="en-US" dirty="0" smtClean="0">
                <a:solidFill>
                  <a:prstClr val="black"/>
                </a:solidFill>
                <a:cs typeface="Arial" panose="020B0604020202020204" pitchFamily="34" charset="0"/>
              </a:rPr>
              <a:t>54</a:t>
            </a:r>
          </a:p>
          <a:p>
            <a:r>
              <a:rPr lang="en-US" dirty="0" smtClean="0">
                <a:solidFill>
                  <a:prstClr val="black"/>
                </a:solidFill>
                <a:cs typeface="Arial" panose="020B0604020202020204" pitchFamily="34" charset="0"/>
              </a:rPr>
              <a:t>54</a:t>
            </a:r>
          </a:p>
          <a:p>
            <a:r>
              <a:rPr lang="en-US" dirty="0" smtClean="0">
                <a:solidFill>
                  <a:prstClr val="black"/>
                </a:solidFill>
                <a:cs typeface="Arial" panose="020B0604020202020204" pitchFamily="34" charset="0"/>
              </a:rPr>
              <a:t>54</a:t>
            </a:r>
          </a:p>
          <a:p>
            <a:r>
              <a:rPr lang="en-US" dirty="0" smtClean="0">
                <a:solidFill>
                  <a:prstClr val="black"/>
                </a:solidFill>
                <a:cs typeface="Arial" panose="020B0604020202020204" pitchFamily="34" charset="0"/>
              </a:rPr>
              <a:t>57</a:t>
            </a:r>
          </a:p>
          <a:p>
            <a:r>
              <a:rPr lang="en-US" dirty="0" smtClean="0">
                <a:solidFill>
                  <a:prstClr val="black"/>
                </a:solidFill>
                <a:cs typeface="Arial" panose="020B0604020202020204" pitchFamily="34" charset="0"/>
              </a:rPr>
              <a:t>57</a:t>
            </a:r>
          </a:p>
          <a:p>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58</a:t>
            </a:r>
          </a:p>
          <a:p>
            <a:r>
              <a:rPr lang="en-US" dirty="0" smtClean="0">
                <a:solidFill>
                  <a:prstClr val="black"/>
                </a:solidFill>
                <a:cs typeface="Arial" panose="020B0604020202020204" pitchFamily="34" charset="0"/>
              </a:rPr>
              <a:t>59</a:t>
            </a:r>
          </a:p>
          <a:p>
            <a:r>
              <a:rPr lang="en-US" dirty="0" smtClean="0">
                <a:solidFill>
                  <a:prstClr val="black"/>
                </a:solidFill>
                <a:cs typeface="Arial" panose="020B0604020202020204" pitchFamily="34" charset="0"/>
              </a:rPr>
              <a:t>59</a:t>
            </a:r>
          </a:p>
          <a:p>
            <a:r>
              <a:rPr lang="en-US" dirty="0" smtClean="0">
                <a:solidFill>
                  <a:prstClr val="black"/>
                </a:solidFill>
                <a:cs typeface="Arial" panose="020B0604020202020204" pitchFamily="34" charset="0"/>
              </a:rPr>
              <a:t>61</a:t>
            </a:r>
          </a:p>
          <a:p>
            <a:endParaRPr lang="en-US" dirty="0" smtClean="0">
              <a:solidFill>
                <a:prstClr val="black"/>
              </a:solidFill>
              <a:cs typeface="Arial" panose="020B0604020202020204" pitchFamily="34" charset="0"/>
            </a:endParaRPr>
          </a:p>
          <a:p>
            <a:r>
              <a:rPr lang="en-US" dirty="0" smtClean="0">
                <a:solidFill>
                  <a:prstClr val="black"/>
                </a:solidFill>
                <a:cs typeface="Arial" panose="020B0604020202020204" pitchFamily="34" charset="0"/>
              </a:rPr>
              <a:t>63</a:t>
            </a:r>
          </a:p>
          <a:p>
            <a:r>
              <a:rPr lang="en-US" dirty="0" smtClean="0">
                <a:solidFill>
                  <a:prstClr val="black"/>
                </a:solidFill>
                <a:cs typeface="Arial" panose="020B0604020202020204" pitchFamily="34" charset="0"/>
              </a:rPr>
              <a:t>63-66</a:t>
            </a:r>
          </a:p>
          <a:p>
            <a:endParaRPr lang="en-US" dirty="0">
              <a:solidFill>
                <a:prstClr val="black"/>
              </a:solidFill>
              <a:cs typeface="Arial" panose="020B0604020202020204" pitchFamily="34" charset="0"/>
            </a:endParaRPr>
          </a:p>
          <a:p>
            <a:r>
              <a:rPr lang="en-US" dirty="0" smtClean="0">
                <a:solidFill>
                  <a:prstClr val="black"/>
                </a:solidFill>
                <a:cs typeface="Arial" panose="020B0604020202020204" pitchFamily="34" charset="0"/>
              </a:rPr>
              <a:t>67</a:t>
            </a:r>
            <a:endParaRPr lang="en-US" dirty="0">
              <a:solidFill>
                <a:prstClr val="black"/>
              </a:solidFill>
              <a:cs typeface="Arial" panose="020B0604020202020204" pitchFamily="34" charset="0"/>
            </a:endParaRPr>
          </a:p>
        </p:txBody>
      </p:sp>
      <p:sp>
        <p:nvSpPr>
          <p:cNvPr id="14" name="Rectangle 13"/>
          <p:cNvSpPr/>
          <p:nvPr/>
        </p:nvSpPr>
        <p:spPr>
          <a:xfrm>
            <a:off x="-295008" y="400352"/>
            <a:ext cx="1767840" cy="369332"/>
          </a:xfrm>
          <a:prstGeom prst="rect">
            <a:avLst/>
          </a:prstGeom>
        </p:spPr>
        <p:txBody>
          <a:bodyPr wrap="square">
            <a:spAutoFit/>
          </a:bodyPr>
          <a:lstStyle/>
          <a:p>
            <a:pPr algn="ctr"/>
            <a:r>
              <a:rPr lang="en-US" dirty="0" smtClean="0">
                <a:solidFill>
                  <a:prstClr val="black"/>
                </a:solidFill>
                <a:cs typeface="Arial" panose="020B0604020202020204" pitchFamily="34" charset="0"/>
              </a:rPr>
              <a:t>S. Hall</a:t>
            </a:r>
            <a:endParaRPr lang="en-US" dirty="0">
              <a:solidFill>
                <a:prstClr val="black"/>
              </a:solidFill>
              <a:cs typeface="Arial" panose="020B0604020202020204" pitchFamily="34" charset="0"/>
            </a:endParaRPr>
          </a:p>
        </p:txBody>
      </p:sp>
      <p:sp>
        <p:nvSpPr>
          <p:cNvPr id="15" name="Rectangle 14"/>
          <p:cNvSpPr/>
          <p:nvPr/>
        </p:nvSpPr>
        <p:spPr>
          <a:xfrm>
            <a:off x="4959790" y="970452"/>
            <a:ext cx="973744" cy="5909310"/>
          </a:xfrm>
          <a:prstGeom prst="rect">
            <a:avLst/>
          </a:prstGeom>
        </p:spPr>
        <p:txBody>
          <a:bodyPr wrap="square">
            <a:spAutoFit/>
          </a:bodyPr>
          <a:lstStyle/>
          <a:p>
            <a:r>
              <a:rPr lang="en-US" b="1" dirty="0" smtClean="0">
                <a:solidFill>
                  <a:prstClr val="black"/>
                </a:solidFill>
                <a:cs typeface="Arial" panose="020B0604020202020204" pitchFamily="34" charset="0"/>
              </a:rPr>
              <a:t>50</a:t>
            </a:r>
          </a:p>
          <a:p>
            <a:r>
              <a:rPr lang="en-US" b="1" dirty="0" smtClean="0">
                <a:solidFill>
                  <a:prstClr val="black"/>
                </a:solidFill>
                <a:cs typeface="Arial" panose="020B0604020202020204" pitchFamily="34" charset="0"/>
              </a:rPr>
              <a:t>51</a:t>
            </a:r>
          </a:p>
          <a:p>
            <a:r>
              <a:rPr lang="en-US" b="1" dirty="0" smtClean="0">
                <a:solidFill>
                  <a:prstClr val="black"/>
                </a:solidFill>
                <a:cs typeface="Arial" panose="020B0604020202020204" pitchFamily="34" charset="0"/>
              </a:rPr>
              <a:t>52</a:t>
            </a:r>
          </a:p>
          <a:p>
            <a:r>
              <a:rPr lang="en-US" b="1" dirty="0" smtClean="0">
                <a:solidFill>
                  <a:prstClr val="black"/>
                </a:solidFill>
                <a:cs typeface="Arial" panose="020B0604020202020204" pitchFamily="34" charset="0"/>
              </a:rPr>
              <a:t>?</a:t>
            </a:r>
          </a:p>
          <a:p>
            <a:r>
              <a:rPr lang="en-US" b="1" dirty="0" smtClean="0">
                <a:solidFill>
                  <a:prstClr val="black"/>
                </a:solidFill>
                <a:cs typeface="Arial" panose="020B0604020202020204" pitchFamily="34" charset="0"/>
              </a:rPr>
              <a:t>53</a:t>
            </a:r>
          </a:p>
          <a:p>
            <a:r>
              <a:rPr lang="en-US" b="1" dirty="0" smtClean="0">
                <a:solidFill>
                  <a:prstClr val="black"/>
                </a:solidFill>
                <a:cs typeface="Arial" panose="020B0604020202020204" pitchFamily="34" charset="0"/>
              </a:rPr>
              <a:t>53</a:t>
            </a:r>
          </a:p>
          <a:p>
            <a:r>
              <a:rPr lang="en-US" b="1" dirty="0" smtClean="0">
                <a:solidFill>
                  <a:prstClr val="black"/>
                </a:solidFill>
                <a:cs typeface="Arial" panose="020B0604020202020204" pitchFamily="34" charset="0"/>
              </a:rPr>
              <a:t>54</a:t>
            </a:r>
            <a:endParaRPr lang="en-US" b="1" dirty="0">
              <a:solidFill>
                <a:prstClr val="black"/>
              </a:solidFill>
              <a:cs typeface="Arial" panose="020B0604020202020204" pitchFamily="34" charset="0"/>
            </a:endParaRPr>
          </a:p>
          <a:p>
            <a:r>
              <a:rPr lang="en-US" b="1" dirty="0" smtClean="0">
                <a:solidFill>
                  <a:prstClr val="black"/>
                </a:solidFill>
                <a:cs typeface="Arial" panose="020B0604020202020204" pitchFamily="34" charset="0"/>
              </a:rPr>
              <a:t>55	</a:t>
            </a:r>
          </a:p>
          <a:p>
            <a:r>
              <a:rPr lang="en-US" b="1" dirty="0" smtClean="0">
                <a:solidFill>
                  <a:prstClr val="black"/>
                </a:solidFill>
                <a:cs typeface="Arial" panose="020B0604020202020204" pitchFamily="34" charset="0"/>
              </a:rPr>
              <a:t>56</a:t>
            </a:r>
          </a:p>
          <a:p>
            <a:r>
              <a:rPr lang="en-US" b="1" dirty="0" smtClean="0">
                <a:solidFill>
                  <a:prstClr val="black"/>
                </a:solidFill>
                <a:cs typeface="Arial" panose="020B0604020202020204" pitchFamily="34" charset="0"/>
              </a:rPr>
              <a:t>57</a:t>
            </a:r>
          </a:p>
          <a:p>
            <a:r>
              <a:rPr lang="en-US" b="1" dirty="0" smtClean="0">
                <a:solidFill>
                  <a:prstClr val="black"/>
                </a:solidFill>
                <a:cs typeface="Arial" panose="020B0604020202020204" pitchFamily="34" charset="0"/>
              </a:rPr>
              <a:t>57</a:t>
            </a:r>
          </a:p>
          <a:p>
            <a:r>
              <a:rPr lang="en-US" b="1" dirty="0" smtClean="0">
                <a:solidFill>
                  <a:prstClr val="black"/>
                </a:solidFill>
                <a:cs typeface="Arial" panose="020B0604020202020204" pitchFamily="34" charset="0"/>
              </a:rPr>
              <a:t>57</a:t>
            </a:r>
          </a:p>
          <a:p>
            <a:r>
              <a:rPr lang="en-US" b="1" dirty="0" smtClean="0">
                <a:solidFill>
                  <a:prstClr val="black"/>
                </a:solidFill>
                <a:cs typeface="Arial" panose="020B0604020202020204" pitchFamily="34" charset="0"/>
              </a:rPr>
              <a:t>59	</a:t>
            </a:r>
            <a:endParaRPr lang="en-US" b="1" dirty="0">
              <a:solidFill>
                <a:prstClr val="black"/>
              </a:solidFill>
              <a:cs typeface="Arial" panose="020B0604020202020204" pitchFamily="34" charset="0"/>
            </a:endParaRPr>
          </a:p>
          <a:p>
            <a:r>
              <a:rPr lang="en-US" b="1" dirty="0" smtClean="0">
                <a:solidFill>
                  <a:prstClr val="black"/>
                </a:solidFill>
                <a:cs typeface="Arial" panose="020B0604020202020204" pitchFamily="34" charset="0"/>
              </a:rPr>
              <a:t>60</a:t>
            </a:r>
          </a:p>
          <a:p>
            <a:r>
              <a:rPr lang="en-US" b="1" dirty="0" smtClean="0">
                <a:solidFill>
                  <a:prstClr val="black"/>
                </a:solidFill>
                <a:cs typeface="Arial" panose="020B0604020202020204" pitchFamily="34" charset="0"/>
              </a:rPr>
              <a:t>61-62</a:t>
            </a:r>
          </a:p>
          <a:p>
            <a:r>
              <a:rPr lang="en-US" b="1" dirty="0" smtClean="0">
                <a:solidFill>
                  <a:prstClr val="black"/>
                </a:solidFill>
                <a:cs typeface="Arial" panose="020B0604020202020204" pitchFamily="34" charset="0"/>
              </a:rPr>
              <a:t>63</a:t>
            </a:r>
          </a:p>
          <a:p>
            <a:r>
              <a:rPr lang="en-US" b="1" dirty="0" smtClean="0">
                <a:solidFill>
                  <a:prstClr val="black"/>
                </a:solidFill>
                <a:cs typeface="Arial" panose="020B0604020202020204" pitchFamily="34" charset="0"/>
              </a:rPr>
              <a:t>63-67</a:t>
            </a:r>
          </a:p>
          <a:p>
            <a:r>
              <a:rPr lang="en-US" b="1" dirty="0" smtClean="0">
                <a:solidFill>
                  <a:prstClr val="black"/>
                </a:solidFill>
                <a:cs typeface="Arial" panose="020B0604020202020204" pitchFamily="34" charset="0"/>
              </a:rPr>
              <a:t>63</a:t>
            </a:r>
          </a:p>
          <a:p>
            <a:r>
              <a:rPr lang="en-US" b="1" dirty="0" smtClean="0">
                <a:solidFill>
                  <a:prstClr val="black"/>
                </a:solidFill>
                <a:cs typeface="Arial" panose="020B0604020202020204" pitchFamily="34" charset="0"/>
              </a:rPr>
              <a:t>67-68</a:t>
            </a:r>
          </a:p>
          <a:p>
            <a:r>
              <a:rPr lang="en-US" b="1" dirty="0" smtClean="0">
                <a:solidFill>
                  <a:prstClr val="black"/>
                </a:solidFill>
                <a:cs typeface="Arial" panose="020B0604020202020204" pitchFamily="34" charset="0"/>
              </a:rPr>
              <a:t>68</a:t>
            </a:r>
          </a:p>
          <a:p>
            <a:r>
              <a:rPr lang="en-US" b="1" dirty="0" smtClean="0">
                <a:solidFill>
                  <a:prstClr val="black"/>
                </a:solidFill>
                <a:cs typeface="Arial" panose="020B0604020202020204" pitchFamily="34" charset="0"/>
              </a:rPr>
              <a:t>	</a:t>
            </a:r>
            <a:endParaRPr lang="en-US" b="1" dirty="0">
              <a:solidFill>
                <a:prstClr val="black"/>
              </a:solidFill>
              <a:cs typeface="Arial" panose="020B0604020202020204" pitchFamily="34" charset="0"/>
            </a:endParaRPr>
          </a:p>
        </p:txBody>
      </p:sp>
      <p:sp>
        <p:nvSpPr>
          <p:cNvPr id="17" name="Rectangle 16"/>
          <p:cNvSpPr/>
          <p:nvPr/>
        </p:nvSpPr>
        <p:spPr>
          <a:xfrm>
            <a:off x="4959790" y="4560250"/>
            <a:ext cx="7286317" cy="617743"/>
          </a:xfrm>
          <a:prstGeom prst="rect">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20633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7447" y="297586"/>
            <a:ext cx="7737231" cy="1635759"/>
          </a:xfrm>
        </p:spPr>
        <p:txBody>
          <a:bodyPr/>
          <a:lstStyle/>
          <a:p>
            <a:pPr rtl="0"/>
            <a:r>
              <a:rPr lang="en-US" dirty="0" smtClean="0"/>
              <a:t>Long term  project</a:t>
            </a:r>
            <a:endParaRPr lang="en-US" dirty="0"/>
          </a:p>
        </p:txBody>
      </p:sp>
      <p:sp>
        <p:nvSpPr>
          <p:cNvPr id="3" name="Subtitle 2"/>
          <p:cNvSpPr>
            <a:spLocks noGrp="1"/>
          </p:cNvSpPr>
          <p:nvPr>
            <p:ph type="subTitle" idx="1"/>
          </p:nvPr>
        </p:nvSpPr>
        <p:spPr>
          <a:xfrm>
            <a:off x="539927" y="2089220"/>
            <a:ext cx="10872269" cy="1132038"/>
          </a:xfrm>
        </p:spPr>
        <p:txBody>
          <a:bodyPr>
            <a:normAutofit/>
          </a:bodyPr>
          <a:lstStyle/>
          <a:p>
            <a:pPr algn="l" rtl="0"/>
            <a:endParaRPr lang="en-US" sz="2800" cap="none" dirty="0" smtClean="0"/>
          </a:p>
        </p:txBody>
      </p:sp>
      <p:sp>
        <p:nvSpPr>
          <p:cNvPr id="4" name="Subtitle 2"/>
          <p:cNvSpPr txBox="1">
            <a:spLocks/>
          </p:cNvSpPr>
          <p:nvPr/>
        </p:nvSpPr>
        <p:spPr>
          <a:xfrm>
            <a:off x="192505" y="2509520"/>
            <a:ext cx="11819139" cy="423756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514350" indent="-514350" algn="l">
              <a:buClr>
                <a:prstClr val="white"/>
              </a:buClr>
              <a:buFont typeface="+mj-lt"/>
              <a:buAutoNum type="arabicPeriod"/>
            </a:pPr>
            <a:endParaRPr lang="en-US" sz="2800"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1818023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0" y="3194658"/>
            <a:ext cx="12152322" cy="401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341841" y="371533"/>
            <a:ext cx="9518245" cy="943256"/>
          </a:xfrm>
        </p:spPr>
        <p:txBody>
          <a:bodyPr/>
          <a:lstStyle/>
          <a:p>
            <a:r>
              <a:rPr lang="en-US" b="1" dirty="0" smtClean="0"/>
              <a:t>APPROX. TIMELINE – PAUL’S LIFE</a:t>
            </a:r>
            <a:endParaRPr lang="en-US" b="1" dirty="0"/>
          </a:p>
        </p:txBody>
      </p:sp>
      <p:sp>
        <p:nvSpPr>
          <p:cNvPr id="3" name="Subtitle 2"/>
          <p:cNvSpPr>
            <a:spLocks noGrp="1"/>
          </p:cNvSpPr>
          <p:nvPr>
            <p:ph type="subTitle" idx="1"/>
          </p:nvPr>
        </p:nvSpPr>
        <p:spPr>
          <a:xfrm rot="18100872">
            <a:off x="-184482" y="4689203"/>
            <a:ext cx="924572" cy="398933"/>
          </a:xfrm>
          <a:ln>
            <a:solidFill>
              <a:schemeClr val="tx1"/>
            </a:solidFill>
          </a:ln>
        </p:spPr>
        <p:txBody>
          <a:bodyPr>
            <a:normAutofit lnSpcReduction="10000"/>
          </a:bodyPr>
          <a:lstStyle/>
          <a:p>
            <a:r>
              <a:rPr lang="en-US" cap="none" dirty="0" smtClean="0"/>
              <a:t>Cross</a:t>
            </a:r>
            <a:endParaRPr lang="en-US" cap="none" dirty="0"/>
          </a:p>
        </p:txBody>
      </p:sp>
      <p:sp>
        <p:nvSpPr>
          <p:cNvPr id="6" name="Subtitle 2"/>
          <p:cNvSpPr txBox="1">
            <a:spLocks/>
          </p:cNvSpPr>
          <p:nvPr/>
        </p:nvSpPr>
        <p:spPr>
          <a:xfrm>
            <a:off x="-113916" y="4068129"/>
            <a:ext cx="584934" cy="13808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30</a:t>
            </a:r>
            <a:endParaRPr lang="en-US" sz="1800"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5" name="Rectangle 4"/>
          <p:cNvSpPr/>
          <p:nvPr/>
        </p:nvSpPr>
        <p:spPr>
          <a:xfrm>
            <a:off x="266983" y="2836523"/>
            <a:ext cx="102802" cy="11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660855" y="2840591"/>
            <a:ext cx="102802" cy="11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014056" y="2836523"/>
            <a:ext cx="102802" cy="11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5862524" y="2836523"/>
            <a:ext cx="102802" cy="11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8760986" y="2836522"/>
            <a:ext cx="102802" cy="1109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19" name="Subtitle 2"/>
          <p:cNvSpPr txBox="1">
            <a:spLocks/>
          </p:cNvSpPr>
          <p:nvPr/>
        </p:nvSpPr>
        <p:spPr>
          <a:xfrm>
            <a:off x="2742150" y="4068129"/>
            <a:ext cx="584934" cy="13808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40</a:t>
            </a:r>
            <a:endParaRPr lang="en-US" sz="1800"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20" name="Subtitle 2"/>
          <p:cNvSpPr txBox="1">
            <a:spLocks/>
          </p:cNvSpPr>
          <p:nvPr/>
        </p:nvSpPr>
        <p:spPr>
          <a:xfrm>
            <a:off x="5639735" y="4021541"/>
            <a:ext cx="584934" cy="13808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50</a:t>
            </a:r>
            <a:endParaRPr lang="en-US" sz="1800"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21" name="Subtitle 2"/>
          <p:cNvSpPr txBox="1">
            <a:spLocks/>
          </p:cNvSpPr>
          <p:nvPr/>
        </p:nvSpPr>
        <p:spPr>
          <a:xfrm>
            <a:off x="8537320" y="4068129"/>
            <a:ext cx="584934" cy="13808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60</a:t>
            </a:r>
            <a:endParaRPr lang="en-US" sz="1800"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22" name="Subtitle 2"/>
          <p:cNvSpPr txBox="1">
            <a:spLocks/>
          </p:cNvSpPr>
          <p:nvPr/>
        </p:nvSpPr>
        <p:spPr>
          <a:xfrm>
            <a:off x="11419789" y="4068129"/>
            <a:ext cx="584934" cy="1380836"/>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70 AD</a:t>
            </a:r>
            <a:endParaRPr lang="en-US" sz="1800"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23" name="TextBox 22"/>
          <p:cNvSpPr txBox="1"/>
          <p:nvPr/>
        </p:nvSpPr>
        <p:spPr>
          <a:xfrm>
            <a:off x="-27053" y="2087229"/>
            <a:ext cx="1266092" cy="1077218"/>
          </a:xfrm>
          <a:prstGeom prst="rect">
            <a:avLst/>
          </a:prstGeom>
          <a:solidFill>
            <a:srgbClr val="FF0000"/>
          </a:solidFill>
        </p:spPr>
        <p:txBody>
          <a:bodyPr wrap="square" rtlCol="0">
            <a:spAutoFit/>
          </a:bodyPr>
          <a:lstStyle/>
          <a:p>
            <a:pPr algn="ctr"/>
            <a:r>
              <a:rPr lang="en-US" sz="1600" dirty="0" smtClean="0">
                <a:solidFill>
                  <a:prstClr val="white"/>
                </a:solidFill>
              </a:rPr>
              <a:t>Tarsus, Gamaliel, zealous, persecutor </a:t>
            </a:r>
            <a:endParaRPr lang="en-US" sz="1600" dirty="0">
              <a:solidFill>
                <a:prstClr val="white"/>
              </a:solidFill>
            </a:endParaRPr>
          </a:p>
        </p:txBody>
      </p:sp>
      <p:sp>
        <p:nvSpPr>
          <p:cNvPr id="24" name="Subtitle 2"/>
          <p:cNvSpPr txBox="1">
            <a:spLocks/>
          </p:cNvSpPr>
          <p:nvPr/>
        </p:nvSpPr>
        <p:spPr>
          <a:xfrm rot="18110635">
            <a:off x="-227347" y="5257718"/>
            <a:ext cx="1276834"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Stephen</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25" name="TextBox 24"/>
          <p:cNvSpPr txBox="1"/>
          <p:nvPr/>
        </p:nvSpPr>
        <p:spPr>
          <a:xfrm>
            <a:off x="1239039" y="2087229"/>
            <a:ext cx="3664094" cy="1077218"/>
          </a:xfrm>
          <a:prstGeom prst="rect">
            <a:avLst/>
          </a:prstGeom>
          <a:solidFill>
            <a:srgbClr val="FFC000"/>
          </a:solidFill>
        </p:spPr>
        <p:txBody>
          <a:bodyPr wrap="square" rtlCol="0">
            <a:spAutoFit/>
          </a:bodyPr>
          <a:lstStyle/>
          <a:p>
            <a:pPr algn="ctr"/>
            <a:r>
              <a:rPr lang="en-US" sz="1600" dirty="0" smtClean="0">
                <a:solidFill>
                  <a:prstClr val="black"/>
                </a:solidFill>
              </a:rPr>
              <a:t>Damascus/Arabia (3 years),</a:t>
            </a:r>
          </a:p>
          <a:p>
            <a:pPr algn="ctr"/>
            <a:r>
              <a:rPr lang="en-US" sz="1600" dirty="0" smtClean="0">
                <a:solidFill>
                  <a:prstClr val="black"/>
                </a:solidFill>
              </a:rPr>
              <a:t>Visit to Jerusalem,</a:t>
            </a:r>
          </a:p>
          <a:p>
            <a:pPr algn="ctr"/>
            <a:r>
              <a:rPr lang="en-US" sz="1600" dirty="0" smtClean="0">
                <a:solidFill>
                  <a:prstClr val="black"/>
                </a:solidFill>
              </a:rPr>
              <a:t> Syria/Cilicia,</a:t>
            </a:r>
          </a:p>
          <a:p>
            <a:pPr algn="ctr"/>
            <a:r>
              <a:rPr lang="en-US" sz="1600" dirty="0" smtClean="0">
                <a:solidFill>
                  <a:prstClr val="black"/>
                </a:solidFill>
              </a:rPr>
              <a:t>Antioch (1 year)</a:t>
            </a:r>
            <a:endParaRPr lang="en-US" sz="1600" dirty="0">
              <a:solidFill>
                <a:prstClr val="black"/>
              </a:solidFill>
            </a:endParaRPr>
          </a:p>
        </p:txBody>
      </p:sp>
      <p:sp>
        <p:nvSpPr>
          <p:cNvPr id="27" name="Subtitle 2"/>
          <p:cNvSpPr txBox="1">
            <a:spLocks/>
          </p:cNvSpPr>
          <p:nvPr/>
        </p:nvSpPr>
        <p:spPr>
          <a:xfrm rot="18110635">
            <a:off x="-266474" y="5227476"/>
            <a:ext cx="2864233"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1</a:t>
            </a:r>
            <a:r>
              <a:rPr lang="en-US" cap="none" baseline="30000"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st</a:t>
            </a: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visit to Jerusalem</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cxnSp>
        <p:nvCxnSpPr>
          <p:cNvPr id="28" name="Straight Connector 27"/>
          <p:cNvCxnSpPr>
            <a:stCxn id="24" idx="3"/>
          </p:cNvCxnSpPr>
          <p:nvPr/>
        </p:nvCxnSpPr>
        <p:spPr>
          <a:xfrm flipV="1">
            <a:off x="747904" y="3518514"/>
            <a:ext cx="17150" cy="1418366"/>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3"/>
          </p:cNvCxnSpPr>
          <p:nvPr/>
        </p:nvCxnSpPr>
        <p:spPr>
          <a:xfrm flipV="1">
            <a:off x="520594" y="3459480"/>
            <a:ext cx="12806" cy="1035792"/>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3"/>
          </p:cNvCxnSpPr>
          <p:nvPr/>
        </p:nvCxnSpPr>
        <p:spPr>
          <a:xfrm flipV="1">
            <a:off x="1921238" y="3518514"/>
            <a:ext cx="19322" cy="713885"/>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6" name="Subtitle 2"/>
          <p:cNvSpPr txBox="1">
            <a:spLocks/>
          </p:cNvSpPr>
          <p:nvPr/>
        </p:nvSpPr>
        <p:spPr>
          <a:xfrm rot="18110635">
            <a:off x="2107545" y="5254084"/>
            <a:ext cx="2864233"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2</a:t>
            </a:r>
            <a:r>
              <a:rPr lang="en-US" cap="none" baseline="30000"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nd</a:t>
            </a: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visit to Jerusalem</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cxnSp>
        <p:nvCxnSpPr>
          <p:cNvPr id="37" name="Straight Connector 36"/>
          <p:cNvCxnSpPr/>
          <p:nvPr/>
        </p:nvCxnSpPr>
        <p:spPr>
          <a:xfrm flipV="1">
            <a:off x="4349663" y="3506660"/>
            <a:ext cx="8730" cy="737591"/>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9" name="Subtitle 2"/>
          <p:cNvSpPr txBox="1">
            <a:spLocks/>
          </p:cNvSpPr>
          <p:nvPr/>
        </p:nvSpPr>
        <p:spPr>
          <a:xfrm rot="18110635">
            <a:off x="2651977" y="5296316"/>
            <a:ext cx="2764798"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Peter visits Antioch</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cxnSp>
        <p:nvCxnSpPr>
          <p:cNvPr id="40" name="Straight Connector 39"/>
          <p:cNvCxnSpPr/>
          <p:nvPr/>
        </p:nvCxnSpPr>
        <p:spPr>
          <a:xfrm flipV="1">
            <a:off x="4655796" y="3499478"/>
            <a:ext cx="8730" cy="737591"/>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41" name="Explosion 1 40"/>
          <p:cNvSpPr/>
          <p:nvPr/>
        </p:nvSpPr>
        <p:spPr>
          <a:xfrm>
            <a:off x="911178" y="3531285"/>
            <a:ext cx="655721" cy="735404"/>
          </a:xfrm>
          <a:prstGeom prst="irregularSeal1">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path path="circle">
                  <a:fillToRect l="50000" t="50000" r="50000" b="50000"/>
                </a:path>
                <a:tileRect/>
              </a:gradFill>
            </a:endParaRPr>
          </a:p>
        </p:txBody>
      </p:sp>
      <p:sp>
        <p:nvSpPr>
          <p:cNvPr id="30" name="TextBox 29"/>
          <p:cNvSpPr txBox="1"/>
          <p:nvPr/>
        </p:nvSpPr>
        <p:spPr>
          <a:xfrm>
            <a:off x="4903132" y="2087229"/>
            <a:ext cx="1009386" cy="1077218"/>
          </a:xfrm>
          <a:prstGeom prst="rect">
            <a:avLst/>
          </a:prstGeom>
          <a:solidFill>
            <a:srgbClr val="FFFF00"/>
          </a:solidFill>
        </p:spPr>
        <p:txBody>
          <a:bodyPr wrap="square" rtlCol="0">
            <a:spAutoFit/>
          </a:bodyPr>
          <a:lstStyle/>
          <a:p>
            <a:pPr algn="ctr"/>
            <a:r>
              <a:rPr lang="en-US" sz="1600" dirty="0" smtClean="0">
                <a:solidFill>
                  <a:prstClr val="black"/>
                </a:solidFill>
              </a:rPr>
              <a:t>1</a:t>
            </a:r>
            <a:r>
              <a:rPr lang="en-US" sz="1600" baseline="30000" dirty="0" smtClean="0">
                <a:solidFill>
                  <a:prstClr val="black"/>
                </a:solidFill>
              </a:rPr>
              <a:t>st</a:t>
            </a:r>
            <a:r>
              <a:rPr lang="en-US" sz="1600" dirty="0" smtClean="0">
                <a:solidFill>
                  <a:prstClr val="black"/>
                </a:solidFill>
              </a:rPr>
              <a:t> preach. trip</a:t>
            </a:r>
            <a:br>
              <a:rPr lang="en-US" sz="1600" dirty="0" smtClean="0">
                <a:solidFill>
                  <a:prstClr val="black"/>
                </a:solidFill>
              </a:rPr>
            </a:br>
            <a:endParaRPr lang="en-US" sz="1600" dirty="0">
              <a:solidFill>
                <a:prstClr val="black"/>
              </a:solidFill>
            </a:endParaRPr>
          </a:p>
        </p:txBody>
      </p:sp>
      <p:sp>
        <p:nvSpPr>
          <p:cNvPr id="31" name="Subtitle 2"/>
          <p:cNvSpPr txBox="1">
            <a:spLocks/>
          </p:cNvSpPr>
          <p:nvPr/>
        </p:nvSpPr>
        <p:spPr>
          <a:xfrm rot="18110635">
            <a:off x="4276745" y="4872811"/>
            <a:ext cx="1590475"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Galatians?</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32" name="Subtitle 2"/>
          <p:cNvSpPr txBox="1">
            <a:spLocks/>
          </p:cNvSpPr>
          <p:nvPr/>
        </p:nvSpPr>
        <p:spPr>
          <a:xfrm rot="18110635">
            <a:off x="3884780" y="5418996"/>
            <a:ext cx="2764798"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err="1"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Jerus</a:t>
            </a: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conference</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cxnSp>
        <p:nvCxnSpPr>
          <p:cNvPr id="34" name="Straight Connector 33"/>
          <p:cNvCxnSpPr/>
          <p:nvPr/>
        </p:nvCxnSpPr>
        <p:spPr>
          <a:xfrm flipV="1">
            <a:off x="5495565" y="3456609"/>
            <a:ext cx="341658" cy="951971"/>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12518" y="2090408"/>
            <a:ext cx="1150154" cy="1077218"/>
          </a:xfrm>
          <a:prstGeom prst="rect">
            <a:avLst/>
          </a:prstGeom>
          <a:solidFill>
            <a:srgbClr val="92D050"/>
          </a:solidFill>
        </p:spPr>
        <p:txBody>
          <a:bodyPr wrap="square" rtlCol="0">
            <a:spAutoFit/>
          </a:bodyPr>
          <a:lstStyle/>
          <a:p>
            <a:pPr algn="ctr"/>
            <a:r>
              <a:rPr lang="en-US" sz="1600" dirty="0" smtClean="0">
                <a:solidFill>
                  <a:prstClr val="black"/>
                </a:solidFill>
              </a:rPr>
              <a:t>2</a:t>
            </a:r>
            <a:r>
              <a:rPr lang="en-US" sz="1600" baseline="30000" dirty="0" smtClean="0">
                <a:solidFill>
                  <a:prstClr val="black"/>
                </a:solidFill>
              </a:rPr>
              <a:t>nd</a:t>
            </a:r>
            <a:r>
              <a:rPr lang="en-US" sz="1600" dirty="0" smtClean="0">
                <a:solidFill>
                  <a:prstClr val="black"/>
                </a:solidFill>
              </a:rPr>
              <a:t> preach. trip</a:t>
            </a:r>
            <a:br>
              <a:rPr lang="en-US" sz="1600" dirty="0" smtClean="0">
                <a:solidFill>
                  <a:prstClr val="black"/>
                </a:solidFill>
              </a:rPr>
            </a:br>
            <a:endParaRPr lang="en-US" sz="1600" dirty="0">
              <a:solidFill>
                <a:prstClr val="black"/>
              </a:solidFill>
            </a:endParaRPr>
          </a:p>
        </p:txBody>
      </p:sp>
      <p:sp>
        <p:nvSpPr>
          <p:cNvPr id="38" name="Subtitle 2"/>
          <p:cNvSpPr txBox="1">
            <a:spLocks/>
          </p:cNvSpPr>
          <p:nvPr/>
        </p:nvSpPr>
        <p:spPr>
          <a:xfrm rot="18110635">
            <a:off x="4528561" y="5418997"/>
            <a:ext cx="2764798"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1 &amp; 2 Thessalonians</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42" name="TextBox 41"/>
          <p:cNvSpPr txBox="1"/>
          <p:nvPr/>
        </p:nvSpPr>
        <p:spPr>
          <a:xfrm>
            <a:off x="7062670" y="2087229"/>
            <a:ext cx="1166083" cy="1077218"/>
          </a:xfrm>
          <a:prstGeom prst="rect">
            <a:avLst/>
          </a:prstGeom>
          <a:solidFill>
            <a:srgbClr val="00B050"/>
          </a:solidFill>
        </p:spPr>
        <p:txBody>
          <a:bodyPr wrap="square" rtlCol="0">
            <a:spAutoFit/>
          </a:bodyPr>
          <a:lstStyle/>
          <a:p>
            <a:pPr algn="ctr"/>
            <a:r>
              <a:rPr lang="en-US" sz="1600" dirty="0" smtClean="0">
                <a:solidFill>
                  <a:prstClr val="black"/>
                </a:solidFill>
              </a:rPr>
              <a:t>3</a:t>
            </a:r>
            <a:r>
              <a:rPr lang="en-US" sz="1600" baseline="30000" dirty="0" smtClean="0">
                <a:solidFill>
                  <a:prstClr val="black"/>
                </a:solidFill>
              </a:rPr>
              <a:t>rd</a:t>
            </a:r>
            <a:r>
              <a:rPr lang="en-US" sz="1600" dirty="0" smtClean="0">
                <a:solidFill>
                  <a:prstClr val="black"/>
                </a:solidFill>
              </a:rPr>
              <a:t>  preach. trip</a:t>
            </a:r>
            <a:br>
              <a:rPr lang="en-US" sz="1600" dirty="0" smtClean="0">
                <a:solidFill>
                  <a:prstClr val="black"/>
                </a:solidFill>
              </a:rPr>
            </a:br>
            <a:endParaRPr lang="en-US" sz="1600" dirty="0">
              <a:solidFill>
                <a:prstClr val="black"/>
              </a:solidFill>
            </a:endParaRPr>
          </a:p>
        </p:txBody>
      </p:sp>
      <p:sp>
        <p:nvSpPr>
          <p:cNvPr id="43" name="Subtitle 2"/>
          <p:cNvSpPr txBox="1">
            <a:spLocks/>
          </p:cNvSpPr>
          <p:nvPr/>
        </p:nvSpPr>
        <p:spPr>
          <a:xfrm rot="18110635">
            <a:off x="5705061" y="5130709"/>
            <a:ext cx="2374904"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1 &amp; 2 Corinthians</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44" name="Subtitle 2"/>
          <p:cNvSpPr txBox="1">
            <a:spLocks/>
          </p:cNvSpPr>
          <p:nvPr/>
        </p:nvSpPr>
        <p:spPr>
          <a:xfrm rot="18110635">
            <a:off x="7105576" y="4647014"/>
            <a:ext cx="1236114" cy="442979"/>
          </a:xfrm>
          <a:prstGeom prst="rect">
            <a:avLst/>
          </a:prstGeom>
          <a:ln>
            <a:solidFill>
              <a:schemeClr val="tx1"/>
            </a:solidFill>
          </a:ln>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n-U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Romans</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
        <p:nvSpPr>
          <p:cNvPr id="45" name="TextBox 44"/>
          <p:cNvSpPr txBox="1"/>
          <p:nvPr/>
        </p:nvSpPr>
        <p:spPr>
          <a:xfrm rot="16200000">
            <a:off x="7984122" y="2335040"/>
            <a:ext cx="1074039" cy="584775"/>
          </a:xfrm>
          <a:prstGeom prst="rect">
            <a:avLst/>
          </a:prstGeom>
          <a:solidFill>
            <a:srgbClr val="00B0F0"/>
          </a:solidFill>
        </p:spPr>
        <p:txBody>
          <a:bodyPr wrap="square" rtlCol="0">
            <a:spAutoFit/>
          </a:bodyPr>
          <a:lstStyle/>
          <a:p>
            <a:pPr algn="ctr"/>
            <a:r>
              <a:rPr lang="en-US" sz="1600" dirty="0" smtClean="0">
                <a:solidFill>
                  <a:prstClr val="black"/>
                </a:solidFill>
              </a:rPr>
              <a:t>Prison in </a:t>
            </a:r>
            <a:r>
              <a:rPr lang="en-US" sz="1600" dirty="0" err="1" smtClean="0">
                <a:solidFill>
                  <a:prstClr val="black"/>
                </a:solidFill>
              </a:rPr>
              <a:t>Caes</a:t>
            </a:r>
            <a:r>
              <a:rPr lang="en-US" sz="1600" dirty="0" smtClean="0">
                <a:solidFill>
                  <a:prstClr val="black"/>
                </a:solidFill>
              </a:rPr>
              <a:t>.</a:t>
            </a:r>
            <a:endParaRPr lang="en-US" sz="1600" dirty="0">
              <a:solidFill>
                <a:prstClr val="black"/>
              </a:solidFill>
            </a:endParaRPr>
          </a:p>
        </p:txBody>
      </p:sp>
      <p:sp>
        <p:nvSpPr>
          <p:cNvPr id="46" name="TextBox 45"/>
          <p:cNvSpPr txBox="1"/>
          <p:nvPr/>
        </p:nvSpPr>
        <p:spPr>
          <a:xfrm rot="16200000">
            <a:off x="8566613" y="2335040"/>
            <a:ext cx="1074039" cy="584775"/>
          </a:xfrm>
          <a:prstGeom prst="rect">
            <a:avLst/>
          </a:prstGeom>
          <a:solidFill>
            <a:srgbClr val="0070C0"/>
          </a:solidFill>
        </p:spPr>
        <p:txBody>
          <a:bodyPr wrap="square" rtlCol="0">
            <a:spAutoFit/>
          </a:bodyPr>
          <a:lstStyle/>
          <a:p>
            <a:pPr algn="ctr"/>
            <a:r>
              <a:rPr lang="en-US" sz="1600" dirty="0" smtClean="0">
                <a:solidFill>
                  <a:prstClr val="black"/>
                </a:solidFill>
              </a:rPr>
              <a:t>Prison in Rome</a:t>
            </a:r>
            <a:endParaRPr lang="en-US" sz="1600" dirty="0">
              <a:solidFill>
                <a:prstClr val="black"/>
              </a:solidFill>
            </a:endParaRPr>
          </a:p>
        </p:txBody>
      </p:sp>
      <p:sp>
        <p:nvSpPr>
          <p:cNvPr id="47" name="Subtitle 2"/>
          <p:cNvSpPr txBox="1">
            <a:spLocks/>
          </p:cNvSpPr>
          <p:nvPr/>
        </p:nvSpPr>
        <p:spPr>
          <a:xfrm rot="18110635">
            <a:off x="7248424" y="5227341"/>
            <a:ext cx="2577792" cy="442979"/>
          </a:xfrm>
          <a:prstGeom prst="rect">
            <a:avLst/>
          </a:prstGeom>
          <a:ln>
            <a:solidFill>
              <a:schemeClr val="tx1"/>
            </a:solidFill>
          </a:ln>
        </p:spPr>
        <p:txBody>
          <a:bodyPr vert="horz" lIns="91440" tIns="45720" rIns="91440" bIns="45720" rtlCol="0" anchor="t">
            <a:normAutofit fontScale="92500"/>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Clr>
                <a:prstClr val="white"/>
              </a:buClr>
            </a:pPr>
            <a:r>
              <a:rPr lang="es-ES" cap="none" dirty="0" err="1"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Eph</a:t>
            </a:r>
            <a:r>
              <a:rPr lang="es-E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a:t>
            </a:r>
            <a:r>
              <a:rPr lang="es-ES" cap="none" dirty="0" err="1"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Php</a:t>
            </a:r>
            <a:r>
              <a:rPr lang="es-ES" cap="none" dirty="0"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 Col, </a:t>
            </a:r>
            <a:r>
              <a:rPr lang="es-ES" cap="none" dirty="0" err="1" smtClean="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rPr>
              <a:t>Phm</a:t>
            </a:r>
            <a:endParaRPr lang="en-US" cap="none" dirty="0">
              <a:gradFill flip="none" rotWithShape="1">
                <a:gsLst>
                  <a:gs pos="0">
                    <a:prstClr val="white"/>
                  </a:gs>
                  <a:gs pos="100000">
                    <a:prstClr val="white">
                      <a:lumMod val="75000"/>
                    </a:prstClr>
                  </a:gs>
                </a:gsLst>
                <a:lin ang="5400000" scaled="0"/>
                <a:tileRect/>
              </a:gradFill>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374061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ul's Four Missionary Journeys: The Complete Guide – Theology For the Rest  of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95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910" y="73254"/>
            <a:ext cx="5807477" cy="798786"/>
          </a:xfrm>
        </p:spPr>
        <p:txBody>
          <a:bodyPr>
            <a:normAutofit fontScale="90000"/>
          </a:bodyPr>
          <a:lstStyle/>
          <a:p>
            <a:pPr algn="ctr"/>
            <a:r>
              <a:rPr lang="en-US" dirty="0" smtClean="0">
                <a:solidFill>
                  <a:schemeClr val="accent5"/>
                </a:solidFill>
              </a:rPr>
              <a:t>Who is it? – Col 1:24; Phi. 3:10</a:t>
            </a:r>
            <a:endParaRPr lang="en-US" dirty="0">
              <a:solidFill>
                <a:schemeClr val="accent5"/>
              </a:solidFill>
            </a:endParaRPr>
          </a:p>
        </p:txBody>
      </p:sp>
      <p:sp>
        <p:nvSpPr>
          <p:cNvPr id="3" name="Content Placeholder 2"/>
          <p:cNvSpPr>
            <a:spLocks noGrp="1"/>
          </p:cNvSpPr>
          <p:nvPr>
            <p:ph idx="1"/>
          </p:nvPr>
        </p:nvSpPr>
        <p:spPr>
          <a:xfrm>
            <a:off x="152400" y="945931"/>
            <a:ext cx="5355021" cy="5812222"/>
          </a:xfrm>
        </p:spPr>
        <p:txBody>
          <a:bodyPr>
            <a:normAutofit lnSpcReduction="10000"/>
          </a:bodyPr>
          <a:lstStyle/>
          <a:p>
            <a:r>
              <a:rPr lang="en-US" cap="none" dirty="0" smtClean="0">
                <a:solidFill>
                  <a:schemeClr val="tx1"/>
                </a:solidFill>
                <a:cs typeface="Arial" panose="020B0604020202020204" pitchFamily="34" charset="0"/>
              </a:rPr>
              <a:t>Three years of ministry</a:t>
            </a:r>
          </a:p>
          <a:p>
            <a:pPr lvl="1"/>
            <a:r>
              <a:rPr lang="en-US" cap="none" dirty="0" smtClean="0">
                <a:solidFill>
                  <a:schemeClr val="tx1"/>
                </a:solidFill>
                <a:cs typeface="Arial" panose="020B0604020202020204" pitchFamily="34" charset="0"/>
              </a:rPr>
              <a:t>Fulfilled the task God gave him, declared God’s word, humbly served</a:t>
            </a:r>
          </a:p>
          <a:p>
            <a:pPr lvl="1"/>
            <a:r>
              <a:rPr lang="en-US" cap="none" dirty="0" smtClean="0">
                <a:solidFill>
                  <a:schemeClr val="tx1"/>
                </a:solidFill>
                <a:cs typeface="Arial" panose="020B0604020202020204" pitchFamily="34" charset="0"/>
              </a:rPr>
              <a:t>Innocent, 20:26</a:t>
            </a:r>
          </a:p>
          <a:p>
            <a:pPr lvl="1"/>
            <a:r>
              <a:rPr lang="en-US" cap="none" dirty="0" smtClean="0">
                <a:solidFill>
                  <a:schemeClr val="tx1"/>
                </a:solidFill>
                <a:cs typeface="Arial" panose="020B0604020202020204" pitchFamily="34" charset="0"/>
              </a:rPr>
              <a:t>Plots of Jews, Acts 20:19</a:t>
            </a:r>
          </a:p>
          <a:p>
            <a:r>
              <a:rPr lang="en-US" cap="none" dirty="0" smtClean="0">
                <a:solidFill>
                  <a:schemeClr val="tx1"/>
                </a:solidFill>
                <a:cs typeface="Arial" panose="020B0604020202020204" pitchFamily="34" charset="0"/>
              </a:rPr>
              <a:t>Movement to Jerusalem</a:t>
            </a:r>
          </a:p>
          <a:p>
            <a:pPr lvl="1"/>
            <a:r>
              <a:rPr lang="en-US" cap="none" dirty="0">
                <a:solidFill>
                  <a:schemeClr val="tx1"/>
                </a:solidFill>
                <a:cs typeface="Arial" panose="020B0604020202020204" pitchFamily="34" charset="0"/>
              </a:rPr>
              <a:t>On a mission of mercy and generosity</a:t>
            </a:r>
          </a:p>
          <a:p>
            <a:pPr lvl="1"/>
            <a:r>
              <a:rPr lang="en-US" cap="none" dirty="0" smtClean="0">
                <a:solidFill>
                  <a:schemeClr val="tx1"/>
                </a:solidFill>
                <a:cs typeface="Arial" panose="020B0604020202020204" pitchFamily="34" charset="0"/>
              </a:rPr>
              <a:t>Knowing that there will be persecution and arrest, 20:22-23</a:t>
            </a:r>
          </a:p>
          <a:p>
            <a:pPr lvl="1"/>
            <a:r>
              <a:rPr lang="en-US" cap="none" dirty="0" smtClean="0">
                <a:solidFill>
                  <a:schemeClr val="tx1"/>
                </a:solidFill>
                <a:cs typeface="Arial" panose="020B0604020202020204" pitchFamily="34" charset="0"/>
              </a:rPr>
              <a:t>In Caesarea, well-meaning disciples, hearing the warning, attempt to stop him from going, 21:12</a:t>
            </a:r>
          </a:p>
          <a:p>
            <a:pPr lvl="1"/>
            <a:r>
              <a:rPr lang="en-US" cap="none" dirty="0">
                <a:solidFill>
                  <a:schemeClr val="tx1"/>
                </a:solidFill>
                <a:cs typeface="Arial" panose="020B0604020202020204" pitchFamily="34" charset="0"/>
              </a:rPr>
              <a:t>Determined to do the will of God, Acts 20:24; 21:14</a:t>
            </a:r>
          </a:p>
          <a:p>
            <a:pPr lvl="1"/>
            <a:r>
              <a:rPr lang="en-US" cap="none" dirty="0" smtClean="0">
                <a:solidFill>
                  <a:schemeClr val="tx1"/>
                </a:solidFill>
                <a:cs typeface="Arial" panose="020B0604020202020204" pitchFamily="34" charset="0"/>
              </a:rPr>
              <a:t>Preparing disciples for departure</a:t>
            </a:r>
          </a:p>
          <a:p>
            <a:pPr lvl="1"/>
            <a:r>
              <a:rPr lang="en-US" cap="none" dirty="0" smtClean="0">
                <a:solidFill>
                  <a:schemeClr val="tx1"/>
                </a:solidFill>
                <a:cs typeface="Arial" panose="020B0604020202020204" pitchFamily="34" charset="0"/>
              </a:rPr>
              <a:t>Intimate time with the brethren before suffering</a:t>
            </a:r>
          </a:p>
          <a:p>
            <a:pPr lvl="1"/>
            <a:endParaRPr lang="en-US" cap="none" dirty="0">
              <a:solidFill>
                <a:schemeClr val="tx1"/>
              </a:solidFill>
              <a:cs typeface="Arial" panose="020B0604020202020204" pitchFamily="34" charset="0"/>
            </a:endParaRPr>
          </a:p>
        </p:txBody>
      </p:sp>
      <p:sp>
        <p:nvSpPr>
          <p:cNvPr id="4" name="Content Placeholder 2"/>
          <p:cNvSpPr txBox="1">
            <a:spLocks/>
          </p:cNvSpPr>
          <p:nvPr/>
        </p:nvSpPr>
        <p:spPr>
          <a:xfrm>
            <a:off x="6040273" y="945932"/>
            <a:ext cx="5952030" cy="5812222"/>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n-US" cap="none" dirty="0" smtClean="0">
                <a:solidFill>
                  <a:schemeClr val="tx1"/>
                </a:solidFill>
                <a:cs typeface="Arial" panose="020B0604020202020204" pitchFamily="34" charset="0"/>
              </a:rPr>
              <a:t>Controversy in the temple, 21:27</a:t>
            </a:r>
          </a:p>
          <a:p>
            <a:r>
              <a:rPr lang="en-US" cap="none" dirty="0" smtClean="0">
                <a:solidFill>
                  <a:schemeClr val="tx1"/>
                </a:solidFill>
                <a:cs typeface="Arial" panose="020B0604020202020204" pitchFamily="34" charset="0"/>
              </a:rPr>
              <a:t>Arrest – laid hands on him, 21:27</a:t>
            </a:r>
          </a:p>
          <a:p>
            <a:r>
              <a:rPr lang="en-US" cap="none" dirty="0" smtClean="0">
                <a:solidFill>
                  <a:schemeClr val="tx1"/>
                </a:solidFill>
                <a:cs typeface="Arial" panose="020B0604020202020204" pitchFamily="34" charset="0"/>
              </a:rPr>
              <a:t>Jewish mob crying for his demise.  </a:t>
            </a:r>
          </a:p>
          <a:p>
            <a:r>
              <a:rPr lang="en-US" cap="none" dirty="0" smtClean="0">
                <a:solidFill>
                  <a:schemeClr val="tx1"/>
                </a:solidFill>
                <a:cs typeface="Arial" panose="020B0604020202020204" pitchFamily="34" charset="0"/>
              </a:rPr>
              <a:t>Delivered to the Gentiles (Acts 21:11 with Luke 9:44), false charges having to do with temple, 24:13</a:t>
            </a:r>
          </a:p>
          <a:p>
            <a:r>
              <a:rPr lang="en-US" cap="none" dirty="0" smtClean="0">
                <a:solidFill>
                  <a:schemeClr val="tx1"/>
                </a:solidFill>
                <a:cs typeface="Arial" panose="020B0604020202020204" pitchFamily="34" charset="0"/>
              </a:rPr>
              <a:t>Trials – multiple, before both Jews, Gentiles (Roman governor) and King Herod</a:t>
            </a:r>
          </a:p>
          <a:p>
            <a:pPr lvl="1"/>
            <a:r>
              <a:rPr lang="en-US" cap="none" dirty="0" smtClean="0">
                <a:solidFill>
                  <a:schemeClr val="tx1"/>
                </a:solidFill>
                <a:cs typeface="Arial" panose="020B0604020202020204" pitchFamily="34" charset="0"/>
              </a:rPr>
              <a:t>The High priest and council is involved; the HP is prejudiced from beginning</a:t>
            </a:r>
          </a:p>
          <a:p>
            <a:pPr lvl="1"/>
            <a:r>
              <a:rPr lang="en-US" cap="none" dirty="0" smtClean="0">
                <a:solidFill>
                  <a:schemeClr val="tx1"/>
                </a:solidFill>
                <a:cs typeface="Arial" panose="020B0604020202020204" pitchFamily="34" charset="0"/>
              </a:rPr>
              <a:t>Striking him before any conviction, in violation of the law</a:t>
            </a:r>
          </a:p>
          <a:p>
            <a:pPr lvl="1"/>
            <a:r>
              <a:rPr lang="en-US" cap="none" dirty="0" smtClean="0">
                <a:solidFill>
                  <a:schemeClr val="tx1"/>
                </a:solidFill>
                <a:cs typeface="Arial" panose="020B0604020202020204" pitchFamily="34" charset="0"/>
              </a:rPr>
              <a:t>Serious but unprovable accusations, 25:7</a:t>
            </a:r>
          </a:p>
          <a:p>
            <a:pPr lvl="1"/>
            <a:r>
              <a:rPr lang="en-US" cap="none" dirty="0" smtClean="0">
                <a:solidFill>
                  <a:schemeClr val="tx1"/>
                </a:solidFill>
                <a:cs typeface="Arial" panose="020B0604020202020204" pitchFamily="34" charset="0"/>
              </a:rPr>
              <a:t>Gentiles delay tactics (24:22), passing him on because they recognize that he is innocent</a:t>
            </a:r>
          </a:p>
          <a:p>
            <a:pPr lvl="1"/>
            <a:r>
              <a:rPr lang="en-US" cap="none" dirty="0" smtClean="0">
                <a:solidFill>
                  <a:schemeClr val="tx1"/>
                </a:solidFill>
                <a:cs typeface="Arial" panose="020B0604020202020204" pitchFamily="34" charset="0"/>
              </a:rPr>
              <a:t>But in the end they punish him because they wish to do the Jews a favor, 24:27; 25:9</a:t>
            </a:r>
          </a:p>
          <a:p>
            <a:pPr lvl="1"/>
            <a:endParaRPr lang="en-US" cap="none" dirty="0">
              <a:solidFill>
                <a:schemeClr val="tx1"/>
              </a:solidFill>
              <a:cs typeface="Arial" panose="020B0604020202020204" pitchFamily="34" charset="0"/>
            </a:endParaRPr>
          </a:p>
        </p:txBody>
      </p:sp>
      <p:sp>
        <p:nvSpPr>
          <p:cNvPr id="5" name="TextBox 4"/>
          <p:cNvSpPr txBox="1"/>
          <p:nvPr/>
        </p:nvSpPr>
        <p:spPr>
          <a:xfrm rot="20302240">
            <a:off x="3220874" y="2959100"/>
            <a:ext cx="5638800" cy="1077218"/>
          </a:xfrm>
          <a:prstGeom prst="rect">
            <a:avLst/>
          </a:prstGeom>
          <a:solidFill>
            <a:srgbClr val="FFFF00"/>
          </a:solidFill>
        </p:spPr>
        <p:txBody>
          <a:bodyPr wrap="square" rtlCol="0">
            <a:spAutoFit/>
          </a:bodyPr>
          <a:lstStyle/>
          <a:p>
            <a:r>
              <a:rPr lang="es-ES" sz="3200" b="1" i="1" dirty="0" smtClean="0">
                <a:solidFill>
                  <a:schemeClr val="bg1"/>
                </a:solidFill>
              </a:rPr>
              <a:t>Do </a:t>
            </a:r>
            <a:r>
              <a:rPr lang="es-ES" sz="3200" b="1" i="1" dirty="0" err="1" smtClean="0">
                <a:solidFill>
                  <a:schemeClr val="bg1"/>
                </a:solidFill>
              </a:rPr>
              <a:t>we</a:t>
            </a:r>
            <a:r>
              <a:rPr lang="es-ES" sz="3200" b="1" i="1" dirty="0" smtClean="0">
                <a:solidFill>
                  <a:schemeClr val="bg1"/>
                </a:solidFill>
              </a:rPr>
              <a:t> </a:t>
            </a:r>
            <a:r>
              <a:rPr lang="es-ES" sz="3200" b="1" i="1" dirty="0" err="1" smtClean="0">
                <a:solidFill>
                  <a:schemeClr val="bg1"/>
                </a:solidFill>
              </a:rPr>
              <a:t>have</a:t>
            </a:r>
            <a:r>
              <a:rPr lang="es-ES" sz="3200" b="1" i="1" dirty="0" smtClean="0">
                <a:solidFill>
                  <a:schemeClr val="bg1"/>
                </a:solidFill>
              </a:rPr>
              <a:t> </a:t>
            </a:r>
            <a:r>
              <a:rPr lang="es-ES" sz="3200" b="1" i="1" dirty="0" err="1" smtClean="0">
                <a:solidFill>
                  <a:schemeClr val="bg1"/>
                </a:solidFill>
              </a:rPr>
              <a:t>the</a:t>
            </a:r>
            <a:r>
              <a:rPr lang="es-ES" sz="3200" b="1" i="1" dirty="0" smtClean="0">
                <a:solidFill>
                  <a:schemeClr val="bg1"/>
                </a:solidFill>
              </a:rPr>
              <a:t> </a:t>
            </a:r>
            <a:r>
              <a:rPr lang="es-ES" sz="3200" b="1" i="1" dirty="0" err="1" smtClean="0">
                <a:solidFill>
                  <a:schemeClr val="bg1"/>
                </a:solidFill>
              </a:rPr>
              <a:t>same</a:t>
            </a:r>
            <a:r>
              <a:rPr lang="es-ES" sz="3200" b="1" i="1" dirty="0" smtClean="0">
                <a:solidFill>
                  <a:schemeClr val="bg1"/>
                </a:solidFill>
              </a:rPr>
              <a:t> </a:t>
            </a:r>
            <a:r>
              <a:rPr lang="es-ES" sz="3200" b="1" i="1" dirty="0" err="1" smtClean="0">
                <a:solidFill>
                  <a:schemeClr val="bg1"/>
                </a:solidFill>
              </a:rPr>
              <a:t>mindset</a:t>
            </a:r>
            <a:r>
              <a:rPr lang="es-ES" sz="3200" b="1" i="1" dirty="0" smtClean="0">
                <a:solidFill>
                  <a:schemeClr val="bg1"/>
                </a:solidFill>
              </a:rPr>
              <a:t> </a:t>
            </a:r>
            <a:r>
              <a:rPr lang="es-ES" sz="3200" b="1" i="1" dirty="0" err="1" smtClean="0">
                <a:solidFill>
                  <a:schemeClr val="bg1"/>
                </a:solidFill>
              </a:rPr>
              <a:t>towards</a:t>
            </a:r>
            <a:r>
              <a:rPr lang="es-ES" sz="3200" b="1" i="1" dirty="0" smtClean="0">
                <a:solidFill>
                  <a:schemeClr val="bg1"/>
                </a:solidFill>
              </a:rPr>
              <a:t> </a:t>
            </a:r>
            <a:r>
              <a:rPr lang="es-ES" sz="3200" b="1" i="1" dirty="0" err="1" smtClean="0">
                <a:solidFill>
                  <a:schemeClr val="bg1"/>
                </a:solidFill>
              </a:rPr>
              <a:t>suffering</a:t>
            </a:r>
            <a:r>
              <a:rPr lang="es-ES" sz="3200" b="1" i="1" dirty="0">
                <a:solidFill>
                  <a:schemeClr val="bg1"/>
                </a:solidFill>
              </a:rPr>
              <a:t>?</a:t>
            </a:r>
            <a:endParaRPr lang="en-US" sz="3200" b="1" i="1" dirty="0">
              <a:solidFill>
                <a:schemeClr val="bg1"/>
              </a:solidFill>
            </a:endParaRPr>
          </a:p>
        </p:txBody>
      </p:sp>
    </p:spTree>
    <p:extLst>
      <p:ext uri="{BB962C8B-B14F-4D97-AF65-F5344CB8AC3E}">
        <p14:creationId xmlns:p14="http://schemas.microsoft.com/office/powerpoint/2010/main" val="115265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wdUpDiag">
          <a:fgClr>
            <a:schemeClr val="accent3">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2560" y="988721"/>
            <a:ext cx="4948237" cy="869950"/>
          </a:xfrm>
          <a:solidFill>
            <a:schemeClr val="accent3">
              <a:lumMod val="60000"/>
              <a:lumOff val="40000"/>
            </a:schemeClr>
          </a:solidFill>
        </p:spPr>
        <p:txBody>
          <a:bodyPr/>
          <a:lstStyle/>
          <a:p>
            <a:pPr algn="ctr"/>
            <a:r>
              <a:rPr lang="en-US" dirty="0" smtClean="0">
                <a:solidFill>
                  <a:schemeClr val="bg1"/>
                </a:solidFill>
              </a:rPr>
              <a:t>OBEYABLE ACTS - PAUL</a:t>
            </a:r>
            <a:endParaRPr lang="en-US" dirty="0">
              <a:solidFill>
                <a:schemeClr val="bg1"/>
              </a:solidFill>
            </a:endParaRPr>
          </a:p>
        </p:txBody>
      </p:sp>
      <p:sp>
        <p:nvSpPr>
          <p:cNvPr id="3" name="Content Placeholder 2"/>
          <p:cNvSpPr>
            <a:spLocks noGrp="1"/>
          </p:cNvSpPr>
          <p:nvPr>
            <p:ph idx="1"/>
          </p:nvPr>
        </p:nvSpPr>
        <p:spPr>
          <a:xfrm>
            <a:off x="577850" y="2292350"/>
            <a:ext cx="10957658" cy="3967595"/>
          </a:xfrm>
          <a:solidFill>
            <a:schemeClr val="bg1"/>
          </a:solidFill>
        </p:spPr>
        <p:txBody>
          <a:bodyPr>
            <a:normAutofit/>
          </a:bodyPr>
          <a:lstStyle/>
          <a:p>
            <a:r>
              <a:rPr lang="en-US" b="1" cap="none" dirty="0" smtClean="0">
                <a:solidFill>
                  <a:schemeClr val="tx1"/>
                </a:solidFill>
                <a:cs typeface="Arial" panose="020B0604020202020204" pitchFamily="34" charset="0"/>
              </a:rPr>
              <a:t>Evangelistic goals: </a:t>
            </a:r>
            <a:r>
              <a:rPr lang="en-US" i="1" cap="none" dirty="0" smtClean="0">
                <a:solidFill>
                  <a:schemeClr val="tx1"/>
                </a:solidFill>
                <a:cs typeface="Arial" panose="020B0604020202020204" pitchFamily="34" charset="0"/>
              </a:rPr>
              <a:t>Monday: hand card for church to all clients</a:t>
            </a:r>
          </a:p>
          <a:p>
            <a:r>
              <a:rPr lang="en-US" b="1" cap="none" dirty="0">
                <a:solidFill>
                  <a:schemeClr val="tx1"/>
                </a:solidFill>
                <a:cs typeface="Arial" panose="020B0604020202020204" pitchFamily="34" charset="0"/>
              </a:rPr>
              <a:t>Mentoring goals: </a:t>
            </a:r>
            <a:r>
              <a:rPr lang="en-US" i="1" cap="none" dirty="0">
                <a:solidFill>
                  <a:schemeClr val="tx1"/>
                </a:solidFill>
                <a:cs typeface="Arial" panose="020B0604020202020204" pitchFamily="34" charset="0"/>
              </a:rPr>
              <a:t>Tuesday: Take each child for a walk and discuss a proverb</a:t>
            </a:r>
            <a:endParaRPr lang="en-US" cap="none" dirty="0">
              <a:solidFill>
                <a:schemeClr val="tx1"/>
              </a:solidFill>
              <a:cs typeface="Arial" panose="020B0604020202020204" pitchFamily="34" charset="0"/>
            </a:endParaRPr>
          </a:p>
          <a:p>
            <a:r>
              <a:rPr lang="en-US" b="1" cap="none" dirty="0">
                <a:solidFill>
                  <a:schemeClr val="tx1"/>
                </a:solidFill>
                <a:cs typeface="Arial" panose="020B0604020202020204" pitchFamily="34" charset="0"/>
              </a:rPr>
              <a:t>Teaching goals: </a:t>
            </a:r>
            <a:r>
              <a:rPr lang="en-US" i="1" cap="none" dirty="0">
                <a:solidFill>
                  <a:schemeClr val="tx1"/>
                </a:solidFill>
                <a:cs typeface="Arial" panose="020B0604020202020204" pitchFamily="34" charset="0"/>
              </a:rPr>
              <a:t>Wednesday: Prepare for </a:t>
            </a:r>
            <a:r>
              <a:rPr lang="en-US" i="1" cap="none" dirty="0" smtClean="0">
                <a:solidFill>
                  <a:schemeClr val="tx1"/>
                </a:solidFill>
                <a:cs typeface="Arial" panose="020B0604020202020204" pitchFamily="34" charset="0"/>
              </a:rPr>
              <a:t>teaching this class</a:t>
            </a:r>
            <a:endParaRPr lang="en-US" cap="none" dirty="0">
              <a:solidFill>
                <a:schemeClr val="tx1"/>
              </a:solidFill>
              <a:cs typeface="Arial" panose="020B0604020202020204" pitchFamily="34" charset="0"/>
            </a:endParaRPr>
          </a:p>
          <a:p>
            <a:r>
              <a:rPr lang="en-US" b="1" cap="none" dirty="0" smtClean="0">
                <a:solidFill>
                  <a:schemeClr val="tx1"/>
                </a:solidFill>
                <a:cs typeface="Arial" panose="020B0604020202020204" pitchFamily="34" charset="0"/>
              </a:rPr>
              <a:t>Prayer goals: </a:t>
            </a:r>
            <a:r>
              <a:rPr lang="en-US" i="1" cap="none" dirty="0" smtClean="0">
                <a:solidFill>
                  <a:schemeClr val="tx1"/>
                </a:solidFill>
                <a:cs typeface="Arial" panose="020B0604020202020204" pitchFamily="34" charset="0"/>
              </a:rPr>
              <a:t>Thursday: Skip lunch and use the time to pray for those on bulletin</a:t>
            </a:r>
            <a:endParaRPr lang="en-US" cap="none" dirty="0" smtClean="0">
              <a:solidFill>
                <a:schemeClr val="tx1"/>
              </a:solidFill>
              <a:cs typeface="Arial" panose="020B0604020202020204" pitchFamily="34" charset="0"/>
            </a:endParaRPr>
          </a:p>
          <a:p>
            <a:r>
              <a:rPr lang="en-US" b="1" cap="none" dirty="0" smtClean="0">
                <a:solidFill>
                  <a:schemeClr val="tx1"/>
                </a:solidFill>
                <a:cs typeface="Arial" panose="020B0604020202020204" pitchFamily="34" charset="0"/>
              </a:rPr>
              <a:t>Brotherly love goals: </a:t>
            </a:r>
            <a:r>
              <a:rPr lang="en-US" i="1" cap="none" dirty="0" smtClean="0">
                <a:solidFill>
                  <a:schemeClr val="tx1"/>
                </a:solidFill>
                <a:cs typeface="Arial" panose="020B0604020202020204" pitchFamily="34" charset="0"/>
              </a:rPr>
              <a:t>Friday: Call someone on bulletin while driving</a:t>
            </a:r>
            <a:endParaRPr lang="en-US" cap="none" dirty="0" smtClean="0">
              <a:solidFill>
                <a:schemeClr val="tx1"/>
              </a:solidFill>
              <a:cs typeface="Arial" panose="020B0604020202020204" pitchFamily="34" charset="0"/>
            </a:endParaRPr>
          </a:p>
          <a:p>
            <a:r>
              <a:rPr lang="en-US" b="1" cap="none" dirty="0" smtClean="0">
                <a:solidFill>
                  <a:schemeClr val="tx1"/>
                </a:solidFill>
                <a:cs typeface="Arial" panose="020B0604020202020204" pitchFamily="34" charset="0"/>
              </a:rPr>
              <a:t>Holiness goals: </a:t>
            </a:r>
            <a:r>
              <a:rPr lang="en-US" i="1" cap="none" dirty="0" smtClean="0">
                <a:solidFill>
                  <a:schemeClr val="tx1"/>
                </a:solidFill>
                <a:cs typeface="Arial" panose="020B0604020202020204" pitchFamily="34" charset="0"/>
              </a:rPr>
              <a:t>Saturday: Fast from “me time”</a:t>
            </a:r>
            <a:endParaRPr lang="en-US" cap="none" dirty="0" smtClean="0">
              <a:solidFill>
                <a:schemeClr val="tx1"/>
              </a:solidFill>
              <a:cs typeface="Arial" panose="020B0604020202020204" pitchFamily="34" charset="0"/>
            </a:endParaRPr>
          </a:p>
          <a:p>
            <a:r>
              <a:rPr lang="en-US" b="1" cap="none" dirty="0" smtClean="0">
                <a:solidFill>
                  <a:schemeClr val="tx1"/>
                </a:solidFill>
                <a:cs typeface="Arial" panose="020B0604020202020204" pitchFamily="34" charset="0"/>
              </a:rPr>
              <a:t>Knowledge goals: </a:t>
            </a:r>
            <a:r>
              <a:rPr lang="en-US" i="1" cap="none" dirty="0" smtClean="0">
                <a:solidFill>
                  <a:schemeClr val="tx1"/>
                </a:solidFill>
                <a:cs typeface="Arial" panose="020B0604020202020204" pitchFamily="34" charset="0"/>
              </a:rPr>
              <a:t>Sunday: Take detailed notes on all three sermons/classes</a:t>
            </a:r>
            <a:endParaRPr lang="en-US" cap="none" dirty="0">
              <a:solidFill>
                <a:schemeClr val="tx1"/>
              </a:solidFill>
              <a:cs typeface="Arial" panose="020B0604020202020204" pitchFamily="34" charset="0"/>
            </a:endParaRPr>
          </a:p>
        </p:txBody>
      </p:sp>
    </p:spTree>
    <p:extLst>
      <p:ext uri="{BB962C8B-B14F-4D97-AF65-F5344CB8AC3E}">
        <p14:creationId xmlns:p14="http://schemas.microsoft.com/office/powerpoint/2010/main" val="272874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359" y="252497"/>
            <a:ext cx="4814341" cy="504994"/>
          </a:xfrm>
          <a:solidFill>
            <a:schemeClr val="tx2"/>
          </a:solidFill>
        </p:spPr>
        <p:txBody>
          <a:bodyPr>
            <a:normAutofit fontScale="90000"/>
          </a:bodyPr>
          <a:lstStyle/>
          <a:p>
            <a:pPr algn="ctr"/>
            <a:r>
              <a:rPr lang="en-US" dirty="0" smtClean="0">
                <a:solidFill>
                  <a:schemeClr val="bg1"/>
                </a:solidFill>
              </a:rPr>
              <a:t>GROUP DISCUSSION</a:t>
            </a:r>
            <a:endParaRPr lang="en-US" dirty="0">
              <a:solidFill>
                <a:schemeClr val="bg1"/>
              </a:solidFill>
            </a:endParaRPr>
          </a:p>
        </p:txBody>
      </p:sp>
      <p:sp>
        <p:nvSpPr>
          <p:cNvPr id="3" name="Content Placeholder 2"/>
          <p:cNvSpPr>
            <a:spLocks noGrp="1"/>
          </p:cNvSpPr>
          <p:nvPr>
            <p:ph idx="1"/>
          </p:nvPr>
        </p:nvSpPr>
        <p:spPr>
          <a:xfrm>
            <a:off x="330952" y="977854"/>
            <a:ext cx="11713157" cy="1251334"/>
          </a:xfrm>
        </p:spPr>
        <p:txBody>
          <a:bodyPr>
            <a:normAutofit lnSpcReduction="10000"/>
          </a:bodyPr>
          <a:lstStyle/>
          <a:p>
            <a:r>
              <a:rPr lang="es-ES" cap="none" dirty="0" err="1" smtClean="0">
                <a:solidFill>
                  <a:schemeClr val="tx1"/>
                </a:solidFill>
                <a:cs typeface="Arial" panose="020B0604020202020204" pitchFamily="34" charset="0"/>
              </a:rPr>
              <a:t>Tell</a:t>
            </a:r>
            <a:r>
              <a:rPr lang="es-ES" cap="none" dirty="0" smtClean="0">
                <a:solidFill>
                  <a:schemeClr val="tx1"/>
                </a:solidFill>
                <a:cs typeface="Arial" panose="020B0604020202020204" pitchFamily="34" charset="0"/>
              </a:rPr>
              <a:t> </a:t>
            </a:r>
            <a:r>
              <a:rPr lang="es-ES" cap="none" dirty="0" err="1" smtClean="0">
                <a:solidFill>
                  <a:schemeClr val="tx1"/>
                </a:solidFill>
                <a:cs typeface="Arial" panose="020B0604020202020204" pitchFamily="34" charset="0"/>
              </a:rPr>
              <a:t>us</a:t>
            </a:r>
            <a:r>
              <a:rPr lang="es-ES" cap="none" dirty="0" smtClean="0">
                <a:solidFill>
                  <a:schemeClr val="tx1"/>
                </a:solidFill>
                <a:cs typeface="Arial" panose="020B0604020202020204" pitchFamily="34" charset="0"/>
              </a:rPr>
              <a:t> a </a:t>
            </a:r>
            <a:r>
              <a:rPr lang="es-ES" cap="none" dirty="0" err="1" smtClean="0">
                <a:solidFill>
                  <a:schemeClr val="tx1"/>
                </a:solidFill>
                <a:cs typeface="Arial" panose="020B0604020202020204" pitchFamily="34" charset="0"/>
              </a:rPr>
              <a:t>little</a:t>
            </a:r>
            <a:r>
              <a:rPr lang="es-ES" cap="none" dirty="0" smtClean="0">
                <a:solidFill>
                  <a:schemeClr val="tx1"/>
                </a:solidFill>
                <a:cs typeface="Arial" panose="020B0604020202020204" pitchFamily="34" charset="0"/>
              </a:rPr>
              <a:t> </a:t>
            </a:r>
            <a:r>
              <a:rPr lang="es-ES" cap="none" dirty="0" err="1" smtClean="0">
                <a:solidFill>
                  <a:schemeClr val="tx1"/>
                </a:solidFill>
                <a:cs typeface="Arial" panose="020B0604020202020204" pitchFamily="34" charset="0"/>
              </a:rPr>
              <a:t>about</a:t>
            </a:r>
            <a:r>
              <a:rPr lang="es-ES" cap="none" dirty="0" smtClean="0">
                <a:solidFill>
                  <a:schemeClr val="tx1"/>
                </a:solidFill>
                <a:cs typeface="Arial" panose="020B0604020202020204" pitchFamily="34" charset="0"/>
              </a:rPr>
              <a:t> </a:t>
            </a:r>
            <a:r>
              <a:rPr lang="es-ES" cap="none" dirty="0" err="1" smtClean="0">
                <a:solidFill>
                  <a:schemeClr val="tx1"/>
                </a:solidFill>
                <a:cs typeface="Arial" panose="020B0604020202020204" pitchFamily="34" charset="0"/>
              </a:rPr>
              <a:t>yourself</a:t>
            </a:r>
            <a:endParaRPr lang="es-ES" cap="none" dirty="0" smtClean="0">
              <a:solidFill>
                <a:schemeClr val="tx1"/>
              </a:solidFill>
              <a:cs typeface="Arial" panose="020B0604020202020204" pitchFamily="34" charset="0"/>
            </a:endParaRPr>
          </a:p>
          <a:p>
            <a:r>
              <a:rPr lang="es-ES" cap="none" dirty="0" err="1" smtClean="0">
                <a:solidFill>
                  <a:schemeClr val="tx1"/>
                </a:solidFill>
                <a:cs typeface="Arial" panose="020B0604020202020204" pitchFamily="34" charset="0"/>
              </a:rPr>
              <a:t>Tell</a:t>
            </a:r>
            <a:r>
              <a:rPr lang="es-ES" cap="none" dirty="0" smtClean="0">
                <a:solidFill>
                  <a:schemeClr val="tx1"/>
                </a:solidFill>
                <a:cs typeface="Arial" panose="020B0604020202020204" pitchFamily="34" charset="0"/>
              </a:rPr>
              <a:t> </a:t>
            </a:r>
            <a:r>
              <a:rPr lang="es-ES" cap="none" dirty="0" err="1" smtClean="0">
                <a:solidFill>
                  <a:schemeClr val="tx1"/>
                </a:solidFill>
                <a:cs typeface="Arial" panose="020B0604020202020204" pitchFamily="34" charset="0"/>
              </a:rPr>
              <a:t>the</a:t>
            </a:r>
            <a:r>
              <a:rPr lang="es-ES" cap="none" dirty="0" smtClean="0">
                <a:solidFill>
                  <a:schemeClr val="tx1"/>
                </a:solidFill>
                <a:cs typeface="Arial" panose="020B0604020202020204" pitchFamily="34" charset="0"/>
              </a:rPr>
              <a:t> </a:t>
            </a:r>
            <a:r>
              <a:rPr lang="es-ES" cap="none" dirty="0" err="1" smtClean="0">
                <a:solidFill>
                  <a:schemeClr val="tx1"/>
                </a:solidFill>
                <a:cs typeface="Arial" panose="020B0604020202020204" pitchFamily="34" charset="0"/>
              </a:rPr>
              <a:t>story</a:t>
            </a:r>
            <a:r>
              <a:rPr lang="es-ES" cap="none" dirty="0" smtClean="0">
                <a:solidFill>
                  <a:schemeClr val="tx1"/>
                </a:solidFill>
                <a:cs typeface="Arial" panose="020B0604020202020204" pitchFamily="34" charset="0"/>
              </a:rPr>
              <a:t> of </a:t>
            </a:r>
            <a:r>
              <a:rPr lang="es-ES" cap="none" dirty="0" err="1" smtClean="0">
                <a:solidFill>
                  <a:schemeClr val="tx1"/>
                </a:solidFill>
                <a:cs typeface="Arial" panose="020B0604020202020204" pitchFamily="34" charset="0"/>
              </a:rPr>
              <a:t>what</a:t>
            </a:r>
            <a:r>
              <a:rPr lang="es-ES" cap="none" dirty="0" smtClean="0">
                <a:solidFill>
                  <a:schemeClr val="tx1"/>
                </a:solidFill>
                <a:cs typeface="Arial" panose="020B0604020202020204" pitchFamily="34" charset="0"/>
              </a:rPr>
              <a:t> </a:t>
            </a:r>
            <a:r>
              <a:rPr lang="es-ES" cap="none" dirty="0" err="1" smtClean="0">
                <a:solidFill>
                  <a:schemeClr val="tx1"/>
                </a:solidFill>
                <a:cs typeface="Arial" panose="020B0604020202020204" pitchFamily="34" charset="0"/>
              </a:rPr>
              <a:t>happened</a:t>
            </a:r>
            <a:r>
              <a:rPr lang="es-ES" cap="none" dirty="0" smtClean="0">
                <a:solidFill>
                  <a:schemeClr val="tx1"/>
                </a:solidFill>
                <a:cs typeface="Arial" panose="020B0604020202020204" pitchFamily="34" charset="0"/>
              </a:rPr>
              <a:t> </a:t>
            </a:r>
            <a:r>
              <a:rPr lang="es-ES" cap="none" dirty="0" err="1" smtClean="0">
                <a:solidFill>
                  <a:schemeClr val="tx1"/>
                </a:solidFill>
                <a:cs typeface="Arial" panose="020B0604020202020204" pitchFamily="34" charset="0"/>
              </a:rPr>
              <a:t>with</a:t>
            </a:r>
            <a:r>
              <a:rPr lang="es-ES" cap="none" dirty="0" smtClean="0">
                <a:solidFill>
                  <a:schemeClr val="tx1"/>
                </a:solidFill>
                <a:cs typeface="Arial" panose="020B0604020202020204" pitchFamily="34" charset="0"/>
              </a:rPr>
              <a:t> Paul </a:t>
            </a:r>
            <a:r>
              <a:rPr lang="en-US" cap="none" dirty="0" smtClean="0">
                <a:solidFill>
                  <a:schemeClr val="tx1"/>
                </a:solidFill>
                <a:cs typeface="Arial" panose="020B0604020202020204" pitchFamily="34" charset="0"/>
              </a:rPr>
              <a:t>from your perspective</a:t>
            </a:r>
          </a:p>
          <a:p>
            <a:r>
              <a:rPr lang="en-US" cap="none" dirty="0" smtClean="0">
                <a:solidFill>
                  <a:schemeClr val="tx1"/>
                </a:solidFill>
                <a:cs typeface="Arial" panose="020B0604020202020204" pitchFamily="34" charset="0"/>
              </a:rPr>
              <a:t>Did you make any religious changes as a result of this experience?  Why or why not?</a:t>
            </a:r>
            <a:endParaRPr lang="en-US" cap="none" dirty="0">
              <a:solidFill>
                <a:schemeClr val="tx1"/>
              </a:solidFill>
              <a:cs typeface="Arial" panose="020B0604020202020204" pitchFamily="34" charset="0"/>
            </a:endParaRPr>
          </a:p>
        </p:txBody>
      </p:sp>
      <p:sp>
        <p:nvSpPr>
          <p:cNvPr id="4" name="Content Placeholder 2"/>
          <p:cNvSpPr txBox="1">
            <a:spLocks/>
          </p:cNvSpPr>
          <p:nvPr/>
        </p:nvSpPr>
        <p:spPr>
          <a:xfrm rot="10800000" flipV="1">
            <a:off x="545123" y="4664875"/>
            <a:ext cx="3321237" cy="1953245"/>
          </a:xfrm>
          <a:prstGeom prst="rect">
            <a:avLst/>
          </a:prstGeom>
          <a:solidFill>
            <a:schemeClr val="tx1">
              <a:lumMod val="65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cap="none" dirty="0" smtClean="0">
                <a:solidFill>
                  <a:schemeClr val="tx1"/>
                </a:solidFill>
                <a:cs typeface="Arial" panose="020B0604020202020204" pitchFamily="34" charset="0"/>
              </a:rPr>
              <a:t>FELIX</a:t>
            </a:r>
          </a:p>
          <a:p>
            <a:r>
              <a:rPr lang="en-US" cap="none" dirty="0" smtClean="0">
                <a:solidFill>
                  <a:schemeClr val="tx1"/>
                </a:solidFill>
                <a:cs typeface="Arial" panose="020B0604020202020204" pitchFamily="34" charset="0"/>
              </a:rPr>
              <a:t>Acts 23:32 – 24:27</a:t>
            </a:r>
          </a:p>
        </p:txBody>
      </p:sp>
      <p:sp>
        <p:nvSpPr>
          <p:cNvPr id="5" name="Content Placeholder 2"/>
          <p:cNvSpPr txBox="1">
            <a:spLocks/>
          </p:cNvSpPr>
          <p:nvPr/>
        </p:nvSpPr>
        <p:spPr>
          <a:xfrm rot="10800000" flipV="1">
            <a:off x="569922" y="2354530"/>
            <a:ext cx="3271641" cy="2082201"/>
          </a:xfrm>
          <a:prstGeom prst="rect">
            <a:avLst/>
          </a:prstGeom>
          <a:solidFill>
            <a:schemeClr val="accent3">
              <a:lumMod val="75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cap="none" dirty="0" smtClean="0">
                <a:solidFill>
                  <a:schemeClr val="tx1"/>
                </a:solidFill>
                <a:cs typeface="Arial" panose="020B0604020202020204" pitchFamily="34" charset="0"/>
              </a:rPr>
              <a:t>CLAUDIUS LYSIAS</a:t>
            </a:r>
          </a:p>
          <a:p>
            <a:r>
              <a:rPr lang="en-US" cap="none" dirty="0" smtClean="0">
                <a:solidFill>
                  <a:schemeClr val="tx1"/>
                </a:solidFill>
                <a:cs typeface="Arial" panose="020B0604020202020204" pitchFamily="34" charset="0"/>
              </a:rPr>
              <a:t>Acts 22:22 – 23:31</a:t>
            </a:r>
          </a:p>
        </p:txBody>
      </p:sp>
      <p:sp>
        <p:nvSpPr>
          <p:cNvPr id="6" name="Content Placeholder 2"/>
          <p:cNvSpPr txBox="1">
            <a:spLocks/>
          </p:cNvSpPr>
          <p:nvPr/>
        </p:nvSpPr>
        <p:spPr>
          <a:xfrm rot="10800000" flipV="1">
            <a:off x="4520988" y="2354531"/>
            <a:ext cx="3333081" cy="2082201"/>
          </a:xfrm>
          <a:prstGeom prst="rect">
            <a:avLst/>
          </a:prstGeom>
          <a:solidFill>
            <a:schemeClr val="bg2">
              <a:lumMod val="60000"/>
              <a:lumOff val="40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cap="none" dirty="0" smtClean="0">
                <a:solidFill>
                  <a:schemeClr val="tx1"/>
                </a:solidFill>
                <a:cs typeface="Arial" panose="020B0604020202020204" pitchFamily="34" charset="0"/>
              </a:rPr>
              <a:t>FESTUS</a:t>
            </a:r>
          </a:p>
          <a:p>
            <a:r>
              <a:rPr lang="en-US" cap="none" dirty="0" smtClean="0">
                <a:solidFill>
                  <a:schemeClr val="tx1"/>
                </a:solidFill>
                <a:cs typeface="Arial" panose="020B0604020202020204" pitchFamily="34" charset="0"/>
              </a:rPr>
              <a:t>Acts 25:1 – 26:32</a:t>
            </a:r>
          </a:p>
        </p:txBody>
      </p:sp>
      <p:sp>
        <p:nvSpPr>
          <p:cNvPr id="7" name="Content Placeholder 2"/>
          <p:cNvSpPr txBox="1">
            <a:spLocks/>
          </p:cNvSpPr>
          <p:nvPr/>
        </p:nvSpPr>
        <p:spPr>
          <a:xfrm rot="10800000" flipV="1">
            <a:off x="4520987" y="4664876"/>
            <a:ext cx="3321237" cy="1953245"/>
          </a:xfrm>
          <a:prstGeom prst="rect">
            <a:avLst/>
          </a:prstGeom>
          <a:solidFill>
            <a:schemeClr val="accent4">
              <a:lumMod val="75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cap="none" dirty="0" smtClean="0">
                <a:solidFill>
                  <a:schemeClr val="tx1"/>
                </a:solidFill>
                <a:cs typeface="Arial" panose="020B0604020202020204" pitchFamily="34" charset="0"/>
              </a:rPr>
              <a:t>AGRIPPA</a:t>
            </a:r>
          </a:p>
          <a:p>
            <a:r>
              <a:rPr lang="en-US" cap="none" dirty="0" smtClean="0">
                <a:solidFill>
                  <a:schemeClr val="tx1"/>
                </a:solidFill>
                <a:cs typeface="Arial" panose="020B0604020202020204" pitchFamily="34" charset="0"/>
              </a:rPr>
              <a:t>Acts 25:13 – 26:32</a:t>
            </a:r>
            <a:endParaRPr lang="en-US" cap="none" dirty="0">
              <a:solidFill>
                <a:schemeClr val="tx1"/>
              </a:solidFill>
              <a:cs typeface="Arial" panose="020B0604020202020204" pitchFamily="34" charset="0"/>
            </a:endParaRPr>
          </a:p>
        </p:txBody>
      </p:sp>
      <p:sp>
        <p:nvSpPr>
          <p:cNvPr id="8" name="Content Placeholder 2"/>
          <p:cNvSpPr txBox="1">
            <a:spLocks/>
          </p:cNvSpPr>
          <p:nvPr/>
        </p:nvSpPr>
        <p:spPr>
          <a:xfrm rot="10800000" flipV="1">
            <a:off x="8354826" y="2354530"/>
            <a:ext cx="3333081" cy="2082201"/>
          </a:xfrm>
          <a:prstGeom prst="rect">
            <a:avLst/>
          </a:prstGeom>
          <a:solidFill>
            <a:schemeClr val="accent6">
              <a:lumMod val="75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cap="none" dirty="0" smtClean="0">
                <a:solidFill>
                  <a:schemeClr val="tx1"/>
                </a:solidFill>
                <a:cs typeface="Arial" panose="020B0604020202020204" pitchFamily="34" charset="0"/>
              </a:rPr>
              <a:t>JULIUS</a:t>
            </a:r>
          </a:p>
          <a:p>
            <a:r>
              <a:rPr lang="en-US" cap="none" dirty="0" smtClean="0">
                <a:solidFill>
                  <a:schemeClr val="tx1"/>
                </a:solidFill>
                <a:cs typeface="Arial" panose="020B0604020202020204" pitchFamily="34" charset="0"/>
              </a:rPr>
              <a:t>Acts 27:1 – 28:16</a:t>
            </a:r>
          </a:p>
        </p:txBody>
      </p:sp>
      <p:sp>
        <p:nvSpPr>
          <p:cNvPr id="9" name="Content Placeholder 2"/>
          <p:cNvSpPr txBox="1">
            <a:spLocks/>
          </p:cNvSpPr>
          <p:nvPr/>
        </p:nvSpPr>
        <p:spPr>
          <a:xfrm rot="10800000" flipV="1">
            <a:off x="8354825" y="4664875"/>
            <a:ext cx="3333081" cy="1979398"/>
          </a:xfrm>
          <a:prstGeom prst="rect">
            <a:avLst/>
          </a:prstGeom>
          <a:solidFill>
            <a:schemeClr val="accent2">
              <a:lumMod val="75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cap="none" dirty="0" smtClean="0">
                <a:solidFill>
                  <a:schemeClr val="tx1"/>
                </a:solidFill>
                <a:cs typeface="Arial" panose="020B0604020202020204" pitchFamily="34" charset="0"/>
              </a:rPr>
              <a:t>ANANIAS THE HIGH PRIEST</a:t>
            </a:r>
          </a:p>
          <a:p>
            <a:r>
              <a:rPr lang="en-US" cap="none" dirty="0" smtClean="0">
                <a:solidFill>
                  <a:schemeClr val="tx1"/>
                </a:solidFill>
                <a:cs typeface="Arial" panose="020B0604020202020204" pitchFamily="34" charset="0"/>
              </a:rPr>
              <a:t>Shows up in 23, 24, maybe 25?</a:t>
            </a:r>
          </a:p>
        </p:txBody>
      </p:sp>
    </p:spTree>
    <p:extLst>
      <p:ext uri="{BB962C8B-B14F-4D97-AF65-F5344CB8AC3E}">
        <p14:creationId xmlns:p14="http://schemas.microsoft.com/office/powerpoint/2010/main" val="170189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11166</TotalTime>
  <Words>2840</Words>
  <Application>Microsoft Office PowerPoint</Application>
  <PresentationFormat>Widescreen</PresentationFormat>
  <Paragraphs>536</Paragraphs>
  <Slides>40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Century Gothic</vt:lpstr>
      <vt:lpstr>Times New Roman</vt:lpstr>
      <vt:lpstr>Mesh</vt:lpstr>
      <vt:lpstr>Simple Light</vt:lpstr>
      <vt:lpstr>Warm up - MATCH</vt:lpstr>
      <vt:lpstr>Life and epistles of Paul, “The very least of all the saints” </vt:lpstr>
      <vt:lpstr>Course calendar</vt:lpstr>
      <vt:lpstr>PowerPoint Presentation</vt:lpstr>
      <vt:lpstr>APPROX. TIMELINE – PAUL’S LIFE</vt:lpstr>
      <vt:lpstr>PowerPoint Presentation</vt:lpstr>
      <vt:lpstr>Who is it? – Col 1:24; Phi. 3:10</vt:lpstr>
      <vt:lpstr>OBEYABLE ACTS - PAUL</vt:lpstr>
      <vt:lpstr>GROUP DISCUSSION</vt:lpstr>
      <vt:lpstr>“You must testify also in rome” – Acts 23:11</vt:lpstr>
      <vt:lpstr>“You must testify also in rome” – Acts 23:11</vt:lpstr>
      <vt:lpstr>“You must testify also in rome” – Acts 23:11</vt:lpstr>
      <vt:lpstr>Warm UP</vt:lpstr>
      <vt:lpstr>Life and epistles of Paul, “The very least of all the saints” </vt:lpstr>
      <vt:lpstr>Course calendar</vt:lpstr>
      <vt:lpstr>“You must testify also in rome” – Acts 23:11</vt:lpstr>
      <vt:lpstr>PowerPoint Presentation</vt:lpstr>
      <vt:lpstr>“You must testify also in rome” – Acts 23:11</vt:lpstr>
      <vt:lpstr>PowerPoint Presentation</vt:lpstr>
      <vt:lpstr>“You must testify also in rome” – Acts 23:11</vt:lpstr>
      <vt:lpstr>ROME</vt:lpstr>
      <vt:lpstr>PRISON EPISTLES</vt:lpstr>
      <vt:lpstr>PRISON EPISTLES</vt:lpstr>
      <vt:lpstr>HOW WAS PAUL DOING?</vt:lpstr>
      <vt:lpstr>EPHESIANS AS A PRISON EPISTLE</vt:lpstr>
      <vt:lpstr>Colossians AS A PRISON EPISTLE</vt:lpstr>
      <vt:lpstr>EpHESIANS AND COLOSSIANS - SIMILARITIES</vt:lpstr>
      <vt:lpstr>EpHESIANS AND COLOSSIANS - SIMILARITIES</vt:lpstr>
      <vt:lpstr>EpHESIANS AND COLOSSIANS - SIMILARITIES</vt:lpstr>
      <vt:lpstr>EpHESIANS AND COLOSSIANS - SIMILARITIES</vt:lpstr>
      <vt:lpstr>EpHESIANS AND COLOSSIANS - DIFFERENCES</vt:lpstr>
      <vt:lpstr>EpHESIANS AND COLOSSIANS - DIFFERENCES</vt:lpstr>
      <vt:lpstr>EpHESIANS AND COLOSSIANS - DIFFERENCES</vt:lpstr>
      <vt:lpstr>Philemon</vt:lpstr>
      <vt:lpstr>PowerPoint Presentation</vt:lpstr>
      <vt:lpstr>Have this mind among yourselves</vt:lpstr>
      <vt:lpstr>PowerPoint Presentation</vt:lpstr>
      <vt:lpstr>PAUL / verses to remember</vt:lpstr>
      <vt:lpstr>Warm up</vt:lpstr>
      <vt:lpstr>Long term  project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OF PAUL</dc:title>
  <dc:creator>Esther Eubanks</dc:creator>
  <cp:lastModifiedBy>Esther Eubanks</cp:lastModifiedBy>
  <cp:revision>259</cp:revision>
  <dcterms:created xsi:type="dcterms:W3CDTF">2023-06-22T12:21:29Z</dcterms:created>
  <dcterms:modified xsi:type="dcterms:W3CDTF">2024-04-03T14:47:47Z</dcterms:modified>
</cp:coreProperties>
</file>