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7" r:id="rId2"/>
    <p:sldId id="259" r:id="rId3"/>
    <p:sldId id="260" r:id="rId4"/>
    <p:sldId id="258" r:id="rId5"/>
    <p:sldId id="256" r:id="rId6"/>
    <p:sldId id="261" r:id="rId7"/>
    <p:sldId id="275" r:id="rId8"/>
    <p:sldId id="272" r:id="rId9"/>
    <p:sldId id="262" r:id="rId10"/>
    <p:sldId id="263" r:id="rId11"/>
    <p:sldId id="264" r:id="rId12"/>
    <p:sldId id="265" r:id="rId13"/>
    <p:sldId id="267" r:id="rId14"/>
    <p:sldId id="268" r:id="rId15"/>
    <p:sldId id="269" r:id="rId16"/>
    <p:sldId id="270" r:id="rId17"/>
    <p:sldId id="273" r:id="rId18"/>
    <p:sldId id="276" r:id="rId19"/>
    <p:sldId id="274" r:id="rId2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07"/>
    <p:restoredTop sz="94694"/>
  </p:normalViewPr>
  <p:slideViewPr>
    <p:cSldViewPr snapToGrid="0">
      <p:cViewPr>
        <p:scale>
          <a:sx n="120" d="100"/>
          <a:sy n="120" d="100"/>
        </p:scale>
        <p:origin x="952"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79F42E-05C5-5840-A689-517DDFBFFD8B}" type="datetimeFigureOut">
              <a:rPr lang="en-US" smtClean="0"/>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189224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79F42E-05C5-5840-A689-517DDFBFFD8B}" type="datetimeFigureOut">
              <a:rPr lang="en-US" smtClean="0"/>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281463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79F42E-05C5-5840-A689-517DDFBFFD8B}" type="datetimeFigureOut">
              <a:rPr lang="en-US" smtClean="0"/>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387726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79F42E-05C5-5840-A689-517DDFBFFD8B}" type="datetimeFigureOut">
              <a:rPr lang="en-US" smtClean="0"/>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1005725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shade val="82000"/>
                  </a:schemeClr>
                </a:solidFill>
              </a:defRPr>
            </a:lvl1pPr>
            <a:lvl2pPr marL="342900" indent="0">
              <a:buNone/>
              <a:defRPr sz="1500">
                <a:solidFill>
                  <a:schemeClr val="tx1">
                    <a:shade val="82000"/>
                  </a:schemeClr>
                </a:solidFill>
              </a:defRPr>
            </a:lvl2pPr>
            <a:lvl3pPr marL="685800" indent="0">
              <a:buNone/>
              <a:defRPr sz="1350">
                <a:solidFill>
                  <a:schemeClr val="tx1">
                    <a:shade val="82000"/>
                  </a:schemeClr>
                </a:solidFill>
              </a:defRPr>
            </a:lvl3pPr>
            <a:lvl4pPr marL="1028700" indent="0">
              <a:buNone/>
              <a:defRPr sz="1200">
                <a:solidFill>
                  <a:schemeClr val="tx1">
                    <a:shade val="82000"/>
                  </a:schemeClr>
                </a:solidFill>
              </a:defRPr>
            </a:lvl4pPr>
            <a:lvl5pPr marL="1371600" indent="0">
              <a:buNone/>
              <a:defRPr sz="1200">
                <a:solidFill>
                  <a:schemeClr val="tx1">
                    <a:shade val="82000"/>
                  </a:schemeClr>
                </a:solidFill>
              </a:defRPr>
            </a:lvl5pPr>
            <a:lvl6pPr marL="1714500" indent="0">
              <a:buNone/>
              <a:defRPr sz="1200">
                <a:solidFill>
                  <a:schemeClr val="tx1">
                    <a:shade val="82000"/>
                  </a:schemeClr>
                </a:solidFill>
              </a:defRPr>
            </a:lvl6pPr>
            <a:lvl7pPr marL="2057400" indent="0">
              <a:buNone/>
              <a:defRPr sz="1200">
                <a:solidFill>
                  <a:schemeClr val="tx1">
                    <a:shade val="82000"/>
                  </a:schemeClr>
                </a:solidFill>
              </a:defRPr>
            </a:lvl7pPr>
            <a:lvl8pPr marL="2400300" indent="0">
              <a:buNone/>
              <a:defRPr sz="1200">
                <a:solidFill>
                  <a:schemeClr val="tx1">
                    <a:shade val="82000"/>
                  </a:schemeClr>
                </a:solidFill>
              </a:defRPr>
            </a:lvl8pPr>
            <a:lvl9pPr marL="2743200" indent="0">
              <a:buNone/>
              <a:defRPr sz="12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79F42E-05C5-5840-A689-517DDFBFFD8B}" type="datetimeFigureOut">
              <a:rPr lang="en-US" smtClean="0"/>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269309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79F42E-05C5-5840-A689-517DDFBFFD8B}" type="datetimeFigureOut">
              <a:rPr lang="en-US" smtClean="0"/>
              <a:t>4/12/24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955088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79F42E-05C5-5840-A689-517DDFBFFD8B}" type="datetimeFigureOut">
              <a:rPr lang="en-US" smtClean="0"/>
              <a:t>4/12/24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148130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79F42E-05C5-5840-A689-517DDFBFFD8B}" type="datetimeFigureOut">
              <a:rPr lang="en-US" smtClean="0"/>
              <a:t>4/12/24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1017632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9F42E-05C5-5840-A689-517DDFBFFD8B}" type="datetimeFigureOut">
              <a:rPr lang="en-US" smtClean="0"/>
              <a:t>4/12/24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2193440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79F42E-05C5-5840-A689-517DDFBFFD8B}" type="datetimeFigureOut">
              <a:rPr lang="en-US" smtClean="0"/>
              <a:t>4/12/24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315357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79F42E-05C5-5840-A689-517DDFBFFD8B}" type="datetimeFigureOut">
              <a:rPr lang="en-US" smtClean="0"/>
              <a:t>4/12/24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CAFB7-8DB5-CD4A-B054-4FDC0A461FFA}" type="slidenum">
              <a:rPr lang="en-US" smtClean="0"/>
              <a:t>‹#›</a:t>
            </a:fld>
            <a:endParaRPr lang="en-US"/>
          </a:p>
        </p:txBody>
      </p:sp>
    </p:spTree>
    <p:extLst>
      <p:ext uri="{BB962C8B-B14F-4D97-AF65-F5344CB8AC3E}">
        <p14:creationId xmlns:p14="http://schemas.microsoft.com/office/powerpoint/2010/main" val="175277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shade val="82000"/>
                  </a:schemeClr>
                </a:solidFill>
              </a:defRPr>
            </a:lvl1pPr>
          </a:lstStyle>
          <a:p>
            <a:fld id="{C579F42E-05C5-5840-A689-517DDFBFFD8B}" type="datetimeFigureOut">
              <a:rPr lang="en-US" smtClean="0"/>
              <a:t>4/12/24</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shade val="82000"/>
                  </a:schemeClr>
                </a:solidFill>
              </a:defRPr>
            </a:lvl1pPr>
          </a:lstStyle>
          <a:p>
            <a:fld id="{C91CAFB7-8DB5-CD4A-B054-4FDC0A461FFA}" type="slidenum">
              <a:rPr lang="en-US" smtClean="0"/>
              <a:t>‹#›</a:t>
            </a:fld>
            <a:endParaRPr lang="en-US"/>
          </a:p>
        </p:txBody>
      </p:sp>
    </p:spTree>
    <p:extLst>
      <p:ext uri="{BB962C8B-B14F-4D97-AF65-F5344CB8AC3E}">
        <p14:creationId xmlns:p14="http://schemas.microsoft.com/office/powerpoint/2010/main" val="68448954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7149D-5AF7-8679-D30E-767B24081F94}"/>
              </a:ext>
            </a:extLst>
          </p:cNvPr>
          <p:cNvSpPr>
            <a:spLocks noGrp="1"/>
          </p:cNvSpPr>
          <p:nvPr>
            <p:ph idx="1"/>
          </p:nvPr>
        </p:nvSpPr>
        <p:spPr>
          <a:xfrm>
            <a:off x="498963" y="378069"/>
            <a:ext cx="8146073" cy="4958862"/>
          </a:xfrm>
        </p:spPr>
        <p:txBody>
          <a:bodyPr anchor="ctr">
            <a:normAutofit/>
          </a:bodyPr>
          <a:lstStyle/>
          <a:p>
            <a:pPr marL="0" indent="0" algn="ctr">
              <a:buNone/>
            </a:pPr>
            <a:r>
              <a:rPr lang="en-US" sz="3200" dirty="0"/>
              <a:t>Acts 13:1-3 (NASB95) 1 Now there were at Antioch, </a:t>
            </a:r>
            <a:r>
              <a:rPr lang="en-US" sz="3200" u="sng" dirty="0"/>
              <a:t>in the church that was there, prophets and teachers</a:t>
            </a:r>
            <a:r>
              <a:rPr lang="en-US" sz="3200" dirty="0"/>
              <a:t>: Barnabas, and Simeon who was called Niger, and Lucius of Cyrene, and Manaen who had been brought up with Herod the tetrarch, and Saul. 2 While they were ministering to the Lord and fasting, the Holy Spirit said, “</a:t>
            </a:r>
            <a:r>
              <a:rPr lang="en-US" sz="3200" u="sng" dirty="0"/>
              <a:t>Set apart for Me Barnabas and Saul for the work to which I have called them</a:t>
            </a:r>
            <a:r>
              <a:rPr lang="en-US" sz="3200" dirty="0"/>
              <a:t>.” 3 Then, when they had fasted and prayed and laid their hands on them, they sent them away.</a:t>
            </a:r>
          </a:p>
        </p:txBody>
      </p:sp>
    </p:spTree>
    <p:extLst>
      <p:ext uri="{BB962C8B-B14F-4D97-AF65-F5344CB8AC3E}">
        <p14:creationId xmlns:p14="http://schemas.microsoft.com/office/powerpoint/2010/main" val="2145458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041E-7BBC-8510-DE0E-9A007CE4A175}"/>
              </a:ext>
            </a:extLst>
          </p:cNvPr>
          <p:cNvSpPr>
            <a:spLocks noGrp="1"/>
          </p:cNvSpPr>
          <p:nvPr>
            <p:ph type="title"/>
          </p:nvPr>
        </p:nvSpPr>
        <p:spPr>
          <a:xfrm>
            <a:off x="628650" y="15213"/>
            <a:ext cx="7886700" cy="1104636"/>
          </a:xfrm>
        </p:spPr>
        <p:txBody>
          <a:bodyPr/>
          <a:lstStyle/>
          <a:p>
            <a:pPr algn="ctr"/>
            <a:r>
              <a:rPr lang="en-US" dirty="0"/>
              <a:t>The church that meets in Barcelona</a:t>
            </a:r>
          </a:p>
        </p:txBody>
      </p:sp>
      <p:pic>
        <p:nvPicPr>
          <p:cNvPr id="7" name="Content Placeholder 6" descr="A group of people posing for a photo&#10;&#10;Description automatically generated">
            <a:extLst>
              <a:ext uri="{FF2B5EF4-FFF2-40B4-BE49-F238E27FC236}">
                <a16:creationId xmlns:a16="http://schemas.microsoft.com/office/drawing/2014/main" id="{93375951-80C0-8D1B-9214-158907A62D03}"/>
              </a:ext>
            </a:extLst>
          </p:cNvPr>
          <p:cNvPicPr>
            <a:picLocks noGrp="1" noChangeAspect="1"/>
          </p:cNvPicPr>
          <p:nvPr>
            <p:ph sz="half" idx="1"/>
          </p:nvPr>
        </p:nvPicPr>
        <p:blipFill>
          <a:blip r:embed="rId2"/>
          <a:stretch>
            <a:fillRect/>
          </a:stretch>
        </p:blipFill>
        <p:spPr>
          <a:xfrm rot="5400000">
            <a:off x="532259" y="807970"/>
            <a:ext cx="4047084" cy="4502832"/>
          </a:xfrm>
        </p:spPr>
      </p:pic>
      <p:sp>
        <p:nvSpPr>
          <p:cNvPr id="5" name="Content Placeholder 4">
            <a:extLst>
              <a:ext uri="{FF2B5EF4-FFF2-40B4-BE49-F238E27FC236}">
                <a16:creationId xmlns:a16="http://schemas.microsoft.com/office/drawing/2014/main" id="{49984AD1-7BEB-1054-7C1E-26219563341A}"/>
              </a:ext>
            </a:extLst>
          </p:cNvPr>
          <p:cNvSpPr>
            <a:spLocks noGrp="1"/>
          </p:cNvSpPr>
          <p:nvPr>
            <p:ph sz="half" idx="2"/>
          </p:nvPr>
        </p:nvSpPr>
        <p:spPr>
          <a:xfrm>
            <a:off x="5066474" y="1119849"/>
            <a:ext cx="3886200" cy="4244631"/>
          </a:xfrm>
          <a:ln w="25400">
            <a:solidFill>
              <a:schemeClr val="accent5">
                <a:lumMod val="40000"/>
                <a:lumOff val="60000"/>
              </a:schemeClr>
            </a:solidFill>
          </a:ln>
        </p:spPr>
        <p:txBody>
          <a:bodyPr anchor="ctr">
            <a:normAutofit lnSpcReduction="10000"/>
          </a:bodyPr>
          <a:lstStyle/>
          <a:p>
            <a:pPr marL="0" indent="0" algn="ctr">
              <a:buNone/>
            </a:pPr>
            <a:r>
              <a:rPr lang="en-US" dirty="0"/>
              <a:t>Philippians 1:15 Some, to be sure, are preaching Christ even from envy and strife, but some also from good will; 16 the latter do it out of love, knowing that I am appointed for the defense of the gospel; 17 the former proclaim Christ out of selfish ambition rather than from pure motives, thinking to cause me distress in my imprisonment. 18 What then? </a:t>
            </a:r>
            <a:r>
              <a:rPr lang="en-US" u="sng" dirty="0"/>
              <a:t>Only that in every way, whether in pretense or in truth, Christ is proclaimed; and in this I rejoice</a:t>
            </a:r>
            <a:r>
              <a:rPr lang="en-US" dirty="0"/>
              <a:t>.</a:t>
            </a:r>
          </a:p>
        </p:txBody>
      </p:sp>
    </p:spTree>
    <p:extLst>
      <p:ext uri="{BB962C8B-B14F-4D97-AF65-F5344CB8AC3E}">
        <p14:creationId xmlns:p14="http://schemas.microsoft.com/office/powerpoint/2010/main" val="399635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041E-7BBC-8510-DE0E-9A007CE4A175}"/>
              </a:ext>
            </a:extLst>
          </p:cNvPr>
          <p:cNvSpPr>
            <a:spLocks noGrp="1"/>
          </p:cNvSpPr>
          <p:nvPr>
            <p:ph type="title"/>
          </p:nvPr>
        </p:nvSpPr>
        <p:spPr>
          <a:xfrm>
            <a:off x="628650" y="15213"/>
            <a:ext cx="7886700" cy="1104636"/>
          </a:xfrm>
        </p:spPr>
        <p:txBody>
          <a:bodyPr/>
          <a:lstStyle/>
          <a:p>
            <a:pPr algn="ctr"/>
            <a:r>
              <a:rPr lang="en-US" dirty="0"/>
              <a:t>The church that meets in Badalona</a:t>
            </a:r>
          </a:p>
        </p:txBody>
      </p:sp>
      <p:pic>
        <p:nvPicPr>
          <p:cNvPr id="7" name="Content Placeholder 6" descr="A group of people posing for a photo&#10;&#10;Description automatically generated">
            <a:extLst>
              <a:ext uri="{FF2B5EF4-FFF2-40B4-BE49-F238E27FC236}">
                <a16:creationId xmlns:a16="http://schemas.microsoft.com/office/drawing/2014/main" id="{404CD98A-9145-D329-17B2-E30F04B56E4A}"/>
              </a:ext>
            </a:extLst>
          </p:cNvPr>
          <p:cNvPicPr>
            <a:picLocks noGrp="1" noChangeAspect="1"/>
          </p:cNvPicPr>
          <p:nvPr>
            <p:ph sz="half" idx="1"/>
          </p:nvPr>
        </p:nvPicPr>
        <p:blipFill>
          <a:blip r:embed="rId2"/>
          <a:stretch>
            <a:fillRect/>
          </a:stretch>
        </p:blipFill>
        <p:spPr>
          <a:xfrm>
            <a:off x="34005" y="1119849"/>
            <a:ext cx="5671055" cy="4579938"/>
          </a:xfrm>
        </p:spPr>
      </p:pic>
      <p:sp>
        <p:nvSpPr>
          <p:cNvPr id="8" name="Content Placeholder 4">
            <a:extLst>
              <a:ext uri="{FF2B5EF4-FFF2-40B4-BE49-F238E27FC236}">
                <a16:creationId xmlns:a16="http://schemas.microsoft.com/office/drawing/2014/main" id="{D678E092-550C-35DA-22A0-A28CD9588D81}"/>
              </a:ext>
            </a:extLst>
          </p:cNvPr>
          <p:cNvSpPr txBox="1">
            <a:spLocks/>
          </p:cNvSpPr>
          <p:nvPr/>
        </p:nvSpPr>
        <p:spPr>
          <a:xfrm>
            <a:off x="5739065" y="1392865"/>
            <a:ext cx="3404935" cy="4104168"/>
          </a:xfrm>
          <a:prstGeom prst="rect">
            <a:avLst/>
          </a:prstGeom>
          <a:ln w="25400">
            <a:solidFill>
              <a:schemeClr val="accent6">
                <a:lumMod val="40000"/>
                <a:lumOff val="60000"/>
              </a:schemeClr>
            </a:solidFill>
          </a:ln>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1 Corinthians 12:12 For even as the body is one and yet has many members, and all the members of the body, though they are many, are one body, so also is Christ. 13 For by one Spirit we were all baptized into one body, whether Jews or Greeks, whether slaves or free, and we were all made to drink of one Spirit. 14 </a:t>
            </a:r>
            <a:r>
              <a:rPr lang="en-US" u="sng" dirty="0"/>
              <a:t>For the body is not one member</a:t>
            </a:r>
            <a:r>
              <a:rPr lang="en-US" dirty="0"/>
              <a:t>, but many.</a:t>
            </a:r>
          </a:p>
        </p:txBody>
      </p:sp>
    </p:spTree>
    <p:extLst>
      <p:ext uri="{BB962C8B-B14F-4D97-AF65-F5344CB8AC3E}">
        <p14:creationId xmlns:p14="http://schemas.microsoft.com/office/powerpoint/2010/main" val="1244180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041E-7BBC-8510-DE0E-9A007CE4A175}"/>
              </a:ext>
            </a:extLst>
          </p:cNvPr>
          <p:cNvSpPr>
            <a:spLocks noGrp="1"/>
          </p:cNvSpPr>
          <p:nvPr>
            <p:ph type="title"/>
          </p:nvPr>
        </p:nvSpPr>
        <p:spPr>
          <a:xfrm>
            <a:off x="628650" y="15213"/>
            <a:ext cx="7886700" cy="1104636"/>
          </a:xfrm>
        </p:spPr>
        <p:txBody>
          <a:bodyPr/>
          <a:lstStyle/>
          <a:p>
            <a:pPr algn="ctr"/>
            <a:r>
              <a:rPr lang="en-US" dirty="0"/>
              <a:t>The church that meets in</a:t>
            </a:r>
            <a:br>
              <a:rPr lang="en-US" dirty="0"/>
            </a:br>
            <a:r>
              <a:rPr lang="en-US" dirty="0"/>
              <a:t> Dos Hermanas/Sevilla</a:t>
            </a:r>
          </a:p>
        </p:txBody>
      </p:sp>
      <p:sp>
        <p:nvSpPr>
          <p:cNvPr id="10" name="Content Placeholder 4">
            <a:extLst>
              <a:ext uri="{FF2B5EF4-FFF2-40B4-BE49-F238E27FC236}">
                <a16:creationId xmlns:a16="http://schemas.microsoft.com/office/drawing/2014/main" id="{EDFD5189-1C73-49EB-B72D-B1FEEFA32F54}"/>
              </a:ext>
            </a:extLst>
          </p:cNvPr>
          <p:cNvSpPr txBox="1">
            <a:spLocks/>
          </p:cNvSpPr>
          <p:nvPr/>
        </p:nvSpPr>
        <p:spPr>
          <a:xfrm>
            <a:off x="449015" y="4140923"/>
            <a:ext cx="8245970" cy="1578564"/>
          </a:xfrm>
          <a:prstGeom prst="rect">
            <a:avLst/>
          </a:prstGeom>
          <a:ln w="25400">
            <a:solidFill>
              <a:schemeClr val="accent6">
                <a:lumMod val="40000"/>
                <a:lumOff val="60000"/>
              </a:schemeClr>
            </a:solidFill>
          </a:ln>
        </p:spPr>
        <p:txBody>
          <a:bodyPr vert="horz" lIns="91440" tIns="45720" rIns="91440" bIns="45720" rtlCol="0" anchor="ct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dirty="0">
                <a:latin typeface="Calibri" panose="020F0502020204030204" pitchFamily="34" charset="0"/>
                <a:cs typeface="Calibri" panose="020F0502020204030204" pitchFamily="34" charset="0"/>
              </a:rPr>
              <a:t>Ephesians 4:</a:t>
            </a:r>
            <a:r>
              <a:rPr lang="en-US" sz="2400" i="0" u="none" strike="noStrike" dirty="0">
                <a:effectLst/>
                <a:latin typeface="Calibri" panose="020F0502020204030204" pitchFamily="34" charset="0"/>
                <a:cs typeface="Calibri" panose="020F0502020204030204" pitchFamily="34" charset="0"/>
              </a:rPr>
              <a:t>14 As a result, we are no longer to be children, </a:t>
            </a:r>
            <a:r>
              <a:rPr lang="en-US" sz="2400" i="0" u="sng" strike="noStrike" dirty="0">
                <a:effectLst/>
                <a:latin typeface="Calibri" panose="020F0502020204030204" pitchFamily="34" charset="0"/>
                <a:cs typeface="Calibri" panose="020F0502020204030204" pitchFamily="34" charset="0"/>
              </a:rPr>
              <a:t>tossed here and there by waves and carried about by every wind of doctrine</a:t>
            </a:r>
            <a:r>
              <a:rPr lang="en-US" sz="2400" i="0" u="none" strike="noStrike" dirty="0">
                <a:effectLst/>
                <a:latin typeface="Calibri" panose="020F0502020204030204" pitchFamily="34" charset="0"/>
                <a:cs typeface="Calibri" panose="020F0502020204030204" pitchFamily="34" charset="0"/>
              </a:rPr>
              <a:t>, by the trickery of men, by craftiness in deceitful scheming; 15 but speaking the truth in love, we are to grow up in all </a:t>
            </a:r>
            <a:r>
              <a:rPr lang="en-US" sz="2400" i="1" u="none" strike="noStrike" dirty="0">
                <a:effectLst/>
                <a:latin typeface="Calibri" panose="020F0502020204030204" pitchFamily="34" charset="0"/>
                <a:cs typeface="Calibri" panose="020F0502020204030204" pitchFamily="34" charset="0"/>
              </a:rPr>
              <a:t>aspects</a:t>
            </a:r>
            <a:r>
              <a:rPr lang="en-US" sz="2400" i="0" u="none" strike="noStrike" dirty="0">
                <a:effectLst/>
                <a:latin typeface="Calibri" panose="020F0502020204030204" pitchFamily="34" charset="0"/>
                <a:cs typeface="Calibri" panose="020F0502020204030204" pitchFamily="34" charset="0"/>
              </a:rPr>
              <a:t> into Him who is the head, </a:t>
            </a:r>
            <a:r>
              <a:rPr lang="en-US" sz="2400" i="1" u="none" strike="noStrike" dirty="0">
                <a:effectLst/>
                <a:latin typeface="Calibri" panose="020F0502020204030204" pitchFamily="34" charset="0"/>
                <a:cs typeface="Calibri" panose="020F0502020204030204" pitchFamily="34" charset="0"/>
              </a:rPr>
              <a:t>even</a:t>
            </a:r>
            <a:r>
              <a:rPr lang="en-US" sz="2400" i="0" u="none" strike="noStrike" dirty="0">
                <a:effectLst/>
                <a:latin typeface="Calibri" panose="020F0502020204030204" pitchFamily="34" charset="0"/>
                <a:cs typeface="Calibri" panose="020F0502020204030204" pitchFamily="34" charset="0"/>
              </a:rPr>
              <a:t> Christ,</a:t>
            </a:r>
            <a:r>
              <a:rPr lang="en-US" sz="2400" dirty="0">
                <a:latin typeface="Calibri" panose="020F0502020204030204" pitchFamily="34" charset="0"/>
                <a:cs typeface="Calibri" panose="020F0502020204030204" pitchFamily="34" charset="0"/>
              </a:rPr>
              <a:t>.</a:t>
            </a:r>
          </a:p>
        </p:txBody>
      </p:sp>
      <p:pic>
        <p:nvPicPr>
          <p:cNvPr id="11" name="Content Placeholder 6" descr="A group of people posing for a photo&#10;&#10;Description automatically generated">
            <a:extLst>
              <a:ext uri="{FF2B5EF4-FFF2-40B4-BE49-F238E27FC236}">
                <a16:creationId xmlns:a16="http://schemas.microsoft.com/office/drawing/2014/main" id="{585AD42B-C574-5135-D4CA-E7CBC2E4644C}"/>
              </a:ext>
            </a:extLst>
          </p:cNvPr>
          <p:cNvPicPr>
            <a:picLocks noChangeAspect="1"/>
          </p:cNvPicPr>
          <p:nvPr/>
        </p:nvPicPr>
        <p:blipFill>
          <a:blip r:embed="rId2"/>
          <a:stretch>
            <a:fillRect/>
          </a:stretch>
        </p:blipFill>
        <p:spPr>
          <a:xfrm>
            <a:off x="4949603" y="1119849"/>
            <a:ext cx="3925016" cy="2862146"/>
          </a:xfrm>
          <a:prstGeom prst="rect">
            <a:avLst/>
          </a:prstGeom>
        </p:spPr>
      </p:pic>
      <p:pic>
        <p:nvPicPr>
          <p:cNvPr id="9" name="Content Placeholder 8">
            <a:extLst>
              <a:ext uri="{FF2B5EF4-FFF2-40B4-BE49-F238E27FC236}">
                <a16:creationId xmlns:a16="http://schemas.microsoft.com/office/drawing/2014/main" id="{F3FEA642-1D94-5B8A-5FE3-86238C3FE2B2}"/>
              </a:ext>
            </a:extLst>
          </p:cNvPr>
          <p:cNvPicPr>
            <a:picLocks noGrp="1" noChangeAspect="1"/>
          </p:cNvPicPr>
          <p:nvPr>
            <p:ph sz="half" idx="1"/>
          </p:nvPr>
        </p:nvPicPr>
        <p:blipFill>
          <a:blip r:embed="rId3"/>
          <a:stretch>
            <a:fillRect/>
          </a:stretch>
        </p:blipFill>
        <p:spPr>
          <a:xfrm>
            <a:off x="628649" y="1123300"/>
            <a:ext cx="3762597" cy="2935915"/>
          </a:xfrm>
        </p:spPr>
      </p:pic>
    </p:spTree>
    <p:extLst>
      <p:ext uri="{BB962C8B-B14F-4D97-AF65-F5344CB8AC3E}">
        <p14:creationId xmlns:p14="http://schemas.microsoft.com/office/powerpoint/2010/main" val="1311666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041E-7BBC-8510-DE0E-9A007CE4A175}"/>
              </a:ext>
            </a:extLst>
          </p:cNvPr>
          <p:cNvSpPr>
            <a:spLocks noGrp="1"/>
          </p:cNvSpPr>
          <p:nvPr>
            <p:ph type="title"/>
          </p:nvPr>
        </p:nvSpPr>
        <p:spPr>
          <a:xfrm>
            <a:off x="628650" y="0"/>
            <a:ext cx="7886700" cy="1104636"/>
          </a:xfrm>
        </p:spPr>
        <p:txBody>
          <a:bodyPr/>
          <a:lstStyle/>
          <a:p>
            <a:pPr algn="ctr"/>
            <a:r>
              <a:rPr lang="en-US"/>
              <a:t>The church that meets in Madrid</a:t>
            </a:r>
            <a:endParaRPr lang="en-US" dirty="0"/>
          </a:p>
        </p:txBody>
      </p:sp>
      <p:pic>
        <p:nvPicPr>
          <p:cNvPr id="9" name="Content Placeholder 8" descr="A group of people posing for a photo&#10;&#10;Description automatically generated">
            <a:extLst>
              <a:ext uri="{FF2B5EF4-FFF2-40B4-BE49-F238E27FC236}">
                <a16:creationId xmlns:a16="http://schemas.microsoft.com/office/drawing/2014/main" id="{D234CBB8-F03C-F7D4-CAE7-59FE1A0FEFFD}"/>
              </a:ext>
            </a:extLst>
          </p:cNvPr>
          <p:cNvPicPr>
            <a:picLocks noGrp="1" noChangeAspect="1"/>
          </p:cNvPicPr>
          <p:nvPr>
            <p:ph sz="half" idx="1"/>
          </p:nvPr>
        </p:nvPicPr>
        <p:blipFill>
          <a:blip r:embed="rId2"/>
          <a:stretch>
            <a:fillRect/>
          </a:stretch>
        </p:blipFill>
        <p:spPr>
          <a:xfrm>
            <a:off x="126547" y="1237588"/>
            <a:ext cx="5299982" cy="4193646"/>
          </a:xfrm>
        </p:spPr>
      </p:pic>
      <p:sp>
        <p:nvSpPr>
          <p:cNvPr id="10" name="Content Placeholder 4">
            <a:extLst>
              <a:ext uri="{FF2B5EF4-FFF2-40B4-BE49-F238E27FC236}">
                <a16:creationId xmlns:a16="http://schemas.microsoft.com/office/drawing/2014/main" id="{D9D37F76-5179-4AF1-00F7-1D98B182FCB0}"/>
              </a:ext>
            </a:extLst>
          </p:cNvPr>
          <p:cNvSpPr txBox="1">
            <a:spLocks/>
          </p:cNvSpPr>
          <p:nvPr/>
        </p:nvSpPr>
        <p:spPr>
          <a:xfrm>
            <a:off x="5565471" y="1371295"/>
            <a:ext cx="3409122" cy="3626115"/>
          </a:xfrm>
          <a:prstGeom prst="rect">
            <a:avLst/>
          </a:prstGeom>
          <a:ln w="25400">
            <a:solidFill>
              <a:schemeClr val="accent3">
                <a:lumMod val="20000"/>
                <a:lumOff val="80000"/>
              </a:schemeClr>
            </a:solidFill>
          </a:ln>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1 Peter 2:4 And coming to Him as to a living stone which has been </a:t>
            </a:r>
            <a:r>
              <a:rPr lang="en-US" sz="2400" u="sng" dirty="0"/>
              <a:t>rejected by men, but is choice and precious in the sight of God</a:t>
            </a:r>
            <a:r>
              <a:rPr lang="en-US" sz="2400" dirty="0"/>
              <a:t>, 5 you also, as living stones, are being built up as a spiritual house for a holy priesthood, to offer up spiritual sacrifices </a:t>
            </a:r>
            <a:r>
              <a:rPr lang="en-US" sz="2400" u="sng" dirty="0"/>
              <a:t>acceptable to God through Jesus Christ</a:t>
            </a:r>
            <a:r>
              <a:rPr lang="en-US" sz="2400" dirty="0"/>
              <a:t>.</a:t>
            </a:r>
          </a:p>
        </p:txBody>
      </p:sp>
    </p:spTree>
    <p:extLst>
      <p:ext uri="{BB962C8B-B14F-4D97-AF65-F5344CB8AC3E}">
        <p14:creationId xmlns:p14="http://schemas.microsoft.com/office/powerpoint/2010/main" val="4051920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1CAD-8FD9-5A93-15D5-F5D79CDBD190}"/>
              </a:ext>
            </a:extLst>
          </p:cNvPr>
          <p:cNvSpPr>
            <a:spLocks noGrp="1"/>
          </p:cNvSpPr>
          <p:nvPr>
            <p:ph type="title"/>
          </p:nvPr>
        </p:nvSpPr>
        <p:spPr>
          <a:xfrm>
            <a:off x="628650" y="163594"/>
            <a:ext cx="7886700" cy="1104636"/>
          </a:xfrm>
          <a:ln w="31750">
            <a:solidFill>
              <a:schemeClr val="accent6">
                <a:lumMod val="40000"/>
                <a:lumOff val="60000"/>
              </a:schemeClr>
            </a:solidFill>
          </a:ln>
        </p:spPr>
        <p:txBody>
          <a:bodyPr/>
          <a:lstStyle/>
          <a:p>
            <a:pPr algn="ctr"/>
            <a:r>
              <a:rPr lang="en-US" dirty="0"/>
              <a:t>“Here we have no city”</a:t>
            </a:r>
          </a:p>
        </p:txBody>
      </p:sp>
      <p:pic>
        <p:nvPicPr>
          <p:cNvPr id="6" name="Content Placeholder 5" descr="Two women standing together in a room&#10;&#10;Description automatically generated">
            <a:extLst>
              <a:ext uri="{FF2B5EF4-FFF2-40B4-BE49-F238E27FC236}">
                <a16:creationId xmlns:a16="http://schemas.microsoft.com/office/drawing/2014/main" id="{CAA27572-686C-8D8A-5404-146B3796B098}"/>
              </a:ext>
            </a:extLst>
          </p:cNvPr>
          <p:cNvPicPr>
            <a:picLocks noGrp="1" noChangeAspect="1"/>
          </p:cNvPicPr>
          <p:nvPr>
            <p:ph sz="half" idx="1"/>
          </p:nvPr>
        </p:nvPicPr>
        <p:blipFill>
          <a:blip r:embed="rId2"/>
          <a:stretch>
            <a:fillRect/>
          </a:stretch>
        </p:blipFill>
        <p:spPr>
          <a:xfrm>
            <a:off x="628649" y="1521353"/>
            <a:ext cx="3124643" cy="4166191"/>
          </a:xfrm>
        </p:spPr>
      </p:pic>
      <p:pic>
        <p:nvPicPr>
          <p:cNvPr id="8" name="Picture 7" descr="A group of people posing for a photo&#10;&#10;Description automatically generated">
            <a:extLst>
              <a:ext uri="{FF2B5EF4-FFF2-40B4-BE49-F238E27FC236}">
                <a16:creationId xmlns:a16="http://schemas.microsoft.com/office/drawing/2014/main" id="{BF4C0295-02DF-0281-444C-60BA2DE96F4A}"/>
              </a:ext>
            </a:extLst>
          </p:cNvPr>
          <p:cNvPicPr>
            <a:picLocks noChangeAspect="1"/>
          </p:cNvPicPr>
          <p:nvPr/>
        </p:nvPicPr>
        <p:blipFill>
          <a:blip r:embed="rId3"/>
          <a:stretch>
            <a:fillRect/>
          </a:stretch>
        </p:blipFill>
        <p:spPr>
          <a:xfrm>
            <a:off x="4518837" y="1368737"/>
            <a:ext cx="4432983" cy="3966354"/>
          </a:xfrm>
          <a:prstGeom prst="rect">
            <a:avLst/>
          </a:prstGeom>
        </p:spPr>
      </p:pic>
      <p:sp>
        <p:nvSpPr>
          <p:cNvPr id="11" name="Oval 10">
            <a:extLst>
              <a:ext uri="{FF2B5EF4-FFF2-40B4-BE49-F238E27FC236}">
                <a16:creationId xmlns:a16="http://schemas.microsoft.com/office/drawing/2014/main" id="{55B2354B-836E-9C47-B72B-739912BAA653}"/>
              </a:ext>
            </a:extLst>
          </p:cNvPr>
          <p:cNvSpPr/>
          <p:nvPr/>
        </p:nvSpPr>
        <p:spPr>
          <a:xfrm>
            <a:off x="4518837" y="2487384"/>
            <a:ext cx="829340" cy="988828"/>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4267C1C-7607-65D8-8240-307CBF9EC0A1}"/>
              </a:ext>
            </a:extLst>
          </p:cNvPr>
          <p:cNvSpPr/>
          <p:nvPr/>
        </p:nvSpPr>
        <p:spPr>
          <a:xfrm>
            <a:off x="6393711" y="2857500"/>
            <a:ext cx="829340" cy="988828"/>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7D9E0C-283A-EFB6-58A4-7170FBFEF9C5}"/>
              </a:ext>
            </a:extLst>
          </p:cNvPr>
          <p:cNvSpPr/>
          <p:nvPr/>
        </p:nvSpPr>
        <p:spPr>
          <a:xfrm>
            <a:off x="6565603" y="2138281"/>
            <a:ext cx="829340" cy="849468"/>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733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1CAD-8FD9-5A93-15D5-F5D79CDBD190}"/>
              </a:ext>
            </a:extLst>
          </p:cNvPr>
          <p:cNvSpPr>
            <a:spLocks noGrp="1"/>
          </p:cNvSpPr>
          <p:nvPr>
            <p:ph type="title"/>
          </p:nvPr>
        </p:nvSpPr>
        <p:spPr>
          <a:xfrm>
            <a:off x="628650" y="123400"/>
            <a:ext cx="7886700" cy="1104636"/>
          </a:xfrm>
        </p:spPr>
        <p:txBody>
          <a:bodyPr/>
          <a:lstStyle/>
          <a:p>
            <a:pPr algn="ctr"/>
            <a:r>
              <a:rPr lang="en-US" dirty="0"/>
              <a:t>“Proclaiming His excellencies”</a:t>
            </a:r>
          </a:p>
        </p:txBody>
      </p:sp>
      <p:pic>
        <p:nvPicPr>
          <p:cNvPr id="6" name="Content Placeholder 5" descr="A group of people posing for a photo&#10;&#10;Description automatically generated">
            <a:extLst>
              <a:ext uri="{FF2B5EF4-FFF2-40B4-BE49-F238E27FC236}">
                <a16:creationId xmlns:a16="http://schemas.microsoft.com/office/drawing/2014/main" id="{2D737568-4E9E-9428-4913-AEC9F66A5627}"/>
              </a:ext>
            </a:extLst>
          </p:cNvPr>
          <p:cNvPicPr>
            <a:picLocks noGrp="1" noChangeAspect="1"/>
          </p:cNvPicPr>
          <p:nvPr>
            <p:ph sz="half" idx="1"/>
          </p:nvPr>
        </p:nvPicPr>
        <p:blipFill>
          <a:blip r:embed="rId2"/>
          <a:stretch>
            <a:fillRect/>
          </a:stretch>
        </p:blipFill>
        <p:spPr>
          <a:xfrm>
            <a:off x="1010748" y="1482374"/>
            <a:ext cx="3177452" cy="3627438"/>
          </a:xfrm>
        </p:spPr>
      </p:pic>
      <p:pic>
        <p:nvPicPr>
          <p:cNvPr id="8" name="Picture 7" descr="A group of people posing for a photo&#10;&#10;Description automatically generated">
            <a:extLst>
              <a:ext uri="{FF2B5EF4-FFF2-40B4-BE49-F238E27FC236}">
                <a16:creationId xmlns:a16="http://schemas.microsoft.com/office/drawing/2014/main" id="{6371A78B-10CB-BC4B-AF75-46A5FCA7C20E}"/>
              </a:ext>
            </a:extLst>
          </p:cNvPr>
          <p:cNvPicPr>
            <a:picLocks noChangeAspect="1"/>
          </p:cNvPicPr>
          <p:nvPr/>
        </p:nvPicPr>
        <p:blipFill>
          <a:blip r:embed="rId3"/>
          <a:stretch>
            <a:fillRect/>
          </a:stretch>
        </p:blipFill>
        <p:spPr>
          <a:xfrm>
            <a:off x="4955801" y="1354230"/>
            <a:ext cx="3443920" cy="3960628"/>
          </a:xfrm>
          <a:prstGeom prst="rect">
            <a:avLst/>
          </a:prstGeom>
        </p:spPr>
      </p:pic>
      <p:sp>
        <p:nvSpPr>
          <p:cNvPr id="11" name="Oval 10">
            <a:extLst>
              <a:ext uri="{FF2B5EF4-FFF2-40B4-BE49-F238E27FC236}">
                <a16:creationId xmlns:a16="http://schemas.microsoft.com/office/drawing/2014/main" id="{00F3EF6E-89AA-C0F4-733B-E47F9264224D}"/>
              </a:ext>
            </a:extLst>
          </p:cNvPr>
          <p:cNvSpPr/>
          <p:nvPr/>
        </p:nvSpPr>
        <p:spPr>
          <a:xfrm>
            <a:off x="1871330" y="2801679"/>
            <a:ext cx="829340" cy="988828"/>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472B75E-8F05-563D-FA84-DE37B189C76F}"/>
              </a:ext>
            </a:extLst>
          </p:cNvPr>
          <p:cNvSpPr/>
          <p:nvPr/>
        </p:nvSpPr>
        <p:spPr>
          <a:xfrm>
            <a:off x="5667152" y="2062081"/>
            <a:ext cx="967563" cy="988828"/>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622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1CAD-8FD9-5A93-15D5-F5D79CDBD190}"/>
              </a:ext>
            </a:extLst>
          </p:cNvPr>
          <p:cNvSpPr>
            <a:spLocks noGrp="1"/>
          </p:cNvSpPr>
          <p:nvPr>
            <p:ph type="title"/>
          </p:nvPr>
        </p:nvSpPr>
        <p:spPr>
          <a:xfrm>
            <a:off x="628649" y="33416"/>
            <a:ext cx="7886700" cy="1104636"/>
          </a:xfrm>
        </p:spPr>
        <p:txBody>
          <a:bodyPr/>
          <a:lstStyle/>
          <a:p>
            <a:pPr algn="ctr"/>
            <a:r>
              <a:rPr lang="en-US" dirty="0"/>
              <a:t>“Cling to what is good”</a:t>
            </a:r>
          </a:p>
        </p:txBody>
      </p:sp>
      <p:pic>
        <p:nvPicPr>
          <p:cNvPr id="6" name="Content Placeholder 5" descr="A person sitting at a table with a cup of coffee&#10;&#10;Description automatically generated">
            <a:extLst>
              <a:ext uri="{FF2B5EF4-FFF2-40B4-BE49-F238E27FC236}">
                <a16:creationId xmlns:a16="http://schemas.microsoft.com/office/drawing/2014/main" id="{4E2F0A39-2513-1F05-370F-0D6792C2CB49}"/>
              </a:ext>
            </a:extLst>
          </p:cNvPr>
          <p:cNvPicPr>
            <a:picLocks noGrp="1" noChangeAspect="1"/>
          </p:cNvPicPr>
          <p:nvPr>
            <p:ph sz="half" idx="1"/>
          </p:nvPr>
        </p:nvPicPr>
        <p:blipFill>
          <a:blip r:embed="rId2"/>
          <a:stretch>
            <a:fillRect/>
          </a:stretch>
        </p:blipFill>
        <p:spPr>
          <a:xfrm>
            <a:off x="297061" y="1138053"/>
            <a:ext cx="2280406" cy="3040542"/>
          </a:xfrm>
        </p:spPr>
      </p:pic>
      <p:pic>
        <p:nvPicPr>
          <p:cNvPr id="8" name="Picture 7" descr="A group of people posing for a photo&#10;&#10;Description automatically generated">
            <a:extLst>
              <a:ext uri="{FF2B5EF4-FFF2-40B4-BE49-F238E27FC236}">
                <a16:creationId xmlns:a16="http://schemas.microsoft.com/office/drawing/2014/main" id="{D57F5163-EE1C-CDE4-6A9A-0A00C846265B}"/>
              </a:ext>
            </a:extLst>
          </p:cNvPr>
          <p:cNvPicPr>
            <a:picLocks noChangeAspect="1"/>
          </p:cNvPicPr>
          <p:nvPr/>
        </p:nvPicPr>
        <p:blipFill>
          <a:blip r:embed="rId3"/>
          <a:stretch>
            <a:fillRect/>
          </a:stretch>
        </p:blipFill>
        <p:spPr>
          <a:xfrm>
            <a:off x="2775533" y="1167234"/>
            <a:ext cx="2519747" cy="3863417"/>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2CC9BED7-EF07-33B9-33B3-9B87C49CB58E}"/>
              </a:ext>
            </a:extLst>
          </p:cNvPr>
          <p:cNvPicPr>
            <a:picLocks noChangeAspect="1"/>
          </p:cNvPicPr>
          <p:nvPr/>
        </p:nvPicPr>
        <p:blipFill>
          <a:blip r:embed="rId4"/>
          <a:stretch>
            <a:fillRect/>
          </a:stretch>
        </p:blipFill>
        <p:spPr>
          <a:xfrm>
            <a:off x="5493346" y="1167234"/>
            <a:ext cx="3593213" cy="4191000"/>
          </a:xfrm>
          <a:prstGeom prst="rect">
            <a:avLst/>
          </a:prstGeom>
        </p:spPr>
      </p:pic>
      <p:sp>
        <p:nvSpPr>
          <p:cNvPr id="13" name="Oval 12">
            <a:extLst>
              <a:ext uri="{FF2B5EF4-FFF2-40B4-BE49-F238E27FC236}">
                <a16:creationId xmlns:a16="http://schemas.microsoft.com/office/drawing/2014/main" id="{35FA060C-D712-7FDD-4223-F4EC4986B8CB}"/>
              </a:ext>
            </a:extLst>
          </p:cNvPr>
          <p:cNvSpPr/>
          <p:nvPr/>
        </p:nvSpPr>
        <p:spPr>
          <a:xfrm>
            <a:off x="5890437" y="2658324"/>
            <a:ext cx="829340" cy="988828"/>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BF3412-DA8D-5555-983F-FF872AAA07F9}"/>
              </a:ext>
            </a:extLst>
          </p:cNvPr>
          <p:cNvSpPr/>
          <p:nvPr/>
        </p:nvSpPr>
        <p:spPr>
          <a:xfrm>
            <a:off x="8017599" y="1355651"/>
            <a:ext cx="829340" cy="988828"/>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318A53-68C2-7218-CF86-5136F79BE7FC}"/>
              </a:ext>
            </a:extLst>
          </p:cNvPr>
          <p:cNvSpPr/>
          <p:nvPr/>
        </p:nvSpPr>
        <p:spPr>
          <a:xfrm>
            <a:off x="2711894" y="2273906"/>
            <a:ext cx="829340" cy="88396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540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6BE7-689A-C6E9-9A94-36B5E73A7ED2}"/>
              </a:ext>
            </a:extLst>
          </p:cNvPr>
          <p:cNvSpPr>
            <a:spLocks noGrp="1"/>
          </p:cNvSpPr>
          <p:nvPr>
            <p:ph type="title"/>
          </p:nvPr>
        </p:nvSpPr>
        <p:spPr>
          <a:xfrm>
            <a:off x="941644" y="197945"/>
            <a:ext cx="7260712" cy="1104636"/>
          </a:xfrm>
        </p:spPr>
        <p:txBody>
          <a:bodyPr/>
          <a:lstStyle/>
          <a:p>
            <a:pPr algn="ctr"/>
            <a:r>
              <a:rPr lang="en-US" dirty="0"/>
              <a:t>How you’ve helped with the work in Spain</a:t>
            </a:r>
          </a:p>
        </p:txBody>
      </p:sp>
      <p:sp>
        <p:nvSpPr>
          <p:cNvPr id="5" name="TextBox 4">
            <a:extLst>
              <a:ext uri="{FF2B5EF4-FFF2-40B4-BE49-F238E27FC236}">
                <a16:creationId xmlns:a16="http://schemas.microsoft.com/office/drawing/2014/main" id="{060BD8D6-73F4-4EAA-7CA4-571E5CDEDDC3}"/>
              </a:ext>
            </a:extLst>
          </p:cNvPr>
          <p:cNvSpPr txBox="1"/>
          <p:nvPr/>
        </p:nvSpPr>
        <p:spPr>
          <a:xfrm>
            <a:off x="1233376" y="1631426"/>
            <a:ext cx="3136608" cy="1650490"/>
          </a:xfrm>
          <a:prstGeom prst="rect">
            <a:avLst/>
          </a:prstGeom>
          <a:noFill/>
          <a:ln w="25400">
            <a:solidFill>
              <a:srgbClr val="FFC000"/>
            </a:solidFill>
          </a:ln>
        </p:spPr>
        <p:txBody>
          <a:bodyPr wrap="square" rtlCol="0" anchor="ctr">
            <a:noAutofit/>
          </a:bodyPr>
          <a:lstStyle/>
          <a:p>
            <a:pPr algn="ctr"/>
            <a:r>
              <a:rPr lang="en-US" sz="3600" dirty="0"/>
              <a:t>Prayed for them</a:t>
            </a:r>
          </a:p>
        </p:txBody>
      </p:sp>
      <p:sp>
        <p:nvSpPr>
          <p:cNvPr id="6" name="TextBox 5">
            <a:extLst>
              <a:ext uri="{FF2B5EF4-FFF2-40B4-BE49-F238E27FC236}">
                <a16:creationId xmlns:a16="http://schemas.microsoft.com/office/drawing/2014/main" id="{E9BBEF59-9011-DF4D-EF5A-43188675081E}"/>
              </a:ext>
            </a:extLst>
          </p:cNvPr>
          <p:cNvSpPr txBox="1"/>
          <p:nvPr/>
        </p:nvSpPr>
        <p:spPr>
          <a:xfrm>
            <a:off x="4774016" y="1631426"/>
            <a:ext cx="3136608" cy="1650490"/>
          </a:xfrm>
          <a:prstGeom prst="rect">
            <a:avLst/>
          </a:prstGeom>
          <a:noFill/>
          <a:ln w="25400">
            <a:solidFill>
              <a:srgbClr val="FFC000"/>
            </a:solidFill>
          </a:ln>
        </p:spPr>
        <p:txBody>
          <a:bodyPr wrap="square" rtlCol="0" anchor="ctr">
            <a:noAutofit/>
          </a:bodyPr>
          <a:lstStyle/>
          <a:p>
            <a:pPr algn="ctr"/>
            <a:r>
              <a:rPr lang="en-US" sz="3600" dirty="0"/>
              <a:t>Allowed for me to go</a:t>
            </a:r>
          </a:p>
        </p:txBody>
      </p:sp>
      <p:sp>
        <p:nvSpPr>
          <p:cNvPr id="7" name="TextBox 6">
            <a:extLst>
              <a:ext uri="{FF2B5EF4-FFF2-40B4-BE49-F238E27FC236}">
                <a16:creationId xmlns:a16="http://schemas.microsoft.com/office/drawing/2014/main" id="{C3539E50-E71F-D5D5-3EC3-0F6A871E4688}"/>
              </a:ext>
            </a:extLst>
          </p:cNvPr>
          <p:cNvSpPr txBox="1"/>
          <p:nvPr/>
        </p:nvSpPr>
        <p:spPr>
          <a:xfrm>
            <a:off x="1275901" y="3610761"/>
            <a:ext cx="3136608" cy="1650490"/>
          </a:xfrm>
          <a:prstGeom prst="rect">
            <a:avLst/>
          </a:prstGeom>
          <a:noFill/>
          <a:ln w="25400">
            <a:solidFill>
              <a:srgbClr val="FFC000"/>
            </a:solidFill>
          </a:ln>
        </p:spPr>
        <p:txBody>
          <a:bodyPr wrap="square" rtlCol="0" anchor="ctr">
            <a:noAutofit/>
          </a:bodyPr>
          <a:lstStyle/>
          <a:p>
            <a:pPr algn="ctr"/>
            <a:r>
              <a:rPr lang="en-US" sz="3600" dirty="0"/>
              <a:t>You’ve given an example</a:t>
            </a:r>
          </a:p>
        </p:txBody>
      </p:sp>
      <p:sp>
        <p:nvSpPr>
          <p:cNvPr id="8" name="TextBox 7">
            <a:extLst>
              <a:ext uri="{FF2B5EF4-FFF2-40B4-BE49-F238E27FC236}">
                <a16:creationId xmlns:a16="http://schemas.microsoft.com/office/drawing/2014/main" id="{4A268844-4337-5AB8-D9EC-4D2113A77942}"/>
              </a:ext>
            </a:extLst>
          </p:cNvPr>
          <p:cNvSpPr txBox="1"/>
          <p:nvPr/>
        </p:nvSpPr>
        <p:spPr>
          <a:xfrm>
            <a:off x="4774016" y="3610761"/>
            <a:ext cx="3136608" cy="1650490"/>
          </a:xfrm>
          <a:prstGeom prst="rect">
            <a:avLst/>
          </a:prstGeom>
          <a:noFill/>
          <a:ln w="25400">
            <a:solidFill>
              <a:srgbClr val="FFC000"/>
            </a:solidFill>
          </a:ln>
        </p:spPr>
        <p:txBody>
          <a:bodyPr wrap="square" rtlCol="0" anchor="ctr">
            <a:noAutofit/>
          </a:bodyPr>
          <a:lstStyle/>
          <a:p>
            <a:pPr algn="ctr"/>
            <a:r>
              <a:rPr lang="en-US" sz="3600" dirty="0"/>
              <a:t>You’ve taught them</a:t>
            </a:r>
          </a:p>
        </p:txBody>
      </p:sp>
    </p:spTree>
    <p:extLst>
      <p:ext uri="{BB962C8B-B14F-4D97-AF65-F5344CB8AC3E}">
        <p14:creationId xmlns:p14="http://schemas.microsoft.com/office/powerpoint/2010/main" val="1625479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75CA6B1-93AF-67D7-3087-E1A5DD95D009}"/>
              </a:ext>
            </a:extLst>
          </p:cNvPr>
          <p:cNvSpPr txBox="1">
            <a:spLocks/>
          </p:cNvSpPr>
          <p:nvPr/>
        </p:nvSpPr>
        <p:spPr>
          <a:xfrm>
            <a:off x="628650" y="904957"/>
            <a:ext cx="7886700" cy="3905086"/>
          </a:xfrm>
          <a:prstGeom prst="rect">
            <a:avLst/>
          </a:prstGeom>
          <a:ln w="19050">
            <a:solidFill>
              <a:schemeClr val="bg2">
                <a:lumMod val="20000"/>
                <a:lumOff val="80000"/>
              </a:schemeClr>
            </a:solidFill>
          </a:ln>
        </p:spPr>
        <p:txBody>
          <a:bodyPr vert="horz" lIns="91440" tIns="45720" rIns="91440" bIns="45720" rtlCol="0" anchor="ct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indent="0" algn="ctr">
              <a:spcBef>
                <a:spcPts val="0"/>
              </a:spcBef>
              <a:spcAft>
                <a:spcPts val="0"/>
              </a:spcAft>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Romans 10:14 How then will they call on Him in whom they have not believed? How will they believe in Him whom they have not heard? And how will they hear without a preacher? 15 </a:t>
            </a:r>
            <a:r>
              <a:rPr lang="en-US" sz="3600" u="sng" kern="100" dirty="0">
                <a:effectLst/>
                <a:latin typeface="Calibri" panose="020F0502020204030204" pitchFamily="34" charset="0"/>
                <a:ea typeface="Calibri" panose="020F0502020204030204" pitchFamily="34" charset="0"/>
                <a:cs typeface="Times New Roman" panose="02020603050405020304" pitchFamily="18" charset="0"/>
              </a:rPr>
              <a:t>How will they preach unless they are sent?</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Just as it is written, “How beautiful are the feet of those who bring good news of good things!”</a:t>
            </a:r>
          </a:p>
        </p:txBody>
      </p:sp>
    </p:spTree>
    <p:extLst>
      <p:ext uri="{BB962C8B-B14F-4D97-AF65-F5344CB8AC3E}">
        <p14:creationId xmlns:p14="http://schemas.microsoft.com/office/powerpoint/2010/main" val="4008457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27B5EED-7356-BD76-08BC-4FF98CF2B794}"/>
              </a:ext>
            </a:extLst>
          </p:cNvPr>
          <p:cNvSpPr>
            <a:spLocks noGrp="1"/>
          </p:cNvSpPr>
          <p:nvPr>
            <p:ph sz="half" idx="2"/>
          </p:nvPr>
        </p:nvSpPr>
        <p:spPr>
          <a:xfrm>
            <a:off x="840636" y="395856"/>
            <a:ext cx="7462727" cy="3626115"/>
          </a:xfrm>
        </p:spPr>
        <p:txBody>
          <a:bodyPr anchor="ctr">
            <a:normAutofit/>
          </a:bodyPr>
          <a:lstStyle/>
          <a:p>
            <a:pPr marL="0" indent="0" algn="ctr">
              <a:buNone/>
            </a:pPr>
            <a:r>
              <a:rPr lang="en-US" sz="2800" dirty="0"/>
              <a:t>1 Peter 2:21 For you were called to this, because Christ also suffered for you, leaving you an example, so that you should follow in His steps. 22 He did not commit sin, and no deceit was found in His mouth; 23 when He was reviled, He did not revile in return; when He was suffering, He did not threaten but entrusted Himself to the One who judges justly.</a:t>
            </a:r>
          </a:p>
        </p:txBody>
      </p:sp>
      <p:sp>
        <p:nvSpPr>
          <p:cNvPr id="7" name="TextBox 6">
            <a:extLst>
              <a:ext uri="{FF2B5EF4-FFF2-40B4-BE49-F238E27FC236}">
                <a16:creationId xmlns:a16="http://schemas.microsoft.com/office/drawing/2014/main" id="{82DA09B7-80CE-2E5C-F3A3-10BB8C970479}"/>
              </a:ext>
            </a:extLst>
          </p:cNvPr>
          <p:cNvSpPr txBox="1"/>
          <p:nvPr/>
        </p:nvSpPr>
        <p:spPr>
          <a:xfrm>
            <a:off x="2668771" y="4488147"/>
            <a:ext cx="3806456" cy="830997"/>
          </a:xfrm>
          <a:prstGeom prst="rect">
            <a:avLst/>
          </a:prstGeom>
          <a:noFill/>
        </p:spPr>
        <p:txBody>
          <a:bodyPr wrap="square" rtlCol="0">
            <a:spAutoFit/>
          </a:bodyPr>
          <a:lstStyle/>
          <a:p>
            <a:pPr algn="ctr"/>
            <a:r>
              <a:rPr lang="en-US" sz="2400" dirty="0"/>
              <a:t>Who are you on your worst days?</a:t>
            </a:r>
          </a:p>
        </p:txBody>
      </p:sp>
    </p:spTree>
    <p:extLst>
      <p:ext uri="{BB962C8B-B14F-4D97-AF65-F5344CB8AC3E}">
        <p14:creationId xmlns:p14="http://schemas.microsoft.com/office/powerpoint/2010/main" val="2865953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7149D-5AF7-8679-D30E-767B24081F94}"/>
              </a:ext>
            </a:extLst>
          </p:cNvPr>
          <p:cNvSpPr>
            <a:spLocks noGrp="1"/>
          </p:cNvSpPr>
          <p:nvPr>
            <p:ph idx="1"/>
          </p:nvPr>
        </p:nvSpPr>
        <p:spPr>
          <a:xfrm>
            <a:off x="498963" y="316523"/>
            <a:ext cx="8146073" cy="5081954"/>
          </a:xfrm>
        </p:spPr>
        <p:txBody>
          <a:bodyPr anchor="ctr">
            <a:normAutofit/>
          </a:bodyPr>
          <a:lstStyle/>
          <a:p>
            <a:pPr marL="0" indent="0" algn="ctr">
              <a:buNone/>
            </a:pPr>
            <a:r>
              <a:rPr lang="en-US" sz="2800" dirty="0"/>
              <a:t>Acts 14:21-24 (NASB95) 21 </a:t>
            </a:r>
            <a:r>
              <a:rPr lang="en-US" sz="2800" u="sng" dirty="0"/>
              <a:t>After they had preached the gospel to that city </a:t>
            </a:r>
            <a:r>
              <a:rPr lang="en-US" sz="2800" dirty="0"/>
              <a:t>and had made many disciples, they returned to Lystra and to Iconium and to Antioch, 22 </a:t>
            </a:r>
            <a:r>
              <a:rPr lang="en-US" sz="2800" u="sng" dirty="0"/>
              <a:t>strengthening the souls of the disciples</a:t>
            </a:r>
            <a:r>
              <a:rPr lang="en-US" sz="2800" dirty="0"/>
              <a:t>, </a:t>
            </a:r>
            <a:r>
              <a:rPr lang="en-US" sz="2800" u="sng" dirty="0"/>
              <a:t>encouraging them to continue in the faith</a:t>
            </a:r>
            <a:r>
              <a:rPr lang="en-US" sz="2800" dirty="0"/>
              <a:t>, and saying, “Through many tribulations we must enter the kingdom of God.” 23 When they had appointed elders for them in every church, having prayed with fasting, </a:t>
            </a:r>
            <a:r>
              <a:rPr lang="en-US" sz="2800" u="sng" dirty="0"/>
              <a:t>they commended them to the Lord in whom they had believed</a:t>
            </a:r>
            <a:r>
              <a:rPr lang="en-US" sz="2800" dirty="0"/>
              <a:t>. 24 They passed through Pisidia and came into Pamphylia.</a:t>
            </a:r>
          </a:p>
        </p:txBody>
      </p:sp>
    </p:spTree>
    <p:extLst>
      <p:ext uri="{BB962C8B-B14F-4D97-AF65-F5344CB8AC3E}">
        <p14:creationId xmlns:p14="http://schemas.microsoft.com/office/powerpoint/2010/main" val="484566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7149D-5AF7-8679-D30E-767B24081F94}"/>
              </a:ext>
            </a:extLst>
          </p:cNvPr>
          <p:cNvSpPr>
            <a:spLocks noGrp="1"/>
          </p:cNvSpPr>
          <p:nvPr>
            <p:ph idx="1"/>
          </p:nvPr>
        </p:nvSpPr>
        <p:spPr>
          <a:xfrm>
            <a:off x="498963" y="316523"/>
            <a:ext cx="8146073" cy="5081954"/>
          </a:xfrm>
        </p:spPr>
        <p:txBody>
          <a:bodyPr anchor="ctr">
            <a:normAutofit/>
          </a:bodyPr>
          <a:lstStyle/>
          <a:p>
            <a:pPr marL="0" indent="0" algn="ctr">
              <a:buNone/>
            </a:pPr>
            <a:r>
              <a:rPr lang="en-US" sz="2800" dirty="0"/>
              <a:t>Acts 14:25-28 (NASB95) 25 When </a:t>
            </a:r>
            <a:r>
              <a:rPr lang="en-US" sz="2800" u="sng" dirty="0"/>
              <a:t>they had spoken the word</a:t>
            </a:r>
            <a:r>
              <a:rPr lang="en-US" sz="2800" dirty="0"/>
              <a:t> in </a:t>
            </a:r>
            <a:r>
              <a:rPr lang="en-US" sz="2800" dirty="0" err="1"/>
              <a:t>Perga</a:t>
            </a:r>
            <a:r>
              <a:rPr lang="en-US" sz="2800" dirty="0"/>
              <a:t>, they went down to </a:t>
            </a:r>
            <a:r>
              <a:rPr lang="en-US" sz="2800" dirty="0" err="1"/>
              <a:t>Attalia</a:t>
            </a:r>
            <a:r>
              <a:rPr lang="en-US" sz="2800" dirty="0"/>
              <a:t>. 26 From there they sailed to Antioch, from which they had been commended to the grace of God for the work that they had accomplished. 27 </a:t>
            </a:r>
            <a:r>
              <a:rPr lang="en-US" sz="2800" b="1" u="sng" dirty="0"/>
              <a:t>When they had arrived and gathered the church together, they began to report all things that God had done with them</a:t>
            </a:r>
            <a:r>
              <a:rPr lang="en-US" sz="2800" dirty="0"/>
              <a:t> and how He had opened a door of faith to the Gentiles. 28 And they spent a long time with the disciples.</a:t>
            </a:r>
          </a:p>
        </p:txBody>
      </p:sp>
    </p:spTree>
    <p:extLst>
      <p:ext uri="{BB962C8B-B14F-4D97-AF65-F5344CB8AC3E}">
        <p14:creationId xmlns:p14="http://schemas.microsoft.com/office/powerpoint/2010/main" val="3871802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2D5B6-0D34-0CE1-F3C4-684031FD7E5F}"/>
              </a:ext>
            </a:extLst>
          </p:cNvPr>
          <p:cNvSpPr>
            <a:spLocks noGrp="1"/>
          </p:cNvSpPr>
          <p:nvPr>
            <p:ph idx="1"/>
          </p:nvPr>
        </p:nvSpPr>
        <p:spPr>
          <a:xfrm>
            <a:off x="628650" y="1044442"/>
            <a:ext cx="7886700" cy="4055096"/>
          </a:xfrm>
        </p:spPr>
        <p:txBody>
          <a:bodyPr anchor="ctr">
            <a:normAutofit/>
          </a:bodyPr>
          <a:lstStyle/>
          <a:p>
            <a:pPr marL="0" indent="0" algn="ctr">
              <a:buNone/>
            </a:pPr>
            <a:r>
              <a:rPr lang="en-US" sz="3200" dirty="0"/>
              <a:t>Romans 15:28-30 (NASB95) …</a:t>
            </a:r>
            <a:r>
              <a:rPr lang="en-US" sz="3200" u="sng" dirty="0"/>
              <a:t>I will go on by way of you to Spain</a:t>
            </a:r>
            <a:r>
              <a:rPr lang="en-US" sz="3200" dirty="0"/>
              <a:t>. 29 I know that when I come to you, I will come in the fullness of the blessing of Christ. 30 Now I urge you, brethren, by our Lord Jesus Christ and by the love of the Spirit, </a:t>
            </a:r>
            <a:r>
              <a:rPr lang="en-US" sz="3200" u="sng" dirty="0"/>
              <a:t>to strive together with me in your prayers to God for me</a:t>
            </a:r>
            <a:r>
              <a:rPr lang="en-US" sz="3200" dirty="0"/>
              <a:t>.</a:t>
            </a:r>
          </a:p>
        </p:txBody>
      </p:sp>
    </p:spTree>
    <p:extLst>
      <p:ext uri="{BB962C8B-B14F-4D97-AF65-F5344CB8AC3E}">
        <p14:creationId xmlns:p14="http://schemas.microsoft.com/office/powerpoint/2010/main" val="651590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B5F01-5AF8-9CE8-7349-FBF078926DD9}"/>
              </a:ext>
            </a:extLst>
          </p:cNvPr>
          <p:cNvSpPr>
            <a:spLocks noGrp="1"/>
          </p:cNvSpPr>
          <p:nvPr>
            <p:ph type="ctrTitle"/>
          </p:nvPr>
        </p:nvSpPr>
        <p:spPr>
          <a:xfrm>
            <a:off x="1024304" y="1718244"/>
            <a:ext cx="7095392" cy="2278511"/>
          </a:xfrm>
        </p:spPr>
        <p:txBody>
          <a:bodyPr anchor="ctr">
            <a:normAutofit/>
          </a:bodyPr>
          <a:lstStyle/>
          <a:p>
            <a:r>
              <a:rPr lang="en-US" sz="4800" dirty="0"/>
              <a:t>Encouragement from the saints in Spain</a:t>
            </a:r>
          </a:p>
        </p:txBody>
      </p:sp>
    </p:spTree>
    <p:extLst>
      <p:ext uri="{BB962C8B-B14F-4D97-AF65-F5344CB8AC3E}">
        <p14:creationId xmlns:p14="http://schemas.microsoft.com/office/powerpoint/2010/main" val="172313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10;&#10;Description automatically generated">
            <a:extLst>
              <a:ext uri="{FF2B5EF4-FFF2-40B4-BE49-F238E27FC236}">
                <a16:creationId xmlns:a16="http://schemas.microsoft.com/office/drawing/2014/main" id="{FB5C97B9-30BE-A379-34F0-482587D65531}"/>
              </a:ext>
            </a:extLst>
          </p:cNvPr>
          <p:cNvPicPr>
            <a:picLocks noGrp="1" noChangeAspect="1"/>
          </p:cNvPicPr>
          <p:nvPr>
            <p:ph idx="1"/>
          </p:nvPr>
        </p:nvPicPr>
        <p:blipFill>
          <a:blip r:embed="rId2"/>
          <a:stretch>
            <a:fillRect/>
          </a:stretch>
        </p:blipFill>
        <p:spPr>
          <a:xfrm>
            <a:off x="99803" y="1206684"/>
            <a:ext cx="6142735" cy="4191793"/>
          </a:xfrm>
        </p:spPr>
      </p:pic>
      <p:sp>
        <p:nvSpPr>
          <p:cNvPr id="6" name="TextBox 5">
            <a:extLst>
              <a:ext uri="{FF2B5EF4-FFF2-40B4-BE49-F238E27FC236}">
                <a16:creationId xmlns:a16="http://schemas.microsoft.com/office/drawing/2014/main" id="{6D1BCE9E-C5CB-E908-E534-255BCFC7FFE6}"/>
              </a:ext>
            </a:extLst>
          </p:cNvPr>
          <p:cNvSpPr txBox="1"/>
          <p:nvPr/>
        </p:nvSpPr>
        <p:spPr>
          <a:xfrm>
            <a:off x="6611815" y="1072662"/>
            <a:ext cx="2432382" cy="3693319"/>
          </a:xfrm>
          <a:prstGeom prst="rect">
            <a:avLst/>
          </a:prstGeom>
          <a:noFill/>
        </p:spPr>
        <p:txBody>
          <a:bodyPr wrap="square" rtlCol="0">
            <a:spAutoFit/>
          </a:bodyPr>
          <a:lstStyle/>
          <a:p>
            <a:r>
              <a:rPr lang="en-US" dirty="0"/>
              <a:t>Though not huge in size, Spain is home to over 47 million people.</a:t>
            </a:r>
          </a:p>
          <a:p>
            <a:endParaRPr lang="en-US" dirty="0"/>
          </a:p>
          <a:p>
            <a:r>
              <a:rPr lang="en-US" dirty="0"/>
              <a:t>For comparison it contains about the same land area as GA, AL, TN, and NC but those states have a combined population of ~ 34 million people. </a:t>
            </a:r>
          </a:p>
          <a:p>
            <a:endParaRPr lang="en-US" dirty="0"/>
          </a:p>
          <a:p>
            <a:r>
              <a:rPr lang="en-US" dirty="0"/>
              <a:t> </a:t>
            </a:r>
          </a:p>
        </p:txBody>
      </p:sp>
      <p:sp>
        <p:nvSpPr>
          <p:cNvPr id="8" name="Title 7">
            <a:extLst>
              <a:ext uri="{FF2B5EF4-FFF2-40B4-BE49-F238E27FC236}">
                <a16:creationId xmlns:a16="http://schemas.microsoft.com/office/drawing/2014/main" id="{73B67AEF-7352-EF77-FC5A-13C6AEF0E25A}"/>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4B067403-195E-2D6F-D8E1-525DD306744E}"/>
              </a:ext>
            </a:extLst>
          </p:cNvPr>
          <p:cNvSpPr txBox="1">
            <a:spLocks/>
          </p:cNvSpPr>
          <p:nvPr/>
        </p:nvSpPr>
        <p:spPr>
          <a:xfrm>
            <a:off x="619858" y="102048"/>
            <a:ext cx="7886700" cy="931985"/>
          </a:xfrm>
          <a:prstGeom prst="rect">
            <a:avLst/>
          </a:prstGeom>
          <a:ln w="25400">
            <a:solidFill>
              <a:srgbClr val="FFC000"/>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a:t>Spain and God</a:t>
            </a:r>
            <a:endParaRPr lang="en-US" sz="4000" dirty="0"/>
          </a:p>
        </p:txBody>
      </p:sp>
    </p:spTree>
    <p:extLst>
      <p:ext uri="{BB962C8B-B14F-4D97-AF65-F5344CB8AC3E}">
        <p14:creationId xmlns:p14="http://schemas.microsoft.com/office/powerpoint/2010/main" val="1486214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EE27-C52E-5019-81DA-C53DD616912E}"/>
              </a:ext>
            </a:extLst>
          </p:cNvPr>
          <p:cNvSpPr>
            <a:spLocks noGrp="1"/>
          </p:cNvSpPr>
          <p:nvPr>
            <p:ph type="title"/>
          </p:nvPr>
        </p:nvSpPr>
        <p:spPr>
          <a:xfrm>
            <a:off x="619858" y="102048"/>
            <a:ext cx="7886700" cy="931985"/>
          </a:xfrm>
          <a:ln w="25400">
            <a:solidFill>
              <a:srgbClr val="FFC000"/>
            </a:solidFill>
          </a:ln>
        </p:spPr>
        <p:txBody>
          <a:bodyPr>
            <a:normAutofit/>
          </a:bodyPr>
          <a:lstStyle/>
          <a:p>
            <a:pPr algn="ctr"/>
            <a:r>
              <a:rPr lang="en-US" sz="4000" dirty="0"/>
              <a:t>Spain and God</a:t>
            </a:r>
          </a:p>
        </p:txBody>
      </p:sp>
      <p:sp>
        <p:nvSpPr>
          <p:cNvPr id="3" name="Content Placeholder 2">
            <a:extLst>
              <a:ext uri="{FF2B5EF4-FFF2-40B4-BE49-F238E27FC236}">
                <a16:creationId xmlns:a16="http://schemas.microsoft.com/office/drawing/2014/main" id="{ECF289E2-5673-8981-6FFC-665C271FC09F}"/>
              </a:ext>
            </a:extLst>
          </p:cNvPr>
          <p:cNvSpPr>
            <a:spLocks noGrp="1"/>
          </p:cNvSpPr>
          <p:nvPr>
            <p:ph idx="1"/>
          </p:nvPr>
        </p:nvSpPr>
        <p:spPr>
          <a:xfrm>
            <a:off x="272562" y="1206684"/>
            <a:ext cx="8581292" cy="4406268"/>
          </a:xfrm>
        </p:spPr>
        <p:txBody>
          <a:bodyPr>
            <a:normAutofit/>
          </a:bodyPr>
          <a:lstStyle/>
          <a:p>
            <a:r>
              <a:rPr lang="en-US" dirty="0"/>
              <a:t>Though the country is predominantly “Catholic,” that’s more by culture than it is by belief.  Even 2/3 of the self-professing Catholics practice an “a la carte brand of Catholicism.”</a:t>
            </a:r>
          </a:p>
          <a:p>
            <a:pPr lvl="1"/>
            <a:r>
              <a:rPr lang="en-US" dirty="0"/>
              <a:t>The lack of without any actual biblical answers to questions/concerns has created an irreverence of God and the spiritual realm. </a:t>
            </a:r>
          </a:p>
          <a:p>
            <a:r>
              <a:rPr lang="en-US" dirty="0"/>
              <a:t>The native Spaniards are increasingly irreligious, but with the high number of Latin Americans moving to Spain, it’s creating evangelistic opportunities. </a:t>
            </a:r>
          </a:p>
          <a:p>
            <a:r>
              <a:rPr lang="en-US" dirty="0"/>
              <a:t>We visited with 5 different churches and met another via Zoom. </a:t>
            </a:r>
          </a:p>
          <a:p>
            <a:pPr lvl="1"/>
            <a:r>
              <a:rPr lang="en-US" dirty="0"/>
              <a:t>Overall, the saints in Spain mention about 10 churches in the country most having between 10 and 30 members. </a:t>
            </a:r>
          </a:p>
          <a:p>
            <a:pPr lvl="1"/>
            <a:r>
              <a:rPr lang="en-US" dirty="0"/>
              <a:t>Most of the churches do not have a full-time evangelist (one did) and none of the churches that we visited had elders. </a:t>
            </a:r>
          </a:p>
          <a:p>
            <a:pPr lvl="1"/>
            <a:r>
              <a:rPr lang="en-US" dirty="0"/>
              <a:t>Most of the churches are young churches (less than 10 years old), but strongly desire to biblically serve God. </a:t>
            </a:r>
          </a:p>
        </p:txBody>
      </p:sp>
    </p:spTree>
    <p:extLst>
      <p:ext uri="{BB962C8B-B14F-4D97-AF65-F5344CB8AC3E}">
        <p14:creationId xmlns:p14="http://schemas.microsoft.com/office/powerpoint/2010/main" val="4288492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715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D86E01F2-4ECD-33F9-79A0-4E7CDEFDC78A}"/>
              </a:ext>
            </a:extLst>
          </p:cNvPr>
          <p:cNvPicPr>
            <a:picLocks noChangeAspect="1"/>
          </p:cNvPicPr>
          <p:nvPr/>
        </p:nvPicPr>
        <p:blipFill rotWithShape="1">
          <a:blip r:embed="rId2"/>
          <a:srcRect t="6462" r="3" b="6465"/>
          <a:stretch/>
        </p:blipFill>
        <p:spPr>
          <a:xfrm>
            <a:off x="-4574" y="0"/>
            <a:ext cx="9146287" cy="5714990"/>
          </a:xfrm>
          <a:prstGeom prst="rect">
            <a:avLst/>
          </a:prstGeom>
        </p:spPr>
      </p:pic>
      <p:cxnSp>
        <p:nvCxnSpPr>
          <p:cNvPr id="14" name="Curved Connector 13">
            <a:extLst>
              <a:ext uri="{FF2B5EF4-FFF2-40B4-BE49-F238E27FC236}">
                <a16:creationId xmlns:a16="http://schemas.microsoft.com/office/drawing/2014/main" id="{28643A84-0D97-C576-359D-37D93B2791B3}"/>
              </a:ext>
            </a:extLst>
          </p:cNvPr>
          <p:cNvCxnSpPr/>
          <p:nvPr/>
        </p:nvCxnSpPr>
        <p:spPr>
          <a:xfrm>
            <a:off x="3697356" y="2857500"/>
            <a:ext cx="1918252" cy="1157909"/>
          </a:xfrm>
          <a:prstGeom prst="curvedConnector3">
            <a:avLst/>
          </a:prstGeom>
          <a:ln w="349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urved Connector 14">
            <a:extLst>
              <a:ext uri="{FF2B5EF4-FFF2-40B4-BE49-F238E27FC236}">
                <a16:creationId xmlns:a16="http://schemas.microsoft.com/office/drawing/2014/main" id="{1F30F0DB-ABD4-1868-1E71-66E7B48AAD9E}"/>
              </a:ext>
            </a:extLst>
          </p:cNvPr>
          <p:cNvCxnSpPr>
            <a:cxnSpLocks/>
          </p:cNvCxnSpPr>
          <p:nvPr/>
        </p:nvCxnSpPr>
        <p:spPr>
          <a:xfrm flipV="1">
            <a:off x="5827960" y="3031435"/>
            <a:ext cx="1924560" cy="983974"/>
          </a:xfrm>
          <a:prstGeom prst="curvedConnector3">
            <a:avLst>
              <a:gd name="adj1" fmla="val 50000"/>
            </a:avLst>
          </a:prstGeom>
          <a:ln w="349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Curved Connector 21">
            <a:extLst>
              <a:ext uri="{FF2B5EF4-FFF2-40B4-BE49-F238E27FC236}">
                <a16:creationId xmlns:a16="http://schemas.microsoft.com/office/drawing/2014/main" id="{9540EAD2-3AF9-F961-8314-8AF667DBE5B2}"/>
              </a:ext>
            </a:extLst>
          </p:cNvPr>
          <p:cNvCxnSpPr>
            <a:cxnSpLocks/>
          </p:cNvCxnSpPr>
          <p:nvPr/>
        </p:nvCxnSpPr>
        <p:spPr>
          <a:xfrm rot="10800000" flipV="1">
            <a:off x="1391481" y="2961861"/>
            <a:ext cx="6530007" cy="1669774"/>
          </a:xfrm>
          <a:prstGeom prst="curvedConnector3">
            <a:avLst>
              <a:gd name="adj1" fmla="val 64460"/>
            </a:avLst>
          </a:prstGeom>
          <a:ln w="349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urved Connector 29">
            <a:extLst>
              <a:ext uri="{FF2B5EF4-FFF2-40B4-BE49-F238E27FC236}">
                <a16:creationId xmlns:a16="http://schemas.microsoft.com/office/drawing/2014/main" id="{4D1817B4-DA78-EFF7-EC2E-258297CDB2BD}"/>
              </a:ext>
            </a:extLst>
          </p:cNvPr>
          <p:cNvCxnSpPr>
            <a:cxnSpLocks/>
          </p:cNvCxnSpPr>
          <p:nvPr/>
        </p:nvCxnSpPr>
        <p:spPr>
          <a:xfrm flipV="1">
            <a:off x="1391476" y="2909680"/>
            <a:ext cx="2112068" cy="1592746"/>
          </a:xfrm>
          <a:prstGeom prst="curvedConnector3">
            <a:avLst/>
          </a:prstGeom>
          <a:ln w="349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951E3B0B-6741-0976-52A7-65E9032AE7D9}"/>
              </a:ext>
            </a:extLst>
          </p:cNvPr>
          <p:cNvCxnSpPr/>
          <p:nvPr/>
        </p:nvCxnSpPr>
        <p:spPr>
          <a:xfrm flipH="1" flipV="1">
            <a:off x="2782957" y="496957"/>
            <a:ext cx="2832651" cy="3429000"/>
          </a:xfrm>
          <a:prstGeom prst="straightConnector1">
            <a:avLst/>
          </a:prstGeom>
          <a:ln w="34925" cmpd="tri">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3AA10833-49CB-F9AF-DA50-683CCE4F7BAD}"/>
              </a:ext>
            </a:extLst>
          </p:cNvPr>
          <p:cNvSpPr/>
          <p:nvPr/>
        </p:nvSpPr>
        <p:spPr>
          <a:xfrm>
            <a:off x="-457870" y="5178288"/>
            <a:ext cx="979006" cy="911917"/>
          </a:xfrm>
          <a:prstGeom prst="ellipse">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2CE3652-9177-8B91-DF1B-71D03C6E3770}"/>
              </a:ext>
            </a:extLst>
          </p:cNvPr>
          <p:cNvSpPr/>
          <p:nvPr/>
        </p:nvSpPr>
        <p:spPr>
          <a:xfrm>
            <a:off x="2205145" y="68333"/>
            <a:ext cx="979006" cy="91191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FDEFBDA-4D36-8A04-F580-BB2A25CB190B}"/>
              </a:ext>
            </a:extLst>
          </p:cNvPr>
          <p:cNvSpPr/>
          <p:nvPr/>
        </p:nvSpPr>
        <p:spPr>
          <a:xfrm>
            <a:off x="966580" y="0"/>
            <a:ext cx="708162" cy="58640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115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041E-7BBC-8510-DE0E-9A007CE4A175}"/>
              </a:ext>
            </a:extLst>
          </p:cNvPr>
          <p:cNvSpPr>
            <a:spLocks noGrp="1"/>
          </p:cNvSpPr>
          <p:nvPr>
            <p:ph type="title"/>
          </p:nvPr>
        </p:nvSpPr>
        <p:spPr>
          <a:xfrm>
            <a:off x="628650" y="15213"/>
            <a:ext cx="7886700" cy="1104636"/>
          </a:xfrm>
        </p:spPr>
        <p:txBody>
          <a:bodyPr/>
          <a:lstStyle/>
          <a:p>
            <a:pPr algn="ctr"/>
            <a:r>
              <a:rPr lang="en-US" dirty="0"/>
              <a:t>The church that meets in Valencia</a:t>
            </a:r>
          </a:p>
        </p:txBody>
      </p:sp>
      <p:pic>
        <p:nvPicPr>
          <p:cNvPr id="7" name="Content Placeholder 6" descr="A group of people standing in a room&#10;&#10;Description automatically generated">
            <a:extLst>
              <a:ext uri="{FF2B5EF4-FFF2-40B4-BE49-F238E27FC236}">
                <a16:creationId xmlns:a16="http://schemas.microsoft.com/office/drawing/2014/main" id="{697CC530-DCCF-A9F7-0767-9F2CCA9F3AC6}"/>
              </a:ext>
            </a:extLst>
          </p:cNvPr>
          <p:cNvPicPr>
            <a:picLocks noGrp="1" noChangeAspect="1"/>
          </p:cNvPicPr>
          <p:nvPr>
            <p:ph sz="half" idx="1"/>
          </p:nvPr>
        </p:nvPicPr>
        <p:blipFill>
          <a:blip r:embed="rId2"/>
          <a:stretch>
            <a:fillRect/>
          </a:stretch>
        </p:blipFill>
        <p:spPr>
          <a:xfrm>
            <a:off x="72059" y="1221237"/>
            <a:ext cx="5314950" cy="3926232"/>
          </a:xfrm>
        </p:spPr>
      </p:pic>
      <p:sp>
        <p:nvSpPr>
          <p:cNvPr id="5" name="Content Placeholder 4">
            <a:extLst>
              <a:ext uri="{FF2B5EF4-FFF2-40B4-BE49-F238E27FC236}">
                <a16:creationId xmlns:a16="http://schemas.microsoft.com/office/drawing/2014/main" id="{798C64B9-2460-DF59-E800-5B97EFED2573}"/>
              </a:ext>
            </a:extLst>
          </p:cNvPr>
          <p:cNvSpPr>
            <a:spLocks noGrp="1"/>
          </p:cNvSpPr>
          <p:nvPr>
            <p:ph sz="half" idx="2"/>
          </p:nvPr>
        </p:nvSpPr>
        <p:spPr>
          <a:xfrm>
            <a:off x="5565471" y="1371295"/>
            <a:ext cx="3409122" cy="3626115"/>
          </a:xfrm>
          <a:ln w="25400">
            <a:solidFill>
              <a:schemeClr val="accent2">
                <a:lumMod val="20000"/>
                <a:lumOff val="80000"/>
              </a:schemeClr>
            </a:solidFill>
          </a:ln>
        </p:spPr>
        <p:txBody>
          <a:bodyPr anchor="ctr">
            <a:normAutofit fontScale="92500" lnSpcReduction="10000"/>
          </a:bodyPr>
          <a:lstStyle/>
          <a:p>
            <a:pPr marL="0" indent="0" algn="ctr">
              <a:buNone/>
            </a:pPr>
            <a:r>
              <a:rPr lang="en-US" sz="2400" dirty="0"/>
              <a:t>1 Peter 2:11 Beloved, I urge you as aliens and strangers to abstain from fleshly lusts which wage war against the soul. 12 </a:t>
            </a:r>
            <a:r>
              <a:rPr lang="en-US" sz="2400" u="sng" dirty="0"/>
              <a:t>Keep your behavior excellent among the Gentiles</a:t>
            </a:r>
            <a:r>
              <a:rPr lang="en-US" sz="2400" dirty="0"/>
              <a:t>, so that in the thing in which they slander you as evildoers, they may because of your good deeds, as they observe them, glorify God in the day of visitation.</a:t>
            </a:r>
          </a:p>
        </p:txBody>
      </p:sp>
    </p:spTree>
    <p:extLst>
      <p:ext uri="{BB962C8B-B14F-4D97-AF65-F5344CB8AC3E}">
        <p14:creationId xmlns:p14="http://schemas.microsoft.com/office/powerpoint/2010/main" val="2435868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docProps/app.xml><?xml version="1.0" encoding="utf-8"?>
<Properties xmlns="http://schemas.openxmlformats.org/officeDocument/2006/extended-properties" xmlns:vt="http://schemas.openxmlformats.org/officeDocument/2006/docPropsVTypes">
  <Template>Office Theme</Template>
  <TotalTime>3530</TotalTime>
  <Words>1207</Words>
  <Application>Microsoft Macintosh PowerPoint</Application>
  <PresentationFormat>On-screen Show (16:10)</PresentationFormat>
  <Paragraphs>40</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Encouragement from the saints in Spain</vt:lpstr>
      <vt:lpstr>PowerPoint Presentation</vt:lpstr>
      <vt:lpstr>Spain and God</vt:lpstr>
      <vt:lpstr>PowerPoint Presentation</vt:lpstr>
      <vt:lpstr>The church that meets in Valencia</vt:lpstr>
      <vt:lpstr>The church that meets in Barcelona</vt:lpstr>
      <vt:lpstr>The church that meets in Badalona</vt:lpstr>
      <vt:lpstr>The church that meets in  Dos Hermanas/Sevilla</vt:lpstr>
      <vt:lpstr>The church that meets in Madrid</vt:lpstr>
      <vt:lpstr>“Here we have no city”</vt:lpstr>
      <vt:lpstr>“Proclaiming His excellencies”</vt:lpstr>
      <vt:lpstr>“Cling to what is good”</vt:lpstr>
      <vt:lpstr>How you’ve helped with the work in Spain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Sanchez</dc:creator>
  <cp:lastModifiedBy>Bill Sanchez</cp:lastModifiedBy>
  <cp:revision>3</cp:revision>
  <dcterms:created xsi:type="dcterms:W3CDTF">2024-04-12T10:01:56Z</dcterms:created>
  <dcterms:modified xsi:type="dcterms:W3CDTF">2024-04-14T20:52:03Z</dcterms:modified>
</cp:coreProperties>
</file>